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264" r:id="rId3"/>
    <p:sldId id="256" r:id="rId4"/>
    <p:sldId id="257" r:id="rId5"/>
    <p:sldId id="258" r:id="rId6"/>
    <p:sldId id="259" r:id="rId7"/>
    <p:sldId id="260" r:id="rId8"/>
    <p:sldId id="261" r:id="rId9"/>
    <p:sldId id="269" r:id="rId10"/>
    <p:sldId id="270" r:id="rId11"/>
    <p:sldId id="273" r:id="rId12"/>
    <p:sldId id="265" r:id="rId13"/>
    <p:sldId id="266" r:id="rId14"/>
    <p:sldId id="272" r:id="rId15"/>
    <p:sldId id="267" r:id="rId16"/>
    <p:sldId id="268"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6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8DBC2-00C2-42D7-8ECF-DF97EF733102}" type="datetimeFigureOut">
              <a:rPr lang="en-US" smtClean="0"/>
              <a:pPr/>
              <a:t>1/14/2011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E21AAB-1211-44C9-BFA0-2716A3E8FC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Tetracycline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compound contains an aromatic ring fused to three six-</a:t>
            </a:r>
            <a:r>
              <a:rPr lang="en-US" dirty="0" err="1" smtClean="0"/>
              <a:t>membered</a:t>
            </a:r>
            <a:r>
              <a:rPr lang="en-US" dirty="0" smtClean="0"/>
              <a:t> </a:t>
            </a:r>
            <a:r>
              <a:rPr lang="en-US" dirty="0" err="1" smtClean="0"/>
              <a:t>cycloalkane</a:t>
            </a:r>
            <a:r>
              <a:rPr lang="en-US" dirty="0" smtClean="0"/>
              <a:t> rings. It is also an alcohol (with five OH groups), a </a:t>
            </a:r>
            <a:r>
              <a:rPr lang="en-US" dirty="0" err="1" smtClean="0"/>
              <a:t>ketone</a:t>
            </a:r>
            <a:r>
              <a:rPr lang="en-US" smtClean="0"/>
              <a:t> (with C=O groups at the bottom of the second and fourth rings), an amine (the N(CH</a:t>
            </a:r>
            <a:r>
              <a:rPr lang="en-US" baseline="-25000" smtClean="0"/>
              <a:t>3</a:t>
            </a:r>
            <a:r>
              <a:rPr lang="en-US" smtClean="0"/>
              <a:t>)</a:t>
            </a:r>
            <a:r>
              <a:rPr lang="en-US" baseline="-25000" smtClean="0"/>
              <a:t>2</a:t>
            </a:r>
            <a:r>
              <a:rPr lang="en-US" smtClean="0"/>
              <a:t> substituent at the top of the fourth ring), and an amide (the CONH</a:t>
            </a:r>
            <a:r>
              <a:rPr lang="en-US" baseline="-25000" smtClean="0"/>
              <a:t>2</a:t>
            </a:r>
            <a:r>
              <a:rPr lang="en-US" smtClean="0"/>
              <a:t> group at the bottom right-hand corner of the fourth ring.)</a:t>
            </a:r>
          </a:p>
          <a:p>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Aspirin, </a:t>
            </a:r>
            <a:r>
              <a:rPr lang="en-US" dirty="0" err="1" smtClean="0"/>
              <a:t>tylenol</a:t>
            </a:r>
            <a:r>
              <a:rPr lang="en-US" dirty="0" smtClean="0"/>
              <a:t>,</a:t>
            </a:r>
            <a:r>
              <a:rPr lang="en-US" baseline="0" dirty="0" smtClean="0"/>
              <a:t> </a:t>
            </a:r>
            <a:r>
              <a:rPr lang="en-US" baseline="0" dirty="0" err="1" smtClean="0"/>
              <a:t>advil</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Cellulose</a:t>
            </a:r>
            <a:r>
              <a:rPr lang="en-US" baseline="0" dirty="0" smtClean="0"/>
              <a:t> on Top</a:t>
            </a:r>
          </a:p>
          <a:p>
            <a:r>
              <a:rPr lang="en-US" baseline="0" dirty="0" smtClean="0"/>
              <a:t>Starch on the bottom what is the difference</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Sucralose</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Saccharin</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9131BE-D7DE-4F72-BB42-3B22EECC22B1}"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9131BE-D7DE-4F72-BB42-3B22EECC22B1}"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9131BE-D7DE-4F72-BB42-3B22EECC22B1}" type="datetimeFigureOut">
              <a:rPr lang="en-US" smtClean="0"/>
              <a:pPr/>
              <a:t>1/14/2011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9131BE-D7DE-4F72-BB42-3B22EECC22B1}" type="datetimeFigureOut">
              <a:rPr lang="en-US" smtClean="0"/>
              <a:pPr/>
              <a:t>1/14/2011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131BE-D7DE-4F72-BB42-3B22EECC22B1}" type="datetimeFigureOut">
              <a:rPr lang="en-US" smtClean="0"/>
              <a:pPr/>
              <a:t>1/14/2011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131BE-D7DE-4F72-BB42-3B22EECC22B1}"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131BE-D7DE-4F72-BB42-3B22EECC22B1}"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131BE-D7DE-4F72-BB42-3B22EECC22B1}" type="datetimeFigureOut">
              <a:rPr lang="en-US" smtClean="0"/>
              <a:pPr/>
              <a:t>1/14/2011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3728C-8B42-469C-83E3-3078C5B428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iki.chemeddl.org/index.php/Image:Chapter_20_page_14.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hemed.chem.purdue.edu/genchem/topicreview/bp/2organic/graphics/17.gif"/>
          <p:cNvPicPr>
            <a:picLocks noChangeAspect="1" noChangeArrowheads="1"/>
          </p:cNvPicPr>
          <p:nvPr/>
        </p:nvPicPr>
        <p:blipFill>
          <a:blip r:embed="rId3" cstate="print"/>
          <a:srcRect r="20575"/>
          <a:stretch>
            <a:fillRect/>
          </a:stretch>
        </p:blipFill>
        <p:spPr bwMode="auto">
          <a:xfrm>
            <a:off x="381000" y="1447800"/>
            <a:ext cx="8686800" cy="40937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tructures"/>
          <p:cNvPicPr>
            <a:picLocks noChangeAspect="1" noChangeArrowheads="1"/>
          </p:cNvPicPr>
          <p:nvPr/>
        </p:nvPicPr>
        <p:blipFill>
          <a:blip r:embed="rId3" cstate="print"/>
          <a:srcRect/>
          <a:stretch>
            <a:fillRect/>
          </a:stretch>
        </p:blipFill>
        <p:spPr bwMode="auto">
          <a:xfrm>
            <a:off x="1676400" y="0"/>
            <a:ext cx="5653041" cy="6750879"/>
          </a:xfrm>
          <a:prstGeom prst="rect">
            <a:avLst/>
          </a:prstGeom>
          <a:noFill/>
        </p:spPr>
      </p:pic>
      <p:sp>
        <p:nvSpPr>
          <p:cNvPr id="4" name="Rounded Rectangle 3"/>
          <p:cNvSpPr/>
          <p:nvPr/>
        </p:nvSpPr>
        <p:spPr>
          <a:xfrm>
            <a:off x="1676400" y="22860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5638800" y="22098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191000" y="60198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Biology Resources\Campbell Digital Resources\Biology 7th Ed.- ppt\Campbell, 6th, 05, The structure and function of macromolecules\05_02Polymers_U.jpg"/>
          <p:cNvPicPr>
            <a:picLocks noChangeAspect="1" noChangeArrowheads="1"/>
          </p:cNvPicPr>
          <p:nvPr/>
        </p:nvPicPr>
        <p:blipFill>
          <a:blip r:embed="rId2" cstate="print"/>
          <a:srcRect/>
          <a:stretch>
            <a:fillRect/>
          </a:stretch>
        </p:blipFill>
        <p:spPr bwMode="auto">
          <a:xfrm>
            <a:off x="4310062" y="228600"/>
            <a:ext cx="4300538" cy="5919020"/>
          </a:xfrm>
          <a:prstGeom prst="rect">
            <a:avLst/>
          </a:prstGeom>
          <a:noFill/>
        </p:spPr>
      </p:pic>
      <p:sp>
        <p:nvSpPr>
          <p:cNvPr id="5" name="TextBox 4"/>
          <p:cNvSpPr txBox="1"/>
          <p:nvPr/>
        </p:nvSpPr>
        <p:spPr>
          <a:xfrm>
            <a:off x="457200" y="762000"/>
            <a:ext cx="3505200" cy="4524315"/>
          </a:xfrm>
          <a:prstGeom prst="rect">
            <a:avLst/>
          </a:prstGeom>
          <a:noFill/>
        </p:spPr>
        <p:txBody>
          <a:bodyPr wrap="square" rtlCol="0">
            <a:spAutoFit/>
          </a:bodyPr>
          <a:lstStyle/>
          <a:p>
            <a:r>
              <a:rPr lang="en-US" sz="3200" b="1" dirty="0" smtClean="0"/>
              <a:t>Monomer &amp; Polymer</a:t>
            </a:r>
          </a:p>
          <a:p>
            <a:endParaRPr lang="en-US" sz="3200" b="1" dirty="0"/>
          </a:p>
          <a:p>
            <a:endParaRPr lang="en-US" sz="3200" b="1" dirty="0"/>
          </a:p>
          <a:p>
            <a:r>
              <a:rPr lang="en-US" sz="3200" b="1" dirty="0" smtClean="0"/>
              <a:t>Dehydration Synthesis </a:t>
            </a:r>
          </a:p>
          <a:p>
            <a:endParaRPr lang="en-US" sz="3200" b="1" dirty="0" smtClean="0"/>
          </a:p>
          <a:p>
            <a:endParaRPr lang="en-US" sz="3200" b="1" dirty="0"/>
          </a:p>
          <a:p>
            <a:r>
              <a:rPr lang="en-US" sz="3200" b="1" dirty="0" smtClean="0"/>
              <a:t>Hydration </a:t>
            </a:r>
            <a:endParaRPr lang="en-US" sz="3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050" name="Picture 2" descr="D:\Biology Resources\Campbell Digital Resources\Biology 7th Ed.- ppt\Campbell, 6th, 05, The structure and function of macromolecules\05_03Monosaccharides_L.jpg"/>
          <p:cNvPicPr>
            <a:picLocks noChangeAspect="1" noChangeArrowheads="1"/>
          </p:cNvPicPr>
          <p:nvPr/>
        </p:nvPicPr>
        <p:blipFill>
          <a:blip r:embed="rId2" cstate="print"/>
          <a:srcRect/>
          <a:stretch>
            <a:fillRect/>
          </a:stretch>
        </p:blipFill>
        <p:spPr bwMode="auto">
          <a:xfrm>
            <a:off x="1371600" y="853440"/>
            <a:ext cx="6477000" cy="5852160"/>
          </a:xfrm>
          <a:prstGeom prst="rect">
            <a:avLst/>
          </a:prstGeom>
          <a:noFill/>
        </p:spPr>
      </p:pic>
      <p:sp>
        <p:nvSpPr>
          <p:cNvPr id="5" name="TextBox 4"/>
          <p:cNvSpPr txBox="1"/>
          <p:nvPr/>
        </p:nvSpPr>
        <p:spPr>
          <a:xfrm>
            <a:off x="304800" y="228600"/>
            <a:ext cx="3877600" cy="523220"/>
          </a:xfrm>
          <a:prstGeom prst="rect">
            <a:avLst/>
          </a:prstGeom>
          <a:noFill/>
        </p:spPr>
        <p:txBody>
          <a:bodyPr wrap="none" rtlCol="0">
            <a:spAutoFit/>
          </a:bodyPr>
          <a:lstStyle/>
          <a:p>
            <a:r>
              <a:rPr lang="en-US" sz="2800" b="1" dirty="0" smtClean="0"/>
              <a:t>Hydrated Carbons   CH</a:t>
            </a:r>
            <a:r>
              <a:rPr lang="en-US" b="1" dirty="0" smtClean="0"/>
              <a:t>2</a:t>
            </a:r>
            <a:r>
              <a:rPr lang="en-US" sz="2800" b="1" dirty="0" smtClean="0"/>
              <a:t>O</a:t>
            </a:r>
            <a:endParaRPr lang="en-US"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079" name="Picture 7" descr="D:\Biology Resources\Campbell Digital Resources\Biology 7th Ed.- ppt\Campbell, 6th, 05, The structure and function of macromolecules\05_05Disaccharides_L.jpg"/>
          <p:cNvPicPr>
            <a:picLocks noChangeAspect="1" noChangeArrowheads="1"/>
          </p:cNvPicPr>
          <p:nvPr/>
        </p:nvPicPr>
        <p:blipFill>
          <a:blip r:embed="rId2" cstate="print"/>
          <a:srcRect/>
          <a:stretch>
            <a:fillRect/>
          </a:stretch>
        </p:blipFill>
        <p:spPr bwMode="auto">
          <a:xfrm>
            <a:off x="152400" y="1066800"/>
            <a:ext cx="8792894" cy="4267200"/>
          </a:xfrm>
          <a:prstGeom prst="rect">
            <a:avLst/>
          </a:prstGeom>
          <a:noFill/>
        </p:spPr>
      </p:pic>
      <p:sp>
        <p:nvSpPr>
          <p:cNvPr id="10" name="TextBox 9"/>
          <p:cNvSpPr txBox="1"/>
          <p:nvPr/>
        </p:nvSpPr>
        <p:spPr>
          <a:xfrm>
            <a:off x="304800" y="228600"/>
            <a:ext cx="2309350" cy="523220"/>
          </a:xfrm>
          <a:prstGeom prst="rect">
            <a:avLst/>
          </a:prstGeom>
          <a:noFill/>
        </p:spPr>
        <p:txBody>
          <a:bodyPr wrap="none" rtlCol="0">
            <a:spAutoFit/>
          </a:bodyPr>
          <a:lstStyle/>
          <a:p>
            <a:r>
              <a:rPr lang="en-US" sz="2800" b="1" dirty="0" smtClean="0"/>
              <a:t>Double Sugars</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098" name="Picture 2" descr="D:\Biology Resources\Campbell Digital Resources\Biology 7th Ed.- ppt\Campbell, 6th, 05, The structure and function of macromolecules\05_07StarchCelluloseStruc_L.jpg"/>
          <p:cNvPicPr>
            <a:picLocks noChangeAspect="1" noChangeArrowheads="1"/>
          </p:cNvPicPr>
          <p:nvPr/>
        </p:nvPicPr>
        <p:blipFill>
          <a:blip r:embed="rId2" cstate="print"/>
          <a:srcRect/>
          <a:stretch>
            <a:fillRect/>
          </a:stretch>
        </p:blipFill>
        <p:spPr bwMode="auto">
          <a:xfrm>
            <a:off x="1981200" y="228600"/>
            <a:ext cx="5181600" cy="634346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5122" name="Picture 2" descr="D:\Biology Resources\Campbell Digital Resources\Biology 7th Ed.- ppt\Campbell, 6th, 05, The structure and function of macromolecules\05_08CelluloseArrange_CL.jpg"/>
          <p:cNvPicPr>
            <a:picLocks noChangeAspect="1" noChangeArrowheads="1"/>
          </p:cNvPicPr>
          <p:nvPr/>
        </p:nvPicPr>
        <p:blipFill>
          <a:blip r:embed="rId2" cstate="print"/>
          <a:srcRect/>
          <a:stretch>
            <a:fillRect/>
          </a:stretch>
        </p:blipFill>
        <p:spPr bwMode="auto">
          <a:xfrm>
            <a:off x="2667000" y="236697"/>
            <a:ext cx="6400800" cy="6392703"/>
          </a:xfrm>
          <a:prstGeom prst="rect">
            <a:avLst/>
          </a:prstGeom>
          <a:noFill/>
        </p:spPr>
      </p:pic>
      <p:pic>
        <p:nvPicPr>
          <p:cNvPr id="5123" name="Picture 3" descr="D:\Biology Resources\Campbell Digital Resources\Biology 7th Ed.- ppt\Campbell, 6th, 05, The structure and function of macromolecules\05_10ChitinStructure_L.jpg"/>
          <p:cNvPicPr>
            <a:picLocks noChangeAspect="1" noChangeArrowheads="1"/>
          </p:cNvPicPr>
          <p:nvPr/>
        </p:nvPicPr>
        <p:blipFill>
          <a:blip r:embed="rId3" cstate="print"/>
          <a:srcRect/>
          <a:stretch>
            <a:fillRect/>
          </a:stretch>
        </p:blipFill>
        <p:spPr bwMode="auto">
          <a:xfrm>
            <a:off x="228600" y="1828800"/>
            <a:ext cx="2320925" cy="3276600"/>
          </a:xfrm>
          <a:prstGeom prst="rect">
            <a:avLst/>
          </a:prstGeom>
          <a:noFill/>
        </p:spPr>
      </p:pic>
      <p:sp>
        <p:nvSpPr>
          <p:cNvPr id="4" name="TextBox 3"/>
          <p:cNvSpPr txBox="1"/>
          <p:nvPr/>
        </p:nvSpPr>
        <p:spPr>
          <a:xfrm>
            <a:off x="304800" y="304800"/>
            <a:ext cx="2485680" cy="954107"/>
          </a:xfrm>
          <a:prstGeom prst="rect">
            <a:avLst/>
          </a:prstGeom>
          <a:noFill/>
        </p:spPr>
        <p:txBody>
          <a:bodyPr wrap="none" rtlCol="0">
            <a:spAutoFit/>
          </a:bodyPr>
          <a:lstStyle/>
          <a:p>
            <a:r>
              <a:rPr lang="en-US" sz="2800" dirty="0" smtClean="0"/>
              <a:t>Structural </a:t>
            </a:r>
          </a:p>
          <a:p>
            <a:r>
              <a:rPr lang="en-US" sz="2800" dirty="0" smtClean="0"/>
              <a:t>Polysaccharides</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6146" name="Picture 2" descr="D:\Biology Resources\Campbell Digital Resources\Biology 7th Ed.- ppt\Campbell, 6th, 05, The structure and function of macromolecules\05_06StoragePolysacchar_CL.jpg"/>
          <p:cNvPicPr>
            <a:picLocks noChangeAspect="1" noChangeArrowheads="1"/>
          </p:cNvPicPr>
          <p:nvPr/>
        </p:nvPicPr>
        <p:blipFill>
          <a:blip r:embed="rId2" cstate="print"/>
          <a:srcRect/>
          <a:stretch>
            <a:fillRect/>
          </a:stretch>
        </p:blipFill>
        <p:spPr bwMode="auto">
          <a:xfrm>
            <a:off x="-7371" y="990600"/>
            <a:ext cx="9156234" cy="5334000"/>
          </a:xfrm>
          <a:prstGeom prst="rect">
            <a:avLst/>
          </a:prstGeom>
          <a:noFill/>
        </p:spPr>
      </p:pic>
      <p:sp>
        <p:nvSpPr>
          <p:cNvPr id="3" name="TextBox 2"/>
          <p:cNvSpPr txBox="1"/>
          <p:nvPr/>
        </p:nvSpPr>
        <p:spPr>
          <a:xfrm>
            <a:off x="228600" y="228600"/>
            <a:ext cx="3753656" cy="523220"/>
          </a:xfrm>
          <a:prstGeom prst="rect">
            <a:avLst/>
          </a:prstGeom>
          <a:noFill/>
        </p:spPr>
        <p:txBody>
          <a:bodyPr wrap="none" rtlCol="0">
            <a:spAutoFit/>
          </a:bodyPr>
          <a:lstStyle/>
          <a:p>
            <a:r>
              <a:rPr lang="en-US" sz="2800" b="1" dirty="0" smtClean="0"/>
              <a:t>Storage Polysaccharides</a:t>
            </a:r>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20.8 Structures of (a) cellulose and (b) amylose (starch). The C—O bonds linking glucose units are shown in color and hydrogen bonds are shown as single black lines. Hydrogen atoms have been omitted to simplify the structure. Note how the β-glucose units in cellulose form a linear chain because the C—O hands on either side of the glucose unit are parallel. In amylose, where α-glucose is the monomer, the chain is forced to curve. Note also the numerous hydrogen bonds between the two cellulose chains shown and the hydrogen bonds connecting successive turns of the spiral chain of amylose. When iodine contacts starch, I2 molecules can fit lengthwise within the spiral of each amylose molecule. The starch-iodine complex which results is responsible for the dark blue color observed when iodine contacts starch. (Computer-generated.) (Copyright © 1977 by W. G. Davies and J. W. Moore.)">
            <a:hlinkClick r:id="rId3" tooltip="Figure 20.8 Structures of (a) cellulose and (b) amylose (starch). The C—O bonds linking glucose units are shown in color and hydrogen bonds are shown as single black lines. Hydrogen atoms have been omitted to simplify the structure. Note how the β-glucose units in cellulose form a linear chain because the C—O hands on either side of the glucose unit are parallel. In amylose, where α-glucose is the monomer, the chain is forced to curve. Note also the numerous hydrogen bonds between the two cellulose chains shown and the hydrogen bonds connecting successive turns of the spiral chain of amylose. When iodine contacts starch, I2 molecules can fit lengthwise within the spiral of each amylose molecule. The starch-iodine complex which results is responsible for the dark blue color observed when iodine contacts starch. (Computer-generated.) (Copyright © 1977 by W. G. Davies and J. W. Moore.)"/>
          </p:cNvPr>
          <p:cNvPicPr>
            <a:picLocks noChangeAspect="1" noChangeArrowheads="1"/>
          </p:cNvPicPr>
          <p:nvPr/>
        </p:nvPicPr>
        <p:blipFill>
          <a:blip r:embed="rId4" cstate="print"/>
          <a:srcRect/>
          <a:stretch>
            <a:fillRect/>
          </a:stretch>
        </p:blipFill>
        <p:spPr bwMode="auto">
          <a:xfrm>
            <a:off x="-3254" y="914400"/>
            <a:ext cx="8933924" cy="53149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elmhurst.edu/~chm/vchembook/images/547comparestarchcell.gif"/>
          <p:cNvPicPr>
            <a:picLocks noChangeAspect="1" noChangeArrowheads="1"/>
          </p:cNvPicPr>
          <p:nvPr/>
        </p:nvPicPr>
        <p:blipFill>
          <a:blip r:embed="rId2" cstate="print"/>
          <a:srcRect/>
          <a:stretch>
            <a:fillRect/>
          </a:stretch>
        </p:blipFill>
        <p:spPr bwMode="auto">
          <a:xfrm>
            <a:off x="1524000" y="228600"/>
            <a:ext cx="6019800" cy="632079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64074"/>
            <a:ext cx="8763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1. Which of the following statements concerning polymers is not true?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Mon</a:t>
            </a:r>
            <a:r>
              <a:rPr lang="en-US" dirty="0" smtClean="0">
                <a:latin typeface="Verdana" pitchFamily="34" charset="0"/>
                <a:ea typeface="Times New Roman" pitchFamily="18" charset="0"/>
              </a:rPr>
              <a:t>omers</a:t>
            </a:r>
            <a:r>
              <a:rPr kumimoji="0" lang="en-US" b="0" i="0" u="none" strike="noStrike" cap="none" normalizeH="0" baseline="0" dirty="0" smtClean="0">
                <a:ln>
                  <a:noFill/>
                </a:ln>
                <a:solidFill>
                  <a:schemeClr val="tx1"/>
                </a:solidFill>
                <a:effectLst/>
                <a:latin typeface="Verdana" pitchFamily="34" charset="0"/>
                <a:ea typeface="Times New Roman" pitchFamily="18" charset="0"/>
              </a:rPr>
              <a:t> are synthesized from</a:t>
            </a:r>
            <a:r>
              <a:rPr kumimoji="0" lang="en-US" b="0" i="0" u="none" strike="noStrike" cap="none" normalizeH="0" dirty="0" smtClean="0">
                <a:ln>
                  <a:noFill/>
                </a:ln>
                <a:solidFill>
                  <a:schemeClr val="tx1"/>
                </a:solidFill>
                <a:effectLst/>
                <a:latin typeface="Verdana" pitchFamily="34" charset="0"/>
                <a:ea typeface="Times New Roman" pitchFamily="18" charset="0"/>
              </a:rPr>
              <a:t> polymers</a:t>
            </a:r>
            <a:r>
              <a:rPr kumimoji="0" lang="en-US" b="0" i="0" u="none" strike="noStrike" cap="none" normalizeH="0" baseline="0" dirty="0" smtClean="0">
                <a:ln>
                  <a:noFill/>
                </a:ln>
                <a:solidFill>
                  <a:schemeClr val="tx1"/>
                </a:solidFill>
                <a:effectLst/>
                <a:latin typeface="Verdana" pitchFamily="34" charset="0"/>
                <a:ea typeface="Times New Roman" pitchFamily="18" charset="0"/>
              </a:rPr>
              <a:t> during condensation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Polymers are synthesized from monomers during dehydration synthesis.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lang="en-US" dirty="0" smtClean="0">
                <a:latin typeface="Verdana" pitchFamily="34" charset="0"/>
                <a:ea typeface="Times New Roman" pitchFamily="18" charset="0"/>
              </a:rPr>
              <a:t>C </a:t>
            </a:r>
            <a:r>
              <a:rPr kumimoji="0" lang="en-US" b="0" i="0" u="none" strike="noStrike" cap="none" normalizeH="0" baseline="0" dirty="0" smtClean="0">
                <a:ln>
                  <a:noFill/>
                </a:ln>
                <a:solidFill>
                  <a:schemeClr val="tx1"/>
                </a:solidFill>
                <a:effectLst/>
                <a:latin typeface="Verdana" pitchFamily="34" charset="0"/>
                <a:ea typeface="Times New Roman" pitchFamily="18" charset="0"/>
              </a:rPr>
              <a:t>Polymers consist of two types of monomers.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Polymers are made by removing a nitrogenous enzyme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E Both C and D are false</a:t>
            </a:r>
          </a:p>
          <a:p>
            <a:pPr marL="0" marR="0" lvl="0" indent="0" algn="l" defTabSz="914400" rtl="0" eaLnBrk="0" fontAlgn="base" latinLnBrk="0" hangingPunct="0">
              <a:lnSpc>
                <a:spcPct val="100000"/>
              </a:lnSpc>
              <a:spcBef>
                <a:spcPct val="0"/>
              </a:spcBef>
              <a:spcAft>
                <a:spcPct val="0"/>
              </a:spcAft>
              <a:buClrTx/>
              <a:buSzTx/>
              <a:tabLst>
                <a:tab pos="685800" algn="l"/>
              </a:tabLst>
            </a:pPr>
            <a:endParaRPr lang="en-US" dirty="0" smtClean="0">
              <a:latin typeface="Verdana"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2. Cellulose and starch are composed of the same monomers. Which of the </a:t>
            </a:r>
            <a:r>
              <a:rPr lang="en-US" sz="1400" dirty="0" smtClean="0">
                <a:latin typeface="Arial" pitchFamily="34" charset="0"/>
              </a:rPr>
              <a:t>f</a:t>
            </a:r>
            <a:r>
              <a:rPr kumimoji="0" lang="en-US" b="0" i="0" u="none" strike="noStrike" cap="none" normalizeH="0" baseline="0" dirty="0" smtClean="0">
                <a:ln>
                  <a:noFill/>
                </a:ln>
                <a:solidFill>
                  <a:schemeClr val="tx1"/>
                </a:solidFill>
                <a:effectLst/>
                <a:latin typeface="Verdana" pitchFamily="34" charset="0"/>
                <a:ea typeface="Times New Roman" pitchFamily="18" charset="0"/>
              </a:rPr>
              <a:t>ollowing result in their being structurally and functionally different?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they have different types of </a:t>
            </a:r>
            <a:r>
              <a:rPr kumimoji="0" lang="en-US" b="0" i="0" u="none" strike="noStrike" cap="none" normalizeH="0" baseline="0" dirty="0" err="1" smtClean="0">
                <a:ln>
                  <a:noFill/>
                </a:ln>
                <a:solidFill>
                  <a:schemeClr val="tx1"/>
                </a:solidFill>
                <a:effectLst/>
                <a:latin typeface="Verdana" pitchFamily="34" charset="0"/>
                <a:ea typeface="Times New Roman" pitchFamily="18" charset="0"/>
              </a:rPr>
              <a:t>glycosidic</a:t>
            </a:r>
            <a:r>
              <a:rPr kumimoji="0" lang="en-US" b="0" i="0" u="none" strike="noStrike" cap="none" normalizeH="0" baseline="0" dirty="0" smtClean="0">
                <a:ln>
                  <a:noFill/>
                </a:ln>
                <a:solidFill>
                  <a:schemeClr val="tx1"/>
                </a:solidFill>
                <a:effectLst/>
                <a:latin typeface="Verdana" pitchFamily="34" charset="0"/>
                <a:ea typeface="Times New Roman" pitchFamily="18" charset="0"/>
              </a:rPr>
              <a:t> linkages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they have different number of monomer units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C  they are held together by different types of bonds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none of the above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en-US" b="0" i="0" u="none" strike="noStrike" cap="none" normalizeH="0" baseline="0" dirty="0" smtClean="0">
              <a:ln>
                <a:noFill/>
              </a:ln>
              <a:solidFill>
                <a:schemeClr val="tx1"/>
              </a:solidFill>
              <a:effectLst/>
              <a:latin typeface="Verdana"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3. Which of the following statements about carbohydrates is not true?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Monomers of carbohydrates always have a ring structure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Monomers of carbohydrates are linked together by condensation</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C  Carbohydrates are only for energy storage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All of the above are false</a:t>
            </a:r>
            <a:endParaRPr kumimoji="0" lang="en-US" sz="4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ds.yahoo.com/_ylt=A0WTb_vjuyVNfDIATx2jzbkF/SIG=131qc73sr/EXP=1294404963/**http%3a/josefbrandenburg.com/wp-content/uploads/2009/03/sucralose-molecule.png"/>
          <p:cNvPicPr>
            <a:picLocks noChangeAspect="1" noChangeArrowheads="1"/>
          </p:cNvPicPr>
          <p:nvPr/>
        </p:nvPicPr>
        <p:blipFill>
          <a:blip r:embed="rId3" cstate="print"/>
          <a:srcRect/>
          <a:stretch>
            <a:fillRect/>
          </a:stretch>
        </p:blipFill>
        <p:spPr bwMode="auto">
          <a:xfrm>
            <a:off x="838200" y="762000"/>
            <a:ext cx="7620000" cy="5457825"/>
          </a:xfrm>
          <a:prstGeom prst="rect">
            <a:avLst/>
          </a:prstGeom>
          <a:noFill/>
        </p:spPr>
      </p:pic>
      <p:sp>
        <p:nvSpPr>
          <p:cNvPr id="4" name="TextBox 3"/>
          <p:cNvSpPr txBox="1"/>
          <p:nvPr/>
        </p:nvSpPr>
        <p:spPr>
          <a:xfrm>
            <a:off x="990600" y="304800"/>
            <a:ext cx="7206845" cy="461665"/>
          </a:xfrm>
          <a:prstGeom prst="rect">
            <a:avLst/>
          </a:prstGeom>
          <a:noFill/>
        </p:spPr>
        <p:txBody>
          <a:bodyPr wrap="none" rtlCol="0">
            <a:spAutoFit/>
          </a:bodyPr>
          <a:lstStyle/>
          <a:p>
            <a:r>
              <a:rPr lang="en-US" sz="2400" dirty="0" smtClean="0"/>
              <a:t>What molecule is this? Figure out the molecular formula</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edinformatics.com/math_science/science_of_cooking/Saccharin-2D-skeletal%20copy.jpg"/>
          <p:cNvPicPr>
            <a:picLocks noChangeAspect="1" noChangeArrowheads="1"/>
          </p:cNvPicPr>
          <p:nvPr/>
        </p:nvPicPr>
        <p:blipFill>
          <a:blip r:embed="rId3" cstate="print"/>
          <a:srcRect/>
          <a:stretch>
            <a:fillRect/>
          </a:stretch>
        </p:blipFill>
        <p:spPr bwMode="auto">
          <a:xfrm>
            <a:off x="1981200" y="1066800"/>
            <a:ext cx="4800600" cy="487741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1400" y="609600"/>
            <a:ext cx="5257800" cy="5262979"/>
          </a:xfrm>
          <a:prstGeom prst="rect">
            <a:avLst/>
          </a:prstGeom>
        </p:spPr>
        <p:txBody>
          <a:bodyPr wrap="square">
            <a:spAutoFit/>
          </a:bodyPr>
          <a:lstStyle/>
          <a:p>
            <a:pPr algn="ctr"/>
            <a:r>
              <a:rPr lang="en-US" sz="3600" i="1" dirty="0" smtClean="0"/>
              <a:t>HOW </a:t>
            </a:r>
            <a:r>
              <a:rPr lang="en-US" sz="3600" i="1" dirty="0" smtClean="0"/>
              <a:t>SWEET IT </a:t>
            </a:r>
            <a:r>
              <a:rPr lang="en-US" sz="3600" i="1" dirty="0" smtClean="0"/>
              <a:t>IS! </a:t>
            </a:r>
            <a:r>
              <a:rPr lang="en-US" sz="3200" dirty="0" smtClean="0"/>
              <a:t/>
            </a:r>
            <a:br>
              <a:rPr lang="en-US" sz="3200" dirty="0" smtClean="0"/>
            </a:br>
            <a:r>
              <a:rPr lang="en-US" sz="2400" b="1" dirty="0" smtClean="0"/>
              <a:t>The relative potency of sugar compared with artificial </a:t>
            </a:r>
            <a:r>
              <a:rPr lang="en-US" sz="2400" b="1" dirty="0" smtClean="0"/>
              <a:t>sweeteners</a:t>
            </a:r>
            <a:r>
              <a:rPr lang="en-US" sz="2400" dirty="0" smtClean="0"/>
              <a:t> </a:t>
            </a:r>
          </a:p>
          <a:p>
            <a:pPr algn="ctr"/>
            <a:endParaRPr lang="en-US" sz="3200" dirty="0" smtClean="0"/>
          </a:p>
          <a:p>
            <a:r>
              <a:rPr lang="en-US" sz="3200" b="1" dirty="0" smtClean="0"/>
              <a:t>sugar</a:t>
            </a:r>
            <a:r>
              <a:rPr lang="en-US" sz="3200" b="1" dirty="0" smtClean="0"/>
              <a:t>                </a:t>
            </a:r>
            <a:r>
              <a:rPr lang="en-US" sz="3200" b="1" dirty="0" smtClean="0"/>
              <a:t>1x</a:t>
            </a:r>
            <a:endParaRPr lang="en-US" sz="3200" dirty="0" smtClean="0"/>
          </a:p>
          <a:p>
            <a:r>
              <a:rPr lang="en-US" sz="3200" b="1" dirty="0" smtClean="0"/>
              <a:t>cyclamate       </a:t>
            </a:r>
            <a:r>
              <a:rPr lang="en-US" sz="3200" b="1" dirty="0" smtClean="0"/>
              <a:t>45x </a:t>
            </a:r>
            <a:endParaRPr lang="en-US" sz="3200" dirty="0" smtClean="0"/>
          </a:p>
          <a:p>
            <a:r>
              <a:rPr lang="en-US" sz="3200" b="1" dirty="0" smtClean="0"/>
              <a:t>aspartame     </a:t>
            </a:r>
            <a:r>
              <a:rPr lang="en-US" sz="3200" b="1" dirty="0" smtClean="0"/>
              <a:t> 180x </a:t>
            </a:r>
            <a:endParaRPr lang="en-US" sz="3200" dirty="0" smtClean="0"/>
          </a:p>
          <a:p>
            <a:r>
              <a:rPr lang="en-US" sz="3200" b="1" dirty="0" smtClean="0"/>
              <a:t>saccharin        </a:t>
            </a:r>
            <a:r>
              <a:rPr lang="en-US" sz="3200" b="1" dirty="0" smtClean="0"/>
              <a:t>300x </a:t>
            </a:r>
            <a:r>
              <a:rPr lang="en-US" sz="1400" b="1" dirty="0" smtClean="0"/>
              <a:t>Can taster bitter or 				metallic</a:t>
            </a:r>
            <a:endParaRPr lang="en-US" sz="3200" dirty="0" smtClean="0"/>
          </a:p>
          <a:p>
            <a:r>
              <a:rPr lang="en-US" sz="3200" b="1" dirty="0" err="1" smtClean="0"/>
              <a:t>sucralose</a:t>
            </a:r>
            <a:r>
              <a:rPr lang="en-US" sz="3200" b="1" dirty="0" smtClean="0"/>
              <a:t>        600x</a:t>
            </a:r>
            <a:r>
              <a:rPr lang="en-US" sz="1400" b="1" dirty="0" smtClean="0"/>
              <a:t> </a:t>
            </a:r>
            <a:r>
              <a:rPr lang="en-US" sz="1400" b="1" dirty="0" smtClean="0"/>
              <a:t>Can cook with but no 			sugar mouth feel</a:t>
            </a:r>
            <a:endParaRPr lang="en-US" sz="3200" dirty="0" smtClean="0"/>
          </a:p>
          <a:p>
            <a:r>
              <a:rPr lang="en-US" sz="3200" b="1" dirty="0" err="1" smtClean="0"/>
              <a:t>neotame</a:t>
            </a:r>
            <a:r>
              <a:rPr lang="en-US" sz="3200" b="1" dirty="0" smtClean="0"/>
              <a:t>         </a:t>
            </a:r>
            <a:r>
              <a:rPr lang="en-US" sz="3200" b="1" dirty="0" smtClean="0"/>
              <a:t>13,000x</a:t>
            </a:r>
            <a:endParaRPr lang="en-US" sz="3200" dirty="0"/>
          </a:p>
        </p:txBody>
      </p:sp>
      <p:pic>
        <p:nvPicPr>
          <p:cNvPr id="34818" name="Picture 2"/>
          <p:cNvPicPr>
            <a:picLocks noChangeAspect="1" noChangeArrowheads="1"/>
          </p:cNvPicPr>
          <p:nvPr/>
        </p:nvPicPr>
        <p:blipFill>
          <a:blip r:embed="rId2" cstate="print"/>
          <a:srcRect/>
          <a:stretch>
            <a:fillRect/>
          </a:stretch>
        </p:blipFill>
        <p:spPr bwMode="auto">
          <a:xfrm>
            <a:off x="238125" y="838200"/>
            <a:ext cx="3267075"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treehugger.com/high-fructose-corn-syrup-corn-sugar.jpg"/>
          <p:cNvPicPr>
            <a:picLocks noChangeAspect="1" noChangeArrowheads="1"/>
          </p:cNvPicPr>
          <p:nvPr/>
        </p:nvPicPr>
        <p:blipFill>
          <a:blip r:embed="rId2" cstate="print"/>
          <a:srcRect/>
          <a:stretch>
            <a:fillRect/>
          </a:stretch>
        </p:blipFill>
        <p:spPr bwMode="auto">
          <a:xfrm>
            <a:off x="228600" y="3211146"/>
            <a:ext cx="3886200" cy="2275254"/>
          </a:xfrm>
          <a:prstGeom prst="rect">
            <a:avLst/>
          </a:prstGeom>
          <a:noFill/>
        </p:spPr>
      </p:pic>
      <p:pic>
        <p:nvPicPr>
          <p:cNvPr id="26628" name="Picture 4" descr="http://bitscomic.files.wordpress.com/2010/06/hfcs.png"/>
          <p:cNvPicPr>
            <a:picLocks noChangeAspect="1" noChangeArrowheads="1"/>
          </p:cNvPicPr>
          <p:nvPr/>
        </p:nvPicPr>
        <p:blipFill>
          <a:blip r:embed="rId3" cstate="print"/>
          <a:srcRect/>
          <a:stretch>
            <a:fillRect/>
          </a:stretch>
        </p:blipFill>
        <p:spPr bwMode="auto">
          <a:xfrm>
            <a:off x="838200" y="152400"/>
            <a:ext cx="7343775" cy="2590800"/>
          </a:xfrm>
          <a:prstGeom prst="rect">
            <a:avLst/>
          </a:prstGeom>
          <a:noFill/>
        </p:spPr>
      </p:pic>
      <p:pic>
        <p:nvPicPr>
          <p:cNvPr id="26630" name="Picture 6" descr="http://americamillsgroup.com/yahoo_site_admin/assets/images/Refined_Sugar.137163701.jpg"/>
          <p:cNvPicPr>
            <a:picLocks noChangeAspect="1" noChangeArrowheads="1"/>
          </p:cNvPicPr>
          <p:nvPr/>
        </p:nvPicPr>
        <p:blipFill>
          <a:blip r:embed="rId4" cstate="print"/>
          <a:srcRect/>
          <a:stretch>
            <a:fillRect/>
          </a:stretch>
        </p:blipFill>
        <p:spPr bwMode="auto">
          <a:xfrm>
            <a:off x="4343400" y="2849363"/>
            <a:ext cx="4648200" cy="309423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4.bp.blogspot.com/_kqNivpUEXLU/S3otzx9M5jI/AAAAAAAAB8U/7j5G3xZn3ug/s400/Start+Soon+Sheep.jpg"/>
          <p:cNvPicPr>
            <a:picLocks noChangeAspect="1" noChangeArrowheads="1"/>
          </p:cNvPicPr>
          <p:nvPr/>
        </p:nvPicPr>
        <p:blipFill>
          <a:blip r:embed="rId2" cstate="print"/>
          <a:srcRect/>
          <a:stretch>
            <a:fillRect/>
          </a:stretch>
        </p:blipFill>
        <p:spPr bwMode="auto">
          <a:xfrm>
            <a:off x="1784223" y="0"/>
            <a:ext cx="5469255"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dc.gov/nchs/data/hestat/obesity_child_07_08/Figures1.png"/>
          <p:cNvPicPr>
            <a:picLocks noChangeAspect="1" noChangeArrowheads="1"/>
          </p:cNvPicPr>
          <p:nvPr/>
        </p:nvPicPr>
        <p:blipFill>
          <a:blip r:embed="rId2" cstate="print"/>
          <a:srcRect/>
          <a:stretch>
            <a:fillRect/>
          </a:stretch>
        </p:blipFill>
        <p:spPr bwMode="auto">
          <a:xfrm>
            <a:off x="104775" y="28575"/>
            <a:ext cx="8810625" cy="682942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1272</TotalTime>
  <Words>283</Words>
  <Application>Microsoft Office PowerPoint</Application>
  <PresentationFormat>On-screen Show (4:3)</PresentationFormat>
  <Paragraphs>52</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O'MARA, DEIRDRE</dc:creator>
  <cp:lastModifiedBy>O'MARA, DEIRDRE</cp:lastModifiedBy>
  <cp:revision>6</cp:revision>
  <dcterms:created xsi:type="dcterms:W3CDTF">2010-01-07T12:56:58Z</dcterms:created>
  <dcterms:modified xsi:type="dcterms:W3CDTF">2011-01-14T14:14:16Z</dcterms:modified>
</cp:coreProperties>
</file>