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1" r:id="rId2"/>
    <p:sldId id="260" r:id="rId3"/>
    <p:sldId id="264" r:id="rId4"/>
    <p:sldId id="298" r:id="rId5"/>
    <p:sldId id="263" r:id="rId6"/>
    <p:sldId id="262" r:id="rId7"/>
    <p:sldId id="265" r:id="rId8"/>
    <p:sldId id="266" r:id="rId9"/>
    <p:sldId id="267" r:id="rId10"/>
    <p:sldId id="269" r:id="rId11"/>
    <p:sldId id="268" r:id="rId12"/>
    <p:sldId id="272" r:id="rId13"/>
    <p:sldId id="273" r:id="rId14"/>
    <p:sldId id="275" r:id="rId15"/>
    <p:sldId id="276" r:id="rId16"/>
    <p:sldId id="279" r:id="rId17"/>
    <p:sldId id="278" r:id="rId18"/>
    <p:sldId id="280" r:id="rId19"/>
    <p:sldId id="282" r:id="rId20"/>
    <p:sldId id="281" r:id="rId21"/>
    <p:sldId id="283" r:id="rId22"/>
    <p:sldId id="284" r:id="rId23"/>
    <p:sldId id="287" r:id="rId24"/>
    <p:sldId id="285" r:id="rId25"/>
    <p:sldId id="286" r:id="rId26"/>
    <p:sldId id="288" r:id="rId27"/>
    <p:sldId id="289" r:id="rId28"/>
    <p:sldId id="291" r:id="rId29"/>
    <p:sldId id="290" r:id="rId30"/>
    <p:sldId id="256" r:id="rId31"/>
    <p:sldId id="294" r:id="rId32"/>
    <p:sldId id="295" r:id="rId33"/>
    <p:sldId id="296" r:id="rId34"/>
    <p:sldId id="297" r:id="rId35"/>
    <p:sldId id="292" r:id="rId36"/>
    <p:sldId id="25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50" autoAdjust="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6B1FF-69A8-4556-85CC-9F280FEEB84E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21A5E-81AE-4495-BB07-FD10F8BEE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20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21A5E-81AE-4495-BB07-FD10F8BEEA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25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21A5E-81AE-4495-BB07-FD10F8BEEA2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18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4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8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7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5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580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18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8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5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24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46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C66E-8647-4A03-8C87-F05AB999D2B4}" type="datetimeFigureOut">
              <a:rPr lang="en-US" smtClean="0"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DBEB7-9155-45BE-84AE-34D227AAD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9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rlandscience.com/textbooks/0815341059.asp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DNA Structure &amp; Replication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Biology Review</a:t>
            </a:r>
          </a:p>
          <a:p>
            <a:r>
              <a:rPr lang="en-US" dirty="0" smtClean="0"/>
              <a:t>Big Idea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3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contexo.info/DNA_Basics/images/nucleotideHGPwe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837"/>
            <a:ext cx="3733800" cy="652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63840" y="971139"/>
            <a:ext cx="2148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NUCLEOTIDE: - P-D-B</a:t>
            </a:r>
            <a:endParaRPr lang="en-US" dirty="0"/>
          </a:p>
        </p:txBody>
      </p:sp>
      <p:pic>
        <p:nvPicPr>
          <p:cNvPr id="3076" name="Picture 4" descr="http://www.ausetute.com.au/images/dnapolym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455" y="442481"/>
            <a:ext cx="5084618" cy="623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57800" y="133989"/>
            <a:ext cx="3538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Watson and Crick 1953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175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085" y="3733800"/>
            <a:ext cx="28668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Chargaff Rules</a:t>
            </a:r>
          </a:p>
          <a:p>
            <a:r>
              <a:rPr lang="en-US" sz="3600" dirty="0" smtClean="0"/>
              <a:t>1952</a:t>
            </a:r>
            <a:endParaRPr lang="en-US" sz="3600" dirty="0"/>
          </a:p>
        </p:txBody>
      </p:sp>
      <p:pic>
        <p:nvPicPr>
          <p:cNvPr id="6146" name="Picture 2" descr="http://2.bp.blogspot.com/_T-ZaNqYdy-Q/SfGKOlLgfDI/AAAAAAAAAC0/Cxb49RRlTX8/s400/chargaffs_rul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742" y="3884481"/>
            <a:ext cx="37909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upload.wikimedia.org/wikipedia/commons/thumb/6/6a/Griffith_experiment.svg/400px-Griffith_experiment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059" y="157608"/>
            <a:ext cx="445826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6254" y="228600"/>
            <a:ext cx="44305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Avery, MacLeod, McCarty</a:t>
            </a:r>
          </a:p>
          <a:p>
            <a:r>
              <a:rPr lang="en-US" sz="3200" dirty="0" smtClean="0"/>
              <a:t>1944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876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7141"/>
            <a:ext cx="741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Hershey Chase Experiment: DNA or PROTEIN that transmitted information? </a:t>
            </a:r>
            <a:endParaRPr lang="en-US" b="1" dirty="0"/>
          </a:p>
        </p:txBody>
      </p:sp>
      <p:pic>
        <p:nvPicPr>
          <p:cNvPr id="32770" name="Picture 2" descr="http://upload.wikimedia.org/wikipedia/commons/thumb/5/56/Tevenphage.svg/220px-Tevenphag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5" y="1143000"/>
            <a:ext cx="3904066" cy="27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www.microbiologybytes.com/virology/3035pics/Phages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204" y="1143000"/>
            <a:ext cx="5377796" cy="454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53632" y="15714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1952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642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blog.canacad.ac.jp/bio/BiologyIBHL1/files/2724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59086"/>
            <a:ext cx="4535191" cy="341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ile:Meselson-stahl experiment diagram en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28800"/>
            <a:ext cx="5077216" cy="438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09307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Meselson</a:t>
            </a:r>
            <a:r>
              <a:rPr lang="en-US" sz="2400" b="1" dirty="0" smtClean="0"/>
              <a:t> Stahl: DNA Replication is SEMI CONSERVATIVE:</a:t>
            </a:r>
          </a:p>
          <a:p>
            <a:pPr algn="ctr"/>
            <a:r>
              <a:rPr lang="en-US" sz="2400" b="1" dirty="0" smtClean="0"/>
              <a:t>Template serves to construct the daughter strand.  (1958)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318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pc.maricopa.edu/Biology/rcotter/BIO%20205/LessonBuilders/Chapter%209%20LB/DNArepli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40" y="0"/>
            <a:ext cx="8719578" cy="491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040" y="304800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DNA Replication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040" y="4915662"/>
            <a:ext cx="833093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Helicase, DNA polymerase,  DNA Ligase,  Topoisomerase</a:t>
            </a:r>
          </a:p>
          <a:p>
            <a:r>
              <a:rPr lang="en-US" sz="2800" dirty="0" smtClean="0"/>
              <a:t>Always add at 3’ end of strand </a:t>
            </a:r>
          </a:p>
          <a:p>
            <a:r>
              <a:rPr lang="en-US" sz="2800" dirty="0" smtClean="0"/>
              <a:t>Fragments of newly synthesized DNA called? </a:t>
            </a:r>
          </a:p>
          <a:p>
            <a:r>
              <a:rPr lang="en-US" sz="2800" dirty="0" smtClean="0"/>
              <a:t>Lagging discontinuous and Leading continuous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216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eshop.eppendorfna.com/upload/productView/Eppendorf_PCR_tu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007" y="228600"/>
            <a:ext cx="21717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odec.ca/projects/2005/anna5m0/public_html/pcr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3" b="10729"/>
          <a:stretch/>
        </p:blipFill>
        <p:spPr bwMode="auto">
          <a:xfrm>
            <a:off x="768927" y="2689324"/>
            <a:ext cx="8027308" cy="394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228600"/>
            <a:ext cx="662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PCR Polymerase Chain Reaction – exploits the mechanism of DNA Replication</a:t>
            </a:r>
          </a:p>
          <a:p>
            <a:r>
              <a:rPr lang="en-US" sz="2400" dirty="0" smtClean="0"/>
              <a:t>Allows for directionality of copying DNA Sequences</a:t>
            </a:r>
          </a:p>
          <a:p>
            <a:endParaRPr lang="en-US" sz="2400" dirty="0"/>
          </a:p>
          <a:p>
            <a:r>
              <a:rPr lang="en-US" sz="2400" dirty="0" smtClean="0"/>
              <a:t>What ingredients are necessary for a successful  PCR reaction?  What is the role of each?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98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omplementaryoncology.com/wp-content/uploads/2011/12/Dna-methyla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2" r="2667"/>
          <a:stretch/>
        </p:blipFill>
        <p:spPr bwMode="auto">
          <a:xfrm>
            <a:off x="22981" y="3678382"/>
            <a:ext cx="5692019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457200"/>
            <a:ext cx="1873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DNA organization </a:t>
            </a:r>
            <a:endParaRPr lang="en-US" dirty="0"/>
          </a:p>
        </p:txBody>
      </p:sp>
      <p:pic>
        <p:nvPicPr>
          <p:cNvPr id="8196" name="Picture 4" descr="http://biology.kenyon.edu/courses/biol114/Chap01/chrom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28725"/>
            <a:ext cx="44005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2400" y="349478"/>
            <a:ext cx="4959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DNA and Protein = </a:t>
            </a:r>
            <a:r>
              <a:rPr lang="en-US" sz="3200" dirty="0" smtClean="0"/>
              <a:t>NUCLEOSOME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923498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tightly bound DNA is to nucleosome influences gene expression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2057400"/>
            <a:ext cx="3007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Tightly bound?  Up or Down regulation?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62583" y="3657600"/>
            <a:ext cx="3159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DNA Methylation= SILENCING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8400" y="6396335"/>
            <a:ext cx="4593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Barr Bodies is  HETEROCHROMATIN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07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beginbeforebirth.org/wp-content/uploads/2011/03/Epigenetic_mechanis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28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398" y="6241657"/>
            <a:ext cx="5480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You are MORE THAN YOUR GENES….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340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Protein Synthesis &amp; Gene Expression with Regulation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Biology Review</a:t>
            </a:r>
          </a:p>
          <a:p>
            <a:r>
              <a:rPr lang="en-US" dirty="0" smtClean="0"/>
              <a:t>Big Idea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8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encrypted-tbn1.gstatic.com/images?q=tbn:ANd9GcSnf-58x4MRKKqGoASFaTDIWNuXizQXF36yDaVw4SalHrdwxck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52400"/>
            <a:ext cx="5759406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48400" y="1244025"/>
            <a:ext cx="2707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Simple Version</a:t>
            </a:r>
            <a:endParaRPr lang="en-US" sz="3200" b="1" dirty="0"/>
          </a:p>
        </p:txBody>
      </p:sp>
      <p:pic>
        <p:nvPicPr>
          <p:cNvPr id="10244" name="Picture 4" descr="http://dev.biologists.org/content/137/1/15/F1.larg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0" b="39323"/>
          <a:stretch/>
        </p:blipFill>
        <p:spPr bwMode="auto">
          <a:xfrm>
            <a:off x="762000" y="4207224"/>
            <a:ext cx="7880189" cy="252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3710923"/>
            <a:ext cx="7421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Regulatory Regions of DNA Influence Rate of Transcription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334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nature.com/scitable/content/ne0000/ne0000/ne0000/ne0000/14711116/U2CP3-2_GenePromoter_k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077200" cy="498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95539"/>
            <a:ext cx="623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Enhancers and Transcription Factors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901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biology12-lum.wikispaces.com/file/view/transcription,nbk.jpg/177394793/transcription,nb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98"/>
          <a:stretch/>
        </p:blipFill>
        <p:spPr bwMode="auto">
          <a:xfrm>
            <a:off x="486639" y="44522"/>
            <a:ext cx="3806537" cy="681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86200" y="48965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RNA pol binds to ----, with necessary ----.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88371" y="1905000"/>
            <a:ext cx="5501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Transcription begins at  which nucleotide?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482187" y="3276600"/>
            <a:ext cx="38354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Transcription continues through 2 regulatory elements  known as----- then stops.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644571" y="5312229"/>
            <a:ext cx="3669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Now the mRNA ready for ….</a:t>
            </a:r>
          </a:p>
          <a:p>
            <a:r>
              <a:rPr lang="en-US" sz="2400" dirty="0" smtClean="0"/>
              <a:t>If eukaryote ----.</a:t>
            </a:r>
          </a:p>
          <a:p>
            <a:r>
              <a:rPr lang="en-US" sz="2400" dirty="0" smtClean="0"/>
              <a:t>If prokaryote ---.</a:t>
            </a:r>
            <a:r>
              <a:rPr lang="en-US" sz="2400" dirty="0" smtClean="0">
                <a:sym typeface="Wingdings" pitchFamily="2" charset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476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faculty.southwest.tn.edu/rburkett/gb%20-%20F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1"/>
          <a:stretch/>
        </p:blipFill>
        <p:spPr bwMode="auto">
          <a:xfrm>
            <a:off x="519545" y="1094508"/>
            <a:ext cx="7848600" cy="565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7764" y="40121"/>
            <a:ext cx="3584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EUKARYOTES ONLY…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0582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le:Splicing over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52" y="591097"/>
            <a:ext cx="762000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29432"/>
            <a:ext cx="8385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Alternative Splicing- MORE FUNCTION FROM SAME PIECE OF DNA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805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compbio.pbworks.com/f/central_dog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247084" cy="686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7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.wikimedia.org/wikipedia/en/d/d3/Mature_mRNA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20"/>
          <a:stretch/>
        </p:blipFill>
        <p:spPr bwMode="auto">
          <a:xfrm>
            <a:off x="304800" y="2919845"/>
            <a:ext cx="8629650" cy="204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290945"/>
            <a:ext cx="64860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The beginning of 5’ UTR corresponds to  1+ in DNA</a:t>
            </a:r>
          </a:p>
          <a:p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CAP and TAIL from mRNA processing</a:t>
            </a:r>
          </a:p>
          <a:p>
            <a:endParaRPr lang="en-US" sz="3600" dirty="0" smtClean="0"/>
          </a:p>
          <a:p>
            <a:pPr algn="ctr"/>
            <a:r>
              <a:rPr lang="en-US" sz="3600" b="1" dirty="0" smtClean="0"/>
              <a:t>Where does translation begin?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8135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upload.wikimedia.org/wikipedia/en/thumb/d/dd/Extended_Central_Dogma_with_Enzymes.jpg/550px-Extended_Central_Dogma_with_Enzym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2" y="1447800"/>
            <a:ext cx="8967398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228600"/>
            <a:ext cx="66124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Central Dogma..... UPDATED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6705600" y="5105400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Dengue Virus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112" y="4191000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H.I.V.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50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Lac Operon &amp; </a:t>
            </a:r>
            <a:r>
              <a:rPr lang="en-US" dirty="0" err="1" smtClean="0"/>
              <a:t>Trp</a:t>
            </a:r>
            <a:r>
              <a:rPr lang="en-US" dirty="0" smtClean="0"/>
              <a:t> Operon </a:t>
            </a:r>
            <a:br>
              <a:rPr lang="en-US" dirty="0" smtClean="0"/>
            </a:br>
            <a:r>
              <a:rPr lang="en-US" dirty="0" err="1" smtClean="0"/>
              <a:t>Ara</a:t>
            </a:r>
            <a:r>
              <a:rPr lang="en-US" dirty="0" smtClean="0"/>
              <a:t> Operon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Biology Review</a:t>
            </a:r>
          </a:p>
          <a:p>
            <a:r>
              <a:rPr lang="en-US" dirty="0" smtClean="0"/>
              <a:t>Big Idea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746" y="1261119"/>
            <a:ext cx="79828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enables organisms to regulate the expression of various genes depending on environmental conditions. Operon regulation can be either negative or positive by induction or repression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344432"/>
            <a:ext cx="29318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OPERONS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304800"/>
            <a:ext cx="3859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Generally prokaryotic, more recently found in eukaryotes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33" y="2457421"/>
            <a:ext cx="864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LAC- OPERON  </a:t>
            </a:r>
            <a:r>
              <a:rPr lang="en-US" dirty="0"/>
              <a:t>Negative control involves the binding of </a:t>
            </a:r>
            <a:r>
              <a:rPr lang="en-US" dirty="0" smtClean="0"/>
              <a:t>      					a</a:t>
            </a:r>
            <a:r>
              <a:rPr lang="en-US" dirty="0"/>
              <a:t> </a:t>
            </a:r>
            <a:r>
              <a:rPr lang="en-US" dirty="0" smtClean="0"/>
              <a:t>repressor to </a:t>
            </a:r>
            <a:r>
              <a:rPr lang="en-US" dirty="0"/>
              <a:t>the operator to prevent transcription</a:t>
            </a:r>
          </a:p>
        </p:txBody>
      </p:sp>
      <p:pic>
        <p:nvPicPr>
          <p:cNvPr id="19458" name="Picture 2" descr="http://dnainfo.wikispaces.com/file/view/lac_operon.jpg/32610387/lac_oper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22676"/>
            <a:ext cx="712470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uic.edu/classes/bios/bios100/lectures/cap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" y="457200"/>
            <a:ext cx="913976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04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academic.pgcc.edu/~kroberts/Lecture/Chapter%207/07-20_trpOperon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8" y="76200"/>
            <a:ext cx="8856773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6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Bacterial Transformation &amp; Exploiting the Operons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Biology Review</a:t>
            </a:r>
          </a:p>
          <a:p>
            <a:r>
              <a:rPr lang="en-US" dirty="0" smtClean="0"/>
              <a:t>Big Idea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Nucleotide Sequence of pAMP Plasm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7820"/>
            <a:ext cx="5486400" cy="492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www.learner.org/interactives/dna/images/engineerin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45440"/>
            <a:ext cx="4267200" cy="252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aculty.clintoncc.suny.edu/faculty/michael.gregory/files/bio%20101/bio%20101%20laboratory/bacterial%20transformation/IMG_0075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6437035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46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ucleotide Sequence of pAMP Plasm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073"/>
            <a:ext cx="5486400" cy="492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15000" y="533400"/>
            <a:ext cx="3276600" cy="403187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How can I put novel eukaryotic genes into a bacterial plasmid </a:t>
            </a:r>
          </a:p>
          <a:p>
            <a:endParaRPr lang="en-US" sz="3200" dirty="0"/>
          </a:p>
          <a:p>
            <a:r>
              <a:rPr lang="en-US" sz="3200" dirty="0" smtClean="0"/>
              <a:t>and then express the genes in bacteria?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310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encyclon.net/docs/tutorial/images/pUC19_GF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5461413" cy="427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7800" y="812284"/>
            <a:ext cx="388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restriction sites would you use to ligate in GFP?</a:t>
            </a:r>
          </a:p>
          <a:p>
            <a:endParaRPr lang="en-US" sz="2400" dirty="0"/>
          </a:p>
          <a:p>
            <a:r>
              <a:rPr lang="en-US" sz="2400" dirty="0" smtClean="0"/>
              <a:t>After transformation, </a:t>
            </a:r>
          </a:p>
          <a:p>
            <a:r>
              <a:rPr lang="en-US" sz="2400" dirty="0" smtClean="0"/>
              <a:t>what type of plate would you use to select for transformed cells?</a:t>
            </a:r>
          </a:p>
          <a:p>
            <a:endParaRPr lang="en-US" sz="2400" dirty="0"/>
          </a:p>
          <a:p>
            <a:r>
              <a:rPr lang="en-US" sz="2400" dirty="0" smtClean="0"/>
              <a:t>LB plate</a:t>
            </a:r>
          </a:p>
          <a:p>
            <a:r>
              <a:rPr lang="en-US" sz="2400" dirty="0" smtClean="0"/>
              <a:t>LB/ ARA</a:t>
            </a:r>
          </a:p>
          <a:p>
            <a:r>
              <a:rPr lang="en-US" sz="2400" dirty="0" smtClean="0"/>
              <a:t>LB/ AMP</a:t>
            </a:r>
          </a:p>
          <a:p>
            <a:r>
              <a:rPr lang="en-US" sz="2400" dirty="0" smtClean="0"/>
              <a:t>LB/ARA/ KAN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699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Gel Electrophoresis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Biology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nslc.wustl.edu/courses/bio2960/labs/07dna/restriction/demog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760714"/>
            <a:ext cx="4625501" cy="518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canmedia.mcgrawhill.ca/istudy3/books/0070741751/images/figures/bro41751_1806L_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4755"/>
            <a:ext cx="3979492" cy="650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04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DNA Mutations Chromosomal Problems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Biology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048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Mutations in DNA sequences generally occur through one of two processes: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DNA damage from environmental agents such as ultraviolet light (sunshine), nuclear radiation or certain chemicals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Mistakes that occur when a cell copies its DNA in preparation for cell division.</a:t>
            </a:r>
          </a:p>
        </p:txBody>
      </p:sp>
      <p:pic>
        <p:nvPicPr>
          <p:cNvPr id="28674" name="Picture 2" descr="http://cancer2000.net/molecular%20biology/images/point_mutatio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7" y="1752600"/>
            <a:ext cx="894611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6273225"/>
            <a:ext cx="7398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Which is the worst? Which are not so bad?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5737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ele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7290705" cy="537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5791200"/>
            <a:ext cx="510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41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narragansett.k12.ri.us/NHS/scienceweb/mrreis/AP%20Biology_files/AP%20Biology%20Midterm%20Review%20Sheet%20Diagrams_files/image0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8" y="152400"/>
            <a:ext cx="4038600" cy="641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43400" y="990600"/>
            <a:ext cx="457522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THE CAT ATE THE RAT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i="1" dirty="0" smtClean="0"/>
              <a:t>Insertion &amp; Deletion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THE CAA TAT ETH ERA T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THE CTA TET HER AT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31444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classconnection.s3.amazonaws.com/656/flashcards/772656/jpg/chromosomal_mutations1325866435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77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5121967"/>
            <a:ext cx="86497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When would these most likely occur? </a:t>
            </a:r>
          </a:p>
          <a:p>
            <a:pPr algn="ctr"/>
            <a:r>
              <a:rPr lang="en-US" sz="3600" dirty="0" smtClean="0"/>
              <a:t>Which could  be worst? Which is not so bad?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41446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Signaling &amp; Cell Communication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Biology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62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gure 19-65. The regulation of the extracellular binding activity of a cell's integrins from withi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5" y="200882"/>
            <a:ext cx="8969190" cy="292331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4260" y="3200400"/>
            <a:ext cx="7696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Integrins</a:t>
            </a:r>
            <a:r>
              <a:rPr lang="en-US" dirty="0"/>
              <a:t> are the principal receptors used by animal cells to bind to the extracellular </a:t>
            </a:r>
            <a:r>
              <a:rPr lang="en-US" dirty="0" smtClean="0"/>
              <a:t>matrix. </a:t>
            </a:r>
            <a:r>
              <a:rPr lang="en-US" dirty="0"/>
              <a:t>They are heterodimers and function as </a:t>
            </a:r>
            <a:r>
              <a:rPr lang="en-US" dirty="0" err="1"/>
              <a:t>transmembrane</a:t>
            </a:r>
            <a:r>
              <a:rPr lang="en-US" dirty="0"/>
              <a:t> linkers between the extracellular matrix and the </a:t>
            </a:r>
            <a:r>
              <a:rPr lang="en-US" dirty="0" smtClean="0"/>
              <a:t>actin cytoskeleton. A </a:t>
            </a:r>
            <a:r>
              <a:rPr lang="en-US" dirty="0"/>
              <a:t>cell can regulate the adhesive activity of its </a:t>
            </a:r>
            <a:r>
              <a:rPr lang="en-US" dirty="0" err="1"/>
              <a:t>integrins</a:t>
            </a:r>
            <a:r>
              <a:rPr lang="en-US" dirty="0"/>
              <a:t> from within. 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Integrins</a:t>
            </a:r>
            <a:r>
              <a:rPr lang="en-US" dirty="0" smtClean="0"/>
              <a:t> </a:t>
            </a:r>
            <a:r>
              <a:rPr lang="en-US" dirty="0"/>
              <a:t>also function as signal transducers, activating various intracellular signaling pathways when activated by matrix binding. 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Integrins</a:t>
            </a:r>
            <a:r>
              <a:rPr lang="en-US" dirty="0" smtClean="0"/>
              <a:t> </a:t>
            </a:r>
            <a:r>
              <a:rPr lang="en-US" dirty="0"/>
              <a:t>and conventional signaling receptors often cooperate to promote cell growth, cell survival, and cell proliferation.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225524"/>
            <a:ext cx="8983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NCBI Bookshelf: </a:t>
            </a:r>
            <a:r>
              <a:rPr lang="en-US" sz="1200" dirty="0"/>
              <a:t>Molecular Biology of the Cell. 4th edition.</a:t>
            </a:r>
          </a:p>
          <a:p>
            <a:r>
              <a:rPr lang="en-US" sz="1200" dirty="0" err="1"/>
              <a:t>Alberts</a:t>
            </a:r>
            <a:r>
              <a:rPr lang="en-US" sz="1200" dirty="0"/>
              <a:t> B, Johnson A, Lewis J, et al.</a:t>
            </a:r>
          </a:p>
          <a:p>
            <a:r>
              <a:rPr lang="en-US" sz="1200" dirty="0"/>
              <a:t>New York: </a:t>
            </a:r>
            <a:r>
              <a:rPr lang="en-US" sz="1200" dirty="0">
                <a:hlinkClick r:id="rId3"/>
              </a:rPr>
              <a:t>Garland Science</a:t>
            </a:r>
            <a:r>
              <a:rPr lang="en-US" sz="1200" dirty="0"/>
              <a:t>; 2002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045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4752</TotalTime>
  <Words>542</Words>
  <Application>Microsoft Office PowerPoint</Application>
  <PresentationFormat>On-screen Show (4:3)</PresentationFormat>
  <Paragraphs>102</Paragraphs>
  <Slides>36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DNA Structure &amp; Replication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Protein Synthesis &amp; Gene Expression with Regulation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Lac Operon &amp; Trp Operon  Ara Operon</vt:lpstr>
      <vt:lpstr>PowerPoint Presentation</vt:lpstr>
      <vt:lpstr>PowerPoint Presentation</vt:lpstr>
      <vt:lpstr>PowerPoint Presentation</vt:lpstr>
      <vt:lpstr>Bacterial Transformation &amp; Exploiting the Operons</vt:lpstr>
      <vt:lpstr>PowerPoint Presentation</vt:lpstr>
      <vt:lpstr>PowerPoint Presentation</vt:lpstr>
      <vt:lpstr>PowerPoint Presentation</vt:lpstr>
      <vt:lpstr>PowerPoint Presentation</vt:lpstr>
      <vt:lpstr>Gel Electrophoresis </vt:lpstr>
      <vt:lpstr>PowerPoint Presentation</vt:lpstr>
      <vt:lpstr>DNA Mutations Chromosomal Problems</vt:lpstr>
      <vt:lpstr>PowerPoint Presentation</vt:lpstr>
      <vt:lpstr>PowerPoint Presentation</vt:lpstr>
      <vt:lpstr>PowerPoint Presentation</vt:lpstr>
      <vt:lpstr>PowerPoint Presentation</vt:lpstr>
      <vt:lpstr>Cell Signaling &amp; Cell Communication</vt:lpstr>
      <vt:lpstr>PowerPoint Presentation</vt:lpstr>
    </vt:vector>
  </TitlesOfParts>
  <Company>The Pingry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techteam</dc:creator>
  <cp:lastModifiedBy>techteam</cp:lastModifiedBy>
  <cp:revision>23</cp:revision>
  <dcterms:created xsi:type="dcterms:W3CDTF">2013-05-02T15:29:55Z</dcterms:created>
  <dcterms:modified xsi:type="dcterms:W3CDTF">2013-05-05T22:44:05Z</dcterms:modified>
</cp:coreProperties>
</file>