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3" r:id="rId6"/>
    <p:sldId id="260" r:id="rId7"/>
    <p:sldId id="264" r:id="rId8"/>
    <p:sldId id="266" r:id="rId9"/>
    <p:sldId id="261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4FFC75-A0DF-4182-955F-70C3CA40CA1C}" type="datetimeFigureOut">
              <a:rPr lang="en-US" smtClean="0"/>
              <a:t>5/24/2010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0BC6D2-FF55-498A-9109-5FA96183582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</a:t>
            </a:r>
            <a:r>
              <a:rPr lang="en-US" baseline="0" dirty="0" smtClean="0"/>
              <a:t> is which? Template? Daughter? </a:t>
            </a:r>
            <a:r>
              <a:rPr lang="en-US" baseline="0" dirty="0" err="1" smtClean="0"/>
              <a:t>semiconserative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BC6D2-FF55-498A-9109-5FA96183582A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53DB1-6AD2-466C-A23D-FD8874F36DBD}" type="datetimeFigureOut">
              <a:rPr lang="en-US" smtClean="0"/>
              <a:t>5/24/2010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0BD4-C16C-4F5A-A32E-75522421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53DB1-6AD2-466C-A23D-FD8874F36DBD}" type="datetimeFigureOut">
              <a:rPr lang="en-US" smtClean="0"/>
              <a:t>5/24/2010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0BD4-C16C-4F5A-A32E-75522421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53DB1-6AD2-466C-A23D-FD8874F36DBD}" type="datetimeFigureOut">
              <a:rPr lang="en-US" smtClean="0"/>
              <a:t>5/24/2010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0BD4-C16C-4F5A-A32E-75522421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53DB1-6AD2-466C-A23D-FD8874F36DBD}" type="datetimeFigureOut">
              <a:rPr lang="en-US" smtClean="0"/>
              <a:t>5/24/2010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0BD4-C16C-4F5A-A32E-75522421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53DB1-6AD2-466C-A23D-FD8874F36DBD}" type="datetimeFigureOut">
              <a:rPr lang="en-US" smtClean="0"/>
              <a:t>5/24/2010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0BD4-C16C-4F5A-A32E-75522421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53DB1-6AD2-466C-A23D-FD8874F36DBD}" type="datetimeFigureOut">
              <a:rPr lang="en-US" smtClean="0"/>
              <a:t>5/24/2010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0BD4-C16C-4F5A-A32E-75522421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53DB1-6AD2-466C-A23D-FD8874F36DBD}" type="datetimeFigureOut">
              <a:rPr lang="en-US" smtClean="0"/>
              <a:t>5/24/2010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0BD4-C16C-4F5A-A32E-75522421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53DB1-6AD2-466C-A23D-FD8874F36DBD}" type="datetimeFigureOut">
              <a:rPr lang="en-US" smtClean="0"/>
              <a:t>5/24/2010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0BD4-C16C-4F5A-A32E-75522421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53DB1-6AD2-466C-A23D-FD8874F36DBD}" type="datetimeFigureOut">
              <a:rPr lang="en-US" smtClean="0"/>
              <a:t>5/24/2010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0BD4-C16C-4F5A-A32E-75522421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53DB1-6AD2-466C-A23D-FD8874F36DBD}" type="datetimeFigureOut">
              <a:rPr lang="en-US" smtClean="0"/>
              <a:t>5/24/2010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0BD4-C16C-4F5A-A32E-75522421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53DB1-6AD2-466C-A23D-FD8874F36DBD}" type="datetimeFigureOut">
              <a:rPr lang="en-US" smtClean="0"/>
              <a:t>5/24/2010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0BD4-C16C-4F5A-A32E-75522421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53DB1-6AD2-466C-A23D-FD8874F36DBD}" type="datetimeFigureOut">
              <a:rPr lang="en-US" smtClean="0"/>
              <a:t>5/24/2010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150BD4-C16C-4F5A-A32E-75522421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sum.ccsd.k12.co.us/images/stick-figure-me.jp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7/70/DNA_replication_split.sv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upload.wikimedia.org/wikipedia/commons/8/8f/DNA_replication_en.svg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DNA Replication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DNA Polymerase and its real job!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Mitosis carto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228600"/>
            <a:ext cx="5486400" cy="5943600"/>
          </a:xfrm>
          <a:prstGeom prst="rect">
            <a:avLst/>
          </a:prstGeom>
          <a:noFill/>
        </p:spPr>
      </p:pic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152400" y="6324600"/>
            <a:ext cx="6705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/>
              <a:t>Think about organizing </a:t>
            </a:r>
            <a:r>
              <a:rPr lang="en-US" i="1" dirty="0" smtClean="0"/>
              <a:t>6ft </a:t>
            </a:r>
            <a:r>
              <a:rPr lang="en-US" i="1" dirty="0"/>
              <a:t>of DNA in </a:t>
            </a:r>
            <a:r>
              <a:rPr lang="en-US" i="1" dirty="0" smtClean="0"/>
              <a:t>a tiny </a:t>
            </a:r>
            <a:r>
              <a:rPr lang="en-US" i="1" dirty="0"/>
              <a:t>cell for every division!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www.google.com/url?source=imgres&amp;ct=img&amp;q=http://www.cbp.pitt.edu/faculty/yong_wan/images/main_cell_cycle.jpg&amp;ei=h6z6S8nQEYL6lwenptilCg&amp;sa=X&amp;oi=image_landing_page_redirect&amp;ct=legacy&amp;usg=AFQjCNFAYTS5wpu01k3B7mMVbx3Aciak5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256209"/>
            <a:ext cx="5943600" cy="6144591"/>
          </a:xfrm>
          <a:prstGeom prst="rect">
            <a:avLst/>
          </a:prstGeom>
          <a:noFill/>
        </p:spPr>
      </p:pic>
      <p:cxnSp>
        <p:nvCxnSpPr>
          <p:cNvPr id="6" name="Straight Arrow Connector 5"/>
          <p:cNvCxnSpPr/>
          <p:nvPr/>
        </p:nvCxnSpPr>
        <p:spPr>
          <a:xfrm>
            <a:off x="762000" y="5105400"/>
            <a:ext cx="1981200" cy="1588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2209800" y="4572000"/>
            <a:ext cx="5257800" cy="609600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20"/>
          <p:cNvGrpSpPr/>
          <p:nvPr/>
        </p:nvGrpSpPr>
        <p:grpSpPr>
          <a:xfrm>
            <a:off x="3038475" y="228600"/>
            <a:ext cx="4276725" cy="6477000"/>
            <a:chOff x="981075" y="457200"/>
            <a:chExt cx="4276725" cy="6477000"/>
          </a:xfrm>
        </p:grpSpPr>
        <p:sp>
          <p:nvSpPr>
            <p:cNvPr id="2" name="Oval 11"/>
            <p:cNvSpPr>
              <a:spLocks noChangeArrowheads="1"/>
            </p:cNvSpPr>
            <p:nvPr/>
          </p:nvSpPr>
          <p:spPr bwMode="auto">
            <a:xfrm>
              <a:off x="1143000" y="3124200"/>
              <a:ext cx="990600" cy="990600"/>
            </a:xfrm>
            <a:prstGeom prst="ellipse">
              <a:avLst/>
            </a:prstGeom>
            <a:solidFill>
              <a:srgbClr val="F7A7F7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3" name="Picture 5" descr="stick-figure-me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981200" y="5410200"/>
              <a:ext cx="1295400" cy="1524000"/>
            </a:xfrm>
            <a:prstGeom prst="rect">
              <a:avLst/>
            </a:prstGeom>
            <a:noFill/>
          </p:spPr>
        </p:pic>
        <p:pic>
          <p:nvPicPr>
            <p:cNvPr id="4" name="Picture 7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81075" y="457200"/>
              <a:ext cx="2905125" cy="1981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" name="Line 8"/>
            <p:cNvSpPr>
              <a:spLocks noChangeShapeType="1"/>
            </p:cNvSpPr>
            <p:nvPr/>
          </p:nvSpPr>
          <p:spPr bwMode="auto">
            <a:xfrm>
              <a:off x="1524000" y="2514600"/>
              <a:ext cx="762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Line 9"/>
            <p:cNvSpPr>
              <a:spLocks noChangeShapeType="1"/>
            </p:cNvSpPr>
            <p:nvPr/>
          </p:nvSpPr>
          <p:spPr bwMode="auto">
            <a:xfrm flipH="1">
              <a:off x="3352800" y="25908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 Box 10"/>
            <p:cNvSpPr txBox="1">
              <a:spLocks noChangeArrowheads="1"/>
            </p:cNvSpPr>
            <p:nvPr/>
          </p:nvSpPr>
          <p:spPr bwMode="auto">
            <a:xfrm>
              <a:off x="1219200" y="3200400"/>
              <a:ext cx="1066800" cy="64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1n gamete</a:t>
              </a:r>
            </a:p>
          </p:txBody>
        </p:sp>
        <p:sp>
          <p:nvSpPr>
            <p:cNvPr id="8" name="Oval 12"/>
            <p:cNvSpPr>
              <a:spLocks noChangeArrowheads="1"/>
            </p:cNvSpPr>
            <p:nvPr/>
          </p:nvSpPr>
          <p:spPr bwMode="auto">
            <a:xfrm>
              <a:off x="2895600" y="3276600"/>
              <a:ext cx="762000" cy="685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1n gamete</a:t>
              </a:r>
            </a:p>
          </p:txBody>
        </p:sp>
        <p:sp>
          <p:nvSpPr>
            <p:cNvPr id="9" name="Text Box 15"/>
            <p:cNvSpPr txBox="1">
              <a:spLocks noChangeArrowheads="1"/>
            </p:cNvSpPr>
            <p:nvPr/>
          </p:nvSpPr>
          <p:spPr bwMode="auto">
            <a:xfrm>
              <a:off x="3581400" y="1371600"/>
              <a:ext cx="16764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/>
                <a:t>2n- diploid</a:t>
              </a:r>
            </a:p>
          </p:txBody>
        </p:sp>
        <p:sp>
          <p:nvSpPr>
            <p:cNvPr id="10" name="Line 16"/>
            <p:cNvSpPr>
              <a:spLocks noChangeShapeType="1"/>
            </p:cNvSpPr>
            <p:nvPr/>
          </p:nvSpPr>
          <p:spPr bwMode="auto">
            <a:xfrm>
              <a:off x="1905000" y="4038600"/>
              <a:ext cx="3810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Oval 17"/>
            <p:cNvSpPr>
              <a:spLocks noChangeArrowheads="1"/>
            </p:cNvSpPr>
            <p:nvPr/>
          </p:nvSpPr>
          <p:spPr bwMode="auto">
            <a:xfrm>
              <a:off x="2286000" y="4114800"/>
              <a:ext cx="609600" cy="6096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Text Box 18"/>
            <p:cNvSpPr txBox="1">
              <a:spLocks noChangeArrowheads="1"/>
            </p:cNvSpPr>
            <p:nvPr/>
          </p:nvSpPr>
          <p:spPr bwMode="auto">
            <a:xfrm>
              <a:off x="1828800" y="4267200"/>
              <a:ext cx="16446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/>
                <a:t>2n- diploid cell</a:t>
              </a:r>
            </a:p>
          </p:txBody>
        </p:sp>
        <p:sp>
          <p:nvSpPr>
            <p:cNvPr id="13" name="Line 19"/>
            <p:cNvSpPr>
              <a:spLocks noChangeShapeType="1"/>
            </p:cNvSpPr>
            <p:nvPr/>
          </p:nvSpPr>
          <p:spPr bwMode="auto">
            <a:xfrm flipH="1">
              <a:off x="2971800" y="4038600"/>
              <a:ext cx="3810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20"/>
            <p:cNvSpPr>
              <a:spLocks noChangeShapeType="1"/>
            </p:cNvSpPr>
            <p:nvPr/>
          </p:nvSpPr>
          <p:spPr bwMode="auto">
            <a:xfrm>
              <a:off x="2590800" y="4724400"/>
              <a:ext cx="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 Box 21"/>
            <p:cNvSpPr txBox="1">
              <a:spLocks noChangeArrowheads="1"/>
            </p:cNvSpPr>
            <p:nvPr/>
          </p:nvSpPr>
          <p:spPr bwMode="auto">
            <a:xfrm>
              <a:off x="1219200" y="5029200"/>
              <a:ext cx="12192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/>
            </a:p>
          </p:txBody>
        </p:sp>
        <p:sp>
          <p:nvSpPr>
            <p:cNvPr id="16" name="Text Box 22"/>
            <p:cNvSpPr txBox="1">
              <a:spLocks noChangeArrowheads="1"/>
            </p:cNvSpPr>
            <p:nvPr/>
          </p:nvSpPr>
          <p:spPr bwMode="auto">
            <a:xfrm>
              <a:off x="1219200" y="4876800"/>
              <a:ext cx="16764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1" dirty="0">
                  <a:solidFill>
                    <a:srgbClr val="00B050"/>
                  </a:solidFill>
                </a:rPr>
                <a:t>Mitosis</a:t>
              </a:r>
              <a:endParaRPr lang="en-US" b="1" dirty="0">
                <a:solidFill>
                  <a:srgbClr val="00B050"/>
                </a:solidFill>
              </a:endParaRPr>
            </a:p>
          </p:txBody>
        </p:sp>
        <p:sp>
          <p:nvSpPr>
            <p:cNvPr id="19" name="Text Box 25"/>
            <p:cNvSpPr txBox="1">
              <a:spLocks noChangeArrowheads="1"/>
            </p:cNvSpPr>
            <p:nvPr/>
          </p:nvSpPr>
          <p:spPr bwMode="auto">
            <a:xfrm>
              <a:off x="2971800" y="6019800"/>
              <a:ext cx="13716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/>
                <a:t>2n- diploid</a:t>
              </a: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auto">
            <a:xfrm>
              <a:off x="3614738" y="3627438"/>
              <a:ext cx="690562" cy="479425"/>
            </a:xfrm>
            <a:custGeom>
              <a:avLst/>
              <a:gdLst/>
              <a:ahLst/>
              <a:cxnLst>
                <a:cxn ang="0">
                  <a:pos x="0" y="83"/>
                </a:cxn>
                <a:cxn ang="0">
                  <a:pos x="91" y="28"/>
                </a:cxn>
                <a:cxn ang="0">
                  <a:pos x="155" y="266"/>
                </a:cxn>
                <a:cxn ang="0">
                  <a:pos x="246" y="257"/>
                </a:cxn>
                <a:cxn ang="0">
                  <a:pos x="283" y="174"/>
                </a:cxn>
                <a:cxn ang="0">
                  <a:pos x="310" y="165"/>
                </a:cxn>
                <a:cxn ang="0">
                  <a:pos x="393" y="302"/>
                </a:cxn>
              </a:cxnLst>
              <a:rect l="0" t="0" r="r" b="b"/>
              <a:pathLst>
                <a:path w="435" h="302">
                  <a:moveTo>
                    <a:pt x="0" y="83"/>
                  </a:moveTo>
                  <a:cubicBezTo>
                    <a:pt x="31" y="60"/>
                    <a:pt x="60" y="49"/>
                    <a:pt x="91" y="28"/>
                  </a:cubicBezTo>
                  <a:cubicBezTo>
                    <a:pt x="248" y="54"/>
                    <a:pt x="34" y="0"/>
                    <a:pt x="155" y="266"/>
                  </a:cubicBezTo>
                  <a:cubicBezTo>
                    <a:pt x="168" y="294"/>
                    <a:pt x="216" y="260"/>
                    <a:pt x="246" y="257"/>
                  </a:cubicBezTo>
                  <a:cubicBezTo>
                    <a:pt x="281" y="222"/>
                    <a:pt x="263" y="200"/>
                    <a:pt x="283" y="174"/>
                  </a:cubicBezTo>
                  <a:cubicBezTo>
                    <a:pt x="289" y="167"/>
                    <a:pt x="301" y="168"/>
                    <a:pt x="310" y="165"/>
                  </a:cubicBezTo>
                  <a:cubicBezTo>
                    <a:pt x="435" y="179"/>
                    <a:pt x="393" y="146"/>
                    <a:pt x="393" y="30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4800600" y="4705290"/>
            <a:ext cx="19178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7030A0"/>
                </a:solidFill>
                <a:latin typeface="Calibri" pitchFamily="34" charset="0"/>
              </a:rPr>
              <a:t>DNA Replication</a:t>
            </a:r>
            <a:endParaRPr lang="en-US" sz="2000" b="1" dirty="0">
              <a:solidFill>
                <a:srgbClr val="7030A0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D:\Biology Resources\Campbell Digital Resources\Biology 6th Ed. Images\Chap 1-17\ImageLibrary1-17\16-MolecularBasisInheritance\16-07-DNAReplication-L4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400"/>
            <a:ext cx="9144000" cy="4191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97813" y="4572000"/>
            <a:ext cx="3135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Parent Strand/ Template Strand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876800" y="4572000"/>
            <a:ext cx="358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Synthesis of  daughter strand from template strand or parent strand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715000" y="5334000"/>
            <a:ext cx="1879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Semi conservative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ile:DNA replication split.sv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0" y="152400"/>
            <a:ext cx="3964677" cy="6705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D:\Biology Resources\Campbell Digital Resources\Biology 6th Ed. Images\Chap 1-17\ImageLibrary1-17\16-MolecularBasisInheritance\16-10-OriginsOfReplicat-NL.jpg"/>
          <p:cNvPicPr>
            <a:picLocks noChangeAspect="1" noChangeArrowheads="1"/>
          </p:cNvPicPr>
          <p:nvPr/>
        </p:nvPicPr>
        <p:blipFill>
          <a:blip r:embed="rId2" cstate="print"/>
          <a:srcRect t="15496" r="45259"/>
          <a:stretch>
            <a:fillRect/>
          </a:stretch>
        </p:blipFill>
        <p:spPr bwMode="auto">
          <a:xfrm>
            <a:off x="457200" y="269458"/>
            <a:ext cx="7772400" cy="61789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D:\Biology Resources\Campbell Digital Resources\Biology 6th Ed. Images\Chap 1-17\ImageLibrary1-17\16-MolecularBasisInheritance\16-16-DNAReplication-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9725" y="381000"/>
            <a:ext cx="8836403" cy="6019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File:DNA replication en.sv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914400"/>
            <a:ext cx="9089116" cy="4419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64</Words>
  <Application>Microsoft Office PowerPoint</Application>
  <PresentationFormat>On-screen Show (4:3)</PresentationFormat>
  <Paragraphs>15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DNA Replication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DNA Replication</dc:title>
  <dc:creator>O'MARA, DEIRDRE</dc:creator>
  <cp:lastModifiedBy>O'MARA, DEIRDRE</cp:lastModifiedBy>
  <cp:revision>1</cp:revision>
  <dcterms:created xsi:type="dcterms:W3CDTF">2010-05-24T17:21:15Z</dcterms:created>
  <dcterms:modified xsi:type="dcterms:W3CDTF">2010-05-24T17:46:20Z</dcterms:modified>
</cp:coreProperties>
</file>