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1" r:id="rId3"/>
    <p:sldId id="260" r:id="rId4"/>
    <p:sldId id="261" r:id="rId5"/>
    <p:sldId id="259" r:id="rId6"/>
    <p:sldId id="262" r:id="rId7"/>
    <p:sldId id="257" r:id="rId8"/>
    <p:sldId id="263" r:id="rId9"/>
    <p:sldId id="264" r:id="rId10"/>
    <p:sldId id="266" r:id="rId11"/>
    <p:sldId id="267" r:id="rId12"/>
    <p:sldId id="265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0116-589D-4929-9DA5-A52FC7CD32FF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A9540-4651-410E-9EFB-8FB8731967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Where</a:t>
            </a:r>
            <a:r>
              <a:rPr lang="en-US" baseline="0" dirty="0" smtClean="0"/>
              <a:t> is the substrate? What is the enzyme in this picture?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A9540-4651-410E-9EFB-8FB87319670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</a:t>
            </a:r>
            <a:r>
              <a:rPr lang="en-US" baseline="0" dirty="0" smtClean="0"/>
              <a:t> do enzymes work?  By lowering the energy of activation necessary for a chemical reaction to occur</a:t>
            </a:r>
          </a:p>
          <a:p>
            <a:r>
              <a:rPr lang="en-US" baseline="0" dirty="0" smtClean="0"/>
              <a:t>Blue tip matches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A9540-4651-410E-9EFB-8FB87319670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 enzymes work </a:t>
            </a:r>
          </a:p>
          <a:p>
            <a:r>
              <a:rPr lang="en-US" dirty="0" smtClean="0"/>
              <a:t>Rate of reaction</a:t>
            </a:r>
            <a:r>
              <a:rPr lang="en-US" baseline="0" dirty="0" smtClean="0"/>
              <a:t> (product produced) will continue to go up as you add enzyme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A9540-4651-410E-9EFB-8FB87319670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Highly</a:t>
            </a:r>
            <a:r>
              <a:rPr lang="en-US" baseline="0" dirty="0" smtClean="0"/>
              <a:t> sensitive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A9540-4651-410E-9EFB-8FB87319670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Explain</a:t>
            </a:r>
            <a:r>
              <a:rPr lang="en-US" baseline="0" dirty="0" smtClean="0"/>
              <a:t> </a:t>
            </a:r>
            <a:r>
              <a:rPr lang="en-US" baseline="0" smtClean="0"/>
              <a:t>this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A9540-4651-410E-9EFB-8FB87319670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CC0C-E4A9-4657-88A4-5D414B1BC679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8671-421C-4A6E-9AB3-4C68779355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0CC0C-E4A9-4657-88A4-5D414B1BC679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A8671-421C-4A6E-9AB3-4C68779355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292225"/>
            <a:ext cx="7620000" cy="1679575"/>
          </a:xfrm>
        </p:spPr>
        <p:txBody>
          <a:bodyPr>
            <a:normAutofit/>
          </a:bodyPr>
          <a:lstStyle/>
          <a:p>
            <a:r>
              <a:rPr lang="en-US" sz="8800" dirty="0" smtClean="0"/>
              <a:t>Enzymes</a:t>
            </a:r>
            <a:endParaRPr lang="en-US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</a:t>
            </a:r>
            <a:r>
              <a:rPr lang="en-US" sz="2400" dirty="0" smtClean="0">
                <a:solidFill>
                  <a:schemeClr val="bg1"/>
                </a:solidFill>
              </a:rPr>
              <a:t>eeny, tiny </a:t>
            </a:r>
            <a:r>
              <a:rPr lang="en-US" sz="2400" dirty="0">
                <a:solidFill>
                  <a:schemeClr val="bg1"/>
                </a:solidFill>
              </a:rPr>
              <a:t>m</a:t>
            </a:r>
            <a:r>
              <a:rPr lang="en-US" sz="2400" dirty="0" smtClean="0">
                <a:solidFill>
                  <a:schemeClr val="bg1"/>
                </a:solidFill>
              </a:rPr>
              <a:t>olecular </a:t>
            </a:r>
            <a:r>
              <a:rPr lang="en-US" sz="2400" dirty="0">
                <a:solidFill>
                  <a:schemeClr val="bg1"/>
                </a:solidFill>
              </a:rPr>
              <a:t>m</a:t>
            </a:r>
            <a:r>
              <a:rPr lang="en-US" sz="2400" dirty="0" smtClean="0">
                <a:solidFill>
                  <a:schemeClr val="bg1"/>
                </a:solidFill>
              </a:rPr>
              <a:t>achines that can do everything- more efficiently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Energy of activation, substrate, enzyme substrate complex, Lock and key model, active site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a/ae/GLO1_Homo_sapiens_small_fast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" y="0"/>
            <a:ext cx="2857500" cy="24765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28800" y="1981200"/>
            <a:ext cx="21513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Catalyst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3770055"/>
            <a:ext cx="2438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Lowers the energy of activation of a chemical reaction.</a:t>
            </a:r>
            <a:endParaRPr lang="en-US" sz="3200" dirty="0"/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1447800" y="2819400"/>
            <a:ext cx="990600" cy="838200"/>
          </a:xfrm>
          <a:prstGeom prst="straightConnector1">
            <a:avLst/>
          </a:prstGeom>
          <a:ln w="412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16585" y="4004608"/>
            <a:ext cx="207941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Specificity</a:t>
            </a:r>
          </a:p>
          <a:p>
            <a:pPr algn="ctr"/>
            <a:r>
              <a:rPr lang="en-US" sz="2800" dirty="0" smtClean="0"/>
              <a:t>Lock ‘n Key</a:t>
            </a:r>
          </a:p>
          <a:p>
            <a:pPr algn="ctr"/>
            <a:r>
              <a:rPr lang="en-US" sz="2800" dirty="0" smtClean="0"/>
              <a:t>Substrate</a:t>
            </a:r>
          </a:p>
          <a:p>
            <a:pPr algn="ctr"/>
            <a:r>
              <a:rPr lang="en-US" sz="2800" dirty="0" smtClean="0"/>
              <a:t>Active Site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715000" y="2133600"/>
            <a:ext cx="31390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Sensitivity</a:t>
            </a:r>
          </a:p>
          <a:p>
            <a:pPr algn="ctr"/>
            <a:r>
              <a:rPr lang="en-US" sz="2800" dirty="0" smtClean="0"/>
              <a:t>pH, Temp, Heat, Salt</a:t>
            </a:r>
            <a:endParaRPr lang="en-US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 rot="16200000" flipH="1">
            <a:off x="3543300" y="2552700"/>
            <a:ext cx="2438400" cy="381000"/>
          </a:xfrm>
          <a:prstGeom prst="straightConnector1">
            <a:avLst/>
          </a:prstGeom>
          <a:ln w="412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3314700" y="1485900"/>
            <a:ext cx="533400" cy="457200"/>
          </a:xfrm>
          <a:prstGeom prst="straightConnector1">
            <a:avLst/>
          </a:prstGeom>
          <a:ln w="412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334000" y="1447800"/>
            <a:ext cx="914400" cy="838200"/>
          </a:xfrm>
          <a:prstGeom prst="straightConnector1">
            <a:avLst/>
          </a:prstGeom>
          <a:ln w="412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124200" y="304800"/>
            <a:ext cx="34546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/>
              <a:t>Enzymes</a:t>
            </a:r>
            <a:endParaRPr lang="en-US" sz="7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aynesword.palomar.edu/images/enzyme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918" y="2438400"/>
            <a:ext cx="8369082" cy="4114800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2611639" y="304800"/>
            <a:ext cx="3712961" cy="1568172"/>
            <a:chOff x="1447800" y="115669"/>
            <a:chExt cx="3712961" cy="1568172"/>
          </a:xfrm>
        </p:grpSpPr>
        <p:sp>
          <p:nvSpPr>
            <p:cNvPr id="3" name="TextBox 2"/>
            <p:cNvSpPr txBox="1"/>
            <p:nvPr/>
          </p:nvSpPr>
          <p:spPr>
            <a:xfrm>
              <a:off x="1447800" y="914400"/>
              <a:ext cx="51167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smtClean="0"/>
                <a:t>A</a:t>
              </a:r>
              <a:endParaRPr lang="en-US" sz="4400" dirty="0"/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2057400" y="1295400"/>
              <a:ext cx="2590800" cy="1588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4669921" y="914400"/>
              <a:ext cx="4908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/>
                <a:t>B</a:t>
              </a:r>
            </a:p>
          </p:txBody>
        </p:sp>
        <p:sp>
          <p:nvSpPr>
            <p:cNvPr id="7" name="Curved Up Arrow 6"/>
            <p:cNvSpPr/>
            <p:nvPr/>
          </p:nvSpPr>
          <p:spPr>
            <a:xfrm>
              <a:off x="2819400" y="685800"/>
              <a:ext cx="914400" cy="533400"/>
            </a:xfrm>
            <a:prstGeom prst="curvedUp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05000" y="115669"/>
              <a:ext cx="16377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Enzyme</a:t>
              </a:r>
              <a:endParaRPr lang="en-US" sz="3600" dirty="0"/>
            </a:p>
          </p:txBody>
        </p:sp>
      </p:grpSp>
      <p:cxnSp>
        <p:nvCxnSpPr>
          <p:cNvPr id="11" name="Straight Connector 10"/>
          <p:cNvCxnSpPr/>
          <p:nvPr/>
        </p:nvCxnSpPr>
        <p:spPr>
          <a:xfrm>
            <a:off x="304800" y="2133600"/>
            <a:ext cx="84582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Biology Resources\Campbell Digital Resources\Concepts and Connections 5th Ed\Chapter 05, The Working Cell\Images\05_UN86EnzCatalyticCycle_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28600"/>
            <a:ext cx="7239000" cy="60168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sternenzym.de/media/e-enzyme-illustration5-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6944"/>
            <a:ext cx="8305800" cy="6423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sarahssureshots.wikispaces.com/file/view/figure06-14.jpg/105957707/figure06-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9273"/>
            <a:ext cx="8001000" cy="67887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jms2.umdnj.edu/biochweb/education/bioweb/PreK2010/EnzymeActivationEnergy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52400"/>
            <a:ext cx="9020330" cy="66484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media.web.britannica.com/eb-media/13/6513-004-2CDF9DF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503" y="609600"/>
            <a:ext cx="8890052" cy="56102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upload.wikimedia.org/wikipedia/commons/1/18/Labeled_Active_Sit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76200"/>
            <a:ext cx="4876800" cy="66211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rsc.org/Education/Teachers/Resources/cfb/images/07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88942"/>
            <a:ext cx="7772400" cy="63166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biology.arizona.edu/biochemistry/problem_sets/energy_enzymes_catalysis/graphics/q15q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838200"/>
            <a:ext cx="6248400" cy="5076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employees.csbsju.edu/hjakubowski/classes/ch331/transkinetics/enzactpH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0"/>
            <a:ext cx="7696200" cy="68699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avonapbio.pbworks.com/f/Competitive%20Inhibitor.jpg"/>
          <p:cNvPicPr>
            <a:picLocks noChangeAspect="1" noChangeArrowheads="1"/>
          </p:cNvPicPr>
          <p:nvPr/>
        </p:nvPicPr>
        <p:blipFill>
          <a:blip r:embed="rId2" cstate="print"/>
          <a:srcRect r="14676" b="4928"/>
          <a:stretch>
            <a:fillRect/>
          </a:stretch>
        </p:blipFill>
        <p:spPr bwMode="auto">
          <a:xfrm>
            <a:off x="457200" y="1219200"/>
            <a:ext cx="3733800" cy="3124200"/>
          </a:xfrm>
          <a:prstGeom prst="rect">
            <a:avLst/>
          </a:prstGeom>
          <a:noFill/>
        </p:spPr>
      </p:pic>
      <p:pic>
        <p:nvPicPr>
          <p:cNvPr id="29700" name="Picture 4" descr="http://avonapbio.pbworks.com/f/Noncompetitive%20Inhibitor.jpg"/>
          <p:cNvPicPr>
            <a:picLocks noChangeAspect="1" noChangeArrowheads="1"/>
          </p:cNvPicPr>
          <p:nvPr/>
        </p:nvPicPr>
        <p:blipFill>
          <a:blip r:embed="rId3" cstate="print"/>
          <a:srcRect l="8949" t="1720" r="6935"/>
          <a:stretch>
            <a:fillRect/>
          </a:stretch>
        </p:blipFill>
        <p:spPr bwMode="auto">
          <a:xfrm>
            <a:off x="4800600" y="1219200"/>
            <a:ext cx="3581400" cy="4352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examstutor.com/biology/resources/studyroom/biochemistry_and_cells/enzymes/pictures/with_without_grap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10605"/>
            <a:ext cx="8229600" cy="52567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image.wistatutor.com/content/cellular-macromolecules/competitive-inhibition-process.jpeg"/>
          <p:cNvPicPr>
            <a:picLocks noChangeAspect="1" noChangeArrowheads="1"/>
          </p:cNvPicPr>
          <p:nvPr/>
        </p:nvPicPr>
        <p:blipFill>
          <a:blip r:embed="rId3" cstate="print"/>
          <a:srcRect b="14235"/>
          <a:stretch>
            <a:fillRect/>
          </a:stretch>
        </p:blipFill>
        <p:spPr bwMode="auto">
          <a:xfrm>
            <a:off x="304800" y="533399"/>
            <a:ext cx="8603379" cy="48095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124</Words>
  <Application>Microsoft Office PowerPoint</Application>
  <PresentationFormat>On-screen Show (4:3)</PresentationFormat>
  <Paragraphs>28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Enzymes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Enzymes</dc:title>
  <dc:creator>O'MARA, DEIRDRE</dc:creator>
  <cp:lastModifiedBy>O'MARA, DEIRDRE</cp:lastModifiedBy>
  <cp:revision>2</cp:revision>
  <dcterms:created xsi:type="dcterms:W3CDTF">2011-03-04T01:01:57Z</dcterms:created>
  <dcterms:modified xsi:type="dcterms:W3CDTF">2012-02-07T01:34:26Z</dcterms:modified>
</cp:coreProperties>
</file>