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80" r:id="rId4"/>
    <p:sldId id="277" r:id="rId5"/>
    <p:sldId id="278" r:id="rId6"/>
    <p:sldId id="279" r:id="rId7"/>
    <p:sldId id="258" r:id="rId8"/>
    <p:sldId id="259" r:id="rId9"/>
    <p:sldId id="264" r:id="rId10"/>
    <p:sldId id="266" r:id="rId11"/>
    <p:sldId id="260" r:id="rId12"/>
    <p:sldId id="262" r:id="rId13"/>
    <p:sldId id="265" r:id="rId14"/>
    <p:sldId id="276" r:id="rId15"/>
    <p:sldId id="271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09656-5F60-431A-B223-DDF57D66305D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4E46B-2B27-44AD-B9B5-21349FEC3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65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85565-DCD7-4832-9861-63C74F67DB15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1DA60-83C5-43F5-A6B4-5B4A4D53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9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DA60-83C5-43F5-A6B4-5B4A4D539C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3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09EDF38-7422-4804-8AB5-EF1BE1FA46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0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63380-1FDC-47B6-AAEB-B163CB53DA69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016E-9300-4326-AB7F-64D83D0B8D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Program%20Files/TurningPoint/2003/Question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6800" y="381000"/>
            <a:ext cx="3962400" cy="1470025"/>
          </a:xfrm>
        </p:spPr>
        <p:txBody>
          <a:bodyPr/>
          <a:lstStyle/>
          <a:p>
            <a:r>
              <a:rPr lang="en-US" dirty="0" smtClean="0"/>
              <a:t>BIG IDEA 1: Evolution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905000"/>
            <a:ext cx="3014273" cy="2667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Evolution as a Process</a:t>
            </a:r>
          </a:p>
          <a:p>
            <a:r>
              <a:rPr lang="en-US" sz="2000" dirty="0" smtClean="0"/>
              <a:t>Selection as a Mechanism</a:t>
            </a:r>
          </a:p>
          <a:p>
            <a:r>
              <a:rPr lang="en-US" sz="2000" dirty="0" smtClean="0"/>
              <a:t>Evidence for Evolution</a:t>
            </a:r>
          </a:p>
          <a:p>
            <a:r>
              <a:rPr lang="en-US" sz="2000" dirty="0" smtClean="0"/>
              <a:t>HW Equilibrium</a:t>
            </a:r>
          </a:p>
          <a:p>
            <a:r>
              <a:rPr lang="en-US" sz="2000" dirty="0" smtClean="0"/>
              <a:t>Speciation</a:t>
            </a:r>
          </a:p>
          <a:p>
            <a:r>
              <a:rPr lang="en-US" sz="2000" dirty="0" smtClean="0"/>
              <a:t>Origin of Life</a:t>
            </a:r>
            <a:endParaRPr lang="en-US" sz="2000" dirty="0"/>
          </a:p>
        </p:txBody>
      </p:sp>
      <p:pic>
        <p:nvPicPr>
          <p:cNvPr id="4" name="Picture 8" descr="http://img2.etsystatic.com/000/0/5187427/il_fullxfull.307608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495800" cy="61784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3-01B-BeagleVoyage-NL.jpg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2" cstate="print"/>
          <a:srcRect b="6387"/>
          <a:stretch>
            <a:fillRect/>
          </a:stretch>
        </p:blipFill>
        <p:spPr bwMode="auto">
          <a:xfrm>
            <a:off x="3893126" y="0"/>
            <a:ext cx="5162722" cy="3048000"/>
          </a:xfrm>
          <a:prstGeom prst="rect">
            <a:avLst/>
          </a:prstGeom>
          <a:noFill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01" y="228600"/>
            <a:ext cx="391093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lvl="1" indent="-285750" eaLnBrk="1" hangingPunct="1">
              <a:spcBef>
                <a:spcPct val="45000"/>
              </a:spcBef>
              <a:spcAft>
                <a:spcPct val="20000"/>
              </a:spcAft>
              <a:buClr>
                <a:srgbClr val="990000"/>
              </a:buClr>
            </a:pPr>
            <a:r>
              <a:rPr lang="en-US" sz="2800" dirty="0">
                <a:latin typeface="+mj-lt"/>
              </a:rPr>
              <a:t>L</a:t>
            </a:r>
            <a:r>
              <a:rPr lang="en-US" sz="2800" dirty="0" smtClean="0">
                <a:latin typeface="+mj-lt"/>
              </a:rPr>
              <a:t>iving things </a:t>
            </a:r>
            <a:r>
              <a:rPr lang="en-US" sz="2800" dirty="0">
                <a:latin typeface="+mj-lt"/>
              </a:rPr>
              <a:t>change, or evolve over </a:t>
            </a:r>
            <a:r>
              <a:rPr lang="en-US" sz="2800" dirty="0" smtClean="0">
                <a:latin typeface="+mj-lt"/>
              </a:rPr>
              <a:t>generations &amp; </a:t>
            </a:r>
            <a:r>
              <a:rPr lang="en-US" sz="2800" dirty="0">
                <a:latin typeface="+mj-lt"/>
              </a:rPr>
              <a:t>living species descended from earlier life-forms: descent with modification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733800" y="3200400"/>
            <a:ext cx="5181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I have called this principle, by which</a:t>
            </a:r>
            <a:b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each slight variation, if useful, is preserved, </a:t>
            </a:r>
            <a:b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 the term Natural Selection. </a:t>
            </a:r>
          </a:p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/>
                <a:cs typeface="Arial" pitchFamily="34" charset="0"/>
              </a:rPr>
              <a:t>  —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Charles Darwin from "The Origin of Species"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588348" y="5501039"/>
            <a:ext cx="555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Population </a:t>
            </a:r>
            <a:r>
              <a:rPr lang="en-US" sz="2000" dirty="0" smtClean="0">
                <a:sym typeface="Wingdings" pitchFamily="2" charset="2"/>
              </a:rPr>
              <a:t> Variation  Selection Reproduction Change in population over time leading to new species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2050" name="Picture 2" descr="http://readingevolution.com/images/popu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4" y="3810000"/>
            <a:ext cx="3449805" cy="264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7086600" cy="1362075"/>
          </a:xfrm>
        </p:spPr>
        <p:txBody>
          <a:bodyPr>
            <a:normAutofit fontScale="92500" lnSpcReduction="20000"/>
          </a:bodyPr>
          <a:lstStyle/>
          <a:p>
            <a:pPr marL="407987" lvl="1" indent="0" eaLnBrk="1" hangingPunct="1">
              <a:buNone/>
            </a:pPr>
            <a:r>
              <a:rPr lang="en-US" sz="3200" dirty="0" smtClean="0">
                <a:latin typeface="Arial Black" pitchFamily="34" charset="0"/>
              </a:rPr>
              <a:t>Natural </a:t>
            </a:r>
            <a:r>
              <a:rPr lang="en-US" sz="3200" dirty="0" smtClean="0">
                <a:latin typeface="Arial Black" pitchFamily="34" charset="0"/>
              </a:rPr>
              <a:t>selection</a:t>
            </a:r>
            <a:endParaRPr lang="en-US" dirty="0">
              <a:latin typeface="Arial Black" pitchFamily="34" charset="0"/>
            </a:endParaRPr>
          </a:p>
          <a:p>
            <a:pPr marL="407987" lvl="1" indent="0" eaLnBrk="1" hangingPunct="1">
              <a:buNone/>
            </a:pPr>
            <a:r>
              <a:rPr lang="en-US" sz="2400" b="1" dirty="0" smtClean="0">
                <a:latin typeface="Calibri" pitchFamily="34" charset="0"/>
              </a:rPr>
              <a:t>Results </a:t>
            </a:r>
            <a:r>
              <a:rPr lang="en-US" sz="2400" b="1" dirty="0" smtClean="0">
                <a:latin typeface="Calibri" pitchFamily="34" charset="0"/>
              </a:rPr>
              <a:t>in favored traits being represented </a:t>
            </a:r>
            <a:r>
              <a:rPr lang="en-US" sz="2400" dirty="0" smtClean="0">
                <a:latin typeface="Calibri" pitchFamily="34" charset="0"/>
              </a:rPr>
              <a:t>more and more and </a:t>
            </a:r>
            <a:r>
              <a:rPr lang="en-US" sz="2400" dirty="0" err="1" smtClean="0">
                <a:latin typeface="Calibri" pitchFamily="34" charset="0"/>
              </a:rPr>
              <a:t>unfavored</a:t>
            </a:r>
            <a:r>
              <a:rPr lang="en-US" sz="2400" dirty="0" smtClean="0">
                <a:latin typeface="Calibri" pitchFamily="34" charset="0"/>
              </a:rPr>
              <a:t> ones less and less in ensuing generations of organisms</a:t>
            </a:r>
          </a:p>
          <a:p>
            <a:pPr lvl="1" indent="-334963" eaLnBrk="1" hangingPunct="1">
              <a:buFontTx/>
              <a:buNone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3315" name="FlagCount" hidden="1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13317" name="Picture 20" descr="http://capewest.ca/Cartoon_natural_selec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752600"/>
            <a:ext cx="3683047" cy="4342498"/>
          </a:xfrm>
          <a:prstGeom prst="rect">
            <a:avLst/>
          </a:prstGeom>
          <a:noFill/>
          <a:ln w="9525">
            <a:solidFill>
              <a:schemeClr val="tx1">
                <a:alpha val="85881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22" descr="http://us2.harunyahya.com/Image/makaleler/aslan_zeb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9" b="29556"/>
          <a:stretch>
            <a:fillRect/>
          </a:stretch>
        </p:blipFill>
        <p:spPr bwMode="auto">
          <a:xfrm>
            <a:off x="4410074" y="4876800"/>
            <a:ext cx="4048125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http://4.bp.blogspot.com/-8VtDFsN5OnI/UAyUM0lIxjI/AAAAAAAAAVI/hOmrgkdLhvI/s1600/natural_selecti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334" y="1122374"/>
            <a:ext cx="4056866" cy="36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939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3937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400" dirty="0"/>
              <a:t>Selection Against or in Favor of Extreme Phenotypes</a:t>
            </a:r>
            <a:endParaRPr lang="en-US" altLang="en-US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828800"/>
            <a:ext cx="4114800" cy="45148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sz="2800" b="1" dirty="0">
                <a:solidFill>
                  <a:schemeClr val="hlink"/>
                </a:solidFill>
              </a:rPr>
              <a:t>Stabilizing Selection</a:t>
            </a:r>
          </a:p>
          <a:p>
            <a:pPr lvl="1">
              <a:lnSpc>
                <a:spcPct val="120000"/>
              </a:lnSpc>
            </a:pPr>
            <a:r>
              <a:rPr lang="en-US" altLang="en-US" sz="2300" b="1" dirty="0"/>
              <a:t>Intermediate forms of a trait are favored</a:t>
            </a:r>
          </a:p>
          <a:p>
            <a:pPr lvl="1">
              <a:lnSpc>
                <a:spcPct val="120000"/>
              </a:lnSpc>
            </a:pPr>
            <a:r>
              <a:rPr lang="en-US" altLang="en-US" sz="2300" b="1" dirty="0"/>
              <a:t>Alleles that specify extreme forms are eliminated from a population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en-US" sz="2300" b="1" dirty="0" smtClean="0"/>
              <a:t>Birth </a:t>
            </a:r>
            <a:r>
              <a:rPr lang="en-US" altLang="en-US" sz="2300" b="1" dirty="0"/>
              <a:t>Weight and Clutch Size</a:t>
            </a:r>
          </a:p>
        </p:txBody>
      </p:sp>
      <p:pic>
        <p:nvPicPr>
          <p:cNvPr id="107524" name="Picture 4" descr="U18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17" y="457200"/>
            <a:ext cx="4267201" cy="590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248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3196" y="125863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C3399"/>
                </a:solidFill>
              </a:rPr>
              <a:t>Stabilizing Selection</a:t>
            </a:r>
          </a:p>
        </p:txBody>
      </p:sp>
      <p:grpSp>
        <p:nvGrpSpPr>
          <p:cNvPr id="81923" name="Group 3"/>
          <p:cNvGrpSpPr>
            <a:grpSpLocks/>
          </p:cNvGrpSpPr>
          <p:nvPr/>
        </p:nvGrpSpPr>
        <p:grpSpPr bwMode="auto">
          <a:xfrm>
            <a:off x="228600" y="1066800"/>
            <a:ext cx="8610600" cy="5486400"/>
            <a:chOff x="136" y="314"/>
            <a:chExt cx="5624" cy="3842"/>
          </a:xfrm>
        </p:grpSpPr>
        <p:pic>
          <p:nvPicPr>
            <p:cNvPr id="8192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" y="913"/>
              <a:ext cx="1945" cy="1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2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" y="913"/>
              <a:ext cx="1901" cy="1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926" name="Text Box 6"/>
            <p:cNvSpPr txBox="1">
              <a:spLocks noChangeArrowheads="1"/>
            </p:cNvSpPr>
            <p:nvPr/>
          </p:nvSpPr>
          <p:spPr bwMode="auto">
            <a:xfrm>
              <a:off x="2908" y="314"/>
              <a:ext cx="129" cy="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altLang="en-US" b="1"/>
            </a:p>
          </p:txBody>
        </p:sp>
        <p:sp>
          <p:nvSpPr>
            <p:cNvPr id="81927" name="Text Box 7"/>
            <p:cNvSpPr txBox="1">
              <a:spLocks noChangeArrowheads="1"/>
            </p:cNvSpPr>
            <p:nvPr/>
          </p:nvSpPr>
          <p:spPr bwMode="auto">
            <a:xfrm>
              <a:off x="668" y="2757"/>
              <a:ext cx="1343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/>
                <a:t>Coloration of snails</a:t>
              </a:r>
            </a:p>
          </p:txBody>
        </p:sp>
        <p:sp>
          <p:nvSpPr>
            <p:cNvPr id="81928" name="Text Box 8"/>
            <p:cNvSpPr txBox="1">
              <a:spLocks noChangeArrowheads="1"/>
            </p:cNvSpPr>
            <p:nvPr/>
          </p:nvSpPr>
          <p:spPr bwMode="auto">
            <a:xfrm>
              <a:off x="353" y="1176"/>
              <a:ext cx="753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400"/>
                <a:t>Light snails</a:t>
              </a:r>
            </a:p>
            <a:p>
              <a:pPr algn="ctr"/>
              <a:r>
                <a:rPr lang="en-US" altLang="en-US" sz="1400"/>
                <a:t>eliminated</a:t>
              </a:r>
            </a:p>
          </p:txBody>
        </p:sp>
        <p:sp>
          <p:nvSpPr>
            <p:cNvPr id="81929" name="Text Box 9"/>
            <p:cNvSpPr txBox="1">
              <a:spLocks noChangeArrowheads="1"/>
            </p:cNvSpPr>
            <p:nvPr/>
          </p:nvSpPr>
          <p:spPr bwMode="auto">
            <a:xfrm>
              <a:off x="1542" y="1168"/>
              <a:ext cx="74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/>
                <a:t>Dark snails</a:t>
              </a:r>
            </a:p>
            <a:p>
              <a:r>
                <a:rPr lang="en-US" altLang="en-US" sz="1400"/>
                <a:t>eliminated</a:t>
              </a:r>
            </a:p>
          </p:txBody>
        </p:sp>
        <p:sp>
          <p:nvSpPr>
            <p:cNvPr id="81930" name="Text Box 10"/>
            <p:cNvSpPr txBox="1">
              <a:spLocks noChangeArrowheads="1"/>
            </p:cNvSpPr>
            <p:nvPr/>
          </p:nvSpPr>
          <p:spPr bwMode="auto">
            <a:xfrm rot="-5400000">
              <a:off x="-568" y="1550"/>
              <a:ext cx="1645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/>
                <a:t>Number of individuals</a:t>
              </a:r>
            </a:p>
          </p:txBody>
        </p:sp>
        <p:sp>
          <p:nvSpPr>
            <p:cNvPr id="81931" name="Text Box 11"/>
            <p:cNvSpPr txBox="1">
              <a:spLocks noChangeArrowheads="1"/>
            </p:cNvSpPr>
            <p:nvPr/>
          </p:nvSpPr>
          <p:spPr bwMode="auto">
            <a:xfrm>
              <a:off x="4094" y="2757"/>
              <a:ext cx="1342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/>
                <a:t>Coloration of snails</a:t>
              </a:r>
            </a:p>
          </p:txBody>
        </p:sp>
        <p:sp>
          <p:nvSpPr>
            <p:cNvPr id="81932" name="Text Box 12"/>
            <p:cNvSpPr txBox="1">
              <a:spLocks noChangeArrowheads="1"/>
            </p:cNvSpPr>
            <p:nvPr/>
          </p:nvSpPr>
          <p:spPr bwMode="auto">
            <a:xfrm>
              <a:off x="3749" y="1233"/>
              <a:ext cx="884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400"/>
                <a:t>Snails with</a:t>
              </a:r>
            </a:p>
            <a:p>
              <a:pPr algn="ctr"/>
              <a:r>
                <a:rPr lang="en-US" altLang="en-US" sz="1400"/>
                <a:t>extreme </a:t>
              </a:r>
            </a:p>
            <a:p>
              <a:pPr algn="ctr"/>
              <a:r>
                <a:rPr lang="en-US" altLang="en-US" sz="1400"/>
                <a:t>coloration are</a:t>
              </a:r>
            </a:p>
            <a:p>
              <a:pPr algn="ctr"/>
              <a:r>
                <a:rPr lang="en-US" altLang="en-US" sz="1400"/>
                <a:t>eliminated</a:t>
              </a:r>
            </a:p>
          </p:txBody>
        </p:sp>
        <p:sp>
          <p:nvSpPr>
            <p:cNvPr id="81933" name="Text Box 13"/>
            <p:cNvSpPr txBox="1">
              <a:spLocks noChangeArrowheads="1"/>
            </p:cNvSpPr>
            <p:nvPr/>
          </p:nvSpPr>
          <p:spPr bwMode="auto">
            <a:xfrm rot="-5400000">
              <a:off x="2877" y="1550"/>
              <a:ext cx="1645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/>
                <a:t>Number of individuals</a:t>
              </a:r>
            </a:p>
          </p:txBody>
        </p:sp>
        <p:sp>
          <p:nvSpPr>
            <p:cNvPr id="81934" name="Text Box 14"/>
            <p:cNvSpPr txBox="1">
              <a:spLocks noChangeArrowheads="1"/>
            </p:cNvSpPr>
            <p:nvPr/>
          </p:nvSpPr>
          <p:spPr bwMode="auto">
            <a:xfrm>
              <a:off x="760" y="3334"/>
              <a:ext cx="4552" cy="7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2000" dirty="0"/>
                <a:t>Average remains the same</a:t>
              </a:r>
            </a:p>
            <a:p>
              <a:pPr algn="ctr"/>
              <a:r>
                <a:rPr lang="en-US" altLang="en-US" sz="2000" dirty="0"/>
                <a:t>Number of individuals </a:t>
              </a:r>
              <a:r>
                <a:rPr lang="en-US" altLang="en-US" sz="2000" dirty="0" smtClean="0"/>
                <a:t>with intermediate </a:t>
              </a:r>
              <a:r>
                <a:rPr lang="en-US" altLang="en-US" sz="2000" dirty="0"/>
                <a:t>coloration increases</a:t>
              </a:r>
            </a:p>
            <a:p>
              <a:pPr algn="ctr"/>
              <a:r>
                <a:rPr lang="en-US" altLang="en-US" sz="2000" dirty="0" smtClean="0"/>
                <a:t>Selection against extremes</a:t>
              </a:r>
              <a:endParaRPr lang="en-US" altLang="en-US" sz="2000" dirty="0"/>
            </a:p>
          </p:txBody>
        </p:sp>
        <p:sp>
          <p:nvSpPr>
            <p:cNvPr id="81935" name="Text Box 15"/>
            <p:cNvSpPr txBox="1">
              <a:spLocks noChangeArrowheads="1"/>
            </p:cNvSpPr>
            <p:nvPr/>
          </p:nvSpPr>
          <p:spPr bwMode="auto">
            <a:xfrm>
              <a:off x="4752" y="3945"/>
              <a:ext cx="100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altLang="en-US" sz="1200" b="1"/>
            </a:p>
          </p:txBody>
        </p:sp>
        <p:grpSp>
          <p:nvGrpSpPr>
            <p:cNvPr id="81936" name="Group 16"/>
            <p:cNvGrpSpPr>
              <a:grpSpLocks/>
            </p:cNvGrpSpPr>
            <p:nvPr/>
          </p:nvGrpSpPr>
          <p:grpSpPr bwMode="auto">
            <a:xfrm>
              <a:off x="2660" y="1203"/>
              <a:ext cx="622" cy="824"/>
              <a:chOff x="2544" y="1131"/>
              <a:chExt cx="622" cy="824"/>
            </a:xfrm>
          </p:grpSpPr>
          <p:sp>
            <p:nvSpPr>
              <p:cNvPr id="81937" name="Text Box 17"/>
              <p:cNvSpPr txBox="1">
                <a:spLocks noChangeArrowheads="1"/>
              </p:cNvSpPr>
              <p:nvPr/>
            </p:nvSpPr>
            <p:spPr bwMode="auto">
              <a:xfrm>
                <a:off x="2544" y="1131"/>
                <a:ext cx="622" cy="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 type="none" w="med" len="lg"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1400"/>
                  <a:t>Natural </a:t>
                </a:r>
              </a:p>
              <a:p>
                <a:pPr algn="ctr"/>
                <a:r>
                  <a:rPr lang="en-US" altLang="en-US" sz="1400"/>
                  <a:t>selection</a:t>
                </a:r>
              </a:p>
            </p:txBody>
          </p:sp>
          <p:sp>
            <p:nvSpPr>
              <p:cNvPr id="81938" name="AutoShape 18"/>
              <p:cNvSpPr>
                <a:spLocks noChangeArrowheads="1"/>
              </p:cNvSpPr>
              <p:nvPr/>
            </p:nvSpPr>
            <p:spPr bwMode="auto">
              <a:xfrm rot="-5400000">
                <a:off x="2694" y="1500"/>
                <a:ext cx="324" cy="586"/>
              </a:xfrm>
              <a:prstGeom prst="downArrow">
                <a:avLst>
                  <a:gd name="adj1" fmla="val 50000"/>
                  <a:gd name="adj2" fmla="val 68553"/>
                </a:avLst>
              </a:prstGeom>
              <a:solidFill>
                <a:srgbClr val="FF0000"/>
              </a:solidFill>
              <a:ln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1939" name="Line 19"/>
            <p:cNvSpPr>
              <a:spLocks noChangeShapeType="1"/>
            </p:cNvSpPr>
            <p:nvPr/>
          </p:nvSpPr>
          <p:spPr bwMode="auto">
            <a:xfrm>
              <a:off x="728" y="1520"/>
              <a:ext cx="32" cy="7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0" name="Line 20"/>
            <p:cNvSpPr>
              <a:spLocks noChangeShapeType="1"/>
            </p:cNvSpPr>
            <p:nvPr/>
          </p:nvSpPr>
          <p:spPr bwMode="auto">
            <a:xfrm flipH="1">
              <a:off x="1856" y="1496"/>
              <a:ext cx="56" cy="7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2407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3632200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400" dirty="0"/>
              <a:t>Selection Against or in Favor of Extreme Phenotypes</a:t>
            </a:r>
            <a:endParaRPr lang="en-US" alt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14600"/>
            <a:ext cx="3124200" cy="3886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en-US" sz="2800" b="1" dirty="0">
                <a:solidFill>
                  <a:schemeClr val="hlink"/>
                </a:solidFill>
              </a:rPr>
              <a:t>Disruptive Selection</a:t>
            </a:r>
          </a:p>
          <a:p>
            <a:pPr lvl="1">
              <a:lnSpc>
                <a:spcPct val="120000"/>
              </a:lnSpc>
            </a:pPr>
            <a:r>
              <a:rPr lang="en-US" altLang="en-US" sz="2300" b="1" dirty="0"/>
              <a:t>Both forms at extreme ends are favored</a:t>
            </a:r>
          </a:p>
          <a:p>
            <a:pPr lvl="1">
              <a:lnSpc>
                <a:spcPct val="120000"/>
              </a:lnSpc>
            </a:pPr>
            <a:r>
              <a:rPr lang="en-US" altLang="en-US" sz="2300" b="1" dirty="0"/>
              <a:t>Intermediate forms are </a:t>
            </a:r>
            <a:r>
              <a:rPr lang="en-US" altLang="en-US" sz="2300" b="1" dirty="0" smtClean="0"/>
              <a:t>eliminated</a:t>
            </a:r>
            <a:endParaRPr lang="en-US" altLang="en-US" sz="2300" b="1" dirty="0"/>
          </a:p>
        </p:txBody>
      </p:sp>
      <p:pic>
        <p:nvPicPr>
          <p:cNvPr id="108548" name="Picture 4" descr="U18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800"/>
            <a:ext cx="4267200" cy="620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8031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7534" y="152400"/>
            <a:ext cx="5749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Evidence for Evolution</a:t>
            </a:r>
            <a:endParaRPr lang="en-US" sz="4800" dirty="0"/>
          </a:p>
        </p:txBody>
      </p:sp>
      <p:pic>
        <p:nvPicPr>
          <p:cNvPr id="3" name="Picture 8" descr="13-02A-HominidSkulls.jpg  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2101850" cy="3200400"/>
          </a:xfrm>
          <a:prstGeom prst="rect">
            <a:avLst/>
          </a:prstGeom>
          <a:noFill/>
        </p:spPr>
      </p:pic>
      <p:pic>
        <p:nvPicPr>
          <p:cNvPr id="4" name="Picture 9" descr="13-02B-PetrifiedTrees.jpg 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5450" y="914400"/>
            <a:ext cx="2139950" cy="1604963"/>
          </a:xfrm>
          <a:prstGeom prst="rect">
            <a:avLst/>
          </a:prstGeom>
          <a:noFill/>
        </p:spPr>
      </p:pic>
      <p:pic>
        <p:nvPicPr>
          <p:cNvPr id="5" name="Picture 6" descr="13-02C-Ammonites.jpg      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914400"/>
            <a:ext cx="3581400" cy="2349500"/>
          </a:xfrm>
          <a:prstGeom prst="rect">
            <a:avLst/>
          </a:prstGeom>
          <a:noFill/>
        </p:spPr>
      </p:pic>
      <p:pic>
        <p:nvPicPr>
          <p:cNvPr id="6" name="Picture 7" descr="13-02D-FossilLeaf.jpg     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240212"/>
            <a:ext cx="3586163" cy="2465388"/>
          </a:xfrm>
          <a:prstGeom prst="rect">
            <a:avLst/>
          </a:prstGeom>
          <a:noFill/>
        </p:spPr>
      </p:pic>
      <p:pic>
        <p:nvPicPr>
          <p:cNvPr id="7" name="Picture 6" descr="13-02E-ScorpionInAmber.jpg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191000"/>
            <a:ext cx="3327400" cy="2495550"/>
          </a:xfrm>
          <a:prstGeom prst="rect">
            <a:avLst/>
          </a:prstGeom>
          <a:noFill/>
        </p:spPr>
      </p:pic>
      <p:pic>
        <p:nvPicPr>
          <p:cNvPr id="8" name="Picture 7" descr="13-02F-IceMan.jpg         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7" cstate="print"/>
          <a:srcRect l="41316" t="52530" r="22928" b="7301"/>
          <a:stretch>
            <a:fillRect/>
          </a:stretch>
        </p:blipFill>
        <p:spPr bwMode="auto">
          <a:xfrm>
            <a:off x="2895600" y="2819400"/>
            <a:ext cx="2971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13-02H-BasilosaurusLeg-NL.jpg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3" cstate="print"/>
          <a:srcRect b="3999"/>
          <a:stretch>
            <a:fillRect/>
          </a:stretch>
        </p:blipFill>
        <p:spPr bwMode="auto">
          <a:xfrm>
            <a:off x="304801" y="1981200"/>
            <a:ext cx="6347902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140172"/>
            <a:ext cx="2972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Vestigial Structures</a:t>
            </a:r>
            <a:endParaRPr lang="en-US" sz="2800" dirty="0"/>
          </a:p>
        </p:txBody>
      </p:sp>
      <p:pic>
        <p:nvPicPr>
          <p:cNvPr id="3074" name="Picture 2" descr="http://www.amnh.org/var/ezflow_site/storage/images/snake-limb-bud/555372-1-eng-US/snake-limb-bu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29" y="415637"/>
            <a:ext cx="2967547" cy="198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13-03A-LimbHomology-NL.gif                                     0000002ABiologyConcepts4eCIPL_8-15     B9599A75:"/>
          <p:cNvPicPr>
            <a:picLocks noChangeAspect="1" noChangeArrowheads="1"/>
          </p:cNvPicPr>
          <p:nvPr/>
        </p:nvPicPr>
        <p:blipFill>
          <a:blip r:embed="rId2" cstate="print"/>
          <a:srcRect b="9294"/>
          <a:stretch>
            <a:fillRect/>
          </a:stretch>
        </p:blipFill>
        <p:spPr bwMode="auto">
          <a:xfrm>
            <a:off x="1337590" y="1828800"/>
            <a:ext cx="6477000" cy="41397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10847" y="228600"/>
            <a:ext cx="90024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Analogous structures- same structural origin but has evolved different functions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Biology 6th Edition ppt\Campbell, 6th, 22, Descent with modification, a Darwinian view of life\22_17ConvergentEvolutio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7" y="874931"/>
            <a:ext cx="5561289" cy="497214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28600"/>
            <a:ext cx="4192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Convergent Evolution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22, Descent with modification, a Darwinian view of life\22_10ArtifSelection_C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8536110" cy="5943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152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Artificial Selection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ition ppt\Campbell, 6th, 22, Descent with modification, a Darwinian view of life\22_13EvolHIVDrugResistanc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6740" y="207817"/>
            <a:ext cx="4033450" cy="3094594"/>
          </a:xfrm>
          <a:prstGeom prst="rect">
            <a:avLst/>
          </a:prstGeom>
          <a:noFill/>
        </p:spPr>
      </p:pic>
      <p:pic>
        <p:nvPicPr>
          <p:cNvPr id="9218" name="Picture 2" descr="File:Antibiotic resistance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4102"/>
            <a:ext cx="3352800" cy="614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15471" y="3541184"/>
            <a:ext cx="4458224" cy="3049155"/>
            <a:chOff x="1838" y="1474"/>
            <a:chExt cx="2981" cy="2463"/>
          </a:xfrm>
        </p:grpSpPr>
        <p:pic>
          <p:nvPicPr>
            <p:cNvPr id="5" name="Picture 6" descr="13_05bPesticidResistanc_CNL.jpg                                0050CFAB203                            BE61E8D3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8" y="1474"/>
              <a:ext cx="2789" cy="2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3978" y="2498"/>
              <a:ext cx="8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en-US" sz="1000"/>
                <a:t>Pesticide application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562" y="2924"/>
              <a:ext cx="4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en-US" sz="1000"/>
                <a:t>Survivor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ition ppt\Campbell, 6th, 22, Descent with modification, a Darwinian view of life\22_16HemoglobinHomology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578"/>
            <a:ext cx="6324600" cy="6777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biologycorner.com/resources/cladogramAB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902732"/>
            <a:ext cx="7319241" cy="440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File:Identical cladograms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56000"/>
            <a:ext cx="4638675" cy="309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33400"/>
            <a:ext cx="139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Cladograms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19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849712"/>
              </p:ext>
            </p:extLst>
          </p:nvPr>
        </p:nvGraphicFramePr>
        <p:xfrm>
          <a:off x="2452687" y="304353"/>
          <a:ext cx="3324225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Photo Editor Photo" r:id="rId3" imgW="3704762" imgH="1714739" progId="MSPhotoEd.3">
                  <p:embed/>
                </p:oleObj>
              </mc:Choice>
              <mc:Fallback>
                <p:oleObj name="Photo Editor Photo" r:id="rId3" imgW="3704762" imgH="171473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7" y="304353"/>
                        <a:ext cx="3324225" cy="153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350186"/>
              </p:ext>
            </p:extLst>
          </p:nvPr>
        </p:nvGraphicFramePr>
        <p:xfrm>
          <a:off x="2819400" y="2462112"/>
          <a:ext cx="3410101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Photo Editor Photo" r:id="rId5" imgW="3400900" imgH="1647619" progId="MSPhotoEd.3">
                  <p:embed/>
                </p:oleObj>
              </mc:Choice>
              <mc:Fallback>
                <p:oleObj name="Photo Editor Photo" r:id="rId5" imgW="3400900" imgH="164761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462112"/>
                        <a:ext cx="3410101" cy="165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325916"/>
              </p:ext>
            </p:extLst>
          </p:nvPr>
        </p:nvGraphicFramePr>
        <p:xfrm>
          <a:off x="4495800" y="4802981"/>
          <a:ext cx="3648075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Photo Editor Photo" r:id="rId7" imgW="4029637" imgH="1619476" progId="MSPhotoEd.3">
                  <p:embed/>
                </p:oleObj>
              </mc:Choice>
              <mc:Fallback>
                <p:oleObj name="Photo Editor Photo" r:id="rId7" imgW="4029637" imgH="1619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802981"/>
                        <a:ext cx="3648075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237186" y="838200"/>
            <a:ext cx="1905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MUTATION</a:t>
            </a:r>
          </a:p>
        </p:txBody>
      </p:sp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179231" y="3059806"/>
            <a:ext cx="2438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GENETIC DRIFT</a:t>
            </a:r>
          </a:p>
        </p:txBody>
      </p:sp>
      <p:sp>
        <p:nvSpPr>
          <p:cNvPr id="17415" name="WordArt 7"/>
          <p:cNvSpPr>
            <a:spLocks noChangeArrowheads="1" noChangeShapeType="1" noTextEdit="1"/>
          </p:cNvSpPr>
          <p:nvPr/>
        </p:nvSpPr>
        <p:spPr bwMode="auto">
          <a:xfrm>
            <a:off x="152400" y="5536406"/>
            <a:ext cx="39624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GENE FLOW - MIGRATION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611832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Creates new alleles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44669" y="2828973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Chance!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86136" y="6396335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Exchange of alleles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9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Evolution of Life</a:t>
            </a:r>
          </a:p>
        </p:txBody>
      </p:sp>
      <p:grpSp>
        <p:nvGrpSpPr>
          <p:cNvPr id="19461" name="Group 5"/>
          <p:cNvGrpSpPr>
            <a:grpSpLocks/>
          </p:cNvGrpSpPr>
          <p:nvPr/>
        </p:nvGrpSpPr>
        <p:grpSpPr bwMode="auto">
          <a:xfrm>
            <a:off x="990600" y="1239838"/>
            <a:ext cx="7618413" cy="5694362"/>
            <a:chOff x="40" y="-24"/>
            <a:chExt cx="5720" cy="4480"/>
          </a:xfrm>
        </p:grpSpPr>
        <p:pic>
          <p:nvPicPr>
            <p:cNvPr id="1946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602"/>
              <a:ext cx="1031" cy="1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3" name="Picture 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" y="2740"/>
              <a:ext cx="1031" cy="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4" name="Picture 8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3" y="2740"/>
              <a:ext cx="1031" cy="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" y="602"/>
              <a:ext cx="1031" cy="1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6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2" y="602"/>
              <a:ext cx="1031" cy="1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7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602"/>
              <a:ext cx="1031" cy="1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8" name="Picture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2740"/>
              <a:ext cx="1031" cy="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40" y="710"/>
              <a:ext cx="1044" cy="1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Formation</a:t>
              </a:r>
            </a:p>
            <a:p>
              <a:pPr algn="ctr"/>
              <a:r>
                <a:rPr lang="en-US" altLang="en-US"/>
                <a:t>of the</a:t>
              </a:r>
            </a:p>
            <a:p>
              <a:pPr algn="ctr"/>
              <a:r>
                <a:rPr lang="en-US" altLang="en-US"/>
                <a:t> earth’s</a:t>
              </a:r>
            </a:p>
            <a:p>
              <a:pPr algn="ctr"/>
              <a:r>
                <a:rPr lang="en-US" altLang="en-US"/>
                <a:t>early</a:t>
              </a:r>
            </a:p>
            <a:p>
              <a:pPr algn="ctr"/>
              <a:r>
                <a:rPr lang="en-US" altLang="en-US"/>
                <a:t>crust and</a:t>
              </a:r>
            </a:p>
            <a:p>
              <a:pPr algn="ctr"/>
              <a:r>
                <a:rPr lang="en-US" altLang="en-US"/>
                <a:t>atmosphere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1530" y="710"/>
              <a:ext cx="911" cy="1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Small </a:t>
              </a:r>
            </a:p>
            <a:p>
              <a:pPr algn="ctr"/>
              <a:r>
                <a:rPr lang="en-US" altLang="en-US"/>
                <a:t>organic </a:t>
              </a:r>
            </a:p>
            <a:p>
              <a:pPr algn="ctr"/>
              <a:r>
                <a:rPr lang="en-US" altLang="en-US"/>
                <a:t>molecules</a:t>
              </a:r>
            </a:p>
            <a:p>
              <a:pPr algn="ctr"/>
              <a:r>
                <a:rPr lang="en-US" altLang="en-US"/>
                <a:t>form in</a:t>
              </a:r>
            </a:p>
            <a:p>
              <a:pPr algn="ctr"/>
              <a:r>
                <a:rPr lang="en-US" altLang="en-US"/>
                <a:t>the seas</a:t>
              </a:r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2780" y="710"/>
              <a:ext cx="1178" cy="1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Large </a:t>
              </a:r>
            </a:p>
            <a:p>
              <a:pPr algn="ctr"/>
              <a:r>
                <a:rPr lang="en-US" altLang="en-US"/>
                <a:t>organic</a:t>
              </a:r>
            </a:p>
            <a:p>
              <a:pPr algn="ctr"/>
              <a:r>
                <a:rPr lang="en-US" altLang="en-US"/>
                <a:t>molecules</a:t>
              </a:r>
            </a:p>
            <a:p>
              <a:pPr algn="ctr"/>
              <a:r>
                <a:rPr lang="en-US" altLang="en-US"/>
                <a:t>(biopolymers)</a:t>
              </a:r>
            </a:p>
            <a:p>
              <a:pPr algn="ctr"/>
              <a:r>
                <a:rPr lang="en-US" altLang="en-US"/>
                <a:t> form in</a:t>
              </a:r>
            </a:p>
            <a:p>
              <a:pPr algn="ctr"/>
              <a:r>
                <a:rPr lang="en-US" altLang="en-US"/>
                <a:t>the seas</a:t>
              </a:r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4324" y="710"/>
              <a:ext cx="872" cy="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First </a:t>
              </a:r>
            </a:p>
            <a:p>
              <a:pPr algn="ctr"/>
              <a:r>
                <a:rPr lang="en-US" altLang="en-US"/>
                <a:t>protocells</a:t>
              </a:r>
            </a:p>
            <a:p>
              <a:pPr algn="ctr"/>
              <a:r>
                <a:rPr lang="en-US" altLang="en-US"/>
                <a:t>form in</a:t>
              </a:r>
            </a:p>
            <a:p>
              <a:pPr algn="ctr"/>
              <a:r>
                <a:rPr lang="en-US" altLang="en-US"/>
                <a:t>the seas</a:t>
              </a:r>
            </a:p>
          </p:txBody>
        </p:sp>
        <p:sp>
          <p:nvSpPr>
            <p:cNvPr id="19473" name="Text Box 17"/>
            <p:cNvSpPr txBox="1">
              <a:spLocks noChangeArrowheads="1"/>
            </p:cNvSpPr>
            <p:nvPr/>
          </p:nvSpPr>
          <p:spPr bwMode="auto">
            <a:xfrm>
              <a:off x="675" y="2871"/>
              <a:ext cx="1035" cy="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Single-cell</a:t>
              </a:r>
            </a:p>
            <a:p>
              <a:pPr algn="ctr"/>
              <a:r>
                <a:rPr lang="en-US" altLang="en-US"/>
                <a:t>prokaryotes</a:t>
              </a:r>
            </a:p>
            <a:p>
              <a:pPr algn="ctr"/>
              <a:r>
                <a:rPr lang="en-US" altLang="en-US"/>
                <a:t>form in</a:t>
              </a:r>
            </a:p>
            <a:p>
              <a:pPr algn="ctr"/>
              <a:r>
                <a:rPr lang="en-US" altLang="en-US"/>
                <a:t>the seas</a:t>
              </a:r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2127" y="2871"/>
              <a:ext cx="977" cy="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Single-cell</a:t>
              </a:r>
            </a:p>
            <a:p>
              <a:pPr algn="ctr"/>
              <a:r>
                <a:rPr lang="en-US" altLang="en-US"/>
                <a:t>eukaryotes</a:t>
              </a:r>
            </a:p>
            <a:p>
              <a:pPr algn="ctr"/>
              <a:r>
                <a:rPr lang="en-US" altLang="en-US"/>
                <a:t>form in</a:t>
              </a:r>
            </a:p>
            <a:p>
              <a:pPr algn="ctr"/>
              <a:r>
                <a:rPr lang="en-US" altLang="en-US"/>
                <a:t>the seas</a:t>
              </a:r>
            </a:p>
          </p:txBody>
        </p:sp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3526" y="2871"/>
              <a:ext cx="1044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/>
                <a:t>Variety of</a:t>
              </a:r>
            </a:p>
            <a:p>
              <a:pPr algn="ctr"/>
              <a:r>
                <a:rPr lang="en-US" altLang="en-US"/>
                <a:t>multicellular</a:t>
              </a:r>
            </a:p>
            <a:p>
              <a:pPr algn="ctr"/>
              <a:r>
                <a:rPr lang="en-US" altLang="en-US"/>
                <a:t>organisms</a:t>
              </a:r>
            </a:p>
            <a:p>
              <a:pPr algn="ctr"/>
              <a:r>
                <a:rPr lang="en-US" altLang="en-US"/>
                <a:t>form, first</a:t>
              </a:r>
            </a:p>
            <a:p>
              <a:pPr algn="ctr"/>
              <a:r>
                <a:rPr lang="en-US" altLang="en-US"/>
                <a:t>in the seas</a:t>
              </a:r>
            </a:p>
            <a:p>
              <a:pPr algn="ctr"/>
              <a:r>
                <a:rPr lang="en-US" altLang="en-US"/>
                <a:t> and later</a:t>
              </a:r>
            </a:p>
            <a:p>
              <a:pPr algn="ctr"/>
              <a:r>
                <a:rPr lang="en-US" altLang="en-US"/>
                <a:t>on land</a:t>
              </a:r>
            </a:p>
          </p:txBody>
        </p:sp>
        <p:sp>
          <p:nvSpPr>
            <p:cNvPr id="19476" name="Text Box 20"/>
            <p:cNvSpPr txBox="1">
              <a:spLocks noChangeArrowheads="1"/>
            </p:cNvSpPr>
            <p:nvPr/>
          </p:nvSpPr>
          <p:spPr bwMode="auto">
            <a:xfrm>
              <a:off x="1839" y="-24"/>
              <a:ext cx="1730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b="1"/>
                <a:t>Chemical Evolution</a:t>
              </a:r>
            </a:p>
            <a:p>
              <a:pPr algn="ctr"/>
              <a:r>
                <a:rPr lang="en-US" altLang="en-US"/>
                <a:t>(1 billion years)</a:t>
              </a:r>
              <a:endParaRPr lang="en-US" altLang="en-US" b="1"/>
            </a:p>
          </p:txBody>
        </p:sp>
        <p:sp>
          <p:nvSpPr>
            <p:cNvPr id="19477" name="Text Box 21"/>
            <p:cNvSpPr txBox="1">
              <a:spLocks noChangeArrowheads="1"/>
            </p:cNvSpPr>
            <p:nvPr/>
          </p:nvSpPr>
          <p:spPr bwMode="auto">
            <a:xfrm>
              <a:off x="1842" y="2103"/>
              <a:ext cx="1788" cy="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med" len="lg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b="1"/>
                <a:t>Biological Evolution</a:t>
              </a:r>
            </a:p>
            <a:p>
              <a:pPr algn="ctr"/>
              <a:r>
                <a:rPr lang="en-US" altLang="en-US"/>
                <a:t>(3.7 billion years)</a:t>
              </a:r>
              <a:endParaRPr lang="en-US" altLang="en-US" b="1"/>
            </a:p>
          </p:txBody>
        </p:sp>
        <p:grpSp>
          <p:nvGrpSpPr>
            <p:cNvPr id="19478" name="Group 22"/>
            <p:cNvGrpSpPr>
              <a:grpSpLocks/>
            </p:cNvGrpSpPr>
            <p:nvPr/>
          </p:nvGrpSpPr>
          <p:grpSpPr bwMode="auto">
            <a:xfrm>
              <a:off x="224" y="352"/>
              <a:ext cx="5120" cy="176"/>
              <a:chOff x="224" y="352"/>
              <a:chExt cx="5120" cy="176"/>
            </a:xfrm>
          </p:grpSpPr>
          <p:sp>
            <p:nvSpPr>
              <p:cNvPr id="19479" name="AutoShape 23"/>
              <p:cNvSpPr>
                <a:spLocks/>
              </p:cNvSpPr>
              <p:nvPr/>
            </p:nvSpPr>
            <p:spPr bwMode="auto">
              <a:xfrm rot="5400000">
                <a:off x="2740" y="-2075"/>
                <a:ext cx="87" cy="5120"/>
              </a:xfrm>
              <a:prstGeom prst="leftBracket">
                <a:avLst>
                  <a:gd name="adj" fmla="val 83917"/>
                </a:avLst>
              </a:prstGeom>
              <a:noFill/>
              <a:ln w="25400">
                <a:solidFill>
                  <a:srgbClr val="000000"/>
                </a:solidFill>
                <a:round/>
                <a:headEnd type="none" w="med" len="lg"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0" name="Line 24"/>
              <p:cNvSpPr>
                <a:spLocks noChangeShapeType="1"/>
              </p:cNvSpPr>
              <p:nvPr/>
            </p:nvSpPr>
            <p:spPr bwMode="auto">
              <a:xfrm>
                <a:off x="2736" y="352"/>
                <a:ext cx="0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lg"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481" name="Group 25"/>
            <p:cNvGrpSpPr>
              <a:grpSpLocks/>
            </p:cNvGrpSpPr>
            <p:nvPr/>
          </p:nvGrpSpPr>
          <p:grpSpPr bwMode="auto">
            <a:xfrm>
              <a:off x="848" y="2488"/>
              <a:ext cx="3760" cy="176"/>
              <a:chOff x="848" y="2488"/>
              <a:chExt cx="3760" cy="176"/>
            </a:xfrm>
          </p:grpSpPr>
          <p:sp>
            <p:nvSpPr>
              <p:cNvPr id="19482" name="AutoShape 26"/>
              <p:cNvSpPr>
                <a:spLocks/>
              </p:cNvSpPr>
              <p:nvPr/>
            </p:nvSpPr>
            <p:spPr bwMode="auto">
              <a:xfrm rot="5400000">
                <a:off x="2680" y="737"/>
                <a:ext cx="95" cy="3760"/>
              </a:xfrm>
              <a:prstGeom prst="leftBracket">
                <a:avLst>
                  <a:gd name="adj" fmla="val 139992"/>
                </a:avLst>
              </a:prstGeom>
              <a:noFill/>
              <a:ln w="25400">
                <a:solidFill>
                  <a:srgbClr val="000000"/>
                </a:solidFill>
                <a:round/>
                <a:headEnd type="none" w="med" len="lg"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3" name="Line 27"/>
              <p:cNvSpPr>
                <a:spLocks noChangeShapeType="1"/>
              </p:cNvSpPr>
              <p:nvPr/>
            </p:nvSpPr>
            <p:spPr bwMode="auto">
              <a:xfrm>
                <a:off x="2664" y="2488"/>
                <a:ext cx="0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lg"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84" name="AutoShape 28"/>
            <p:cNvSpPr>
              <a:spLocks noChangeArrowheads="1"/>
            </p:cNvSpPr>
            <p:nvPr/>
          </p:nvSpPr>
          <p:spPr bwMode="auto">
            <a:xfrm>
              <a:off x="3136" y="319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AutoShape 29"/>
            <p:cNvSpPr>
              <a:spLocks noChangeArrowheads="1"/>
            </p:cNvSpPr>
            <p:nvPr/>
          </p:nvSpPr>
          <p:spPr bwMode="auto">
            <a:xfrm>
              <a:off x="1712" y="319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AutoShape 30"/>
            <p:cNvSpPr>
              <a:spLocks noChangeArrowheads="1"/>
            </p:cNvSpPr>
            <p:nvPr/>
          </p:nvSpPr>
          <p:spPr bwMode="auto">
            <a:xfrm>
              <a:off x="5288" y="103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7" name="AutoShape 31"/>
            <p:cNvSpPr>
              <a:spLocks noChangeArrowheads="1"/>
            </p:cNvSpPr>
            <p:nvPr/>
          </p:nvSpPr>
          <p:spPr bwMode="auto">
            <a:xfrm>
              <a:off x="3880" y="103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AutoShape 32"/>
            <p:cNvSpPr>
              <a:spLocks noChangeArrowheads="1"/>
            </p:cNvSpPr>
            <p:nvPr/>
          </p:nvSpPr>
          <p:spPr bwMode="auto">
            <a:xfrm>
              <a:off x="2464" y="103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AutoShape 33"/>
            <p:cNvSpPr>
              <a:spLocks noChangeArrowheads="1"/>
            </p:cNvSpPr>
            <p:nvPr/>
          </p:nvSpPr>
          <p:spPr bwMode="auto">
            <a:xfrm>
              <a:off x="1072" y="1032"/>
              <a:ext cx="424" cy="544"/>
            </a:xfrm>
            <a:prstGeom prst="rightArrow">
              <a:avLst>
                <a:gd name="adj1" fmla="val 44120"/>
                <a:gd name="adj2" fmla="val 47644"/>
              </a:avLst>
            </a:prstGeom>
            <a:solidFill>
              <a:srgbClr val="FF6600"/>
            </a:solidFill>
            <a:ln w="25400">
              <a:solidFill>
                <a:srgbClr val="000000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Text Box 34"/>
            <p:cNvSpPr txBox="1">
              <a:spLocks noChangeArrowheads="1"/>
            </p:cNvSpPr>
            <p:nvPr/>
          </p:nvSpPr>
          <p:spPr bwMode="auto">
            <a:xfrm>
              <a:off x="4752" y="3944"/>
              <a:ext cx="1008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alt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3465204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TEXT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305</Words>
  <Application>Microsoft Office PowerPoint</Application>
  <PresentationFormat>On-screen Show (4:3)</PresentationFormat>
  <Paragraphs>97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Microsoft Photo Editor 3.0 Photo</vt:lpstr>
      <vt:lpstr>BIG IDEA 1: Evolution</vt:lpstr>
      <vt:lpstr>PowerPoint Presentation</vt:lpstr>
      <vt:lpstr>PowerPoint Presentation</vt:lpstr>
      <vt:lpstr>Selection Against or in Favor of Extreme Phenotypes</vt:lpstr>
      <vt:lpstr>Stabilizing Selection</vt:lpstr>
      <vt:lpstr>Selection Against or in Favor of Extreme Phenotypes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Evolution of Life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Evolution: Darwin’s Idea and Evidence</dc:title>
  <dc:creator>O'MARA, DEIRDRE</dc:creator>
  <cp:lastModifiedBy>techteam</cp:lastModifiedBy>
  <cp:revision>10</cp:revision>
  <cp:lastPrinted>2013-04-13T23:39:35Z</cp:lastPrinted>
  <dcterms:created xsi:type="dcterms:W3CDTF">2010-12-06T13:26:32Z</dcterms:created>
  <dcterms:modified xsi:type="dcterms:W3CDTF">2013-04-13T23:40:24Z</dcterms:modified>
</cp:coreProperties>
</file>