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62" r:id="rId3"/>
    <p:sldId id="263" r:id="rId4"/>
    <p:sldId id="257" r:id="rId5"/>
    <p:sldId id="264" r:id="rId6"/>
    <p:sldId id="258" r:id="rId7"/>
    <p:sldId id="260" r:id="rId8"/>
    <p:sldId id="265" r:id="rId9"/>
    <p:sldId id="267" r:id="rId10"/>
    <p:sldId id="266" r:id="rId11"/>
    <p:sldId id="259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07" autoAdjust="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0282E-5EB5-44A4-A9FA-7654A1ED172B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142DF-8C6D-4632-AF95-29718FEC1D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43803-8FC5-4EC5-830F-FFADC665EE1A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65143-3F69-4E54-ACA3-6547494FA7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Genetics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09600"/>
          </a:xfrm>
        </p:spPr>
        <p:txBody>
          <a:bodyPr/>
          <a:lstStyle/>
          <a:p>
            <a:r>
              <a:rPr lang="en-US" dirty="0" smtClean="0"/>
              <a:t>Mendel and more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Pamphlet Project</a:t>
            </a:r>
            <a:endParaRPr lang="en-US" sz="4800" dirty="0"/>
          </a:p>
        </p:txBody>
      </p:sp>
      <p:pic>
        <p:nvPicPr>
          <p:cNvPr id="19458" name="Picture 2" descr="http://www.uwlax.edu/biology/communication/images/Brochure.jpg"/>
          <p:cNvPicPr>
            <a:picLocks noChangeAspect="1" noChangeArrowheads="1"/>
          </p:cNvPicPr>
          <p:nvPr/>
        </p:nvPicPr>
        <p:blipFill>
          <a:blip r:embed="rId2" cstate="print"/>
          <a:srcRect l="3540" r="7965"/>
          <a:stretch>
            <a:fillRect/>
          </a:stretch>
        </p:blipFill>
        <p:spPr bwMode="auto">
          <a:xfrm>
            <a:off x="76200" y="1600200"/>
            <a:ext cx="3886200" cy="328383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86200" y="259913"/>
            <a:ext cx="52578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What information should be in the brochure?</a:t>
            </a:r>
            <a:r>
              <a:rPr lang="en-US" sz="2000" dirty="0"/>
              <a:t> </a:t>
            </a:r>
          </a:p>
          <a:p>
            <a:r>
              <a:rPr lang="en-US" dirty="0" smtClean="0"/>
              <a:t>If </a:t>
            </a:r>
            <a:r>
              <a:rPr lang="en-US" dirty="0"/>
              <a:t>diagnosed in my family, what </a:t>
            </a:r>
            <a:r>
              <a:rPr lang="en-US" dirty="0" smtClean="0"/>
              <a:t>should I know</a:t>
            </a:r>
            <a:r>
              <a:rPr lang="en-US" dirty="0"/>
              <a:t>? 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  <a:p>
            <a:pPr algn="ctr"/>
            <a:r>
              <a:rPr lang="en-US" b="1" i="1" dirty="0" smtClean="0"/>
              <a:t>What </a:t>
            </a:r>
            <a:r>
              <a:rPr lang="en-US" b="1" i="1" dirty="0"/>
              <a:t>is the disease? </a:t>
            </a:r>
          </a:p>
          <a:p>
            <a:pPr lvl="0" algn="ctr"/>
            <a:r>
              <a:rPr lang="en-US" b="1" i="1" dirty="0"/>
              <a:t>What are its effects? </a:t>
            </a:r>
          </a:p>
          <a:p>
            <a:pPr lvl="0" algn="ctr"/>
            <a:r>
              <a:rPr lang="en-US" b="1" i="1" dirty="0"/>
              <a:t>How is the disease inherited? </a:t>
            </a:r>
          </a:p>
          <a:p>
            <a:pPr lvl="0" algn="ctr"/>
            <a:r>
              <a:rPr lang="en-US" b="1" i="1" dirty="0"/>
              <a:t>How did I/my child get this? </a:t>
            </a:r>
          </a:p>
          <a:p>
            <a:pPr lvl="0" algn="ctr"/>
            <a:r>
              <a:rPr lang="en-US" b="1" i="1" dirty="0"/>
              <a:t>L</a:t>
            </a:r>
            <a:r>
              <a:rPr lang="en-US" b="1" i="1" dirty="0" smtClean="0"/>
              <a:t>ikelihood </a:t>
            </a:r>
            <a:r>
              <a:rPr lang="en-US" b="1" i="1" dirty="0"/>
              <a:t>of having other affected children? </a:t>
            </a:r>
          </a:p>
          <a:p>
            <a:pPr lvl="0" algn="ctr"/>
            <a:r>
              <a:rPr lang="en-US" b="1" i="1" dirty="0"/>
              <a:t>Is there a genetic test for the disease? </a:t>
            </a:r>
          </a:p>
          <a:p>
            <a:pPr lvl="0" algn="ctr"/>
            <a:r>
              <a:rPr lang="en-US" b="1" i="1" dirty="0"/>
              <a:t>How </a:t>
            </a:r>
            <a:r>
              <a:rPr lang="en-US" b="1" i="1" dirty="0" smtClean="0"/>
              <a:t>is </a:t>
            </a:r>
            <a:r>
              <a:rPr lang="en-US" b="1" i="1" dirty="0"/>
              <a:t>disease diagnosed? </a:t>
            </a:r>
            <a:r>
              <a:rPr lang="en-US" b="1" i="1" dirty="0" smtClean="0"/>
              <a:t>Symptoms?</a:t>
            </a:r>
            <a:endParaRPr lang="en-US" b="1" i="1" dirty="0"/>
          </a:p>
          <a:p>
            <a:pPr lvl="0" algn="ctr"/>
            <a:r>
              <a:rPr lang="en-US" b="1" i="1" dirty="0"/>
              <a:t>What is the prognosis for affected individuals? </a:t>
            </a:r>
          </a:p>
          <a:p>
            <a:pPr lvl="0" algn="ctr"/>
            <a:r>
              <a:rPr lang="en-US" b="1" i="1" dirty="0"/>
              <a:t>What treatments are available? </a:t>
            </a:r>
          </a:p>
          <a:p>
            <a:pPr lvl="0" algn="ctr"/>
            <a:r>
              <a:rPr lang="en-US" b="1" i="1" dirty="0"/>
              <a:t>How common is the disease? </a:t>
            </a:r>
          </a:p>
          <a:p>
            <a:pPr lvl="0" algn="ctr"/>
            <a:r>
              <a:rPr lang="en-US" b="1" i="1" dirty="0" smtClean="0"/>
              <a:t>This allele more </a:t>
            </a:r>
            <a:r>
              <a:rPr lang="en-US" b="1" i="1" dirty="0"/>
              <a:t>common in particular </a:t>
            </a:r>
            <a:r>
              <a:rPr lang="en-US" b="1" i="1" dirty="0" smtClean="0"/>
              <a:t>population? </a:t>
            </a:r>
            <a:endParaRPr lang="en-US" b="1" i="1" dirty="0"/>
          </a:p>
          <a:p>
            <a:pPr lvl="0" algn="ctr"/>
            <a:r>
              <a:rPr lang="en-US" b="1" i="1" dirty="0"/>
              <a:t>What is the current state of research for this disease? </a:t>
            </a:r>
          </a:p>
          <a:p>
            <a:pPr lvl="0" algn="ctr"/>
            <a:r>
              <a:rPr lang="en-US" b="1" i="1" dirty="0" smtClean="0"/>
              <a:t>What is the mechanism of the disorder? </a:t>
            </a:r>
          </a:p>
          <a:p>
            <a:pPr lvl="0" algn="ctr"/>
            <a:r>
              <a:rPr lang="en-US" b="1" i="1" dirty="0" smtClean="0"/>
              <a:t>What does the normal version of the gene do?</a:t>
            </a:r>
          </a:p>
          <a:p>
            <a:pPr lvl="0" algn="ctr"/>
            <a:r>
              <a:rPr lang="en-US" b="1" i="1" dirty="0" smtClean="0"/>
              <a:t>Where is the gene located?</a:t>
            </a:r>
            <a:endParaRPr lang="en-US" b="1" i="1" dirty="0"/>
          </a:p>
          <a:p>
            <a:pPr algn="ctr"/>
            <a:r>
              <a:rPr lang="en-US" b="1" i="1" dirty="0"/>
              <a:t> </a:t>
            </a:r>
          </a:p>
          <a:p>
            <a:r>
              <a:rPr lang="en-US" dirty="0"/>
              <a:t>B</a:t>
            </a:r>
            <a:r>
              <a:rPr lang="en-US" dirty="0" smtClean="0"/>
              <a:t>rochure should include list of websites, </a:t>
            </a:r>
            <a:r>
              <a:rPr lang="en-US" dirty="0"/>
              <a:t>support groups, etc.</a:t>
            </a:r>
          </a:p>
          <a:p>
            <a:r>
              <a:rPr lang="en-US" b="1" dirty="0"/>
              <a:t> </a:t>
            </a:r>
            <a:r>
              <a:rPr lang="en-US" dirty="0"/>
              <a:t>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5029200"/>
            <a:ext cx="3200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Note the paper size and six columns of information. </a:t>
            </a:r>
          </a:p>
          <a:p>
            <a:r>
              <a:rPr lang="en-US" sz="1600" dirty="0" smtClean="0"/>
              <a:t>Text and images should well balanced.</a:t>
            </a:r>
          </a:p>
          <a:p>
            <a:r>
              <a:rPr lang="en-US" sz="1600" dirty="0" smtClean="0"/>
              <a:t> All images should have captions and explanations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799" y="152399"/>
          <a:ext cx="8610600" cy="6324601"/>
        </p:xfrm>
        <a:graphic>
          <a:graphicData uri="http://schemas.openxmlformats.org/drawingml/2006/table">
            <a:tbl>
              <a:tblPr/>
              <a:tblGrid>
                <a:gridCol w="1722120"/>
                <a:gridCol w="1722120"/>
                <a:gridCol w="1722120"/>
                <a:gridCol w="1722120"/>
                <a:gridCol w="1722120"/>
              </a:tblGrid>
              <a:tr h="52147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</a:rPr>
                        <a:t>CATEGORY </a:t>
                      </a:r>
                    </a:p>
                  </a:txBody>
                  <a:tcPr marL="13298" marR="13298" marT="13298" marB="132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</a:rPr>
                        <a:t>Excellent </a:t>
                      </a:r>
                    </a:p>
                  </a:txBody>
                  <a:tcPr marL="13298" marR="13298" marT="13298" marB="132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</a:rPr>
                        <a:t>Good </a:t>
                      </a:r>
                    </a:p>
                  </a:txBody>
                  <a:tcPr marL="13298" marR="13298" marT="13298" marB="132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</a:rPr>
                        <a:t>Satisfactory </a:t>
                      </a:r>
                    </a:p>
                  </a:txBody>
                  <a:tcPr marL="13298" marR="13298" marT="13298" marB="132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</a:rPr>
                        <a:t>Needs </a:t>
                      </a:r>
                      <a:endParaRPr lang="en-US" sz="1600" b="1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</a:rPr>
                        <a:t>Improvement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3298" marR="13298" marT="13298" marB="132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5809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</a:rPr>
                        <a:t>Content - Accuracy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All facts in the pamphlet are accurate. Pamphlet contains 100% information specified by the checklist.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75% of the facts in the pamphlet are accurate. Pamphlet contains 75% information specified by the checklist.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50% of the facts in the pamphlet are accurate. Pamphlet contains 50% information specified by the checklist.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Fewer than 50% of the facts in the pamphlet are accurate. Pamphlet contains less that 50% of the information specified by the checklist.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1038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</a:rPr>
                        <a:t>Writing - Organization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</a:rPr>
                        <a:t>Each section in the pamphlet has a clear beginning, middle, and end. The pamphlet has exceptionally attractive formatting.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Almost all sections of the pamphlet have a clear beginning, middle and end. The pamphlet has attractive formatting and well-organized information.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Most sections of the pamphlet have a clear beginning, middle and end. The pamphlet has well-organized information.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</a:rPr>
                        <a:t>Less than half of the sections of the pamphlet have a clear beginning, middle and end. The pamphlet's formatting and organization of material are confusing to the reader.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2323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</a:rPr>
                        <a:t>Attractiveness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</a:rPr>
                        <a:t>Neatness 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</a:rPr>
                        <a:t>The pamphlet is neatly done.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The pamphlet has one or two areas that are sloppy.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The pamphlet has three or four areas that are sloppy.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The pamphlet's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"/>
                        </a:rPr>
                        <a:t>work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is Illegible.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14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</a:rPr>
                        <a:t>Graphics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</a:rPr>
                        <a:t>Pictures 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Graphics go well with the text and there is a good mix of text and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"/>
                        </a:rPr>
                        <a:t>graphics All graphics are labeled and connect and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support the text.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"/>
                        </a:rPr>
                        <a:t>. 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Graphics go well with the text, but there are so many that they distract from the text.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</a:rPr>
                        <a:t>Graphics go well with the text, but there are too few and the brochure seems "text-heavy".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</a:rPr>
                        <a:t>Graphics do not go with the accompanying text or appear to be randomly chosen. </a:t>
                      </a:r>
                    </a:p>
                  </a:txBody>
                  <a:tcPr marL="13298" marR="13298" marT="13298" marB="132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ition ppt\Campbell, 6th, 14, Mendel and the gene idea\14_01x1Mendel_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67082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800600" y="609600"/>
            <a:ext cx="4057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Father of Genetics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0"/>
            <a:ext cx="4961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Mendel’s Law of Segregation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1054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 gamete carries only one allele for each gene pair</a:t>
            </a:r>
          </a:p>
          <a:p>
            <a:pPr algn="ctr"/>
            <a:r>
              <a:rPr lang="en-US" sz="2000" dirty="0" smtClean="0"/>
              <a:t> BECAUSE allele pairs </a:t>
            </a:r>
            <a:r>
              <a:rPr lang="en-US" sz="2000" u="sng" dirty="0" smtClean="0"/>
              <a:t>segregate</a:t>
            </a:r>
            <a:r>
              <a:rPr lang="en-US" sz="2000" dirty="0" smtClean="0"/>
              <a:t> during meiosis. </a:t>
            </a:r>
          </a:p>
          <a:p>
            <a:pPr algn="ctr"/>
            <a:r>
              <a:rPr lang="en-US" sz="2000" dirty="0" smtClean="0"/>
              <a:t>When egg and sperm unite (and diploid condition) returns each contributes its allele restoring the paired condition in the offspring.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838200"/>
            <a:ext cx="7543800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Vocabulary: true-breeding, self-fertilize,  Parent generation, F1 generation, F2 generation, Monohybrid cross, alleles, homozygous, heterozygous, recessive allele, Punnett square, genotype, phenotype, </a:t>
            </a:r>
            <a:r>
              <a:rPr lang="en-US" sz="3200" dirty="0" err="1" smtClean="0"/>
              <a:t>dihybrid</a:t>
            </a:r>
            <a:r>
              <a:rPr lang="en-US" sz="3200" dirty="0" smtClean="0"/>
              <a:t> cross,  law of independent assortment, testcross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9800" y="228600"/>
            <a:ext cx="4656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MENDELIAN INHERITANCE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ition ppt\Campbell, 6th, 14, Mendel and the gene idea\14_01PeaPlantCharacters_T.jpg"/>
          <p:cNvPicPr>
            <a:picLocks noChangeAspect="1" noChangeArrowheads="1"/>
          </p:cNvPicPr>
          <p:nvPr/>
        </p:nvPicPr>
        <p:blipFill>
          <a:blip r:embed="rId2" cstate="print"/>
          <a:srcRect l="1563" r="3125" b="13893"/>
          <a:stretch>
            <a:fillRect/>
          </a:stretch>
        </p:blipFill>
        <p:spPr bwMode="auto">
          <a:xfrm>
            <a:off x="1676400" y="1"/>
            <a:ext cx="536330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Biology Resources\Campbell Digital Resources\Biology 6th Edition ppt\Campbell, 6th, 14, Mendel and the gene idea\14_05LawOfSegregation_2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-7662"/>
            <a:ext cx="6934200" cy="6865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1" y="598944"/>
            <a:ext cx="8001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Edward was found to be heterozygous for sickle cell anemia trait. The alleles represented by the letter S and s are ---.</a:t>
            </a:r>
          </a:p>
          <a:p>
            <a:endParaRPr lang="en-US" sz="3200" dirty="0" smtClean="0"/>
          </a:p>
          <a:p>
            <a:pPr marL="342900" indent="-342900">
              <a:buAutoNum type="alphaLcPeriod"/>
            </a:pPr>
            <a:r>
              <a:rPr lang="en-US" sz="3200" dirty="0" smtClean="0"/>
              <a:t>On the X and the Y chromosome</a:t>
            </a:r>
          </a:p>
          <a:p>
            <a:pPr marL="342900" indent="-342900">
              <a:buAutoNum type="alphaLcPeriod"/>
            </a:pPr>
            <a:r>
              <a:rPr lang="en-US" sz="3200" dirty="0" smtClean="0"/>
              <a:t>Linked</a:t>
            </a:r>
          </a:p>
          <a:p>
            <a:pPr marL="342900" indent="-342900">
              <a:buAutoNum type="alphaLcPeriod"/>
            </a:pPr>
            <a:r>
              <a:rPr lang="en-US" sz="3200" dirty="0" smtClean="0"/>
              <a:t>On homologous chromosomes</a:t>
            </a:r>
          </a:p>
          <a:p>
            <a:pPr marL="342900" indent="-342900">
              <a:buAutoNum type="alphaLcPeriod"/>
            </a:pPr>
            <a:r>
              <a:rPr lang="en-US" sz="3200" dirty="0" smtClean="0"/>
              <a:t>Both present in EACH of Edward’s gametes.</a:t>
            </a:r>
          </a:p>
          <a:p>
            <a:pPr marL="342900" indent="-342900">
              <a:buAutoNum type="alphaLcPeriod"/>
            </a:pPr>
            <a:r>
              <a:rPr lang="en-US" sz="3200" dirty="0" smtClean="0"/>
              <a:t>On the same chromosome but really far apart.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33400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Tim and Jane both have freckles (dominant) but their son does not.  Draw the correct Punnett Square representing this cross.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0"/>
            <a:ext cx="769619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Both Tim and Jane  have a widow’s peak  (a dominant trait) which is inherited through a typical Mendelian pattern but Mike has a straight hairline. Which of the following best describes their genotypes, respectively?</a:t>
            </a:r>
          </a:p>
          <a:p>
            <a:endParaRPr lang="en-US" sz="2800" dirty="0"/>
          </a:p>
          <a:p>
            <a:pPr marL="342900" indent="-342900">
              <a:buAutoNum type="alphaUcPeriod"/>
            </a:pPr>
            <a:r>
              <a:rPr lang="en-US" sz="2800" dirty="0" smtClean="0"/>
              <a:t>WW, WW, </a:t>
            </a:r>
            <a:r>
              <a:rPr lang="en-US" sz="2800" dirty="0" err="1" smtClean="0"/>
              <a:t>Ww</a:t>
            </a:r>
            <a:endParaRPr lang="en-US" sz="2800" dirty="0" smtClean="0"/>
          </a:p>
          <a:p>
            <a:pPr marL="342900" indent="-342900">
              <a:buAutoNum type="alphaUcPeriod"/>
            </a:pPr>
            <a:r>
              <a:rPr lang="en-US" sz="2800" dirty="0" smtClean="0"/>
              <a:t>WW, WW, WW</a:t>
            </a:r>
          </a:p>
          <a:p>
            <a:pPr marL="342900" indent="-342900">
              <a:buAutoNum type="alphaUcPeriod"/>
            </a:pPr>
            <a:r>
              <a:rPr lang="en-US" sz="2800" dirty="0" err="1" smtClean="0"/>
              <a:t>Ww</a:t>
            </a:r>
            <a:r>
              <a:rPr lang="en-US" sz="2800" dirty="0" smtClean="0"/>
              <a:t>, </a:t>
            </a:r>
            <a:r>
              <a:rPr lang="en-US" sz="2800" dirty="0" err="1" smtClean="0"/>
              <a:t>Ww</a:t>
            </a:r>
            <a:r>
              <a:rPr lang="en-US" sz="2800" dirty="0" smtClean="0"/>
              <a:t>, </a:t>
            </a:r>
            <a:r>
              <a:rPr lang="en-US" sz="2800" dirty="0" err="1" smtClean="0"/>
              <a:t>Ww</a:t>
            </a:r>
            <a:endParaRPr lang="en-US" sz="2800" dirty="0" smtClean="0"/>
          </a:p>
          <a:p>
            <a:pPr marL="342900" indent="-342900">
              <a:buAutoNum type="alphaUcPeriod"/>
            </a:pPr>
            <a:r>
              <a:rPr lang="en-US" sz="2800" dirty="0" err="1" smtClean="0"/>
              <a:t>Ww</a:t>
            </a:r>
            <a:r>
              <a:rPr lang="en-US" sz="2800" dirty="0" smtClean="0"/>
              <a:t>, </a:t>
            </a:r>
            <a:r>
              <a:rPr lang="en-US" sz="2800" dirty="0" err="1" smtClean="0"/>
              <a:t>Ww</a:t>
            </a:r>
            <a:r>
              <a:rPr lang="en-US" sz="2800" dirty="0" smtClean="0"/>
              <a:t>, </a:t>
            </a:r>
            <a:r>
              <a:rPr lang="en-US" sz="2800" dirty="0" err="1" smtClean="0"/>
              <a:t>ww</a:t>
            </a:r>
            <a:endParaRPr lang="en-US" sz="2800" dirty="0" smtClean="0"/>
          </a:p>
          <a:p>
            <a:pPr marL="342900" indent="-342900">
              <a:buAutoNum type="alphaUcPeriod"/>
            </a:pPr>
            <a:r>
              <a:rPr lang="en-US" sz="2800" dirty="0" smtClean="0"/>
              <a:t>Both  C and D are correct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research.nhgri.nih.gov/dog_genome/images/2009_science_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5867400" cy="637473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096000" y="304800"/>
            <a:ext cx="2525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 The Dog Genome </a:t>
            </a:r>
          </a:p>
          <a:p>
            <a:r>
              <a:rPr lang="en-US" sz="2400" b="1" dirty="0" smtClean="0"/>
              <a:t>Project</a:t>
            </a:r>
            <a:endParaRPr lang="en-US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windows2universe.org/earth/geology/images/dogs_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3867"/>
            <a:ext cx="4953000" cy="6781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257800" y="457200"/>
            <a:ext cx="3581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Over 150 breeds are registered with the American Kennel Club</a:t>
            </a:r>
          </a:p>
          <a:p>
            <a:r>
              <a:rPr lang="en-US" sz="2800" b="1" dirty="0"/>
              <a:t>b</a:t>
            </a:r>
            <a:r>
              <a:rPr lang="en-US" sz="2800" b="1" dirty="0" smtClean="0"/>
              <a:t>ut there are actually more than 400 different breeds.</a:t>
            </a:r>
          </a:p>
          <a:p>
            <a:endParaRPr lang="en-US" sz="2800" b="1" dirty="0"/>
          </a:p>
          <a:p>
            <a:r>
              <a:rPr lang="en-US" sz="2800" b="1" dirty="0" smtClean="0"/>
              <a:t>How did this great variety occur?</a:t>
            </a:r>
            <a:endParaRPr lang="en-US" sz="2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</TotalTime>
  <Words>629</Words>
  <Application>Microsoft Office PowerPoint</Application>
  <PresentationFormat>On-screen Show (4:3)</PresentationFormat>
  <Paragraphs>83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Genetics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</dc:title>
  <dc:creator>O'MARA, DEIRDRE</dc:creator>
  <cp:lastModifiedBy>O'MARA, DEIRDRE</cp:lastModifiedBy>
  <cp:revision>1</cp:revision>
  <dcterms:created xsi:type="dcterms:W3CDTF">2010-10-19T18:03:41Z</dcterms:created>
  <dcterms:modified xsi:type="dcterms:W3CDTF">2010-10-20T18:32:30Z</dcterms:modified>
</cp:coreProperties>
</file>