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7" r:id="rId3"/>
    <p:sldId id="258" r:id="rId4"/>
    <p:sldId id="264" r:id="rId5"/>
    <p:sldId id="265" r:id="rId6"/>
    <p:sldId id="259" r:id="rId7"/>
    <p:sldId id="260" r:id="rId8"/>
    <p:sldId id="261" r:id="rId9"/>
    <p:sldId id="262" r:id="rId10"/>
    <p:sldId id="263"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0229" autoAdjust="0"/>
  </p:normalViewPr>
  <p:slideViewPr>
    <p:cSldViewPr>
      <p:cViewPr varScale="1">
        <p:scale>
          <a:sx n="50" d="100"/>
          <a:sy n="50" d="100"/>
        </p:scale>
        <p:origin x="-2058"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6ED9A51-900F-44A2-8589-F332614781B2}" type="datetimeFigureOut">
              <a:rPr lang="en-US" smtClean="0"/>
              <a:t>1/11/2010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F9A26A8-1E2B-4172-A414-33BFADB97668}"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dirty="0" smtClean="0"/>
              <a:t> </a:t>
            </a:r>
          </a:p>
          <a:p>
            <a:r>
              <a:rPr lang="en-US" dirty="0" smtClean="0"/>
              <a:t>Several unsaturated fatty acids are essential including Oleic acid, </a:t>
            </a:r>
            <a:r>
              <a:rPr lang="en-US" dirty="0" err="1" smtClean="0"/>
              <a:t>Linoleic</a:t>
            </a:r>
            <a:r>
              <a:rPr lang="en-US" dirty="0" smtClean="0"/>
              <a:t> acid</a:t>
            </a:r>
          </a:p>
          <a:p>
            <a:r>
              <a:rPr lang="en-US" dirty="0" smtClean="0"/>
              <a:t>and </a:t>
            </a:r>
            <a:r>
              <a:rPr lang="en-US" dirty="0" err="1" smtClean="0"/>
              <a:t>Linolenic</a:t>
            </a:r>
            <a:r>
              <a:rPr lang="en-US" dirty="0" smtClean="0"/>
              <a:t> acid. Fats are also required in the diet because they are used by the body to make important hormone and steroid compounds and regulators called </a:t>
            </a:r>
            <a:r>
              <a:rPr lang="en-US" dirty="0" err="1" smtClean="0"/>
              <a:t>eiconsanoids</a:t>
            </a:r>
            <a:r>
              <a:rPr lang="en-US" dirty="0" smtClean="0"/>
              <a:t>. Vitamin D can be made from cholesterol by body under certain circumstances.</a:t>
            </a:r>
          </a:p>
          <a:p>
            <a:r>
              <a:rPr lang="en-US" dirty="0" smtClean="0"/>
              <a:t> </a:t>
            </a:r>
          </a:p>
          <a:p>
            <a:r>
              <a:rPr lang="en-US" dirty="0" smtClean="0"/>
              <a:t>Butter and Margarine contain the same amount of fat, water and other compounds. The only difference is the source of the fat. By law products containing less than 80% fat cannot be called margarine or butter but must be called spreads.  </a:t>
            </a:r>
          </a:p>
          <a:p>
            <a:r>
              <a:rPr lang="en-US" dirty="0" smtClean="0"/>
              <a:t> </a:t>
            </a:r>
          </a:p>
          <a:p>
            <a:r>
              <a:rPr lang="en-US" dirty="0" smtClean="0"/>
              <a:t>If the food industry wants to make a spread from oils that are liquid at room temperature, it raises its melting point by changing some of the double bonds in an unsaturated or polyunsaturated fatty acid (PUFA) into single bonds by adding hydrogen. This saturation process is called hydrogenation.  </a:t>
            </a:r>
          </a:p>
          <a:p>
            <a:r>
              <a:rPr lang="en-US" dirty="0" smtClean="0"/>
              <a:t> </a:t>
            </a:r>
          </a:p>
          <a:p>
            <a:r>
              <a:rPr lang="en-US" dirty="0" smtClean="0"/>
              <a:t>The terms alpha and omega are used to help identify location of structure on fatty acid structure. Alpha is used to count carbon atoms from the acid (-COOH) end of the molecule. Omega counts from the CH3 end of the molecule.  An Omega 3 acid has a double bond between the third and fourth carbon from CH3 (CH3 being the 1 carbon.) An Omega 6 acid has a double bond between the sixth and seventh carbon from CH3. If there are more than one double bounds Omega refers to the location of the first double bond. If you see nomenclature like 18:3 it means the fatty acid contains 18 carbon atoms and 3 double bonds.</a:t>
            </a:r>
          </a:p>
          <a:p>
            <a:r>
              <a:rPr lang="en-US" dirty="0" smtClean="0"/>
              <a:t> </a:t>
            </a:r>
          </a:p>
          <a:p>
            <a:endParaRPr lang="en-US" dirty="0"/>
          </a:p>
        </p:txBody>
      </p:sp>
      <p:sp>
        <p:nvSpPr>
          <p:cNvPr id="4" name="Slide Number Placeholder 3"/>
          <p:cNvSpPr>
            <a:spLocks noGrp="1"/>
          </p:cNvSpPr>
          <p:nvPr>
            <p:ph type="sldNum" sz="quarter" idx="10"/>
          </p:nvPr>
        </p:nvSpPr>
        <p:spPr/>
        <p:txBody>
          <a:bodyPr/>
          <a:lstStyle/>
          <a:p>
            <a:fld id="{6F9A26A8-1E2B-4172-A414-33BFADB97668}" type="slidenum">
              <a:rPr lang="en-US" smtClean="0"/>
              <a:t>10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3E3709C-BFC3-4A09-99F6-EC72747B5B9D}" type="datetimeFigureOut">
              <a:rPr lang="en-US" smtClean="0"/>
              <a:t>1/11/2010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080C11-D1DD-47D9-ABB6-FBAAE8342AB2}"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3E3709C-BFC3-4A09-99F6-EC72747B5B9D}" type="datetimeFigureOut">
              <a:rPr lang="en-US" smtClean="0"/>
              <a:t>1/11/2010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080C11-D1DD-47D9-ABB6-FBAAE8342AB2}"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3E3709C-BFC3-4A09-99F6-EC72747B5B9D}" type="datetimeFigureOut">
              <a:rPr lang="en-US" smtClean="0"/>
              <a:t>1/11/2010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080C11-D1DD-47D9-ABB6-FBAAE8342AB2}"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3E3709C-BFC3-4A09-99F6-EC72747B5B9D}" type="datetimeFigureOut">
              <a:rPr lang="en-US" smtClean="0"/>
              <a:t>1/11/2010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080C11-D1DD-47D9-ABB6-FBAAE8342AB2}"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3E3709C-BFC3-4A09-99F6-EC72747B5B9D}" type="datetimeFigureOut">
              <a:rPr lang="en-US" smtClean="0"/>
              <a:t>1/11/2010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C080C11-D1DD-47D9-ABB6-FBAAE8342AB2}"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3E3709C-BFC3-4A09-99F6-EC72747B5B9D}" type="datetimeFigureOut">
              <a:rPr lang="en-US" smtClean="0"/>
              <a:t>1/11/2010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C080C11-D1DD-47D9-ABB6-FBAAE8342AB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3E3709C-BFC3-4A09-99F6-EC72747B5B9D}" type="datetimeFigureOut">
              <a:rPr lang="en-US" smtClean="0"/>
              <a:t>1/11/2010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C080C11-D1DD-47D9-ABB6-FBAAE8342AB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3E3709C-BFC3-4A09-99F6-EC72747B5B9D}" type="datetimeFigureOut">
              <a:rPr lang="en-US" smtClean="0"/>
              <a:t>1/11/2010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080C11-D1DD-47D9-ABB6-FBAAE8342AB2}"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3E3709C-BFC3-4A09-99F6-EC72747B5B9D}" type="datetimeFigureOut">
              <a:rPr lang="en-US" smtClean="0"/>
              <a:t>1/11/2010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080C11-D1DD-47D9-ABB6-FBAAE8342AB2}"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3E3709C-BFC3-4A09-99F6-EC72747B5B9D}" type="datetimeFigureOut">
              <a:rPr lang="en-US" smtClean="0"/>
              <a:t>1/11/2010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080C11-D1DD-47D9-ABB6-FBAAE8342AB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3E3709C-BFC3-4A09-99F6-EC72747B5B9D}" type="datetimeFigureOut">
              <a:rPr lang="en-US" smtClean="0"/>
              <a:t>1/11/2010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080C11-D1DD-47D9-ABB6-FBAAE8342AB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E3709C-BFC3-4A09-99F6-EC72747B5B9D}" type="datetimeFigureOut">
              <a:rPr lang="en-US" smtClean="0"/>
              <a:t>1/11/2010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080C11-D1DD-47D9-ABB6-FBAAE8342AB2}"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upload.wikimedia.org/wikipedia/commons/9/9d/Lipid_examples.png"/>
          <p:cNvPicPr>
            <a:picLocks noChangeAspect="1" noChangeArrowheads="1"/>
          </p:cNvPicPr>
          <p:nvPr/>
        </p:nvPicPr>
        <p:blipFill>
          <a:blip r:embed="rId2"/>
          <a:srcRect/>
          <a:stretch>
            <a:fillRect/>
          </a:stretch>
        </p:blipFill>
        <p:spPr bwMode="auto">
          <a:xfrm>
            <a:off x="63501" y="228599"/>
            <a:ext cx="8840952" cy="6416675"/>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upload.wikimedia.org/wikipedia/commons/a/af/Methyl_Linolenate.png"/>
          <p:cNvPicPr>
            <a:picLocks noChangeAspect="1" noChangeArrowheads="1"/>
          </p:cNvPicPr>
          <p:nvPr/>
        </p:nvPicPr>
        <p:blipFill>
          <a:blip r:embed="rId2"/>
          <a:srcRect/>
          <a:stretch>
            <a:fillRect/>
          </a:stretch>
        </p:blipFill>
        <p:spPr bwMode="auto">
          <a:xfrm>
            <a:off x="490007" y="381000"/>
            <a:ext cx="3450168" cy="6035675"/>
          </a:xfrm>
          <a:prstGeom prst="rect">
            <a:avLst/>
          </a:prstGeom>
          <a:noFill/>
        </p:spPr>
      </p:pic>
      <p:sp>
        <p:nvSpPr>
          <p:cNvPr id="3" name="TextBox 2"/>
          <p:cNvSpPr txBox="1"/>
          <p:nvPr/>
        </p:nvSpPr>
        <p:spPr>
          <a:xfrm>
            <a:off x="304800" y="533400"/>
            <a:ext cx="1918026" cy="369332"/>
          </a:xfrm>
          <a:prstGeom prst="rect">
            <a:avLst/>
          </a:prstGeom>
          <a:noFill/>
        </p:spPr>
        <p:txBody>
          <a:bodyPr wrap="none" rtlCol="0">
            <a:spAutoFit/>
          </a:bodyPr>
          <a:lstStyle/>
          <a:p>
            <a:r>
              <a:rPr lang="en-US" b="1" dirty="0" smtClean="0"/>
              <a:t>Methyl </a:t>
            </a:r>
            <a:r>
              <a:rPr lang="en-US" b="1" dirty="0" err="1" smtClean="0"/>
              <a:t>Linolenate</a:t>
            </a:r>
            <a:endParaRPr lang="en-US" dirty="0"/>
          </a:p>
        </p:txBody>
      </p:sp>
      <p:sp>
        <p:nvSpPr>
          <p:cNvPr id="4" name="TextBox 3"/>
          <p:cNvSpPr txBox="1"/>
          <p:nvPr/>
        </p:nvSpPr>
        <p:spPr>
          <a:xfrm>
            <a:off x="4267200" y="228600"/>
            <a:ext cx="4343400" cy="646331"/>
          </a:xfrm>
          <a:prstGeom prst="rect">
            <a:avLst/>
          </a:prstGeom>
          <a:noFill/>
        </p:spPr>
        <p:txBody>
          <a:bodyPr wrap="square" rtlCol="0">
            <a:spAutoFit/>
          </a:bodyPr>
          <a:lstStyle/>
          <a:p>
            <a:r>
              <a:rPr lang="en-US" dirty="0" smtClean="0"/>
              <a:t>Chemical structure of the </a:t>
            </a:r>
            <a:r>
              <a:rPr lang="en-US" b="1" dirty="0" err="1" smtClean="0">
                <a:solidFill>
                  <a:srgbClr val="C00000"/>
                </a:solidFill>
              </a:rPr>
              <a:t>saccharo</a:t>
            </a:r>
            <a:r>
              <a:rPr lang="en-US" b="1" dirty="0" err="1" smtClean="0">
                <a:solidFill>
                  <a:srgbClr val="FF0000"/>
                </a:solidFill>
              </a:rPr>
              <a:t>lipid</a:t>
            </a:r>
            <a:r>
              <a:rPr lang="en-US" b="1" dirty="0" smtClean="0">
                <a:solidFill>
                  <a:srgbClr val="FF0000"/>
                </a:solidFill>
              </a:rPr>
              <a:t> </a:t>
            </a:r>
            <a:r>
              <a:rPr lang="en-US" dirty="0" smtClean="0"/>
              <a:t>lipid A as found in E. Coli. Polar or Non Polar? </a:t>
            </a:r>
            <a:endParaRPr lang="en-US" dirty="0"/>
          </a:p>
        </p:txBody>
      </p:sp>
      <p:pic>
        <p:nvPicPr>
          <p:cNvPr id="4100" name="Picture 4" descr="http://upload.wikimedia.org/wikipedia/commons/b/b1/Lipid_A.png"/>
          <p:cNvPicPr>
            <a:picLocks noChangeAspect="1" noChangeArrowheads="1"/>
          </p:cNvPicPr>
          <p:nvPr/>
        </p:nvPicPr>
        <p:blipFill>
          <a:blip r:embed="rId3"/>
          <a:srcRect/>
          <a:stretch>
            <a:fillRect/>
          </a:stretch>
        </p:blipFill>
        <p:spPr bwMode="auto">
          <a:xfrm>
            <a:off x="4800600" y="990600"/>
            <a:ext cx="3962400" cy="5205219"/>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http://upload.wikimedia.org/wikipedia/commons/c/c3/Fatty_acids.png"/>
          <p:cNvPicPr>
            <a:picLocks noChangeAspect="1" noChangeArrowheads="1"/>
          </p:cNvPicPr>
          <p:nvPr/>
        </p:nvPicPr>
        <p:blipFill>
          <a:blip r:embed="rId2"/>
          <a:srcRect t="26231" b="7445"/>
          <a:stretch>
            <a:fillRect/>
          </a:stretch>
        </p:blipFill>
        <p:spPr bwMode="auto">
          <a:xfrm>
            <a:off x="304800" y="838200"/>
            <a:ext cx="8324462" cy="4038600"/>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http://www.eufic.org/upl/1/default/img/Omega%20fatty%20acids%20UK.jpg"/>
          <p:cNvPicPr>
            <a:picLocks noChangeAspect="1" noChangeArrowheads="1"/>
          </p:cNvPicPr>
          <p:nvPr/>
        </p:nvPicPr>
        <p:blipFill>
          <a:blip r:embed="rId2"/>
          <a:srcRect/>
          <a:stretch>
            <a:fillRect/>
          </a:stretch>
        </p:blipFill>
        <p:spPr bwMode="auto">
          <a:xfrm>
            <a:off x="1143000" y="228600"/>
            <a:ext cx="7086600" cy="6391656"/>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Structure of linoleic acid, alpha-linolenic acid"/>
          <p:cNvPicPr>
            <a:picLocks noChangeAspect="1" noChangeArrowheads="1"/>
          </p:cNvPicPr>
          <p:nvPr/>
        </p:nvPicPr>
        <p:blipFill>
          <a:blip r:embed="rId2"/>
          <a:srcRect/>
          <a:stretch>
            <a:fillRect/>
          </a:stretch>
        </p:blipFill>
        <p:spPr bwMode="auto">
          <a:xfrm>
            <a:off x="914400" y="761999"/>
            <a:ext cx="7467600" cy="3876625"/>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https://webspace.utexas.edu/yg387/lipid.jpg"/>
          <p:cNvPicPr>
            <a:picLocks noChangeAspect="1" noChangeArrowheads="1"/>
          </p:cNvPicPr>
          <p:nvPr/>
        </p:nvPicPr>
        <p:blipFill>
          <a:blip r:embed="rId2"/>
          <a:srcRect/>
          <a:stretch>
            <a:fillRect/>
          </a:stretch>
        </p:blipFill>
        <p:spPr bwMode="auto">
          <a:xfrm>
            <a:off x="914400" y="533400"/>
            <a:ext cx="7239000" cy="5791200"/>
          </a:xfrm>
          <a:prstGeom prst="rect">
            <a:avLst/>
          </a:prstGeom>
          <a:noFill/>
        </p:spPr>
      </p:pic>
      <p:sp>
        <p:nvSpPr>
          <p:cNvPr id="3" name="TextBox 2"/>
          <p:cNvSpPr txBox="1"/>
          <p:nvPr/>
        </p:nvSpPr>
        <p:spPr>
          <a:xfrm>
            <a:off x="966696" y="6477000"/>
            <a:ext cx="2767104" cy="261610"/>
          </a:xfrm>
          <a:prstGeom prst="rect">
            <a:avLst/>
          </a:prstGeom>
          <a:noFill/>
        </p:spPr>
        <p:txBody>
          <a:bodyPr wrap="none" rtlCol="0">
            <a:spAutoFit/>
          </a:bodyPr>
          <a:lstStyle/>
          <a:p>
            <a:r>
              <a:rPr lang="en-US" sz="1100" dirty="0" smtClean="0"/>
              <a:t>https://webspace.utexas.edu/yg387/lipid.jpg</a:t>
            </a:r>
            <a:endParaRPr lang="en-US" sz="11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http://www.isgtw.org/images/lipid.jpg"/>
          <p:cNvPicPr>
            <a:picLocks noChangeAspect="1" noChangeArrowheads="1"/>
          </p:cNvPicPr>
          <p:nvPr/>
        </p:nvPicPr>
        <p:blipFill>
          <a:blip r:embed="rId2"/>
          <a:srcRect/>
          <a:stretch>
            <a:fillRect/>
          </a:stretch>
        </p:blipFill>
        <p:spPr bwMode="auto">
          <a:xfrm>
            <a:off x="990600" y="152400"/>
            <a:ext cx="6477000" cy="6477000"/>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Image: stick lipid"/>
          <p:cNvPicPr>
            <a:picLocks noChangeAspect="1" noChangeArrowheads="1"/>
          </p:cNvPicPr>
          <p:nvPr/>
        </p:nvPicPr>
        <p:blipFill>
          <a:blip r:embed="rId2"/>
          <a:srcRect/>
          <a:stretch>
            <a:fillRect/>
          </a:stretch>
        </p:blipFill>
        <p:spPr bwMode="auto">
          <a:xfrm>
            <a:off x="609600" y="914400"/>
            <a:ext cx="8077200" cy="5236691"/>
          </a:xfrm>
          <a:prstGeom prst="rect">
            <a:avLst/>
          </a:prstGeom>
          <a:noFill/>
        </p:spPr>
      </p:pic>
      <p:sp>
        <p:nvSpPr>
          <p:cNvPr id="3" name="TextBox 2"/>
          <p:cNvSpPr txBox="1"/>
          <p:nvPr/>
        </p:nvSpPr>
        <p:spPr>
          <a:xfrm>
            <a:off x="609600" y="6553200"/>
            <a:ext cx="2879314" cy="253916"/>
          </a:xfrm>
          <a:prstGeom prst="rect">
            <a:avLst/>
          </a:prstGeom>
          <a:noFill/>
        </p:spPr>
        <p:txBody>
          <a:bodyPr wrap="none" rtlCol="0">
            <a:spAutoFit/>
          </a:bodyPr>
          <a:lstStyle/>
          <a:p>
            <a:r>
              <a:rPr lang="en-US" sz="1050" dirty="0" smtClean="0"/>
              <a:t>http://sbcb.bioch.ox.ac.uk/gallery/stick_lipid.php</a:t>
            </a:r>
            <a:endParaRPr lang="en-US" sz="1050" dirty="0"/>
          </a:p>
        </p:txBody>
      </p:sp>
      <p:sp>
        <p:nvSpPr>
          <p:cNvPr id="4" name="TextBox 3"/>
          <p:cNvSpPr txBox="1"/>
          <p:nvPr/>
        </p:nvSpPr>
        <p:spPr>
          <a:xfrm>
            <a:off x="609600" y="533400"/>
            <a:ext cx="3801490" cy="369332"/>
          </a:xfrm>
          <a:prstGeom prst="rect">
            <a:avLst/>
          </a:prstGeom>
          <a:noFill/>
        </p:spPr>
        <p:txBody>
          <a:bodyPr wrap="none" rtlCol="0">
            <a:spAutoFit/>
          </a:bodyPr>
          <a:lstStyle/>
          <a:p>
            <a:r>
              <a:rPr lang="en-US" dirty="0" smtClean="0"/>
              <a:t>Transport Protein in a Lipid Membrane</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0" name="Picture 4" descr="http://mcb.berkeley.edu/courses/mcb165/lipid_bilayer.jpg"/>
          <p:cNvPicPr>
            <a:picLocks noChangeAspect="1" noChangeArrowheads="1"/>
          </p:cNvPicPr>
          <p:nvPr/>
        </p:nvPicPr>
        <p:blipFill>
          <a:blip r:embed="rId2"/>
          <a:srcRect/>
          <a:stretch>
            <a:fillRect/>
          </a:stretch>
        </p:blipFill>
        <p:spPr bwMode="auto">
          <a:xfrm>
            <a:off x="1066800" y="533400"/>
            <a:ext cx="7239000" cy="5501642"/>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228600"/>
            <a:ext cx="7924800" cy="6124754"/>
          </a:xfrm>
          <a:prstGeom prst="rect">
            <a:avLst/>
          </a:prstGeom>
        </p:spPr>
        <p:txBody>
          <a:bodyPr wrap="square">
            <a:spAutoFit/>
          </a:bodyPr>
          <a:lstStyle/>
          <a:p>
            <a:r>
              <a:rPr lang="en-US" sz="2800" dirty="0" smtClean="0"/>
              <a:t>What elements are found in lipids?</a:t>
            </a:r>
          </a:p>
          <a:p>
            <a:endParaRPr lang="en-US" sz="2800" dirty="0"/>
          </a:p>
          <a:p>
            <a:r>
              <a:rPr lang="en-US" sz="2800" dirty="0" smtClean="0"/>
              <a:t>What two chemicals combine to form a </a:t>
            </a:r>
            <a:r>
              <a:rPr lang="en-US" sz="2800" b="1" dirty="0"/>
              <a:t>lipid</a:t>
            </a:r>
            <a:r>
              <a:rPr lang="en-US" sz="2800" dirty="0" smtClean="0"/>
              <a:t>?   </a:t>
            </a:r>
          </a:p>
          <a:p>
            <a:r>
              <a:rPr lang="en-US" sz="2800" dirty="0" smtClean="0"/>
              <a:t>     </a:t>
            </a:r>
          </a:p>
          <a:p>
            <a:r>
              <a:rPr lang="en-US" sz="2800" dirty="0" smtClean="0"/>
              <a:t>Find </a:t>
            </a:r>
            <a:r>
              <a:rPr lang="en-US" sz="2800" b="1" dirty="0" smtClean="0"/>
              <a:t>three</a:t>
            </a:r>
            <a:r>
              <a:rPr lang="en-US" sz="2800" dirty="0" smtClean="0"/>
              <a:t> uses of lipids in living things.     </a:t>
            </a:r>
          </a:p>
          <a:p>
            <a:r>
              <a:rPr lang="en-US" sz="2800" dirty="0" smtClean="0"/>
              <a:t> </a:t>
            </a:r>
            <a:br>
              <a:rPr lang="en-US" sz="2800" dirty="0" smtClean="0"/>
            </a:br>
            <a:r>
              <a:rPr lang="en-US" sz="2800" dirty="0" smtClean="0"/>
              <a:t>What is the </a:t>
            </a:r>
            <a:r>
              <a:rPr lang="en-US" sz="2800" b="1" dirty="0" smtClean="0"/>
              <a:t>chemical</a:t>
            </a:r>
            <a:r>
              <a:rPr lang="en-US" sz="2800" dirty="0" smtClean="0"/>
              <a:t> difference between a saturated and an unsaturated fat?</a:t>
            </a:r>
            <a:r>
              <a:rPr lang="en-US" sz="2800" i="1" dirty="0" smtClean="0"/>
              <a:t> </a:t>
            </a:r>
            <a:endParaRPr lang="en-US" sz="2800" dirty="0" smtClean="0"/>
          </a:p>
          <a:p>
            <a:r>
              <a:rPr lang="en-US" sz="2800" dirty="0" smtClean="0"/>
              <a:t> </a:t>
            </a:r>
            <a:br>
              <a:rPr lang="en-US" sz="2800" dirty="0" smtClean="0"/>
            </a:br>
            <a:r>
              <a:rPr lang="en-US" sz="2800" dirty="0" smtClean="0"/>
              <a:t>What is the </a:t>
            </a:r>
            <a:r>
              <a:rPr lang="en-US" sz="2800" b="1" dirty="0" smtClean="0"/>
              <a:t>biological</a:t>
            </a:r>
            <a:r>
              <a:rPr lang="en-US" sz="2800" dirty="0" smtClean="0"/>
              <a:t> significance  of unsaturated fats?  </a:t>
            </a:r>
          </a:p>
          <a:p>
            <a:r>
              <a:rPr lang="en-US" sz="2800" dirty="0" smtClean="0"/>
              <a:t> </a:t>
            </a:r>
          </a:p>
          <a:p>
            <a:r>
              <a:rPr lang="en-US" sz="2800" dirty="0" smtClean="0"/>
              <a:t>Find the structural difference of  omega-3 oils or fatty acid.  Why are they a “hot topic” right now?  </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TotalTime>
  <Words>50</Words>
  <Application>Microsoft Office PowerPoint</Application>
  <PresentationFormat>On-screen Show (4:3)</PresentationFormat>
  <Paragraphs>25</Paragraphs>
  <Slides>10</Slides>
  <Notes>1</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Slide 1</vt:lpstr>
      <vt:lpstr>Slide 2</vt:lpstr>
      <vt:lpstr>Slide 3</vt:lpstr>
      <vt:lpstr>Slide 4</vt:lpstr>
      <vt:lpstr>Slide 5</vt:lpstr>
      <vt:lpstr>Slide 6</vt:lpstr>
      <vt:lpstr>Slide 7</vt:lpstr>
      <vt:lpstr>Slide 8</vt:lpstr>
      <vt:lpstr>Slide 9</vt:lpstr>
      <vt:lpstr>Slide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O'MARA, DEIRDRE</dc:creator>
  <cp:lastModifiedBy>O'MARA, DEIRDRE</cp:lastModifiedBy>
  <cp:revision>1</cp:revision>
  <dcterms:created xsi:type="dcterms:W3CDTF">2010-01-12T01:24:52Z</dcterms:created>
  <dcterms:modified xsi:type="dcterms:W3CDTF">2010-01-12T02:12:33Z</dcterms:modified>
</cp:coreProperties>
</file>