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0"/>
  </p:handoutMasterIdLst>
  <p:sldIdLst>
    <p:sldId id="256" r:id="rId2"/>
    <p:sldId id="259" r:id="rId3"/>
    <p:sldId id="260" r:id="rId4"/>
    <p:sldId id="257" r:id="rId5"/>
    <p:sldId id="263" r:id="rId6"/>
    <p:sldId id="262" r:id="rId7"/>
    <p:sldId id="261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06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E23DFC-749F-4F67-8402-013E59500E08}" type="datetimeFigureOut">
              <a:rPr lang="en-US" smtClean="0"/>
              <a:t>1/4/2011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5681B0-1A9E-4FF8-925C-C5F12E572FB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0B41C-080D-4422-939F-8E9C3DCC0E54}" type="datetimeFigureOut">
              <a:rPr lang="en-US" smtClean="0"/>
              <a:pPr/>
              <a:t>1/4/2011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A96EB-76BE-461E-9F03-55A0DB54EB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0B41C-080D-4422-939F-8E9C3DCC0E54}" type="datetimeFigureOut">
              <a:rPr lang="en-US" smtClean="0"/>
              <a:pPr/>
              <a:t>1/4/2011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A96EB-76BE-461E-9F03-55A0DB54EB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0B41C-080D-4422-939F-8E9C3DCC0E54}" type="datetimeFigureOut">
              <a:rPr lang="en-US" smtClean="0"/>
              <a:pPr/>
              <a:t>1/4/2011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A96EB-76BE-461E-9F03-55A0DB54EB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0B41C-080D-4422-939F-8E9C3DCC0E54}" type="datetimeFigureOut">
              <a:rPr lang="en-US" smtClean="0"/>
              <a:pPr/>
              <a:t>1/4/2011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A96EB-76BE-461E-9F03-55A0DB54EB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0B41C-080D-4422-939F-8E9C3DCC0E54}" type="datetimeFigureOut">
              <a:rPr lang="en-US" smtClean="0"/>
              <a:pPr/>
              <a:t>1/4/2011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A96EB-76BE-461E-9F03-55A0DB54EB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0B41C-080D-4422-939F-8E9C3DCC0E54}" type="datetimeFigureOut">
              <a:rPr lang="en-US" smtClean="0"/>
              <a:pPr/>
              <a:t>1/4/2011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A96EB-76BE-461E-9F03-55A0DB54EB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0B41C-080D-4422-939F-8E9C3DCC0E54}" type="datetimeFigureOut">
              <a:rPr lang="en-US" smtClean="0"/>
              <a:pPr/>
              <a:t>1/4/2011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A96EB-76BE-461E-9F03-55A0DB54EB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0B41C-080D-4422-939F-8E9C3DCC0E54}" type="datetimeFigureOut">
              <a:rPr lang="en-US" smtClean="0"/>
              <a:pPr/>
              <a:t>1/4/2011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A96EB-76BE-461E-9F03-55A0DB54EB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0B41C-080D-4422-939F-8E9C3DCC0E54}" type="datetimeFigureOut">
              <a:rPr lang="en-US" smtClean="0"/>
              <a:pPr/>
              <a:t>1/4/2011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A96EB-76BE-461E-9F03-55A0DB54EB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0B41C-080D-4422-939F-8E9C3DCC0E54}" type="datetimeFigureOut">
              <a:rPr lang="en-US" smtClean="0"/>
              <a:pPr/>
              <a:t>1/4/2011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A96EB-76BE-461E-9F03-55A0DB54EB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0B41C-080D-4422-939F-8E9C3DCC0E54}" type="datetimeFigureOut">
              <a:rPr lang="en-US" smtClean="0"/>
              <a:pPr/>
              <a:t>1/4/2011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A96EB-76BE-461E-9F03-55A0DB54EB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F0B41C-080D-4422-939F-8E9C3DCC0E54}" type="datetimeFigureOut">
              <a:rPr lang="en-US" smtClean="0"/>
              <a:pPr/>
              <a:t>1/4/2011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1A96EB-76BE-461E-9F03-55A0DB54EB8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Water, water, and more water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Why is water polar?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www.chem.fsu.edu/chemlab/chm1050lmanual/halogens/polar_bon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272796"/>
            <a:ext cx="8001000" cy="61607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schoolworkhelper.net/wp-content/uploads/2010/07/3D_model_hydrogen_bonds_in_wat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399" y="228600"/>
            <a:ext cx="6326903" cy="62794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1433941" y="152400"/>
            <a:ext cx="5957459" cy="4233333"/>
            <a:chOff x="604207" y="385763"/>
            <a:chExt cx="6772861" cy="5202098"/>
          </a:xfrm>
        </p:grpSpPr>
        <p:pic>
          <p:nvPicPr>
            <p:cNvPr id="1026" name="Picture 2" descr="http://t1.gstatic.com/images?q=tbn:NQWp25LuS_hEyM:http://i579.photobucket.com/albums/ss236/mrchaize/Molecules/640px-water_molecule_3dsvg1.png&amp;t=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6896659">
              <a:off x="762000" y="457200"/>
              <a:ext cx="2209800" cy="2066925"/>
            </a:xfrm>
            <a:prstGeom prst="rect">
              <a:avLst/>
            </a:prstGeom>
            <a:noFill/>
          </p:spPr>
        </p:pic>
        <p:pic>
          <p:nvPicPr>
            <p:cNvPr id="1030" name="Picture 6" descr="http://t1.gstatic.com/images?q=tbn:NQWp25LuS_hEyM:http://i579.photobucket.com/albums/ss236/mrchaize/Molecules/640px-water_molecule_3dsvg1.png&amp;t=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17733803">
              <a:off x="532770" y="2857849"/>
              <a:ext cx="2209800" cy="2066925"/>
            </a:xfrm>
            <a:prstGeom prst="rect">
              <a:avLst/>
            </a:prstGeom>
            <a:noFill/>
          </p:spPr>
        </p:pic>
        <p:pic>
          <p:nvPicPr>
            <p:cNvPr id="1032" name="Picture 8" descr="http://t1.gstatic.com/images?q=tbn:NQWp25LuS_hEyM:http://i579.photobucket.com/albums/ss236/mrchaize/Molecules/640px-water_molecule_3dsvg1.png&amp;t=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14235920">
              <a:off x="5238706" y="1140606"/>
              <a:ext cx="2209800" cy="2066925"/>
            </a:xfrm>
            <a:prstGeom prst="rect">
              <a:avLst/>
            </a:prstGeom>
            <a:noFill/>
          </p:spPr>
        </p:pic>
        <p:pic>
          <p:nvPicPr>
            <p:cNvPr id="1034" name="Picture 10" descr="http://t1.gstatic.com/images?q=tbn:NQWp25LuS_hEyM:http://i579.photobucket.com/albums/ss236/mrchaize/Molecules/640px-water_molecule_3dsvg1.png&amp;t=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9712950">
              <a:off x="2979173" y="1542073"/>
              <a:ext cx="2164752" cy="2024790"/>
            </a:xfrm>
            <a:prstGeom prst="rect">
              <a:avLst/>
            </a:prstGeom>
            <a:noFill/>
          </p:spPr>
        </p:pic>
        <p:pic>
          <p:nvPicPr>
            <p:cNvPr id="1028" name="Picture 4" descr="http://t1.gstatic.com/images?q=tbn:NQWp25LuS_hEyM:http://i579.photobucket.com/albums/ss236/mrchaize/Molecules/640px-water_molecule_3dsvg1.png&amp;t=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18620622">
              <a:off x="4741459" y="3449498"/>
              <a:ext cx="2209800" cy="2066925"/>
            </a:xfrm>
            <a:prstGeom prst="rect">
              <a:avLst/>
            </a:prstGeom>
            <a:noFill/>
          </p:spPr>
        </p:pic>
        <p:cxnSp>
          <p:nvCxnSpPr>
            <p:cNvPr id="11" name="Straight Arrow Connector 10"/>
            <p:cNvCxnSpPr/>
            <p:nvPr/>
          </p:nvCxnSpPr>
          <p:spPr>
            <a:xfrm rot="5400000">
              <a:off x="800497" y="2704703"/>
              <a:ext cx="685800" cy="794"/>
            </a:xfrm>
            <a:prstGeom prst="straightConnector1">
              <a:avLst/>
            </a:prstGeom>
            <a:ln w="57150"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rot="10800000" flipV="1">
              <a:off x="2590800" y="2819400"/>
              <a:ext cx="381000" cy="304800"/>
            </a:xfrm>
            <a:prstGeom prst="straightConnector1">
              <a:avLst/>
            </a:prstGeom>
            <a:ln w="57150"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>
              <a:off x="4572000" y="3505200"/>
              <a:ext cx="457200" cy="304800"/>
            </a:xfrm>
            <a:prstGeom prst="straightConnector1">
              <a:avLst/>
            </a:prstGeom>
            <a:ln w="57150"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 flipV="1">
              <a:off x="4953000" y="2514600"/>
              <a:ext cx="685800" cy="457200"/>
            </a:xfrm>
            <a:prstGeom prst="straightConnector1">
              <a:avLst/>
            </a:prstGeom>
            <a:ln w="57150"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762000" y="251460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</a:t>
              </a:r>
              <a:endParaRPr lang="en-US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895600" y="152400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</a:t>
              </a:r>
              <a:endParaRPr lang="en-US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743200" y="297180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3</a:t>
              </a:r>
              <a:endParaRPr lang="en-US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105400" y="274320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4</a:t>
              </a:r>
              <a:endParaRPr lang="en-US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572000" y="373380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5</a:t>
              </a:r>
              <a:endParaRPr lang="en-US" dirty="0"/>
            </a:p>
          </p:txBody>
        </p:sp>
        <p:cxnSp>
          <p:nvCxnSpPr>
            <p:cNvPr id="20" name="Straight Arrow Connector 19"/>
            <p:cNvCxnSpPr/>
            <p:nvPr/>
          </p:nvCxnSpPr>
          <p:spPr>
            <a:xfrm>
              <a:off x="2743200" y="1752600"/>
              <a:ext cx="381000" cy="228600"/>
            </a:xfrm>
            <a:prstGeom prst="straightConnector1">
              <a:avLst/>
            </a:prstGeom>
            <a:ln w="57150"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extBox 32"/>
          <p:cNvSpPr txBox="1"/>
          <p:nvPr/>
        </p:nvSpPr>
        <p:spPr>
          <a:xfrm>
            <a:off x="0" y="4419600"/>
            <a:ext cx="62483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Which of the following NOT appropriate examples of hydrogen bonding?</a:t>
            </a:r>
          </a:p>
          <a:p>
            <a:pPr marL="342900" indent="-342900">
              <a:buAutoNum type="alphaUcPeriod"/>
            </a:pPr>
            <a:r>
              <a:rPr lang="en-US" dirty="0" smtClean="0"/>
              <a:t>1 , 2, 3, 4, </a:t>
            </a:r>
          </a:p>
          <a:p>
            <a:pPr marL="342900" indent="-342900">
              <a:buAutoNum type="alphaUcPeriod"/>
            </a:pPr>
            <a:r>
              <a:rPr lang="en-US" dirty="0" smtClean="0"/>
              <a:t>2, 3, 4, 5</a:t>
            </a:r>
          </a:p>
          <a:p>
            <a:pPr marL="342900" indent="-342900">
              <a:buAutoNum type="alphaUcPeriod"/>
            </a:pPr>
            <a:r>
              <a:rPr lang="en-US" dirty="0" smtClean="0"/>
              <a:t>3, 4, 5</a:t>
            </a:r>
          </a:p>
          <a:p>
            <a:pPr marL="342900" indent="-342900">
              <a:buAutoNum type="alphaUcPeriod"/>
            </a:pPr>
            <a:r>
              <a:rPr lang="en-US" dirty="0" smtClean="0"/>
              <a:t>4, 5,1 </a:t>
            </a:r>
          </a:p>
          <a:p>
            <a:pPr marL="342900" indent="-342900">
              <a:buAutoNum type="alphaUcPeriod"/>
            </a:pPr>
            <a:r>
              <a:rPr lang="en-US" dirty="0" smtClean="0"/>
              <a:t>None of the above only show incorrect hydrogen bonding</a:t>
            </a:r>
          </a:p>
          <a:p>
            <a:pPr marL="342900" indent="-342900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152400"/>
            <a:ext cx="7848600" cy="101566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Properties of Water</a:t>
            </a:r>
            <a:endParaRPr lang="en-US" sz="60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595735"/>
            <a:ext cx="92642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 </a:t>
            </a:r>
            <a:r>
              <a:rPr lang="en-US" sz="2400" dirty="0" err="1" smtClean="0"/>
              <a:t>Polar,covalent</a:t>
            </a:r>
            <a:r>
              <a:rPr lang="en-US" sz="2400" dirty="0" smtClean="0"/>
              <a:t> </a:t>
            </a:r>
            <a:r>
              <a:rPr lang="en-US" sz="2400" dirty="0" smtClean="0"/>
              <a:t>b</a:t>
            </a:r>
            <a:r>
              <a:rPr lang="en-US" sz="2400" dirty="0" smtClean="0"/>
              <a:t>ond within the molecule due  ---------------------------------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219200" y="3124200"/>
            <a:ext cx="60872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Gives the ability to form ------------------------------</a:t>
            </a:r>
            <a:endParaRPr lang="en-US" sz="2400" dirty="0"/>
          </a:p>
        </p:txBody>
      </p:sp>
      <p:sp>
        <p:nvSpPr>
          <p:cNvPr id="7" name="Down Arrow 6"/>
          <p:cNvSpPr/>
          <p:nvPr/>
        </p:nvSpPr>
        <p:spPr>
          <a:xfrm>
            <a:off x="3934968" y="4038600"/>
            <a:ext cx="484632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7"/>
          <p:cNvSpPr/>
          <p:nvPr/>
        </p:nvSpPr>
        <p:spPr>
          <a:xfrm>
            <a:off x="3934968" y="2362200"/>
            <a:ext cx="484632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52400" y="4953000"/>
            <a:ext cx="867724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i="1" dirty="0" smtClean="0"/>
              <a:t>Water is cohesive and adhesive and thus will have surface tension</a:t>
            </a:r>
          </a:p>
          <a:p>
            <a:pPr>
              <a:buFont typeface="Arial" pitchFamily="34" charset="0"/>
              <a:buChar char="•"/>
            </a:pPr>
            <a:r>
              <a:rPr lang="en-US" sz="2400" i="1" dirty="0" smtClean="0"/>
              <a:t>Hydrogen bonds forming and reforming will moderate temperature</a:t>
            </a:r>
          </a:p>
          <a:p>
            <a:pPr>
              <a:buFont typeface="Arial" pitchFamily="34" charset="0"/>
              <a:buChar char="•"/>
            </a:pPr>
            <a:r>
              <a:rPr lang="en-US" sz="2400" i="1" dirty="0" smtClean="0"/>
              <a:t>Ice floats and cold water will hold more oxygen</a:t>
            </a:r>
          </a:p>
          <a:p>
            <a:pPr>
              <a:buFont typeface="Arial" pitchFamily="34" charset="0"/>
              <a:buChar char="•"/>
            </a:pPr>
            <a:r>
              <a:rPr lang="en-US" sz="2400" i="1" dirty="0" smtClean="0"/>
              <a:t>Water is the solvent for life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biology200.gsu.edu/houghton/2107%20%2710/Figures/Chapter2/figure2.9.jpg"/>
          <p:cNvPicPr>
            <a:picLocks noChangeAspect="1" noChangeArrowheads="1"/>
          </p:cNvPicPr>
          <p:nvPr/>
        </p:nvPicPr>
        <p:blipFill>
          <a:blip r:embed="rId2" cstate="print"/>
          <a:srcRect l="52174" b="11688"/>
          <a:stretch>
            <a:fillRect/>
          </a:stretch>
        </p:blipFill>
        <p:spPr bwMode="auto">
          <a:xfrm>
            <a:off x="152400" y="152400"/>
            <a:ext cx="4191001" cy="5181600"/>
          </a:xfrm>
          <a:prstGeom prst="rect">
            <a:avLst/>
          </a:prstGeom>
          <a:noFill/>
        </p:spPr>
      </p:pic>
      <p:sp>
        <p:nvSpPr>
          <p:cNvPr id="5" name="Right Arrow 4"/>
          <p:cNvSpPr/>
          <p:nvPr/>
        </p:nvSpPr>
        <p:spPr>
          <a:xfrm rot="10984709">
            <a:off x="1758070" y="1577670"/>
            <a:ext cx="2005666" cy="25763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 rot="10984709">
            <a:off x="1758071" y="2796870"/>
            <a:ext cx="2005666" cy="25763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419600" y="533400"/>
            <a:ext cx="43434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What type of bond are indicated by the arrows below?</a:t>
            </a:r>
          </a:p>
          <a:p>
            <a:pPr marL="342900" indent="-342900">
              <a:buAutoNum type="alphaUcPeriod"/>
            </a:pPr>
            <a:r>
              <a:rPr lang="en-US" dirty="0" smtClean="0"/>
              <a:t>More than one answer is correct</a:t>
            </a:r>
          </a:p>
          <a:p>
            <a:pPr marL="342900" indent="-342900">
              <a:buAutoNum type="alphaUcPeriod"/>
            </a:pPr>
            <a:r>
              <a:rPr lang="en-US" dirty="0" smtClean="0"/>
              <a:t>2 is a ionic bond</a:t>
            </a:r>
          </a:p>
          <a:p>
            <a:pPr marL="342900" indent="-342900">
              <a:buAutoNum type="alphaUcPeriod"/>
            </a:pPr>
            <a:r>
              <a:rPr lang="en-US" dirty="0" smtClean="0"/>
              <a:t>1 and 2 are both ionic bonds</a:t>
            </a:r>
          </a:p>
          <a:p>
            <a:pPr marL="342900" indent="-342900">
              <a:buAutoNum type="alphaUcPeriod"/>
            </a:pPr>
            <a:r>
              <a:rPr lang="en-US" dirty="0" smtClean="0"/>
              <a:t>1 is covalent</a:t>
            </a:r>
          </a:p>
          <a:p>
            <a:pPr marL="342900" indent="-342900">
              <a:buAutoNum type="alphaUcPeriod"/>
            </a:pPr>
            <a:r>
              <a:rPr lang="en-US" dirty="0" smtClean="0"/>
              <a:t>2 is hydrogen bond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10000" y="16002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755406" y="2819400"/>
            <a:ext cx="359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2.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495800" y="3429000"/>
            <a:ext cx="368799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What type of molecule could this be?</a:t>
            </a:r>
          </a:p>
          <a:p>
            <a:pPr marL="342900" indent="-342900">
              <a:buAutoNum type="alphaUcPeriod"/>
            </a:pPr>
            <a:r>
              <a:rPr lang="en-US" dirty="0" smtClean="0"/>
              <a:t>Starch or </a:t>
            </a:r>
            <a:r>
              <a:rPr lang="en-US" dirty="0" err="1" smtClean="0"/>
              <a:t>Amylose</a:t>
            </a:r>
            <a:endParaRPr lang="en-US" dirty="0" smtClean="0"/>
          </a:p>
          <a:p>
            <a:pPr marL="342900" indent="-342900">
              <a:buAutoNum type="alphaUcPeriod"/>
            </a:pPr>
            <a:r>
              <a:rPr lang="en-US" dirty="0" smtClean="0"/>
              <a:t>Protein</a:t>
            </a:r>
          </a:p>
          <a:p>
            <a:pPr marL="342900" indent="-342900">
              <a:buAutoNum type="alphaUcPeriod"/>
            </a:pPr>
            <a:r>
              <a:rPr lang="en-US" dirty="0" smtClean="0"/>
              <a:t>Lipid</a:t>
            </a:r>
          </a:p>
          <a:p>
            <a:pPr marL="342900" indent="-342900">
              <a:buAutoNum type="alphaUcPeriod"/>
            </a:pPr>
            <a:r>
              <a:rPr lang="en-US" dirty="0" smtClean="0"/>
              <a:t>Glucose</a:t>
            </a:r>
          </a:p>
          <a:p>
            <a:pPr marL="342900" indent="-342900">
              <a:buAutoNum type="alphaUcPeriod"/>
            </a:pPr>
            <a:r>
              <a:rPr lang="en-US" dirty="0" err="1" smtClean="0"/>
              <a:t>Glycolipid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biology200.gsu.edu/houghton/2107%20%2710/Figures/Chapter2/figure2.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9521" y="304800"/>
            <a:ext cx="8762079" cy="5867400"/>
          </a:xfrm>
          <a:prstGeom prst="rect">
            <a:avLst/>
          </a:prstGeom>
          <a:noFill/>
        </p:spPr>
      </p:pic>
      <p:sp>
        <p:nvSpPr>
          <p:cNvPr id="3" name="Rounded Rectangle 2"/>
          <p:cNvSpPr/>
          <p:nvPr/>
        </p:nvSpPr>
        <p:spPr>
          <a:xfrm>
            <a:off x="3124200" y="1143000"/>
            <a:ext cx="1828800" cy="14478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28600" y="5257800"/>
            <a:ext cx="8915400" cy="1371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giantshoulders.files.wordpress.com/2007/10/betasheets.gif?w=470"/>
          <p:cNvPicPr>
            <a:picLocks noChangeAspect="1" noChangeArrowheads="1"/>
          </p:cNvPicPr>
          <p:nvPr/>
        </p:nvPicPr>
        <p:blipFill>
          <a:blip r:embed="rId2" cstate="print"/>
          <a:srcRect r="14549"/>
          <a:stretch>
            <a:fillRect/>
          </a:stretch>
        </p:blipFill>
        <p:spPr bwMode="auto">
          <a:xfrm>
            <a:off x="533400" y="152400"/>
            <a:ext cx="8077200" cy="6409083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762000" y="685800"/>
            <a:ext cx="376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A.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990600" y="8382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5400000" flipH="1" flipV="1">
            <a:off x="2362994" y="1142206"/>
            <a:ext cx="303212" cy="152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204900" y="1295400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4876800" y="22860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572000" y="2057400"/>
            <a:ext cx="365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C.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0" y="3657600"/>
            <a:ext cx="3796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D.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304800" y="38100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334000" y="4191000"/>
            <a:ext cx="354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E.</a:t>
            </a:r>
            <a:endParaRPr lang="en-US" dirty="0"/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5638800" y="4038600"/>
            <a:ext cx="304800" cy="228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</TotalTime>
  <Words>174</Words>
  <Application>Microsoft Office PowerPoint</Application>
  <PresentationFormat>On-screen Show (4:3)</PresentationFormat>
  <Paragraphs>39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Water, water, and more water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Water, water, and more water</dc:title>
  <dc:creator>O'MARA, DEIRDRE</dc:creator>
  <cp:lastModifiedBy>O'MARA, DEIRDRE</cp:lastModifiedBy>
  <cp:revision>3</cp:revision>
  <dcterms:created xsi:type="dcterms:W3CDTF">2011-01-03T18:55:50Z</dcterms:created>
  <dcterms:modified xsi:type="dcterms:W3CDTF">2011-01-04T15:00:02Z</dcterms:modified>
</cp:coreProperties>
</file>