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9" r:id="rId3"/>
    <p:sldId id="260" r:id="rId4"/>
    <p:sldId id="257" r:id="rId5"/>
    <p:sldId id="263" r:id="rId6"/>
    <p:sldId id="265" r:id="rId7"/>
    <p:sldId id="261" r:id="rId8"/>
    <p:sldId id="262" r:id="rId9"/>
    <p:sldId id="266" r:id="rId10"/>
    <p:sldId id="264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23DFC-749F-4F67-8402-013E59500E08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681B0-1A9E-4FF8-925C-C5F12E572F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E702C-554C-4390-B9D6-D4C19975CFFC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D5DD7-AE96-443F-A126-A6E94C7D5F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many Water Molecules</a:t>
            </a:r>
            <a:r>
              <a:rPr lang="en-US" baseline="0" dirty="0" smtClean="0"/>
              <a:t> do you see?</a:t>
            </a:r>
          </a:p>
          <a:p>
            <a:r>
              <a:rPr lang="en-US" baseline="0" dirty="0" smtClean="0"/>
              <a:t>How many Hydrogen bonds?</a:t>
            </a:r>
          </a:p>
          <a:p>
            <a:r>
              <a:rPr lang="en-US" baseline="0" dirty="0" smtClean="0"/>
              <a:t>How many covalent bonds are in the picture?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D5DD7-AE96-443F-A126-A6E94C7D5F3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D5DD7-AE96-443F-A126-A6E94C7D5F3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0B41C-080D-4422-939F-8E9C3DCC0E54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A96EB-76BE-461E-9F03-55A0DB54E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Water, water, and more water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Why is water polar?</a:t>
            </a:r>
          </a:p>
          <a:p>
            <a:r>
              <a:rPr lang="en-US" sz="2400" i="1" dirty="0" smtClean="0"/>
              <a:t>Why does Biology care about water?</a:t>
            </a:r>
          </a:p>
          <a:p>
            <a:r>
              <a:rPr lang="en-US" sz="2400" i="1" dirty="0" smtClean="0"/>
              <a:t>Why do we drown in water? 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chem.fsu.edu/chemlab/chm1050lmanual/halogens/polar_bo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72796"/>
            <a:ext cx="8001000" cy="6160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choolworkhelper.net/wp-content/uploads/2010/07/3D_model_hydrogen_bonds_in_wa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399" y="228600"/>
            <a:ext cx="6326903" cy="6279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1433941" y="152400"/>
            <a:ext cx="5957459" cy="4233333"/>
            <a:chOff x="604207" y="385763"/>
            <a:chExt cx="6772861" cy="5202098"/>
          </a:xfrm>
        </p:grpSpPr>
        <p:pic>
          <p:nvPicPr>
            <p:cNvPr id="1026" name="Picture 2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6896659">
              <a:off x="762000" y="457200"/>
              <a:ext cx="2209800" cy="2066925"/>
            </a:xfrm>
            <a:prstGeom prst="rect">
              <a:avLst/>
            </a:prstGeom>
            <a:noFill/>
          </p:spPr>
        </p:pic>
        <p:pic>
          <p:nvPicPr>
            <p:cNvPr id="1030" name="Picture 6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7733803">
              <a:off x="532770" y="3023612"/>
              <a:ext cx="2209800" cy="2066925"/>
            </a:xfrm>
            <a:prstGeom prst="rect">
              <a:avLst/>
            </a:prstGeom>
            <a:noFill/>
          </p:spPr>
        </p:pic>
        <p:pic>
          <p:nvPicPr>
            <p:cNvPr id="1032" name="Picture 8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4235920">
              <a:off x="5238706" y="1140606"/>
              <a:ext cx="2209800" cy="2066925"/>
            </a:xfrm>
            <a:prstGeom prst="rect">
              <a:avLst/>
            </a:prstGeom>
            <a:noFill/>
          </p:spPr>
        </p:pic>
        <p:pic>
          <p:nvPicPr>
            <p:cNvPr id="1034" name="Picture 10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9712950">
              <a:off x="2979173" y="1542073"/>
              <a:ext cx="2164752" cy="2024790"/>
            </a:xfrm>
            <a:prstGeom prst="rect">
              <a:avLst/>
            </a:prstGeom>
            <a:noFill/>
          </p:spPr>
        </p:pic>
        <p:pic>
          <p:nvPicPr>
            <p:cNvPr id="1028" name="Picture 4" descr="http://t1.gstatic.com/images?q=tbn:NQWp25LuS_hEyM:http://i579.photobucket.com/albums/ss236/mrchaize/Molecules/640px-water_molecule_3dsvg1.png&amp;t=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8620622">
              <a:off x="4741459" y="3449498"/>
              <a:ext cx="2209800" cy="2066925"/>
            </a:xfrm>
            <a:prstGeom prst="rect">
              <a:avLst/>
            </a:prstGeom>
            <a:noFill/>
          </p:spPr>
        </p:pic>
        <p:cxnSp>
          <p:nvCxnSpPr>
            <p:cNvPr id="11" name="Straight Arrow Connector 10"/>
            <p:cNvCxnSpPr/>
            <p:nvPr/>
          </p:nvCxnSpPr>
          <p:spPr>
            <a:xfrm rot="5400000">
              <a:off x="800497" y="2704703"/>
              <a:ext cx="685800" cy="794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800000" flipV="1">
              <a:off x="2590800" y="2819400"/>
              <a:ext cx="381000" cy="3048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4572000" y="3505200"/>
              <a:ext cx="457200" cy="3048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4953000" y="2514600"/>
              <a:ext cx="685800" cy="4572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62000" y="2514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95600" y="1524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43200" y="2971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105400" y="27432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0" y="3733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2743200" y="1752600"/>
              <a:ext cx="381000" cy="228600"/>
            </a:xfrm>
            <a:prstGeom prst="straightConnector1">
              <a:avLst/>
            </a:prstGeom>
            <a:ln w="57150"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1219200" y="4343400"/>
            <a:ext cx="6248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Which of the following NOT appropriate examples of hydrogen bonding?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1 , 2, 3, 4, 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2, 3, 4, 5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3, 4, 5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4, 5,1 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None of the above only show incorrect hydrogen bonding</a:t>
            </a:r>
          </a:p>
          <a:p>
            <a:pPr marL="342900" indent="-34290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152400"/>
            <a:ext cx="4724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Polar, covalent bond within the molecule is due  to   --------------.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438400" y="1828800"/>
            <a:ext cx="36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Gives the ability to form ---.</a:t>
            </a:r>
            <a:endParaRPr lang="en-US" sz="2400" dirty="0"/>
          </a:p>
        </p:txBody>
      </p:sp>
      <p:sp>
        <p:nvSpPr>
          <p:cNvPr id="7" name="Down Arrow 6"/>
          <p:cNvSpPr/>
          <p:nvPr/>
        </p:nvSpPr>
        <p:spPr>
          <a:xfrm>
            <a:off x="4011168" y="2362200"/>
            <a:ext cx="48463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3962400" y="1143000"/>
            <a:ext cx="48463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48200" y="2971800"/>
            <a:ext cx="41814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Water is cohesive and adhesive and thus will have surface tension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Hydrogen bonds forming and reforming will moderate temperature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Ice floats and cold water will hold more oxygen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/>
              <a:t>Water is the solvent for life</a:t>
            </a:r>
          </a:p>
        </p:txBody>
      </p:sp>
      <p:sp>
        <p:nvSpPr>
          <p:cNvPr id="10" name="Left Brace 9"/>
          <p:cNvSpPr/>
          <p:nvPr/>
        </p:nvSpPr>
        <p:spPr>
          <a:xfrm>
            <a:off x="3352800" y="3124200"/>
            <a:ext cx="1066800" cy="3124200"/>
          </a:xfrm>
          <a:prstGeom prst="leftBrac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8912" y="4407202"/>
            <a:ext cx="3068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Properties of water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ology200.gsu.edu/houghton/2107%20%2710/Figures/Chapter2/figure2.9.jpg"/>
          <p:cNvPicPr>
            <a:picLocks noChangeAspect="1" noChangeArrowheads="1"/>
          </p:cNvPicPr>
          <p:nvPr/>
        </p:nvPicPr>
        <p:blipFill>
          <a:blip r:embed="rId2" cstate="print"/>
          <a:srcRect l="52174" b="11688"/>
          <a:stretch>
            <a:fillRect/>
          </a:stretch>
        </p:blipFill>
        <p:spPr bwMode="auto">
          <a:xfrm>
            <a:off x="304800" y="-19395"/>
            <a:ext cx="5562600" cy="687739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0" y="2514600"/>
            <a:ext cx="490371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“What the?”</a:t>
            </a:r>
          </a:p>
          <a:p>
            <a:endParaRPr lang="en-US" dirty="0" smtClean="0"/>
          </a:p>
          <a:p>
            <a:r>
              <a:rPr lang="en-US" i="1" dirty="0" smtClean="0"/>
              <a:t>Explain what this picture is attempting to diagram.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3810000" y="2438400"/>
            <a:ext cx="2514600" cy="762000"/>
          </a:xfrm>
          <a:prstGeom prst="wedgeRoundRectCallout">
            <a:avLst>
              <a:gd name="adj1" fmla="val 110705"/>
              <a:gd name="adj2" fmla="val -241204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biology200.gsu.edu/houghton/2107%20%2710/Figures/Chapter2/figure2.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521" y="304800"/>
            <a:ext cx="8762079" cy="5867400"/>
          </a:xfrm>
          <a:prstGeom prst="rect">
            <a:avLst/>
          </a:prstGeom>
          <a:noFill/>
        </p:spPr>
      </p:pic>
      <p:sp>
        <p:nvSpPr>
          <p:cNvPr id="3" name="Rounded Rectangle 2"/>
          <p:cNvSpPr/>
          <p:nvPr/>
        </p:nvSpPr>
        <p:spPr>
          <a:xfrm>
            <a:off x="3124200" y="1143000"/>
            <a:ext cx="1828800" cy="1447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5257800"/>
            <a:ext cx="89154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ology200.gsu.edu/houghton/2107%20%2710/Figures/Chapter2/figure2.9.jpg"/>
          <p:cNvPicPr>
            <a:picLocks noChangeAspect="1" noChangeArrowheads="1"/>
          </p:cNvPicPr>
          <p:nvPr/>
        </p:nvPicPr>
        <p:blipFill>
          <a:blip r:embed="rId2" cstate="print"/>
          <a:srcRect l="52174" b="11688"/>
          <a:stretch>
            <a:fillRect/>
          </a:stretch>
        </p:blipFill>
        <p:spPr bwMode="auto">
          <a:xfrm>
            <a:off x="685799" y="152400"/>
            <a:ext cx="4191001" cy="5181600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 rot="10984709">
            <a:off x="2285747" y="1556996"/>
            <a:ext cx="1372240" cy="28509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1438794">
            <a:off x="2284253" y="2795318"/>
            <a:ext cx="1536631" cy="36408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29200" y="990600"/>
            <a:ext cx="37338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type of bond are indicated by the numbers?</a:t>
            </a:r>
          </a:p>
          <a:p>
            <a:endParaRPr lang="en-US" sz="2800" dirty="0" smtClean="0"/>
          </a:p>
          <a:p>
            <a:r>
              <a:rPr lang="en-US" sz="2800" dirty="0" smtClean="0"/>
              <a:t>What type of molecule(s)</a:t>
            </a:r>
          </a:p>
          <a:p>
            <a:r>
              <a:rPr lang="en-US" sz="2800" dirty="0" smtClean="0"/>
              <a:t>could this be?</a:t>
            </a:r>
          </a:p>
          <a:p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810000" y="1600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55406" y="2983468"/>
            <a:ext cx="35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iantshoulders.files.wordpress.com/2007/10/betasheets.gif?w=470"/>
          <p:cNvPicPr>
            <a:picLocks noChangeAspect="1" noChangeArrowheads="1"/>
          </p:cNvPicPr>
          <p:nvPr/>
        </p:nvPicPr>
        <p:blipFill>
          <a:blip r:embed="rId2" cstate="print"/>
          <a:srcRect r="14549" b="71466"/>
          <a:stretch>
            <a:fillRect/>
          </a:stretch>
        </p:blipFill>
        <p:spPr bwMode="auto">
          <a:xfrm rot="5400000">
            <a:off x="-1828801" y="2362201"/>
            <a:ext cx="6553202" cy="1828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0" y="341055"/>
            <a:ext cx="226677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u="sng" dirty="0" smtClean="0"/>
              <a:t>CPK coloring</a:t>
            </a:r>
          </a:p>
          <a:p>
            <a:pPr algn="ctr"/>
            <a:r>
              <a:rPr lang="en-US" sz="3200" dirty="0" smtClean="0"/>
              <a:t>Black</a:t>
            </a:r>
          </a:p>
          <a:p>
            <a:pPr algn="ctr"/>
            <a:r>
              <a:rPr lang="en-US" sz="3200" dirty="0" smtClean="0"/>
              <a:t>Blue</a:t>
            </a:r>
          </a:p>
          <a:p>
            <a:pPr algn="ctr"/>
            <a:r>
              <a:rPr lang="en-US" sz="3200" dirty="0" smtClean="0"/>
              <a:t>White </a:t>
            </a:r>
          </a:p>
          <a:p>
            <a:pPr algn="ctr"/>
            <a:r>
              <a:rPr lang="en-US" sz="3200" dirty="0" smtClean="0"/>
              <a:t>Red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2971800"/>
            <a:ext cx="3048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Knowing CPK coloring, can you predict areas of polarity on this structure?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Can you fit the two molecules together?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0" y="1905000"/>
            <a:ext cx="45719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0" y="304800"/>
            <a:ext cx="2286000" cy="2590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giantshoulders.files.wordpress.com/2007/10/betasheets.gif?w=470"/>
          <p:cNvPicPr>
            <a:picLocks noChangeAspect="1" noChangeArrowheads="1"/>
          </p:cNvPicPr>
          <p:nvPr/>
        </p:nvPicPr>
        <p:blipFill>
          <a:blip r:embed="rId2" cstate="print"/>
          <a:srcRect r="14549" b="71466"/>
          <a:stretch>
            <a:fillRect/>
          </a:stretch>
        </p:blipFill>
        <p:spPr bwMode="auto">
          <a:xfrm rot="16041727">
            <a:off x="4419599" y="2362201"/>
            <a:ext cx="6553202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iantshoulders.files.wordpress.com/2007/10/betasheets.gif?w=470"/>
          <p:cNvPicPr>
            <a:picLocks noChangeAspect="1" noChangeArrowheads="1"/>
          </p:cNvPicPr>
          <p:nvPr/>
        </p:nvPicPr>
        <p:blipFill>
          <a:blip r:embed="rId3" cstate="print"/>
          <a:srcRect r="14549"/>
          <a:stretch>
            <a:fillRect/>
          </a:stretch>
        </p:blipFill>
        <p:spPr bwMode="auto">
          <a:xfrm>
            <a:off x="533400" y="152400"/>
            <a:ext cx="8077200" cy="640908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685800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90600" y="83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2362994" y="1142206"/>
            <a:ext cx="303212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04900" y="12954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876800" y="2286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0" y="2057400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3657600"/>
            <a:ext cx="379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04800" y="3810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0" y="41910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638800" y="40386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un.ca/biology/scarr/MGA2-03-25.jpg"/>
          <p:cNvPicPr>
            <a:picLocks noChangeAspect="1" noChangeArrowheads="1"/>
          </p:cNvPicPr>
          <p:nvPr/>
        </p:nvPicPr>
        <p:blipFill>
          <a:blip r:embed="rId2" cstate="print"/>
          <a:srcRect l="3426" r="7499" b="60800"/>
          <a:stretch>
            <a:fillRect/>
          </a:stretch>
        </p:blipFill>
        <p:spPr bwMode="auto">
          <a:xfrm>
            <a:off x="152399" y="1295400"/>
            <a:ext cx="8915401" cy="3226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224</Words>
  <Application>Microsoft Office PowerPoint</Application>
  <PresentationFormat>On-screen Show (4:3)</PresentationFormat>
  <Paragraphs>49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Water, water, and more water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Water, water, and more water</dc:title>
  <dc:creator>O'MARA, DEIRDRE</dc:creator>
  <cp:lastModifiedBy>O'MARA, DEIRDRE</cp:lastModifiedBy>
  <cp:revision>5</cp:revision>
  <dcterms:created xsi:type="dcterms:W3CDTF">2011-01-03T18:55:50Z</dcterms:created>
  <dcterms:modified xsi:type="dcterms:W3CDTF">2012-01-03T19:04:21Z</dcterms:modified>
</cp:coreProperties>
</file>