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3" r:id="rId3"/>
    <p:sldId id="257" r:id="rId4"/>
    <p:sldId id="264" r:id="rId5"/>
    <p:sldId id="259" r:id="rId6"/>
    <p:sldId id="261" r:id="rId7"/>
    <p:sldId id="258" r:id="rId8"/>
    <p:sldId id="262" r:id="rId9"/>
    <p:sldId id="260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8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29997-F24D-4A27-A29D-F1F83A01A881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E8B0F-EA44-4B11-B605-B5835EEF0BD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E8B0F-EA44-4B11-B605-B5835EEF0BD2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E8B0F-EA44-4B11-B605-B5835EEF0BD2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C0663-DCC0-431E-AD8D-C03DEF5FC16E}" type="datetimeFigureOut">
              <a:rPr lang="en-US" smtClean="0"/>
              <a:t>3/29/2010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4B3EF-A3C3-49FB-B700-4B97D423B60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105400"/>
            <a:ext cx="82296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Photosynthesis: sunlight into chemical </a:t>
            </a:r>
            <a:r>
              <a:rPr lang="en-US" dirty="0"/>
              <a:t>e</a:t>
            </a:r>
            <a:r>
              <a:rPr lang="en-US" dirty="0" smtClean="0"/>
              <a:t>nergy</a:t>
            </a:r>
            <a:endParaRPr lang="en-US" dirty="0"/>
          </a:p>
        </p:txBody>
      </p:sp>
      <p:pic>
        <p:nvPicPr>
          <p:cNvPr id="1026" name="Picture 2" descr="Photosynthe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81366"/>
            <a:ext cx="5791200" cy="48240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09600"/>
            <a:ext cx="74928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Raw ingredients for Photosynthesis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057400" y="2209800"/>
            <a:ext cx="1210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Bodoni MT Condensed" pitchFamily="18" charset="0"/>
              </a:rPr>
              <a:t>Leaf</a:t>
            </a:r>
            <a:endParaRPr lang="en-US" sz="4400" dirty="0">
              <a:solidFill>
                <a:srgbClr val="FF0000"/>
              </a:solidFill>
              <a:latin typeface="Bodoni MT Condense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3124200"/>
            <a:ext cx="29562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AvantGarde" pitchFamily="34" charset="0"/>
              </a:rPr>
              <a:t>Pigment</a:t>
            </a:r>
            <a:endParaRPr lang="en-US" sz="5400" dirty="0">
              <a:solidFill>
                <a:srgbClr val="FF0000"/>
              </a:solidFill>
              <a:latin typeface="AvantGarde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1828800"/>
            <a:ext cx="17020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Bernard MT Condensed" pitchFamily="18" charset="0"/>
              </a:rPr>
              <a:t>Light</a:t>
            </a:r>
            <a:endParaRPr lang="en-US" sz="6000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4648200"/>
            <a:ext cx="70102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Castellar" pitchFamily="18" charset="0"/>
              </a:rPr>
              <a:t>chloroplast</a:t>
            </a:r>
            <a:endParaRPr lang="en-US" sz="6600" dirty="0">
              <a:solidFill>
                <a:srgbClr val="FF0000"/>
              </a:solidFill>
              <a:latin typeface="Castellar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google.com/url?source=imgres&amp;ct=tbn&amp;q=http://www.digitalfrog.com/resources/archives/leaf.jpg&amp;usg=AFQjCNFrKTYVaBsZ-xSZ3rELJl8BKnx-9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533650"/>
            <a:ext cx="3505200" cy="4324350"/>
          </a:xfrm>
          <a:prstGeom prst="rect">
            <a:avLst/>
          </a:prstGeom>
          <a:noFill/>
        </p:spPr>
      </p:pic>
      <p:pic>
        <p:nvPicPr>
          <p:cNvPr id="4100" name="Picture 4" descr="diagram of leaf sec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2346" y="0"/>
            <a:ext cx="5631654" cy="4191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52600" y="457200"/>
            <a:ext cx="16208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Leaf</a:t>
            </a:r>
            <a:endParaRPr lang="en-US" sz="6600" dirty="0"/>
          </a:p>
        </p:txBody>
      </p:sp>
      <p:pic>
        <p:nvPicPr>
          <p:cNvPr id="4102" name="Picture 6" descr=" ''''Artificial leaf'''' that may help generate clean power on the anvi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28600"/>
            <a:ext cx="142875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Biology Resources\Campbell Digital Resources\Biology 6th Edition ppt\Campbell, 6th, 10, Photosyntheis\10_06ElectromagSpectrum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357" y="635794"/>
            <a:ext cx="7808843" cy="56126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685800"/>
            <a:ext cx="7620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600" dirty="0" smtClean="0"/>
              <a:t>Photosynthesis is not a very efficient process. Of the sunlight reaching the surface of a leaf, approximately how much is : </a:t>
            </a:r>
            <a:br>
              <a:rPr lang="en-US" sz="3600" dirty="0" smtClean="0"/>
            </a:br>
            <a:r>
              <a:rPr lang="en-US" sz="3600" dirty="0" smtClean="0"/>
              <a:t>  </a:t>
            </a:r>
          </a:p>
          <a:p>
            <a:pPr lvl="2"/>
            <a:r>
              <a:rPr lang="en-US" sz="3600" dirty="0" smtClean="0"/>
              <a:t>75% is evaporated </a:t>
            </a:r>
          </a:p>
          <a:p>
            <a:pPr lvl="2"/>
            <a:r>
              <a:rPr lang="en-US" sz="3600" dirty="0" smtClean="0"/>
              <a:t>15% is reflected </a:t>
            </a:r>
          </a:p>
          <a:p>
            <a:pPr lvl="2"/>
            <a:r>
              <a:rPr lang="en-US" sz="3600" dirty="0" smtClean="0"/>
              <a:t>5% is transmitted through the leaf </a:t>
            </a:r>
          </a:p>
          <a:p>
            <a:pPr lvl="2"/>
            <a:r>
              <a:rPr lang="en-US" sz="3600" dirty="0" smtClean="0"/>
              <a:t>4% is converted to heat energy </a:t>
            </a:r>
          </a:p>
          <a:p>
            <a:pPr lvl="2"/>
            <a:r>
              <a:rPr lang="en-US" sz="3600" dirty="0" smtClean="0"/>
              <a:t>1% is used in photosynthesis  </a:t>
            </a:r>
            <a:endParaRPr lang="en-US" sz="3600" dirty="0"/>
          </a:p>
        </p:txBody>
      </p:sp>
      <p:sp>
        <p:nvSpPr>
          <p:cNvPr id="3" name="Rounded Rectangle 2"/>
          <p:cNvSpPr/>
          <p:nvPr/>
        </p:nvSpPr>
        <p:spPr>
          <a:xfrm>
            <a:off x="1219200" y="3200400"/>
            <a:ext cx="1143000" cy="304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www-saps.plantsci.cam.ac.uk/images/chloro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532061"/>
            <a:ext cx="4162425" cy="4906839"/>
          </a:xfrm>
          <a:prstGeom prst="rect">
            <a:avLst/>
          </a:prstGeom>
          <a:noFill/>
        </p:spPr>
      </p:pic>
      <p:pic>
        <p:nvPicPr>
          <p:cNvPr id="17410" name="Picture 2" descr="D:\Biology Resources\Campbell Digital Resources\Biology 6th Edition ppt\Campbell, 6th, 10, Photosyntheis\10_10ChlorophyllStructure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70578"/>
            <a:ext cx="4738324" cy="63588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ction spectrum of photosynthe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786565" cy="40862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95400" y="4953000"/>
            <a:ext cx="61949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wavelength of light is most </a:t>
            </a:r>
          </a:p>
          <a:p>
            <a:r>
              <a:rPr lang="en-US" sz="3200" dirty="0" smtClean="0"/>
              <a:t>effective in filamentous green alga? 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Biology Resources\Campbell Digital Resources\Biology 6th Edition ppt\Campbell, 6th, 10, Photosyntheis\10_07WhyLeavesAreGreen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0983"/>
            <a:ext cx="6400800" cy="64231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D:\Biology Resources\Campbell Digital Resources\Biology 6th Edition ppt\Campbell, 6th, 10, Photosyntheis\10_03Chloroplast_C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1" y="76823"/>
            <a:ext cx="4267200" cy="67018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Biology Resources\Campbell Digital Resources\Biology 6th Edition ppt\Campbell, 6th, 10, Photosyntheis\10_05PhotosynthOverview_3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463"/>
            <a:ext cx="8077200" cy="65317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Biology Resources\Campbell Digital Resources\Biology 6th Edition ppt\Campbell, 6th, 10, Photosyntheis\10_12HarvestingLight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6806" y="104698"/>
            <a:ext cx="4953594" cy="6753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Biology Resources\Campbell Digital Resources\Biology 6th Edition ppt\Campbell, 6th, 10, Photosyntheis\10_17ThylakoidMembrane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26466"/>
            <a:ext cx="9144000" cy="66558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Biology Resources\Campbell Digital Resources\Biology 6th Edition ppt\Campbell, 6th, 10, Photosyntheis\10_18CalvinCycle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352" y="152400"/>
            <a:ext cx="7397848" cy="65180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52</Words>
  <Application>Microsoft Office PowerPoint</Application>
  <PresentationFormat>On-screen Show (4:3)</PresentationFormat>
  <Paragraphs>17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Photosynthesis: sunlight into chemical energy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Photosynthesis: sunlight into chemical energy</dc:title>
  <dc:creator>O'MARA, DEIRDRE</dc:creator>
  <cp:lastModifiedBy>O'MARA, DEIRDRE</cp:lastModifiedBy>
  <cp:revision>1</cp:revision>
  <dcterms:created xsi:type="dcterms:W3CDTF">2010-03-29T23:45:56Z</dcterms:created>
  <dcterms:modified xsi:type="dcterms:W3CDTF">2010-03-30T01:17:07Z</dcterms:modified>
</cp:coreProperties>
</file>