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3" r:id="rId2"/>
    <p:sldId id="256" r:id="rId3"/>
    <p:sldId id="263" r:id="rId4"/>
    <p:sldId id="270" r:id="rId5"/>
    <p:sldId id="257" r:id="rId6"/>
    <p:sldId id="264" r:id="rId7"/>
    <p:sldId id="271" r:id="rId8"/>
    <p:sldId id="259" r:id="rId9"/>
    <p:sldId id="269" r:id="rId10"/>
    <p:sldId id="261" r:id="rId11"/>
    <p:sldId id="258" r:id="rId12"/>
    <p:sldId id="262" r:id="rId13"/>
    <p:sldId id="272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29997-F24D-4A27-A29D-F1F83A01A881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E8B0F-EA44-4B11-B605-B5835EEF0B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E8B0F-EA44-4B11-B605-B5835EEF0BD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C0663-DCC0-431E-AD8D-C03DEF5FC16E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4B3EF-A3C3-49FB-B700-4B97D423B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dirty="0" smtClean="0"/>
              <a:t>Photosynthesis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</a:t>
            </a:r>
            <a:r>
              <a:rPr lang="en-US" sz="2400" dirty="0" smtClean="0"/>
              <a:t>roducer, </a:t>
            </a:r>
            <a:r>
              <a:rPr lang="en-US" sz="2400" dirty="0" err="1" smtClean="0"/>
              <a:t>a</a:t>
            </a:r>
            <a:r>
              <a:rPr lang="en-US" sz="2400" dirty="0" err="1" smtClean="0"/>
              <a:t>utotrophs</a:t>
            </a:r>
            <a:r>
              <a:rPr lang="en-US" sz="2400" dirty="0" smtClean="0"/>
              <a:t>, and the </a:t>
            </a:r>
          </a:p>
          <a:p>
            <a:r>
              <a:rPr lang="en-US" sz="2400" dirty="0" smtClean="0"/>
              <a:t>m</a:t>
            </a:r>
            <a:r>
              <a:rPr lang="en-US" sz="2400" dirty="0" smtClean="0"/>
              <a:t>ain Ingredients to make lots of biomass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105400"/>
            <a:ext cx="8229600" cy="1470025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Photosynthesis: sunlight into chemical </a:t>
            </a:r>
            <a:r>
              <a:rPr lang="en-US" sz="6000" b="1" dirty="0"/>
              <a:t>e</a:t>
            </a:r>
            <a:r>
              <a:rPr lang="en-US" sz="6000" b="1" dirty="0" smtClean="0"/>
              <a:t>nergy</a:t>
            </a:r>
            <a:endParaRPr lang="en-US" sz="6000" b="1" dirty="0"/>
          </a:p>
        </p:txBody>
      </p:sp>
      <p:pic>
        <p:nvPicPr>
          <p:cNvPr id="1026" name="Picture 2" descr="Photosynthe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488635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5987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Raw ingredients for </a:t>
            </a:r>
            <a:r>
              <a:rPr lang="en-US" sz="5400" dirty="0" smtClean="0"/>
              <a:t>Photosynthesis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362200"/>
            <a:ext cx="1210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Bodoni MT Condensed" pitchFamily="18" charset="0"/>
              </a:rPr>
              <a:t>Leaf</a:t>
            </a:r>
            <a:endParaRPr lang="en-US" sz="4400" dirty="0">
              <a:solidFill>
                <a:srgbClr val="FF0000"/>
              </a:solidFill>
              <a:latin typeface="Bodoni MT Condense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581400"/>
            <a:ext cx="29562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AvantGarde" pitchFamily="34" charset="0"/>
              </a:rPr>
              <a:t>Pigment</a:t>
            </a:r>
            <a:endParaRPr lang="en-US" sz="5400" dirty="0">
              <a:solidFill>
                <a:srgbClr val="FF0000"/>
              </a:solidFill>
              <a:latin typeface="AvantGarde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17020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Bernard MT Condensed" pitchFamily="18" charset="0"/>
              </a:rPr>
              <a:t>Light</a:t>
            </a:r>
            <a:endParaRPr lang="en-US" sz="6000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648200"/>
            <a:ext cx="70102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Castellar" pitchFamily="18" charset="0"/>
              </a:rPr>
              <a:t>chloroplast</a:t>
            </a:r>
            <a:endParaRPr lang="en-US" sz="6600" dirty="0">
              <a:solidFill>
                <a:srgbClr val="FF0000"/>
              </a:solidFill>
              <a:latin typeface="Castella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Biology 6th Edition ppt\Campbell, 6th, 10, Photosyntheis\10_03Chloroplast_C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9942"/>
            <a:ext cx="4267200" cy="670185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0" y="657761"/>
            <a:ext cx="434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Leaf- specialized for light absorption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2971800"/>
            <a:ext cx="4495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Chloroplast- specialized for energy conversion: </a:t>
            </a:r>
          </a:p>
          <a:p>
            <a:r>
              <a:rPr lang="en-US" sz="2800" dirty="0" smtClean="0"/>
              <a:t>sun </a:t>
            </a:r>
            <a:r>
              <a:rPr lang="en-US" sz="2800" dirty="0" smtClean="0">
                <a:sym typeface="Wingdings" pitchFamily="2" charset="2"/>
              </a:rPr>
              <a:t></a:t>
            </a:r>
            <a:r>
              <a:rPr lang="en-US" sz="2800" dirty="0" smtClean="0"/>
              <a:t> H+ gradient energy </a:t>
            </a:r>
            <a:r>
              <a:rPr lang="en-US" sz="2800" dirty="0" smtClean="0">
                <a:sym typeface="Wingdings" pitchFamily="2" charset="2"/>
              </a:rPr>
              <a:t></a:t>
            </a:r>
            <a:r>
              <a:rPr lang="en-US" sz="2800" dirty="0" smtClean="0"/>
              <a:t>into ATP </a:t>
            </a:r>
            <a:r>
              <a:rPr lang="en-US" sz="2800" dirty="0" smtClean="0">
                <a:sym typeface="Wingdings" pitchFamily="2" charset="2"/>
              </a:rPr>
              <a:t></a:t>
            </a:r>
            <a:r>
              <a:rPr lang="en-US" sz="2800" dirty="0" err="1" smtClean="0"/>
              <a:t>carbs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google.com/url?source=imgres&amp;ct=tbn&amp;q=http://www.digitalfrog.com/resources/archives/leaf.jpg&amp;usg=AFQjCNFrKTYVaBsZ-xSZ3rELJl8BKnx-9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0"/>
            <a:ext cx="2514600" cy="3102251"/>
          </a:xfrm>
          <a:prstGeom prst="rect">
            <a:avLst/>
          </a:prstGeom>
          <a:noFill/>
        </p:spPr>
      </p:pic>
      <p:pic>
        <p:nvPicPr>
          <p:cNvPr id="4100" name="Picture 4" descr="diagram of leaf sec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037905"/>
            <a:ext cx="6477000" cy="482009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52600" y="457200"/>
            <a:ext cx="2272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Leaf</a:t>
            </a:r>
            <a:endParaRPr lang="en-US" sz="9600" dirty="0"/>
          </a:p>
        </p:txBody>
      </p:sp>
      <p:pic>
        <p:nvPicPr>
          <p:cNvPr id="4102" name="Picture 6" descr=" ''''Artificial leaf'''' that may help generate clean power on the anvi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42875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Biology Resources\Campbell Digital Resources\Biology 6th Edition ppt\Campbell, 6th, 10, Photosyntheis\10_06ElectromagSpectrum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357" y="635794"/>
            <a:ext cx="7808843" cy="56126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emc.maricopa.edu/faculty/farabee/biobk/colors.gif"/>
          <p:cNvPicPr>
            <a:picLocks noChangeAspect="1" noChangeArrowheads="1"/>
          </p:cNvPicPr>
          <p:nvPr/>
        </p:nvPicPr>
        <p:blipFill>
          <a:blip r:embed="rId2" cstate="print"/>
          <a:srcRect r="32049"/>
          <a:stretch>
            <a:fillRect/>
          </a:stretch>
        </p:blipFill>
        <p:spPr bwMode="auto">
          <a:xfrm>
            <a:off x="1600200" y="152401"/>
            <a:ext cx="5334000" cy="367589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" y="4027944"/>
            <a:ext cx="838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above diagram show absorption of light by chlorophyll. </a:t>
            </a:r>
          </a:p>
          <a:p>
            <a:r>
              <a:rPr lang="en-US" sz="2400" dirty="0" smtClean="0"/>
              <a:t>Which wavelengths of light are absorbed?</a:t>
            </a:r>
          </a:p>
          <a:p>
            <a:r>
              <a:rPr lang="en-US" sz="2400" dirty="0" smtClean="0"/>
              <a:t>A. 400, 500, 600, 700</a:t>
            </a:r>
          </a:p>
          <a:p>
            <a:r>
              <a:rPr lang="en-US" sz="2400" dirty="0" smtClean="0"/>
              <a:t>B. 400, 700</a:t>
            </a:r>
          </a:p>
          <a:p>
            <a:r>
              <a:rPr lang="en-US" sz="2400" dirty="0" smtClean="0"/>
              <a:t>C. 450, 650</a:t>
            </a:r>
          </a:p>
          <a:p>
            <a:r>
              <a:rPr lang="en-US" sz="2400" dirty="0" smtClean="0"/>
              <a:t>D. Yellow and Red</a:t>
            </a:r>
          </a:p>
          <a:p>
            <a:r>
              <a:rPr lang="en-US" sz="2400" dirty="0" smtClean="0"/>
              <a:t>E. Both C and 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04800"/>
            <a:ext cx="8001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600" dirty="0" smtClean="0"/>
              <a:t>Photosynthesis is not a very efficient process. Of the sunlight reaching the surface of a leaf, approximately how much is : </a:t>
            </a:r>
            <a:br>
              <a:rPr lang="en-US" sz="3600" dirty="0" smtClean="0"/>
            </a:br>
            <a:r>
              <a:rPr lang="en-US" sz="3600" dirty="0" smtClean="0"/>
              <a:t>  </a:t>
            </a:r>
          </a:p>
          <a:p>
            <a:pPr lvl="2"/>
            <a:r>
              <a:rPr lang="en-US" sz="3600" dirty="0" smtClean="0"/>
              <a:t>A. 75</a:t>
            </a:r>
            <a:r>
              <a:rPr lang="en-US" sz="3600" dirty="0" smtClean="0"/>
              <a:t>% is evaporated </a:t>
            </a:r>
          </a:p>
          <a:p>
            <a:pPr lvl="2"/>
            <a:r>
              <a:rPr lang="en-US" sz="3600" dirty="0" smtClean="0"/>
              <a:t>B. 15</a:t>
            </a:r>
            <a:r>
              <a:rPr lang="en-US" sz="3600" dirty="0" smtClean="0"/>
              <a:t>% is reflected </a:t>
            </a:r>
          </a:p>
          <a:p>
            <a:pPr lvl="2"/>
            <a:r>
              <a:rPr lang="en-US" sz="3600" dirty="0" smtClean="0"/>
              <a:t>C. 5</a:t>
            </a:r>
            <a:r>
              <a:rPr lang="en-US" sz="3600" dirty="0" smtClean="0"/>
              <a:t>% is transmitted through the leaf </a:t>
            </a:r>
          </a:p>
          <a:p>
            <a:pPr lvl="2"/>
            <a:r>
              <a:rPr lang="en-US" sz="3600" dirty="0" smtClean="0"/>
              <a:t>D. 4</a:t>
            </a:r>
            <a:r>
              <a:rPr lang="en-US" sz="3600" dirty="0" smtClean="0"/>
              <a:t>% is converted to heat energy </a:t>
            </a:r>
          </a:p>
          <a:p>
            <a:pPr lvl="2"/>
            <a:r>
              <a:rPr lang="en-US" sz="3600" dirty="0" smtClean="0"/>
              <a:t>E. 1</a:t>
            </a:r>
            <a:r>
              <a:rPr lang="en-US" sz="3600" dirty="0" smtClean="0"/>
              <a:t>% is used in photosynthesis 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Biology 6th Edition ppt\Campbell, 6th, 10, Photosyntheis\10_10xChlorophyllModel_U.jpg"/>
          <p:cNvPicPr>
            <a:picLocks noChangeAspect="1" noChangeArrowheads="1"/>
          </p:cNvPicPr>
          <p:nvPr/>
        </p:nvPicPr>
        <p:blipFill>
          <a:blip r:embed="rId2" cstate="print"/>
          <a:srcRect l="18883" t="10740" r="19748" b="6924"/>
          <a:stretch>
            <a:fillRect/>
          </a:stretch>
        </p:blipFill>
        <p:spPr bwMode="auto">
          <a:xfrm>
            <a:off x="304800" y="152400"/>
            <a:ext cx="3581400" cy="633632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86199" y="457200"/>
            <a:ext cx="44958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observations can you make about this molecule?</a:t>
            </a:r>
          </a:p>
          <a:p>
            <a:endParaRPr lang="en-US" sz="2800" dirty="0" smtClean="0"/>
          </a:p>
          <a:p>
            <a:r>
              <a:rPr lang="en-US" sz="2800" dirty="0" smtClean="0"/>
              <a:t>Polar or non polar?</a:t>
            </a:r>
          </a:p>
          <a:p>
            <a:r>
              <a:rPr lang="en-US" sz="2800" dirty="0" smtClean="0"/>
              <a:t>Why?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www-saps.plantsci.cam.ac.uk/images/chloroa.gif"/>
          <p:cNvPicPr>
            <a:picLocks noChangeAspect="1" noChangeArrowheads="1"/>
          </p:cNvPicPr>
          <p:nvPr/>
        </p:nvPicPr>
        <p:blipFill>
          <a:blip r:embed="rId2" cstate="print"/>
          <a:srcRect l="7323" t="4495" r="4806" b="2329"/>
          <a:stretch>
            <a:fillRect/>
          </a:stretch>
        </p:blipFill>
        <p:spPr bwMode="auto">
          <a:xfrm>
            <a:off x="5257800" y="1066800"/>
            <a:ext cx="3886200" cy="4857750"/>
          </a:xfrm>
          <a:prstGeom prst="rect">
            <a:avLst/>
          </a:prstGeom>
          <a:noFill/>
        </p:spPr>
      </p:pic>
      <p:pic>
        <p:nvPicPr>
          <p:cNvPr id="17410" name="Picture 2" descr="D:\Biology Resources\Campbell Digital Resources\Biology 6th Edition ppt\Campbell, 6th, 10, Photosyntheis\10_10ChlorophyllStructure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4966924" cy="6629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ction spectrum of photosynthe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7696199" cy="357914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" y="3875544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wavelength of light is most </a:t>
            </a:r>
            <a:r>
              <a:rPr lang="en-US" sz="2400" dirty="0" smtClean="0"/>
              <a:t>effective for photosynthesis </a:t>
            </a:r>
            <a:r>
              <a:rPr lang="en-US" sz="2400" dirty="0" smtClean="0"/>
              <a:t>in filamentous green alga</a:t>
            </a:r>
            <a:r>
              <a:rPr lang="en-US" sz="2400" dirty="0" smtClean="0"/>
              <a:t>?</a:t>
            </a:r>
          </a:p>
          <a:p>
            <a:pPr marL="514350" indent="-514350">
              <a:buAutoNum type="alphaUcPeriod"/>
            </a:pPr>
            <a:r>
              <a:rPr lang="en-US" sz="2400" dirty="0" smtClean="0"/>
              <a:t>Violet and Blue</a:t>
            </a:r>
          </a:p>
          <a:p>
            <a:pPr marL="514350" indent="-514350">
              <a:buAutoNum type="alphaUcPeriod"/>
            </a:pPr>
            <a:r>
              <a:rPr lang="en-US" sz="2400" dirty="0" smtClean="0"/>
              <a:t>Blue and Orange</a:t>
            </a:r>
          </a:p>
          <a:p>
            <a:pPr marL="514350" indent="-514350">
              <a:buAutoNum type="alphaUcPeriod"/>
            </a:pPr>
            <a:r>
              <a:rPr lang="en-US" sz="2400" dirty="0" smtClean="0"/>
              <a:t>Yellow and Green</a:t>
            </a:r>
          </a:p>
          <a:p>
            <a:pPr marL="514350" indent="-514350">
              <a:buAutoNum type="alphaUcPeriod"/>
            </a:pPr>
            <a:r>
              <a:rPr lang="en-US" sz="2400" dirty="0" smtClean="0"/>
              <a:t>Orange and Red</a:t>
            </a:r>
          </a:p>
          <a:p>
            <a:pPr marL="514350" indent="-514350">
              <a:buAutoNum type="alphaUcPeriod"/>
            </a:pPr>
            <a:r>
              <a:rPr lang="en-US" sz="2400" dirty="0" smtClean="0"/>
              <a:t>Red</a:t>
            </a:r>
            <a:r>
              <a:rPr lang="en-US" sz="2400" dirty="0" smtClean="0"/>
              <a:t> and Violet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Biology Resources\Campbell Digital Resources\Biology 6th Edition ppt\Campbell, 6th, 10, Photosyntheis\10_07WhyLeavesAreGreen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0983"/>
            <a:ext cx="6400800" cy="6423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preuniversity.grkraj.org/html/7_PHOTOSYNTHESIS_files/image002.jpg"/>
          <p:cNvPicPr>
            <a:picLocks noChangeAspect="1" noChangeArrowheads="1"/>
          </p:cNvPicPr>
          <p:nvPr/>
        </p:nvPicPr>
        <p:blipFill>
          <a:blip r:embed="rId2" cstate="print"/>
          <a:srcRect t="19097"/>
          <a:stretch>
            <a:fillRect/>
          </a:stretch>
        </p:blipFill>
        <p:spPr bwMode="auto">
          <a:xfrm>
            <a:off x="914400" y="76200"/>
            <a:ext cx="6705600" cy="358845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1" y="3733800"/>
            <a:ext cx="861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Double membrane- Which is more similar to cell membrane, inner membrane or outer?</a:t>
            </a:r>
          </a:p>
          <a:p>
            <a:r>
              <a:rPr lang="en-US" sz="2400" dirty="0" err="1" smtClean="0"/>
              <a:t>Stroma</a:t>
            </a:r>
            <a:r>
              <a:rPr lang="en-US" sz="2400" dirty="0" smtClean="0"/>
              <a:t>-</a:t>
            </a:r>
          </a:p>
          <a:p>
            <a:r>
              <a:rPr lang="en-US" sz="2400" dirty="0" err="1" smtClean="0"/>
              <a:t>Grana</a:t>
            </a:r>
            <a:r>
              <a:rPr lang="en-US" sz="2400" dirty="0" smtClean="0"/>
              <a:t>-</a:t>
            </a:r>
          </a:p>
          <a:p>
            <a:r>
              <a:rPr lang="en-US" sz="2400" dirty="0" err="1" smtClean="0"/>
              <a:t>Thylakoid</a:t>
            </a:r>
            <a:r>
              <a:rPr lang="en-US" sz="2400" dirty="0" smtClean="0"/>
              <a:t>-</a:t>
            </a:r>
          </a:p>
          <a:p>
            <a:r>
              <a:rPr lang="en-US" sz="2400" i="1" dirty="0" smtClean="0"/>
              <a:t>Where is chlorophyll found?</a:t>
            </a:r>
          </a:p>
          <a:p>
            <a:r>
              <a:rPr lang="en-US" sz="2400" i="1" dirty="0" smtClean="0"/>
              <a:t>Where is light absorbed?</a:t>
            </a:r>
          </a:p>
          <a:p>
            <a:r>
              <a:rPr lang="en-US" sz="2400" i="1" dirty="0" smtClean="0"/>
              <a:t>What happens to light when its absorbed?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Biology Resources\Campbell Digital Resources\Biology 6th Edition ppt\Campbell, 6th, 10, Photosyntheis\10_17ThylakoidMembrane_L.jpg"/>
          <p:cNvPicPr>
            <a:picLocks noChangeAspect="1" noChangeArrowheads="1"/>
          </p:cNvPicPr>
          <p:nvPr/>
        </p:nvPicPr>
        <p:blipFill>
          <a:blip r:embed="rId3" cstate="print"/>
          <a:srcRect t="25584" b="2290"/>
          <a:stretch>
            <a:fillRect/>
          </a:stretch>
        </p:blipFill>
        <p:spPr bwMode="auto">
          <a:xfrm>
            <a:off x="0" y="609600"/>
            <a:ext cx="91440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</TotalTime>
  <Words>203</Words>
  <Application>Microsoft Office PowerPoint</Application>
  <PresentationFormat>On-screen Show (4:3)</PresentationFormat>
  <Paragraphs>44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Photosynthesis</vt:lpstr>
      <vt:lpstr>Photosynthesis: sunlight into chemical energy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Photosynthesis: sunlight into chemical energy</dc:title>
  <dc:creator>O'MARA, DEIRDRE</dc:creator>
  <cp:lastModifiedBy>O'MARA, DEIRDRE</cp:lastModifiedBy>
  <cp:revision>4</cp:revision>
  <dcterms:created xsi:type="dcterms:W3CDTF">2010-03-29T23:45:56Z</dcterms:created>
  <dcterms:modified xsi:type="dcterms:W3CDTF">2011-03-28T13:01:17Z</dcterms:modified>
</cp:coreProperties>
</file>