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2" r:id="rId3"/>
    <p:sldId id="261" r:id="rId4"/>
    <p:sldId id="257" r:id="rId5"/>
    <p:sldId id="259" r:id="rId6"/>
    <p:sldId id="260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497D10-235D-4A8D-B4A3-A9AC5C8E17A5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BBEBFF-6BB5-49A7-89FD-464C31ADFE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Taq</a:t>
            </a:r>
            <a:r>
              <a:rPr lang="en-US" dirty="0" smtClean="0"/>
              <a:t> polymerase, free</a:t>
            </a:r>
            <a:r>
              <a:rPr lang="en-US" baseline="0" dirty="0" smtClean="0"/>
              <a:t> nucleotides, and buffer that ensure the enzyme will function correctly.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BEBFF-6BB5-49A7-89FD-464C31ADFE9F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BEBFF-6BB5-49A7-89FD-464C31ADFE9F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B89F-820A-4922-9E95-53A0FEF64D55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7D1E-4252-41CB-9CE4-FAE9D8D50A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B89F-820A-4922-9E95-53A0FEF64D55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7D1E-4252-41CB-9CE4-FAE9D8D50A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B89F-820A-4922-9E95-53A0FEF64D55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7D1E-4252-41CB-9CE4-FAE9D8D50A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B89F-820A-4922-9E95-53A0FEF64D55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7D1E-4252-41CB-9CE4-FAE9D8D50A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B89F-820A-4922-9E95-53A0FEF64D55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7D1E-4252-41CB-9CE4-FAE9D8D50A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B89F-820A-4922-9E95-53A0FEF64D55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7D1E-4252-41CB-9CE4-FAE9D8D50A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B89F-820A-4922-9E95-53A0FEF64D55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7D1E-4252-41CB-9CE4-FAE9D8D50A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B89F-820A-4922-9E95-53A0FEF64D55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7D1E-4252-41CB-9CE4-FAE9D8D50A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B89F-820A-4922-9E95-53A0FEF64D55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7D1E-4252-41CB-9CE4-FAE9D8D50A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B89F-820A-4922-9E95-53A0FEF64D55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7D1E-4252-41CB-9CE4-FAE9D8D50A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1B89F-820A-4922-9E95-53A0FEF64D55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7D1E-4252-41CB-9CE4-FAE9D8D50A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1B89F-820A-4922-9E95-53A0FEF64D55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B7D1E-4252-41CB-9CE4-FAE9D8D50A4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#cite_note-17"/><Relationship Id="rId7" Type="http://schemas.openxmlformats.org/officeDocument/2006/relationships/image" Target="../media/image1.jpeg"/><Relationship Id="rId2" Type="http://schemas.openxmlformats.org/officeDocument/2006/relationships/hyperlink" Target="http://en.wikipedia.org/wiki/LSD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#cite_note-19"/><Relationship Id="rId5" Type="http://schemas.openxmlformats.org/officeDocument/2006/relationships/hyperlink" Target="#cite_note-18"/><Relationship Id="rId4" Type="http://schemas.openxmlformats.org/officeDocument/2006/relationships/hyperlink" Target="http://en.wikipedia.org/wiki/Albert_Hofmann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90691"/>
            <a:ext cx="2819400" cy="618630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/>
              <a:t>PROBLEM: </a:t>
            </a:r>
          </a:p>
          <a:p>
            <a:r>
              <a:rPr lang="en-US" dirty="0" smtClean="0"/>
              <a:t>At the time there was never enough DNA in any experiment, i.e., it was always limiting, and whatever human DNA there was in an experiment was hopelessly contaminated with itself. </a:t>
            </a:r>
          </a:p>
          <a:p>
            <a:endParaRPr lang="en-US" dirty="0"/>
          </a:p>
          <a:p>
            <a:r>
              <a:rPr lang="en-US" dirty="0" smtClean="0"/>
              <a:t>When you isolated human DNA,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every microgram contained three hundred and thirty thousand copies of every sequence in the genome</a:t>
            </a:r>
            <a:r>
              <a:rPr lang="en-US" dirty="0" smtClean="0"/>
              <a:t>, but each copy in the process of isolation would be broken off into its own little piece with its own molecular weight. There was no logic in the process. A mess- </a:t>
            </a:r>
            <a:r>
              <a:rPr lang="en-US" dirty="0" err="1" smtClean="0"/>
              <a:t>Kary</a:t>
            </a:r>
            <a:r>
              <a:rPr lang="en-US" dirty="0" smtClean="0"/>
              <a:t> Mullis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429000" y="914400"/>
            <a:ext cx="1447800" cy="1588"/>
          </a:xfrm>
          <a:prstGeom prst="straightConnector1">
            <a:avLst/>
          </a:prstGeom>
          <a:ln w="161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953000" y="53340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can you get enough DNA of just one region of the genome?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5868194" y="1828006"/>
            <a:ext cx="914400" cy="1588"/>
          </a:xfrm>
          <a:prstGeom prst="straightConnector1">
            <a:avLst/>
          </a:prstGeom>
          <a:ln w="161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810000" y="2514600"/>
            <a:ext cx="5183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can you restrict amplification to only one area?  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5868194" y="3428206"/>
            <a:ext cx="914400" cy="1588"/>
          </a:xfrm>
          <a:prstGeom prst="straightConnector1">
            <a:avLst/>
          </a:prstGeom>
          <a:ln w="161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733800" y="4038600"/>
            <a:ext cx="5168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enzymes in living systems naturally build DNA? 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5868194" y="4952206"/>
            <a:ext cx="914400" cy="1588"/>
          </a:xfrm>
          <a:prstGeom prst="straightConnector1">
            <a:avLst/>
          </a:prstGeom>
          <a:ln w="161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76600" y="5486400"/>
            <a:ext cx="584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other pieces would you need for this enzyme to work?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86200" y="1219200"/>
            <a:ext cx="4572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"Back in the 1960s and early '70s I took plenty of </a:t>
            </a:r>
            <a:r>
              <a:rPr lang="en-US" dirty="0" smtClean="0">
                <a:hlinkClick r:id="rId2" tooltip="LSD"/>
              </a:rPr>
              <a:t>LSD</a:t>
            </a:r>
            <a:r>
              <a:rPr lang="en-US" dirty="0" smtClean="0"/>
              <a:t>. A lot of people were doing that in Berkeley back then. And I found it to be a mind-opening experience. It was certainly much more important than any courses I ever took."</a:t>
            </a:r>
            <a:r>
              <a:rPr lang="en-US" baseline="30000" dirty="0" smtClean="0">
                <a:hlinkClick r:id="rId3"/>
              </a:rPr>
              <a:t>[18]</a:t>
            </a:r>
            <a:r>
              <a:rPr lang="en-US" dirty="0" smtClean="0"/>
              <a:t> During a symposium held for centenarian </a:t>
            </a:r>
            <a:r>
              <a:rPr lang="en-US" dirty="0" smtClean="0">
                <a:hlinkClick r:id="rId4" tooltip="Albert Hofmann"/>
              </a:rPr>
              <a:t>Albert Hofmann</a:t>
            </a:r>
            <a:r>
              <a:rPr lang="en-US" dirty="0" smtClean="0"/>
              <a:t>, "Hofmann revealed that he was told by Nobel-prize-winning chemist </a:t>
            </a:r>
            <a:r>
              <a:rPr lang="en-US" dirty="0" err="1" smtClean="0"/>
              <a:t>Kary</a:t>
            </a:r>
            <a:r>
              <a:rPr lang="en-US" dirty="0" smtClean="0"/>
              <a:t> Mullis that LSD had helped him develop the polymerase chain reaction that helps amplify specific DNA sequences."</a:t>
            </a:r>
            <a:r>
              <a:rPr lang="en-US" baseline="30000" dirty="0" smtClean="0">
                <a:hlinkClick r:id="rId5"/>
              </a:rPr>
              <a:t>[19]</a:t>
            </a:r>
            <a:r>
              <a:rPr lang="en-US" dirty="0" smtClean="0"/>
              <a:t> Replying to his own postulate during an interview for BBC's </a:t>
            </a:r>
            <a:r>
              <a:rPr lang="en-US" i="1" dirty="0" smtClean="0"/>
              <a:t>Psychedelic Science</a:t>
            </a:r>
            <a:r>
              <a:rPr lang="en-US" dirty="0" smtClean="0"/>
              <a:t> documentary, "What if I had not taken LSD ever; would I have still invented PCR?" He replied, "I don't know. I doubt it. I seriously doubt it."</a:t>
            </a:r>
            <a:r>
              <a:rPr lang="en-US" baseline="30000" dirty="0" smtClean="0">
                <a:hlinkClick r:id="rId6"/>
              </a:rPr>
              <a:t>[20]</a:t>
            </a:r>
            <a:r>
              <a:rPr lang="en-US" baseline="30000" dirty="0" smtClean="0"/>
              <a:t> </a:t>
            </a:r>
          </a:p>
          <a:p>
            <a:r>
              <a:rPr lang="en-US" baseline="30000" dirty="0" smtClean="0"/>
              <a:t>excerpted</a:t>
            </a:r>
            <a:r>
              <a:rPr lang="en-US" dirty="0" smtClean="0"/>
              <a:t> from a </a:t>
            </a:r>
            <a:r>
              <a:rPr lang="en-US" dirty="0" err="1" smtClean="0"/>
              <a:t>wikipedia</a:t>
            </a:r>
            <a:r>
              <a:rPr lang="en-US" dirty="0" smtClean="0"/>
              <a:t> article</a:t>
            </a:r>
            <a:endParaRPr lang="en-US" dirty="0"/>
          </a:p>
        </p:txBody>
      </p:sp>
      <p:pic>
        <p:nvPicPr>
          <p:cNvPr id="18434" name="Picture 2" descr="http://upload.wikimedia.org/wikipedia/commons/7/7f/Kary_Mulli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0" y="1219200"/>
            <a:ext cx="3048000" cy="528239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04800"/>
            <a:ext cx="88833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Inventor of Polymerase Chain Reaction: </a:t>
            </a:r>
            <a:r>
              <a:rPr lang="en-US" sz="3200" b="1" dirty="0" err="1" smtClean="0"/>
              <a:t>Kary</a:t>
            </a:r>
            <a:r>
              <a:rPr lang="en-US" sz="3200" b="1" dirty="0" smtClean="0"/>
              <a:t> Mullis</a:t>
            </a:r>
            <a:endParaRPr lang="en-US" sz="3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CR step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76200"/>
            <a:ext cx="6324600" cy="664242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705601" y="1295400"/>
            <a:ext cx="2285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part of DNA is </a:t>
            </a:r>
          </a:p>
          <a:p>
            <a:r>
              <a:rPr lang="en-US" dirty="0" smtClean="0"/>
              <a:t>“opening” or “breaking”?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05600" y="5410200"/>
            <a:ext cx="21553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enzyme</a:t>
            </a:r>
          </a:p>
          <a:p>
            <a:r>
              <a:rPr lang="en-US" dirty="0" smtClean="0"/>
              <a:t>makes this possible?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PC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76199"/>
            <a:ext cx="4876800" cy="67266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google.com/url?source=imgres&amp;ct=img&amp;q=http://www.obgynacademy.com/basicsciences/fetology/genetics/images/pcr.png&amp;ei=d-fqS-3TOISclgeCr72cBA&amp;sa=X&amp;oi=image_landing_page_redirect&amp;ct=legacy&amp;usg=AFQjCNFmOPRkPeZWL3a4l3cMy1PIrPPif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703689"/>
            <a:ext cx="7543800" cy="578628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4800" y="304800"/>
            <a:ext cx="5105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What is missing from this PCR reaction to be successful? </a:t>
            </a:r>
          </a:p>
          <a:p>
            <a:r>
              <a:rPr lang="en-US" sz="2000" b="1" dirty="0" smtClean="0"/>
              <a:t>What can we add as label or diagrams to represent the necessary components? </a:t>
            </a:r>
            <a:endParaRPr lang="en-US" sz="2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google.com/url?source=imgres&amp;ct=img&amp;q=http://www.lightlabsusa.com/image.php%3Ftype%3DT%26id%3D16450&amp;ei=6ezqS9XrHIK0lQe107yrDw&amp;sa=X&amp;oi=image_landing_page_redirect&amp;ct=legacy&amp;usg=AFQjCNGfl1rtr1kFPz1sov8bTlYPw08CO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2362200"/>
            <a:ext cx="5181600" cy="4419600"/>
          </a:xfrm>
          <a:prstGeom prst="rect">
            <a:avLst/>
          </a:prstGeom>
          <a:noFill/>
        </p:spPr>
      </p:pic>
      <p:pic>
        <p:nvPicPr>
          <p:cNvPr id="21508" name="Picture 4" descr="http://www.google.com/url?source=imgres&amp;ct=img&amp;q=http://www.molecularstation.com/molecular-biology-images/data/509/pcr-tubes.png&amp;ei=M-3qS7r2LoGglAfF7LycBA&amp;sa=X&amp;oi=image_landing_page_redirect&amp;ct=legacy&amp;usg=AFQjCNHobKHWsK4XBDsKLrQe_oNwDWKmT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1594" y="473075"/>
            <a:ext cx="3326006" cy="27273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810000" y="533400"/>
            <a:ext cx="510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is present in this tube for a successful PCR reaction?</a:t>
            </a:r>
          </a:p>
          <a:p>
            <a:r>
              <a:rPr lang="en-US" sz="2400" dirty="0" smtClean="0"/>
              <a:t> </a:t>
            </a:r>
            <a:r>
              <a:rPr lang="en-US" sz="2400" i="1" dirty="0" smtClean="0"/>
              <a:t>Hint: 5 items!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5257800"/>
            <a:ext cx="22864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/>
              <a:t>Thermalcycler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5867400"/>
            <a:ext cx="80519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Machine the cycles through the temperatures necessary for running PCR. </a:t>
            </a:r>
          </a:p>
          <a:p>
            <a:r>
              <a:rPr lang="en-US" dirty="0" smtClean="0"/>
              <a:t>What temps do we need for a successful PCR?  What is the function for each temp.?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401</Words>
  <Application>Microsoft Office PowerPoint</Application>
  <PresentationFormat>On-screen Show (4:3)</PresentationFormat>
  <Paragraphs>25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O'MARA, DEIRDRE</dc:creator>
  <cp:lastModifiedBy>O'MARA, DEIRDRE</cp:lastModifiedBy>
  <cp:revision>1</cp:revision>
  <dcterms:created xsi:type="dcterms:W3CDTF">2010-05-12T17:41:39Z</dcterms:created>
  <dcterms:modified xsi:type="dcterms:W3CDTF">2010-05-12T18:15:02Z</dcterms:modified>
</cp:coreProperties>
</file>