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58" r:id="rId9"/>
    <p:sldId id="264" r:id="rId10"/>
    <p:sldId id="268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F0070A-DBDE-4B2C-B462-9B5AF116B967}" type="datetimeFigureOut">
              <a:rPr lang="en-US" smtClean="0"/>
              <a:pPr/>
              <a:t>10/1/2010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F5972E-0E61-4A8D-992F-2EC8E67B9B7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5972E-0E61-4A8D-992F-2EC8E67B9B7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5972E-0E61-4A8D-992F-2EC8E67B9B7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3237C-F547-4612-A147-FEFBCCE0503F}" type="datetimeFigureOut">
              <a:rPr lang="en-US" smtClean="0"/>
              <a:pPr/>
              <a:t>10/1/2010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49FF6-4430-449F-A0D1-1A30F50FC2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3237C-F547-4612-A147-FEFBCCE0503F}" type="datetimeFigureOut">
              <a:rPr lang="en-US" smtClean="0"/>
              <a:pPr/>
              <a:t>10/1/2010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49FF6-4430-449F-A0D1-1A30F50FC2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3237C-F547-4612-A147-FEFBCCE0503F}" type="datetimeFigureOut">
              <a:rPr lang="en-US" smtClean="0"/>
              <a:pPr/>
              <a:t>10/1/2010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49FF6-4430-449F-A0D1-1A30F50FC2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3237C-F547-4612-A147-FEFBCCE0503F}" type="datetimeFigureOut">
              <a:rPr lang="en-US" smtClean="0"/>
              <a:pPr/>
              <a:t>10/1/2010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49FF6-4430-449F-A0D1-1A30F50FC2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3237C-F547-4612-A147-FEFBCCE0503F}" type="datetimeFigureOut">
              <a:rPr lang="en-US" smtClean="0"/>
              <a:pPr/>
              <a:t>10/1/2010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49FF6-4430-449F-A0D1-1A30F50FC2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3237C-F547-4612-A147-FEFBCCE0503F}" type="datetimeFigureOut">
              <a:rPr lang="en-US" smtClean="0"/>
              <a:pPr/>
              <a:t>10/1/2010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49FF6-4430-449F-A0D1-1A30F50FC2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3237C-F547-4612-A147-FEFBCCE0503F}" type="datetimeFigureOut">
              <a:rPr lang="en-US" smtClean="0"/>
              <a:pPr/>
              <a:t>10/1/2010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49FF6-4430-449F-A0D1-1A30F50FC2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3237C-F547-4612-A147-FEFBCCE0503F}" type="datetimeFigureOut">
              <a:rPr lang="en-US" smtClean="0"/>
              <a:pPr/>
              <a:t>10/1/2010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49FF6-4430-449F-A0D1-1A30F50FC2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3237C-F547-4612-A147-FEFBCCE0503F}" type="datetimeFigureOut">
              <a:rPr lang="en-US" smtClean="0"/>
              <a:pPr/>
              <a:t>10/1/2010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49FF6-4430-449F-A0D1-1A30F50FC2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3237C-F547-4612-A147-FEFBCCE0503F}" type="datetimeFigureOut">
              <a:rPr lang="en-US" smtClean="0"/>
              <a:pPr/>
              <a:t>10/1/2010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49FF6-4430-449F-A0D1-1A30F50FC2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3237C-F547-4612-A147-FEFBCCE0503F}" type="datetimeFigureOut">
              <a:rPr lang="en-US" smtClean="0"/>
              <a:pPr/>
              <a:t>10/1/2010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49FF6-4430-449F-A0D1-1A30F50FC2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3237C-F547-4612-A147-FEFBCCE0503F}" type="datetimeFigureOut">
              <a:rPr lang="en-US" smtClean="0"/>
              <a:pPr/>
              <a:t>10/1/2010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49FF6-4430-449F-A0D1-1A30F50FC28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Chromosomal Abnormalities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Trisomies</a:t>
            </a:r>
            <a:r>
              <a:rPr lang="en-US" dirty="0" smtClean="0"/>
              <a:t> &amp; </a:t>
            </a:r>
            <a:r>
              <a:rPr lang="en-US" dirty="0" err="1" smtClean="0"/>
              <a:t>nondisjunction</a:t>
            </a:r>
            <a:endParaRPr lang="en-US" dirty="0" smtClean="0"/>
          </a:p>
          <a:p>
            <a:r>
              <a:rPr lang="en-US" dirty="0" smtClean="0"/>
              <a:t>Deletions, duplications, inversions, translocations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harmas.co.uk/blog/wp-content/uploads/2009/05/downschild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14300"/>
            <a:ext cx="2857500" cy="2857500"/>
          </a:xfrm>
          <a:prstGeom prst="rect">
            <a:avLst/>
          </a:prstGeom>
          <a:noFill/>
        </p:spPr>
      </p:pic>
      <p:pic>
        <p:nvPicPr>
          <p:cNvPr id="1030" name="Picture 6" descr="http://4.bp.blogspot.com/_ROxmhDMSsJI/SYKhd74A4UI/AAAAAAAAALc/UEAURXQCX9k/s400/down+syndrome+effect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381375"/>
            <a:ext cx="3810000" cy="3476625"/>
          </a:xfrm>
          <a:prstGeom prst="rect">
            <a:avLst/>
          </a:prstGeom>
          <a:noFill/>
        </p:spPr>
      </p:pic>
      <p:pic>
        <p:nvPicPr>
          <p:cNvPr id="1032" name="Picture 8" descr="http://www.ucl.ac.uk/~ucbhjow/bmsi/lec7_images/47_xx_21.gif"/>
          <p:cNvPicPr>
            <a:picLocks noChangeAspect="1" noChangeArrowheads="1"/>
          </p:cNvPicPr>
          <p:nvPr/>
        </p:nvPicPr>
        <p:blipFill>
          <a:blip r:embed="rId4" cstate="print"/>
          <a:srcRect t="6076" r="6789"/>
          <a:stretch>
            <a:fillRect/>
          </a:stretch>
        </p:blipFill>
        <p:spPr bwMode="auto">
          <a:xfrm>
            <a:off x="4495800" y="533400"/>
            <a:ext cx="4300679" cy="53492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biology.iupui.edu/biocourses/n100/images/Trisomy18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52400"/>
            <a:ext cx="6629400" cy="64033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omenhormone.org/images/turnerkaryotyp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457200"/>
            <a:ext cx="8822028" cy="5219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tokyo-med.ac.jp/genet/kry/xxy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200"/>
            <a:ext cx="9079606" cy="5372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home.earthlink.net/~heinabilene/karyotypes/XYY.jpg"/>
          <p:cNvPicPr>
            <a:picLocks noChangeAspect="1" noChangeArrowheads="1"/>
          </p:cNvPicPr>
          <p:nvPr/>
        </p:nvPicPr>
        <p:blipFill>
          <a:blip r:embed="rId2" cstate="print"/>
          <a:srcRect t="4231"/>
          <a:stretch>
            <a:fillRect/>
          </a:stretch>
        </p:blipFill>
        <p:spPr bwMode="auto">
          <a:xfrm>
            <a:off x="63500" y="152400"/>
            <a:ext cx="9105900" cy="6540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ccr.coriell.org/images/karyotype/gm04626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28600"/>
            <a:ext cx="8778638" cy="5429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click4biology.info/c4b/4/images/4.2/non-disjunctio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89993"/>
            <a:ext cx="4876800" cy="633463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019800" y="609600"/>
            <a:ext cx="28194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/>
              <a:t>Nondisjunction</a:t>
            </a:r>
            <a:endParaRPr lang="en-US" sz="2400" b="1" dirty="0" smtClean="0"/>
          </a:p>
          <a:p>
            <a:r>
              <a:rPr lang="en-US" dirty="0" smtClean="0"/>
              <a:t>Failure of chromosomes to separate normally during cell division- often occurs during the production of gametes</a:t>
            </a:r>
          </a:p>
          <a:p>
            <a:r>
              <a:rPr lang="en-US" dirty="0" smtClean="0"/>
              <a:t>Resulting in a </a:t>
            </a:r>
            <a:r>
              <a:rPr lang="en-US" dirty="0" err="1" smtClean="0"/>
              <a:t>trisomy</a:t>
            </a:r>
            <a:endParaRPr lang="en-US" dirty="0" smtClean="0"/>
          </a:p>
          <a:p>
            <a:pPr algn="ctr"/>
            <a:r>
              <a:rPr lang="en-US" sz="5400" dirty="0" smtClean="0"/>
              <a:t>2n+1=47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rds.yahoo.com/_ylt=A0WTefOt16VMl3AAwf.jzbkF/SIG=12g86ioma/EXP=1286023469/**http%3a/www.web-books.com/MoBio/Free/images/Translocati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7575"/>
            <a:ext cx="8229600" cy="64048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:\Biology Resources\Campbell Digital Resources\Biology 6th Edition ppt\Campbell, 6th, 15, The chromosomal basis of inheritance\15_x1Chromosomes_U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0513" y="45719"/>
            <a:ext cx="7671487" cy="6659881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90600" y="685800"/>
            <a:ext cx="5906489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</a:rPr>
              <a:t>Chromosomal</a:t>
            </a:r>
            <a:r>
              <a:rPr lang="en-US" sz="4400" b="1" dirty="0" smtClean="0"/>
              <a:t>  </a:t>
            </a:r>
            <a:r>
              <a:rPr lang="en-US" sz="4400" b="1" dirty="0" smtClean="0">
                <a:solidFill>
                  <a:schemeClr val="bg1"/>
                </a:solidFill>
              </a:rPr>
              <a:t>Problems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3962400"/>
            <a:ext cx="42414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Total </a:t>
            </a:r>
            <a:r>
              <a:rPr lang="en-US" sz="4400" dirty="0" smtClean="0">
                <a:solidFill>
                  <a:schemeClr val="bg1"/>
                </a:solidFill>
              </a:rPr>
              <a:t>number</a:t>
            </a:r>
            <a:r>
              <a:rPr lang="en-US" sz="2800" dirty="0" smtClean="0">
                <a:solidFill>
                  <a:schemeClr val="bg1"/>
                </a:solidFill>
              </a:rPr>
              <a:t> problems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Non disjunction</a:t>
            </a:r>
            <a:endParaRPr lang="en-US" sz="2800" dirty="0">
              <a:solidFill>
                <a:schemeClr val="bg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16200000" flipH="1">
            <a:off x="4800600" y="1752600"/>
            <a:ext cx="1219200" cy="1219200"/>
          </a:xfrm>
          <a:prstGeom prst="straightConnector1">
            <a:avLst/>
          </a:prstGeom>
          <a:ln w="1143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419600" y="2895600"/>
            <a:ext cx="373756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Within the chromosome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themselves.</a:t>
            </a:r>
            <a:endParaRPr lang="en-US" sz="2800" dirty="0">
              <a:solidFill>
                <a:schemeClr val="bg1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1866900" y="2019300"/>
            <a:ext cx="1981200" cy="1752600"/>
          </a:xfrm>
          <a:prstGeom prst="straightConnector1">
            <a:avLst/>
          </a:prstGeom>
          <a:ln w="1143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rds.yahoo.com/_ylt=A0WTefPZ16VMfgMAwHajzbkF/SIG=14843gup2/EXP=1286023513/**http%3a/www.ccs.k12.in.us/chsbs/kons/kons/chromosome%2520mutations%2520web%2520quest/translocation_files/image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76200"/>
            <a:ext cx="6781800" cy="6740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www.ccs.k12.in.us/chsBS/kons/kons/chromosome%20mutations%20web%20quest/translocation.jpg"/>
          <p:cNvPicPr>
            <a:picLocks noChangeAspect="1" noChangeArrowheads="1"/>
          </p:cNvPicPr>
          <p:nvPr/>
        </p:nvPicPr>
        <p:blipFill>
          <a:blip r:embed="rId2" cstate="print"/>
          <a:srcRect l="3333"/>
          <a:stretch>
            <a:fillRect/>
          </a:stretch>
        </p:blipFill>
        <p:spPr bwMode="auto">
          <a:xfrm>
            <a:off x="170198" y="1371600"/>
            <a:ext cx="8973802" cy="1905000"/>
          </a:xfrm>
          <a:prstGeom prst="rect">
            <a:avLst/>
          </a:prstGeom>
          <a:noFill/>
        </p:spPr>
      </p:pic>
      <p:pic>
        <p:nvPicPr>
          <p:cNvPr id="25603" name="Picture 3" descr="D:\Biology Resources\Campbell Digital Resources\Biology 6th Edition ppt\Campbell, 6th, 15, The chromosomal basis of inheritance\15_16TranslocationCML_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3657600"/>
            <a:ext cx="9145851" cy="2938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D:\Biology Resources\Campbell Digital Resources\Biology 6th Edition ppt\Campbell, 6th, 15, The chromosomal basis of inheritance\15_14ChromosomalMutations_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030" y="304800"/>
            <a:ext cx="8386970" cy="601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</TotalTime>
  <Words>48</Words>
  <Application>Microsoft Office PowerPoint</Application>
  <PresentationFormat>On-screen Show (4:3)</PresentationFormat>
  <Paragraphs>14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Chromosomal Abnormalities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Chromosomal Abnormalities</dc:title>
  <dc:creator>O'MARA, DEIRDRE</dc:creator>
  <cp:lastModifiedBy>O'MARA, DEIRDRE</cp:lastModifiedBy>
  <cp:revision>3</cp:revision>
  <dcterms:created xsi:type="dcterms:W3CDTF">2010-09-30T12:46:52Z</dcterms:created>
  <dcterms:modified xsi:type="dcterms:W3CDTF">2010-10-01T18:08:22Z</dcterms:modified>
</cp:coreProperties>
</file>