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C2100-B8DC-4594-B6DC-04ECBB34C6E8}" type="datetimeFigureOut">
              <a:rPr lang="en-US" smtClean="0"/>
              <a:t>9/10/2010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1BD72-13DC-4AF1-9EDC-E34908D2B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C2100-B8DC-4594-B6DC-04ECBB34C6E8}" type="datetimeFigureOut">
              <a:rPr lang="en-US" smtClean="0"/>
              <a:t>9/10/2010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1BD72-13DC-4AF1-9EDC-E34908D2B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C2100-B8DC-4594-B6DC-04ECBB34C6E8}" type="datetimeFigureOut">
              <a:rPr lang="en-US" smtClean="0"/>
              <a:t>9/10/2010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1BD72-13DC-4AF1-9EDC-E34908D2B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C2100-B8DC-4594-B6DC-04ECBB34C6E8}" type="datetimeFigureOut">
              <a:rPr lang="en-US" smtClean="0"/>
              <a:t>9/10/2010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1BD72-13DC-4AF1-9EDC-E34908D2B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C2100-B8DC-4594-B6DC-04ECBB34C6E8}" type="datetimeFigureOut">
              <a:rPr lang="en-US" smtClean="0"/>
              <a:t>9/10/2010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1BD72-13DC-4AF1-9EDC-E34908D2B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C2100-B8DC-4594-B6DC-04ECBB34C6E8}" type="datetimeFigureOut">
              <a:rPr lang="en-US" smtClean="0"/>
              <a:t>9/10/2010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1BD72-13DC-4AF1-9EDC-E34908D2B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C2100-B8DC-4594-B6DC-04ECBB34C6E8}" type="datetimeFigureOut">
              <a:rPr lang="en-US" smtClean="0"/>
              <a:t>9/10/2010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1BD72-13DC-4AF1-9EDC-E34908D2B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C2100-B8DC-4594-B6DC-04ECBB34C6E8}" type="datetimeFigureOut">
              <a:rPr lang="en-US" smtClean="0"/>
              <a:t>9/10/2010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1BD72-13DC-4AF1-9EDC-E34908D2B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C2100-B8DC-4594-B6DC-04ECBB34C6E8}" type="datetimeFigureOut">
              <a:rPr lang="en-US" smtClean="0"/>
              <a:t>9/10/2010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1BD72-13DC-4AF1-9EDC-E34908D2B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C2100-B8DC-4594-B6DC-04ECBB34C6E8}" type="datetimeFigureOut">
              <a:rPr lang="en-US" smtClean="0"/>
              <a:t>9/10/2010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1BD72-13DC-4AF1-9EDC-E34908D2B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C2100-B8DC-4594-B6DC-04ECBB34C6E8}" type="datetimeFigureOut">
              <a:rPr lang="en-US" smtClean="0"/>
              <a:t>9/10/2010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1BD72-13DC-4AF1-9EDC-E34908D2B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C2100-B8DC-4594-B6DC-04ECBB34C6E8}" type="datetimeFigureOut">
              <a:rPr lang="en-US" smtClean="0"/>
              <a:t>9/10/2010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1BD72-13DC-4AF1-9EDC-E34908D2BE7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WSSP: Duckweed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14300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Pickin</a:t>
            </a:r>
            <a:r>
              <a:rPr lang="en-US" sz="2000" dirty="0" smtClean="0"/>
              <a:t>’ your colonies</a:t>
            </a:r>
          </a:p>
          <a:p>
            <a:r>
              <a:rPr lang="en-US" sz="2000" dirty="0" smtClean="0"/>
              <a:t>Overnights </a:t>
            </a:r>
          </a:p>
          <a:p>
            <a:r>
              <a:rPr lang="en-US" sz="2000" dirty="0" smtClean="0"/>
              <a:t>Blue and White colonies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upload.wikimedia.org/wikipedia/commons/c/c5/Blue-white_t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4572000" cy="4572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181600" y="304800"/>
            <a:ext cx="38100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cDNA</a:t>
            </a:r>
            <a:r>
              <a:rPr lang="en-US" dirty="0" smtClean="0"/>
              <a:t> bacteria (hopefully containing piece of the duckweed </a:t>
            </a:r>
          </a:p>
          <a:p>
            <a:r>
              <a:rPr lang="en-US" dirty="0" smtClean="0"/>
              <a:t>genome) is growing on the plate. </a:t>
            </a:r>
          </a:p>
          <a:p>
            <a:r>
              <a:rPr lang="en-US" dirty="0" smtClean="0"/>
              <a:t>Note the two colors of the colonies.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81601" y="1752600"/>
            <a:ext cx="3810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The bacteria is grown on a medium with X-gal. This synthetic molecule when cleaved appears blue.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blue colonies have the ability to break down the X-gal and turn the surrounding media blue.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white colonies cannot break down the X-gal.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Which colonies will have the “insert” of  Duckweed </a:t>
            </a:r>
            <a:r>
              <a:rPr lang="en-US" dirty="0" err="1" smtClean="0"/>
              <a:t>cDNA</a:t>
            </a:r>
            <a:r>
              <a:rPr lang="en-US" dirty="0" smtClean="0"/>
              <a:t>? </a:t>
            </a:r>
            <a:endParaRPr lang="en-US" dirty="0"/>
          </a:p>
        </p:txBody>
      </p:sp>
      <p:pic>
        <p:nvPicPr>
          <p:cNvPr id="15364" name="Picture 4" descr="http://www.gbiosciences.com/ResearchUploads/ResearchProductsImages/mediumimages/Xg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876800"/>
            <a:ext cx="1604772" cy="16375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pic>
        <p:nvPicPr>
          <p:cNvPr id="15366" name="Picture 6" descr="galacto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4953000"/>
            <a:ext cx="1185559" cy="1114426"/>
          </a:xfrm>
          <a:prstGeom prst="rect">
            <a:avLst/>
          </a:prstGeom>
          <a:noFill/>
        </p:spPr>
      </p:pic>
      <p:sp>
        <p:nvSpPr>
          <p:cNvPr id="11" name="Right Arrow 10"/>
          <p:cNvSpPr/>
          <p:nvPr/>
        </p:nvSpPr>
        <p:spPr>
          <a:xfrm>
            <a:off x="2057400" y="5334000"/>
            <a:ext cx="838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38400" y="6324600"/>
            <a:ext cx="3754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“other” molecule will appear blue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05000" y="5029200"/>
            <a:ext cx="10695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B-</a:t>
            </a:r>
            <a:r>
              <a:rPr lang="en-US" sz="1100" dirty="0" err="1" smtClean="0"/>
              <a:t>galactosidase</a:t>
            </a:r>
            <a:endParaRPr 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1143000" y="5867400"/>
            <a:ext cx="6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X-gal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962400" y="5867400"/>
            <a:ext cx="1104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Galactose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640" y="1066800"/>
            <a:ext cx="791896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19200" y="685800"/>
            <a:ext cx="3031792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pTriplEX</a:t>
            </a:r>
            <a:r>
              <a:rPr lang="en-US" sz="3200" dirty="0" smtClean="0"/>
              <a:t>  plasmid</a:t>
            </a:r>
            <a:endParaRPr lang="en-US" sz="3200" dirty="0"/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3962400" y="2590800"/>
            <a:ext cx="1524000" cy="609598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86400" y="1981200"/>
            <a:ext cx="342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the Lac Z gene which make B-</a:t>
            </a:r>
            <a:r>
              <a:rPr lang="en-US" dirty="0" err="1" smtClean="0"/>
              <a:t>galactosidase</a:t>
            </a:r>
            <a:r>
              <a:rPr lang="en-US" dirty="0" smtClean="0"/>
              <a:t>. Functional B-</a:t>
            </a:r>
            <a:r>
              <a:rPr lang="en-US" dirty="0" err="1" smtClean="0"/>
              <a:t>galactosidase</a:t>
            </a:r>
            <a:r>
              <a:rPr lang="en-US" dirty="0" smtClean="0"/>
              <a:t> will digest X-gal.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0" y="1371600"/>
            <a:ext cx="1655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PtripEX</a:t>
            </a:r>
            <a:r>
              <a:rPr lang="en-US" dirty="0" smtClean="0"/>
              <a:t> plasmid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276600" y="457200"/>
            <a:ext cx="914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533400" y="228600"/>
            <a:ext cx="5867400" cy="2438400"/>
            <a:chOff x="101600" y="0"/>
            <a:chExt cx="9084106" cy="3048000"/>
          </a:xfrm>
        </p:grpSpPr>
        <p:sp>
          <p:nvSpPr>
            <p:cNvPr id="3" name="Rectangle 2"/>
            <p:cNvSpPr/>
            <p:nvPr/>
          </p:nvSpPr>
          <p:spPr>
            <a:xfrm>
              <a:off x="609600" y="533400"/>
              <a:ext cx="76962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Lac Z gene</a:t>
              </a:r>
              <a:endParaRPr lang="en-US" dirty="0"/>
            </a:p>
          </p:txBody>
        </p:sp>
        <p:sp>
          <p:nvSpPr>
            <p:cNvPr id="4" name="Freeform 3"/>
            <p:cNvSpPr/>
            <p:nvPr/>
          </p:nvSpPr>
          <p:spPr>
            <a:xfrm>
              <a:off x="101600" y="499762"/>
              <a:ext cx="9084106" cy="2548238"/>
            </a:xfrm>
            <a:custGeom>
              <a:avLst/>
              <a:gdLst>
                <a:gd name="connsiteX0" fmla="*/ 530578 w 9084106"/>
                <a:gd name="connsiteY0" fmla="*/ 256594 h 2548238"/>
                <a:gd name="connsiteX1" fmla="*/ 124178 w 9084106"/>
                <a:gd name="connsiteY1" fmla="*/ 742016 h 2548238"/>
                <a:gd name="connsiteX2" fmla="*/ 11289 w 9084106"/>
                <a:gd name="connsiteY2" fmla="*/ 1001660 h 2548238"/>
                <a:gd name="connsiteX3" fmla="*/ 0 w 9084106"/>
                <a:gd name="connsiteY3" fmla="*/ 1103260 h 2548238"/>
                <a:gd name="connsiteX4" fmla="*/ 11289 w 9084106"/>
                <a:gd name="connsiteY4" fmla="*/ 1678994 h 2548238"/>
                <a:gd name="connsiteX5" fmla="*/ 33867 w 9084106"/>
                <a:gd name="connsiteY5" fmla="*/ 1724149 h 2548238"/>
                <a:gd name="connsiteX6" fmla="*/ 79022 w 9084106"/>
                <a:gd name="connsiteY6" fmla="*/ 1803171 h 2548238"/>
                <a:gd name="connsiteX7" fmla="*/ 158044 w 9084106"/>
                <a:gd name="connsiteY7" fmla="*/ 1949927 h 2548238"/>
                <a:gd name="connsiteX8" fmla="*/ 191911 w 9084106"/>
                <a:gd name="connsiteY8" fmla="*/ 2017660 h 2548238"/>
                <a:gd name="connsiteX9" fmla="*/ 282222 w 9084106"/>
                <a:gd name="connsiteY9" fmla="*/ 2074105 h 2548238"/>
                <a:gd name="connsiteX10" fmla="*/ 417689 w 9084106"/>
                <a:gd name="connsiteY10" fmla="*/ 2164416 h 2548238"/>
                <a:gd name="connsiteX11" fmla="*/ 620889 w 9084106"/>
                <a:gd name="connsiteY11" fmla="*/ 2198282 h 2548238"/>
                <a:gd name="connsiteX12" fmla="*/ 1241778 w 9084106"/>
                <a:gd name="connsiteY12" fmla="*/ 2130549 h 2548238"/>
                <a:gd name="connsiteX13" fmla="*/ 1388533 w 9084106"/>
                <a:gd name="connsiteY13" fmla="*/ 1972505 h 2548238"/>
                <a:gd name="connsiteX14" fmla="*/ 1456267 w 9084106"/>
                <a:gd name="connsiteY14" fmla="*/ 1927349 h 2548238"/>
                <a:gd name="connsiteX15" fmla="*/ 1569156 w 9084106"/>
                <a:gd name="connsiteY15" fmla="*/ 1848327 h 2548238"/>
                <a:gd name="connsiteX16" fmla="*/ 1580444 w 9084106"/>
                <a:gd name="connsiteY16" fmla="*/ 1803171 h 2548238"/>
                <a:gd name="connsiteX17" fmla="*/ 1625600 w 9084106"/>
                <a:gd name="connsiteY17" fmla="*/ 1769305 h 2548238"/>
                <a:gd name="connsiteX18" fmla="*/ 1693333 w 9084106"/>
                <a:gd name="connsiteY18" fmla="*/ 1690282 h 2548238"/>
                <a:gd name="connsiteX19" fmla="*/ 1761067 w 9084106"/>
                <a:gd name="connsiteY19" fmla="*/ 1588682 h 2548238"/>
                <a:gd name="connsiteX20" fmla="*/ 1806222 w 9084106"/>
                <a:gd name="connsiteY20" fmla="*/ 1498371 h 2548238"/>
                <a:gd name="connsiteX21" fmla="*/ 1840089 w 9084106"/>
                <a:gd name="connsiteY21" fmla="*/ 1475794 h 2548238"/>
                <a:gd name="connsiteX22" fmla="*/ 1862667 w 9084106"/>
                <a:gd name="connsiteY22" fmla="*/ 1430638 h 2548238"/>
                <a:gd name="connsiteX23" fmla="*/ 1964267 w 9084106"/>
                <a:gd name="connsiteY23" fmla="*/ 1374194 h 2548238"/>
                <a:gd name="connsiteX24" fmla="*/ 2054578 w 9084106"/>
                <a:gd name="connsiteY24" fmla="*/ 1385482 h 2548238"/>
                <a:gd name="connsiteX25" fmla="*/ 2077156 w 9084106"/>
                <a:gd name="connsiteY25" fmla="*/ 1419349 h 2548238"/>
                <a:gd name="connsiteX26" fmla="*/ 2099733 w 9084106"/>
                <a:gd name="connsiteY26" fmla="*/ 1498371 h 2548238"/>
                <a:gd name="connsiteX27" fmla="*/ 2122311 w 9084106"/>
                <a:gd name="connsiteY27" fmla="*/ 1678994 h 2548238"/>
                <a:gd name="connsiteX28" fmla="*/ 2133600 w 9084106"/>
                <a:gd name="connsiteY28" fmla="*/ 1746727 h 2548238"/>
                <a:gd name="connsiteX29" fmla="*/ 2144889 w 9084106"/>
                <a:gd name="connsiteY29" fmla="*/ 2254727 h 2548238"/>
                <a:gd name="connsiteX30" fmla="*/ 2212622 w 9084106"/>
                <a:gd name="connsiteY30" fmla="*/ 2480505 h 2548238"/>
                <a:gd name="connsiteX31" fmla="*/ 2257778 w 9084106"/>
                <a:gd name="connsiteY31" fmla="*/ 2503082 h 2548238"/>
                <a:gd name="connsiteX32" fmla="*/ 2336800 w 9084106"/>
                <a:gd name="connsiteY32" fmla="*/ 2548238 h 2548238"/>
                <a:gd name="connsiteX33" fmla="*/ 3217333 w 9084106"/>
                <a:gd name="connsiteY33" fmla="*/ 2536949 h 2548238"/>
                <a:gd name="connsiteX34" fmla="*/ 3454400 w 9084106"/>
                <a:gd name="connsiteY34" fmla="*/ 2525660 h 2548238"/>
                <a:gd name="connsiteX35" fmla="*/ 3510844 w 9084106"/>
                <a:gd name="connsiteY35" fmla="*/ 2457927 h 2548238"/>
                <a:gd name="connsiteX36" fmla="*/ 3567289 w 9084106"/>
                <a:gd name="connsiteY36" fmla="*/ 2345038 h 2548238"/>
                <a:gd name="connsiteX37" fmla="*/ 3601156 w 9084106"/>
                <a:gd name="connsiteY37" fmla="*/ 2277305 h 2548238"/>
                <a:gd name="connsiteX38" fmla="*/ 3657600 w 9084106"/>
                <a:gd name="connsiteY38" fmla="*/ 2153127 h 2548238"/>
                <a:gd name="connsiteX39" fmla="*/ 3668889 w 9084106"/>
                <a:gd name="connsiteY39" fmla="*/ 2074105 h 2548238"/>
                <a:gd name="connsiteX40" fmla="*/ 3714044 w 9084106"/>
                <a:gd name="connsiteY40" fmla="*/ 1904771 h 2548238"/>
                <a:gd name="connsiteX41" fmla="*/ 3804356 w 9084106"/>
                <a:gd name="connsiteY41" fmla="*/ 1927349 h 2548238"/>
                <a:gd name="connsiteX42" fmla="*/ 3826933 w 9084106"/>
                <a:gd name="connsiteY42" fmla="*/ 1961216 h 2548238"/>
                <a:gd name="connsiteX43" fmla="*/ 3849511 w 9084106"/>
                <a:gd name="connsiteY43" fmla="*/ 2051527 h 2548238"/>
                <a:gd name="connsiteX44" fmla="*/ 3872089 w 9084106"/>
                <a:gd name="connsiteY44" fmla="*/ 2096682 h 2548238"/>
                <a:gd name="connsiteX45" fmla="*/ 4301067 w 9084106"/>
                <a:gd name="connsiteY45" fmla="*/ 2051527 h 2548238"/>
                <a:gd name="connsiteX46" fmla="*/ 4334933 w 9084106"/>
                <a:gd name="connsiteY46" fmla="*/ 2040238 h 2548238"/>
                <a:gd name="connsiteX47" fmla="*/ 4368800 w 9084106"/>
                <a:gd name="connsiteY47" fmla="*/ 1995082 h 2548238"/>
                <a:gd name="connsiteX48" fmla="*/ 4413956 w 9084106"/>
                <a:gd name="connsiteY48" fmla="*/ 1893482 h 2548238"/>
                <a:gd name="connsiteX49" fmla="*/ 4447822 w 9084106"/>
                <a:gd name="connsiteY49" fmla="*/ 1859616 h 2548238"/>
                <a:gd name="connsiteX50" fmla="*/ 4492978 w 9084106"/>
                <a:gd name="connsiteY50" fmla="*/ 1848327 h 2548238"/>
                <a:gd name="connsiteX51" fmla="*/ 4662311 w 9084106"/>
                <a:gd name="connsiteY51" fmla="*/ 1870905 h 2548238"/>
                <a:gd name="connsiteX52" fmla="*/ 4707467 w 9084106"/>
                <a:gd name="connsiteY52" fmla="*/ 1893482 h 2548238"/>
                <a:gd name="connsiteX53" fmla="*/ 4718756 w 9084106"/>
                <a:gd name="connsiteY53" fmla="*/ 1927349 h 2548238"/>
                <a:gd name="connsiteX54" fmla="*/ 4752622 w 9084106"/>
                <a:gd name="connsiteY54" fmla="*/ 1972505 h 2548238"/>
                <a:gd name="connsiteX55" fmla="*/ 4797778 w 9084106"/>
                <a:gd name="connsiteY55" fmla="*/ 2040238 h 2548238"/>
                <a:gd name="connsiteX56" fmla="*/ 4854222 w 9084106"/>
                <a:gd name="connsiteY56" fmla="*/ 2119260 h 2548238"/>
                <a:gd name="connsiteX57" fmla="*/ 4899378 w 9084106"/>
                <a:gd name="connsiteY57" fmla="*/ 2175705 h 2548238"/>
                <a:gd name="connsiteX58" fmla="*/ 5791200 w 9084106"/>
                <a:gd name="connsiteY58" fmla="*/ 2243438 h 2548238"/>
                <a:gd name="connsiteX59" fmla="*/ 6141156 w 9084106"/>
                <a:gd name="connsiteY59" fmla="*/ 2356327 h 2548238"/>
                <a:gd name="connsiteX60" fmla="*/ 6265333 w 9084106"/>
                <a:gd name="connsiteY60" fmla="*/ 2435349 h 2548238"/>
                <a:gd name="connsiteX61" fmla="*/ 6378222 w 9084106"/>
                <a:gd name="connsiteY61" fmla="*/ 2491794 h 2548238"/>
                <a:gd name="connsiteX62" fmla="*/ 6863644 w 9084106"/>
                <a:gd name="connsiteY62" fmla="*/ 2232149 h 2548238"/>
                <a:gd name="connsiteX63" fmla="*/ 6976533 w 9084106"/>
                <a:gd name="connsiteY63" fmla="*/ 2119260 h 2548238"/>
                <a:gd name="connsiteX64" fmla="*/ 7055556 w 9084106"/>
                <a:gd name="connsiteY64" fmla="*/ 1972505 h 2548238"/>
                <a:gd name="connsiteX65" fmla="*/ 7089422 w 9084106"/>
                <a:gd name="connsiteY65" fmla="*/ 1938638 h 2548238"/>
                <a:gd name="connsiteX66" fmla="*/ 7112000 w 9084106"/>
                <a:gd name="connsiteY66" fmla="*/ 1904771 h 2548238"/>
                <a:gd name="connsiteX67" fmla="*/ 7145867 w 9084106"/>
                <a:gd name="connsiteY67" fmla="*/ 1848327 h 2548238"/>
                <a:gd name="connsiteX68" fmla="*/ 7191022 w 9084106"/>
                <a:gd name="connsiteY68" fmla="*/ 1814460 h 2548238"/>
                <a:gd name="connsiteX69" fmla="*/ 7224889 w 9084106"/>
                <a:gd name="connsiteY69" fmla="*/ 1769305 h 2548238"/>
                <a:gd name="connsiteX70" fmla="*/ 7281333 w 9084106"/>
                <a:gd name="connsiteY70" fmla="*/ 1712860 h 2548238"/>
                <a:gd name="connsiteX71" fmla="*/ 7439378 w 9084106"/>
                <a:gd name="connsiteY71" fmla="*/ 1566105 h 2548238"/>
                <a:gd name="connsiteX72" fmla="*/ 7495822 w 9084106"/>
                <a:gd name="connsiteY72" fmla="*/ 1554816 h 2548238"/>
                <a:gd name="connsiteX73" fmla="*/ 7665156 w 9084106"/>
                <a:gd name="connsiteY73" fmla="*/ 1566105 h 2548238"/>
                <a:gd name="connsiteX74" fmla="*/ 7778044 w 9084106"/>
                <a:gd name="connsiteY74" fmla="*/ 1678994 h 2548238"/>
                <a:gd name="connsiteX75" fmla="*/ 7857067 w 9084106"/>
                <a:gd name="connsiteY75" fmla="*/ 1825749 h 2548238"/>
                <a:gd name="connsiteX76" fmla="*/ 7969956 w 9084106"/>
                <a:gd name="connsiteY76" fmla="*/ 2085394 h 2548238"/>
                <a:gd name="connsiteX77" fmla="*/ 8026400 w 9084106"/>
                <a:gd name="connsiteY77" fmla="*/ 2017660 h 2548238"/>
                <a:gd name="connsiteX78" fmla="*/ 8071556 w 9084106"/>
                <a:gd name="connsiteY78" fmla="*/ 1972505 h 2548238"/>
                <a:gd name="connsiteX79" fmla="*/ 8116711 w 9084106"/>
                <a:gd name="connsiteY79" fmla="*/ 1904771 h 2548238"/>
                <a:gd name="connsiteX80" fmla="*/ 8195733 w 9084106"/>
                <a:gd name="connsiteY80" fmla="*/ 1803171 h 2548238"/>
                <a:gd name="connsiteX81" fmla="*/ 8240889 w 9084106"/>
                <a:gd name="connsiteY81" fmla="*/ 1701571 h 2548238"/>
                <a:gd name="connsiteX82" fmla="*/ 8252178 w 9084106"/>
                <a:gd name="connsiteY82" fmla="*/ 1645127 h 2548238"/>
                <a:gd name="connsiteX83" fmla="*/ 8274756 w 9084106"/>
                <a:gd name="connsiteY83" fmla="*/ 1464505 h 2548238"/>
                <a:gd name="connsiteX84" fmla="*/ 8365067 w 9084106"/>
                <a:gd name="connsiteY84" fmla="*/ 1374194 h 2548238"/>
                <a:gd name="connsiteX85" fmla="*/ 8398933 w 9084106"/>
                <a:gd name="connsiteY85" fmla="*/ 1351616 h 2548238"/>
                <a:gd name="connsiteX86" fmla="*/ 8455378 w 9084106"/>
                <a:gd name="connsiteY86" fmla="*/ 1340327 h 2548238"/>
                <a:gd name="connsiteX87" fmla="*/ 8658578 w 9084106"/>
                <a:gd name="connsiteY87" fmla="*/ 1329038 h 2548238"/>
                <a:gd name="connsiteX88" fmla="*/ 8669867 w 9084106"/>
                <a:gd name="connsiteY88" fmla="*/ 1069394 h 2548238"/>
                <a:gd name="connsiteX89" fmla="*/ 8658578 w 9084106"/>
                <a:gd name="connsiteY89" fmla="*/ 1035527 h 2548238"/>
                <a:gd name="connsiteX90" fmla="*/ 8624711 w 9084106"/>
                <a:gd name="connsiteY90" fmla="*/ 1024238 h 2548238"/>
                <a:gd name="connsiteX91" fmla="*/ 8556978 w 9084106"/>
                <a:gd name="connsiteY91" fmla="*/ 979082 h 2548238"/>
                <a:gd name="connsiteX92" fmla="*/ 8579556 w 9084106"/>
                <a:gd name="connsiteY92" fmla="*/ 696860 h 2548238"/>
                <a:gd name="connsiteX93" fmla="*/ 8816622 w 9084106"/>
                <a:gd name="connsiteY93" fmla="*/ 346905 h 2548238"/>
                <a:gd name="connsiteX94" fmla="*/ 8985956 w 9084106"/>
                <a:gd name="connsiteY94" fmla="*/ 177571 h 2548238"/>
                <a:gd name="connsiteX95" fmla="*/ 9053689 w 9084106"/>
                <a:gd name="connsiteY95" fmla="*/ 132416 h 2548238"/>
                <a:gd name="connsiteX96" fmla="*/ 9076267 w 9084106"/>
                <a:gd name="connsiteY96" fmla="*/ 98549 h 2548238"/>
                <a:gd name="connsiteX97" fmla="*/ 9008533 w 9084106"/>
                <a:gd name="connsiteY97" fmla="*/ 53394 h 2548238"/>
                <a:gd name="connsiteX98" fmla="*/ 8681156 w 9084106"/>
                <a:gd name="connsiteY98" fmla="*/ 42105 h 2548238"/>
                <a:gd name="connsiteX99" fmla="*/ 8590844 w 9084106"/>
                <a:gd name="connsiteY99" fmla="*/ 64682 h 2548238"/>
                <a:gd name="connsiteX100" fmla="*/ 8523111 w 9084106"/>
                <a:gd name="connsiteY100" fmla="*/ 121127 h 2548238"/>
                <a:gd name="connsiteX101" fmla="*/ 8489244 w 9084106"/>
                <a:gd name="connsiteY101" fmla="*/ 143705 h 2548238"/>
                <a:gd name="connsiteX102" fmla="*/ 8444089 w 9084106"/>
                <a:gd name="connsiteY102" fmla="*/ 222727 h 2548238"/>
                <a:gd name="connsiteX103" fmla="*/ 8410222 w 9084106"/>
                <a:gd name="connsiteY103" fmla="*/ 245305 h 2548238"/>
                <a:gd name="connsiteX104" fmla="*/ 8274756 w 9084106"/>
                <a:gd name="connsiteY104" fmla="*/ 279171 h 2548238"/>
                <a:gd name="connsiteX105" fmla="*/ 8207022 w 9084106"/>
                <a:gd name="connsiteY105" fmla="*/ 279171 h 254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9084106" h="2548238">
                  <a:moveTo>
                    <a:pt x="530578" y="256594"/>
                  </a:moveTo>
                  <a:cubicBezTo>
                    <a:pt x="403769" y="383402"/>
                    <a:pt x="192904" y="570201"/>
                    <a:pt x="124178" y="742016"/>
                  </a:cubicBezTo>
                  <a:cubicBezTo>
                    <a:pt x="28828" y="980391"/>
                    <a:pt x="78830" y="900351"/>
                    <a:pt x="11289" y="1001660"/>
                  </a:cubicBezTo>
                  <a:cubicBezTo>
                    <a:pt x="7526" y="1035527"/>
                    <a:pt x="0" y="1069185"/>
                    <a:pt x="0" y="1103260"/>
                  </a:cubicBezTo>
                  <a:cubicBezTo>
                    <a:pt x="0" y="1295208"/>
                    <a:pt x="835" y="1487331"/>
                    <a:pt x="11289" y="1678994"/>
                  </a:cubicBezTo>
                  <a:cubicBezTo>
                    <a:pt x="12206" y="1695797"/>
                    <a:pt x="25809" y="1709375"/>
                    <a:pt x="33867" y="1724149"/>
                  </a:cubicBezTo>
                  <a:cubicBezTo>
                    <a:pt x="48394" y="1750782"/>
                    <a:pt x="65455" y="1776036"/>
                    <a:pt x="79022" y="1803171"/>
                  </a:cubicBezTo>
                  <a:cubicBezTo>
                    <a:pt x="223908" y="2092945"/>
                    <a:pt x="1995" y="1682415"/>
                    <a:pt x="158044" y="1949927"/>
                  </a:cubicBezTo>
                  <a:cubicBezTo>
                    <a:pt x="170763" y="1971731"/>
                    <a:pt x="174062" y="1999811"/>
                    <a:pt x="191911" y="2017660"/>
                  </a:cubicBezTo>
                  <a:cubicBezTo>
                    <a:pt x="217013" y="2042762"/>
                    <a:pt x="252684" y="2054413"/>
                    <a:pt x="282222" y="2074105"/>
                  </a:cubicBezTo>
                  <a:cubicBezTo>
                    <a:pt x="327378" y="2104209"/>
                    <a:pt x="363838" y="2157685"/>
                    <a:pt x="417689" y="2164416"/>
                  </a:cubicBezTo>
                  <a:cubicBezTo>
                    <a:pt x="546078" y="2180465"/>
                    <a:pt x="478251" y="2169755"/>
                    <a:pt x="620889" y="2198282"/>
                  </a:cubicBezTo>
                  <a:cubicBezTo>
                    <a:pt x="827852" y="2175704"/>
                    <a:pt x="1037264" y="2169504"/>
                    <a:pt x="1241778" y="2130549"/>
                  </a:cubicBezTo>
                  <a:cubicBezTo>
                    <a:pt x="1332503" y="2113268"/>
                    <a:pt x="1338547" y="2027035"/>
                    <a:pt x="1388533" y="1972505"/>
                  </a:cubicBezTo>
                  <a:cubicBezTo>
                    <a:pt x="1406869" y="1952502"/>
                    <a:pt x="1435265" y="1944532"/>
                    <a:pt x="1456267" y="1927349"/>
                  </a:cubicBezTo>
                  <a:cubicBezTo>
                    <a:pt x="1557811" y="1844267"/>
                    <a:pt x="1464571" y="1890161"/>
                    <a:pt x="1569156" y="1848327"/>
                  </a:cubicBezTo>
                  <a:cubicBezTo>
                    <a:pt x="1572919" y="1833275"/>
                    <a:pt x="1571426" y="1815796"/>
                    <a:pt x="1580444" y="1803171"/>
                  </a:cubicBezTo>
                  <a:cubicBezTo>
                    <a:pt x="1591380" y="1787861"/>
                    <a:pt x="1612296" y="1782609"/>
                    <a:pt x="1625600" y="1769305"/>
                  </a:cubicBezTo>
                  <a:cubicBezTo>
                    <a:pt x="1650132" y="1744773"/>
                    <a:pt x="1671364" y="1717133"/>
                    <a:pt x="1693333" y="1690282"/>
                  </a:cubicBezTo>
                  <a:cubicBezTo>
                    <a:pt x="1717645" y="1660568"/>
                    <a:pt x="1744017" y="1622783"/>
                    <a:pt x="1761067" y="1588682"/>
                  </a:cubicBezTo>
                  <a:cubicBezTo>
                    <a:pt x="1777237" y="1556342"/>
                    <a:pt x="1780067" y="1524525"/>
                    <a:pt x="1806222" y="1498371"/>
                  </a:cubicBezTo>
                  <a:cubicBezTo>
                    <a:pt x="1815816" y="1488777"/>
                    <a:pt x="1828800" y="1483320"/>
                    <a:pt x="1840089" y="1475794"/>
                  </a:cubicBezTo>
                  <a:cubicBezTo>
                    <a:pt x="1847615" y="1460742"/>
                    <a:pt x="1851585" y="1443303"/>
                    <a:pt x="1862667" y="1430638"/>
                  </a:cubicBezTo>
                  <a:cubicBezTo>
                    <a:pt x="1904901" y="1382370"/>
                    <a:pt x="1912687" y="1387088"/>
                    <a:pt x="1964267" y="1374194"/>
                  </a:cubicBezTo>
                  <a:cubicBezTo>
                    <a:pt x="1994371" y="1377957"/>
                    <a:pt x="2026410" y="1374215"/>
                    <a:pt x="2054578" y="1385482"/>
                  </a:cubicBezTo>
                  <a:cubicBezTo>
                    <a:pt x="2067175" y="1390521"/>
                    <a:pt x="2072117" y="1406752"/>
                    <a:pt x="2077156" y="1419349"/>
                  </a:cubicBezTo>
                  <a:cubicBezTo>
                    <a:pt x="2087330" y="1444784"/>
                    <a:pt x="2092207" y="1472030"/>
                    <a:pt x="2099733" y="1498371"/>
                  </a:cubicBezTo>
                  <a:cubicBezTo>
                    <a:pt x="2107259" y="1558579"/>
                    <a:pt x="2114113" y="1618874"/>
                    <a:pt x="2122311" y="1678994"/>
                  </a:cubicBezTo>
                  <a:cubicBezTo>
                    <a:pt x="2125404" y="1701673"/>
                    <a:pt x="2132703" y="1723855"/>
                    <a:pt x="2133600" y="1746727"/>
                  </a:cubicBezTo>
                  <a:cubicBezTo>
                    <a:pt x="2140237" y="1915972"/>
                    <a:pt x="2133236" y="2085753"/>
                    <a:pt x="2144889" y="2254727"/>
                  </a:cubicBezTo>
                  <a:cubicBezTo>
                    <a:pt x="2146735" y="2281499"/>
                    <a:pt x="2180937" y="2439767"/>
                    <a:pt x="2212622" y="2480505"/>
                  </a:cubicBezTo>
                  <a:cubicBezTo>
                    <a:pt x="2222954" y="2493789"/>
                    <a:pt x="2243004" y="2495024"/>
                    <a:pt x="2257778" y="2503082"/>
                  </a:cubicBezTo>
                  <a:cubicBezTo>
                    <a:pt x="2284412" y="2517609"/>
                    <a:pt x="2310459" y="2533186"/>
                    <a:pt x="2336800" y="2548238"/>
                  </a:cubicBezTo>
                  <a:lnTo>
                    <a:pt x="3217333" y="2536949"/>
                  </a:lnTo>
                  <a:cubicBezTo>
                    <a:pt x="3296429" y="2535351"/>
                    <a:pt x="3376364" y="2538666"/>
                    <a:pt x="3454400" y="2525660"/>
                  </a:cubicBezTo>
                  <a:cubicBezTo>
                    <a:pt x="3468625" y="2523289"/>
                    <a:pt x="3504258" y="2470159"/>
                    <a:pt x="3510844" y="2457927"/>
                  </a:cubicBezTo>
                  <a:cubicBezTo>
                    <a:pt x="3530790" y="2420884"/>
                    <a:pt x="3548474" y="2382668"/>
                    <a:pt x="3567289" y="2345038"/>
                  </a:cubicBezTo>
                  <a:cubicBezTo>
                    <a:pt x="3578578" y="2322460"/>
                    <a:pt x="3593174" y="2301252"/>
                    <a:pt x="3601156" y="2277305"/>
                  </a:cubicBezTo>
                  <a:cubicBezTo>
                    <a:pt x="3630671" y="2188755"/>
                    <a:pt x="3611488" y="2229979"/>
                    <a:pt x="3657600" y="2153127"/>
                  </a:cubicBezTo>
                  <a:cubicBezTo>
                    <a:pt x="3661363" y="2126786"/>
                    <a:pt x="3666366" y="2100593"/>
                    <a:pt x="3668889" y="2074105"/>
                  </a:cubicBezTo>
                  <a:cubicBezTo>
                    <a:pt x="3685204" y="1902798"/>
                    <a:pt x="3629131" y="1933076"/>
                    <a:pt x="3714044" y="1904771"/>
                  </a:cubicBezTo>
                  <a:cubicBezTo>
                    <a:pt x="3744148" y="1912297"/>
                    <a:pt x="3776602" y="1913472"/>
                    <a:pt x="3804356" y="1927349"/>
                  </a:cubicBezTo>
                  <a:cubicBezTo>
                    <a:pt x="3816491" y="1933417"/>
                    <a:pt x="3820865" y="1949081"/>
                    <a:pt x="3826933" y="1961216"/>
                  </a:cubicBezTo>
                  <a:cubicBezTo>
                    <a:pt x="3843832" y="1995014"/>
                    <a:pt x="3836627" y="2012876"/>
                    <a:pt x="3849511" y="2051527"/>
                  </a:cubicBezTo>
                  <a:cubicBezTo>
                    <a:pt x="3854833" y="2067492"/>
                    <a:pt x="3864563" y="2081630"/>
                    <a:pt x="3872089" y="2096682"/>
                  </a:cubicBezTo>
                  <a:cubicBezTo>
                    <a:pt x="4017199" y="2083878"/>
                    <a:pt x="4162011" y="2091258"/>
                    <a:pt x="4301067" y="2051527"/>
                  </a:cubicBezTo>
                  <a:cubicBezTo>
                    <a:pt x="4312508" y="2048258"/>
                    <a:pt x="4323644" y="2044001"/>
                    <a:pt x="4334933" y="2040238"/>
                  </a:cubicBezTo>
                  <a:cubicBezTo>
                    <a:pt x="4346222" y="2025186"/>
                    <a:pt x="4360386" y="2011911"/>
                    <a:pt x="4368800" y="1995082"/>
                  </a:cubicBezTo>
                  <a:cubicBezTo>
                    <a:pt x="4405719" y="1921245"/>
                    <a:pt x="4372447" y="1943293"/>
                    <a:pt x="4413956" y="1893482"/>
                  </a:cubicBezTo>
                  <a:cubicBezTo>
                    <a:pt x="4424176" y="1881218"/>
                    <a:pt x="4433961" y="1867537"/>
                    <a:pt x="4447822" y="1859616"/>
                  </a:cubicBezTo>
                  <a:cubicBezTo>
                    <a:pt x="4461293" y="1851918"/>
                    <a:pt x="4477926" y="1852090"/>
                    <a:pt x="4492978" y="1848327"/>
                  </a:cubicBezTo>
                  <a:cubicBezTo>
                    <a:pt x="4549422" y="1855853"/>
                    <a:pt x="4606589" y="1859174"/>
                    <a:pt x="4662311" y="1870905"/>
                  </a:cubicBezTo>
                  <a:cubicBezTo>
                    <a:pt x="4678779" y="1874372"/>
                    <a:pt x="4695567" y="1881583"/>
                    <a:pt x="4707467" y="1893482"/>
                  </a:cubicBezTo>
                  <a:cubicBezTo>
                    <a:pt x="4715881" y="1901896"/>
                    <a:pt x="4712852" y="1917017"/>
                    <a:pt x="4718756" y="1927349"/>
                  </a:cubicBezTo>
                  <a:cubicBezTo>
                    <a:pt x="4728091" y="1943685"/>
                    <a:pt x="4741832" y="1957091"/>
                    <a:pt x="4752622" y="1972505"/>
                  </a:cubicBezTo>
                  <a:cubicBezTo>
                    <a:pt x="4768183" y="1994735"/>
                    <a:pt x="4797778" y="2040238"/>
                    <a:pt x="4797778" y="2040238"/>
                  </a:cubicBezTo>
                  <a:cubicBezTo>
                    <a:pt x="4817586" y="2119471"/>
                    <a:pt x="4791857" y="2056895"/>
                    <a:pt x="4854222" y="2119260"/>
                  </a:cubicBezTo>
                  <a:cubicBezTo>
                    <a:pt x="4871260" y="2136298"/>
                    <a:pt x="4875492" y="2172539"/>
                    <a:pt x="4899378" y="2175705"/>
                  </a:cubicBezTo>
                  <a:cubicBezTo>
                    <a:pt x="5194924" y="2214874"/>
                    <a:pt x="5493926" y="2220860"/>
                    <a:pt x="5791200" y="2243438"/>
                  </a:cubicBezTo>
                  <a:cubicBezTo>
                    <a:pt x="5907852" y="2281068"/>
                    <a:pt x="6027539" y="2310339"/>
                    <a:pt x="6141156" y="2356327"/>
                  </a:cubicBezTo>
                  <a:cubicBezTo>
                    <a:pt x="6186635" y="2374735"/>
                    <a:pt x="6223469" y="2409765"/>
                    <a:pt x="6265333" y="2435349"/>
                  </a:cubicBezTo>
                  <a:cubicBezTo>
                    <a:pt x="6341922" y="2482153"/>
                    <a:pt x="6320582" y="2472580"/>
                    <a:pt x="6378222" y="2491794"/>
                  </a:cubicBezTo>
                  <a:cubicBezTo>
                    <a:pt x="6655213" y="2365889"/>
                    <a:pt x="6693494" y="2385284"/>
                    <a:pt x="6863644" y="2232149"/>
                  </a:cubicBezTo>
                  <a:cubicBezTo>
                    <a:pt x="6903199" y="2196549"/>
                    <a:pt x="6942465" y="2160142"/>
                    <a:pt x="6976533" y="2119260"/>
                  </a:cubicBezTo>
                  <a:cubicBezTo>
                    <a:pt x="7117488" y="1950114"/>
                    <a:pt x="6977684" y="2097101"/>
                    <a:pt x="7055556" y="1972505"/>
                  </a:cubicBezTo>
                  <a:cubicBezTo>
                    <a:pt x="7064017" y="1958967"/>
                    <a:pt x="7079202" y="1950903"/>
                    <a:pt x="7089422" y="1938638"/>
                  </a:cubicBezTo>
                  <a:cubicBezTo>
                    <a:pt x="7098108" y="1928215"/>
                    <a:pt x="7104809" y="1916276"/>
                    <a:pt x="7112000" y="1904771"/>
                  </a:cubicBezTo>
                  <a:cubicBezTo>
                    <a:pt x="7123629" y="1886165"/>
                    <a:pt x="7131418" y="1864840"/>
                    <a:pt x="7145867" y="1848327"/>
                  </a:cubicBezTo>
                  <a:cubicBezTo>
                    <a:pt x="7158257" y="1834167"/>
                    <a:pt x="7177718" y="1827764"/>
                    <a:pt x="7191022" y="1814460"/>
                  </a:cubicBezTo>
                  <a:cubicBezTo>
                    <a:pt x="7204326" y="1801156"/>
                    <a:pt x="7212389" y="1783367"/>
                    <a:pt x="7224889" y="1769305"/>
                  </a:cubicBezTo>
                  <a:cubicBezTo>
                    <a:pt x="7242567" y="1749418"/>
                    <a:pt x="7263434" y="1732548"/>
                    <a:pt x="7281333" y="1712860"/>
                  </a:cubicBezTo>
                  <a:cubicBezTo>
                    <a:pt x="7319686" y="1670672"/>
                    <a:pt x="7381088" y="1577763"/>
                    <a:pt x="7439378" y="1566105"/>
                  </a:cubicBezTo>
                  <a:lnTo>
                    <a:pt x="7495822" y="1554816"/>
                  </a:lnTo>
                  <a:cubicBezTo>
                    <a:pt x="7552267" y="1558579"/>
                    <a:pt x="7610275" y="1552385"/>
                    <a:pt x="7665156" y="1566105"/>
                  </a:cubicBezTo>
                  <a:cubicBezTo>
                    <a:pt x="7694861" y="1573531"/>
                    <a:pt x="7766783" y="1661165"/>
                    <a:pt x="7778044" y="1678994"/>
                  </a:cubicBezTo>
                  <a:cubicBezTo>
                    <a:pt x="7807712" y="1725969"/>
                    <a:pt x="7834076" y="1775170"/>
                    <a:pt x="7857067" y="1825749"/>
                  </a:cubicBezTo>
                  <a:cubicBezTo>
                    <a:pt x="7993284" y="2125425"/>
                    <a:pt x="7895575" y="1973823"/>
                    <a:pt x="7969956" y="2085394"/>
                  </a:cubicBezTo>
                  <a:cubicBezTo>
                    <a:pt x="7988771" y="2062816"/>
                    <a:pt x="8006739" y="2039505"/>
                    <a:pt x="8026400" y="2017660"/>
                  </a:cubicBezTo>
                  <a:cubicBezTo>
                    <a:pt x="8040640" y="2001838"/>
                    <a:pt x="8058258" y="1989127"/>
                    <a:pt x="8071556" y="1972505"/>
                  </a:cubicBezTo>
                  <a:cubicBezTo>
                    <a:pt x="8088507" y="1951316"/>
                    <a:pt x="8100052" y="1926190"/>
                    <a:pt x="8116711" y="1904771"/>
                  </a:cubicBezTo>
                  <a:cubicBezTo>
                    <a:pt x="8143052" y="1870904"/>
                    <a:pt x="8179798" y="1843007"/>
                    <a:pt x="8195733" y="1803171"/>
                  </a:cubicBezTo>
                  <a:cubicBezTo>
                    <a:pt x="8224561" y="1731102"/>
                    <a:pt x="8209249" y="1764852"/>
                    <a:pt x="8240889" y="1701571"/>
                  </a:cubicBezTo>
                  <a:cubicBezTo>
                    <a:pt x="8244652" y="1682756"/>
                    <a:pt x="8249464" y="1664121"/>
                    <a:pt x="8252178" y="1645127"/>
                  </a:cubicBezTo>
                  <a:cubicBezTo>
                    <a:pt x="8260759" y="1585061"/>
                    <a:pt x="8251419" y="1520513"/>
                    <a:pt x="8274756" y="1464505"/>
                  </a:cubicBezTo>
                  <a:cubicBezTo>
                    <a:pt x="8291130" y="1425207"/>
                    <a:pt x="8329644" y="1397810"/>
                    <a:pt x="8365067" y="1374194"/>
                  </a:cubicBezTo>
                  <a:cubicBezTo>
                    <a:pt x="8376356" y="1366668"/>
                    <a:pt x="8386229" y="1356380"/>
                    <a:pt x="8398933" y="1351616"/>
                  </a:cubicBezTo>
                  <a:cubicBezTo>
                    <a:pt x="8416899" y="1344879"/>
                    <a:pt x="8436263" y="1341989"/>
                    <a:pt x="8455378" y="1340327"/>
                  </a:cubicBezTo>
                  <a:cubicBezTo>
                    <a:pt x="8522961" y="1334450"/>
                    <a:pt x="8590845" y="1332801"/>
                    <a:pt x="8658578" y="1329038"/>
                  </a:cubicBezTo>
                  <a:cubicBezTo>
                    <a:pt x="8757315" y="1263212"/>
                    <a:pt x="8700614" y="1315377"/>
                    <a:pt x="8669867" y="1069394"/>
                  </a:cubicBezTo>
                  <a:cubicBezTo>
                    <a:pt x="8668391" y="1057586"/>
                    <a:pt x="8666992" y="1043941"/>
                    <a:pt x="8658578" y="1035527"/>
                  </a:cubicBezTo>
                  <a:cubicBezTo>
                    <a:pt x="8650164" y="1027113"/>
                    <a:pt x="8635113" y="1030017"/>
                    <a:pt x="8624711" y="1024238"/>
                  </a:cubicBezTo>
                  <a:cubicBezTo>
                    <a:pt x="8600991" y="1011060"/>
                    <a:pt x="8556978" y="979082"/>
                    <a:pt x="8556978" y="979082"/>
                  </a:cubicBezTo>
                  <a:cubicBezTo>
                    <a:pt x="8564504" y="885008"/>
                    <a:pt x="8553629" y="787603"/>
                    <a:pt x="8579556" y="696860"/>
                  </a:cubicBezTo>
                  <a:cubicBezTo>
                    <a:pt x="8605527" y="605962"/>
                    <a:pt x="8755718" y="419990"/>
                    <a:pt x="8816622" y="346905"/>
                  </a:cubicBezTo>
                  <a:cubicBezTo>
                    <a:pt x="8879918" y="270950"/>
                    <a:pt x="8912981" y="232302"/>
                    <a:pt x="8985956" y="177571"/>
                  </a:cubicBezTo>
                  <a:cubicBezTo>
                    <a:pt x="9007664" y="161290"/>
                    <a:pt x="9053689" y="132416"/>
                    <a:pt x="9053689" y="132416"/>
                  </a:cubicBezTo>
                  <a:cubicBezTo>
                    <a:pt x="9061215" y="121127"/>
                    <a:pt x="9074036" y="111932"/>
                    <a:pt x="9076267" y="98549"/>
                  </a:cubicBezTo>
                  <a:cubicBezTo>
                    <a:pt x="9084106" y="51518"/>
                    <a:pt x="9036021" y="58891"/>
                    <a:pt x="9008533" y="53394"/>
                  </a:cubicBezTo>
                  <a:cubicBezTo>
                    <a:pt x="8875050" y="0"/>
                    <a:pt x="8941622" y="17687"/>
                    <a:pt x="8681156" y="42105"/>
                  </a:cubicBezTo>
                  <a:cubicBezTo>
                    <a:pt x="8650261" y="45001"/>
                    <a:pt x="8590844" y="64682"/>
                    <a:pt x="8590844" y="64682"/>
                  </a:cubicBezTo>
                  <a:cubicBezTo>
                    <a:pt x="8506756" y="120742"/>
                    <a:pt x="8610037" y="48688"/>
                    <a:pt x="8523111" y="121127"/>
                  </a:cubicBezTo>
                  <a:cubicBezTo>
                    <a:pt x="8512688" y="129813"/>
                    <a:pt x="8500533" y="136179"/>
                    <a:pt x="8489244" y="143705"/>
                  </a:cubicBezTo>
                  <a:cubicBezTo>
                    <a:pt x="8480389" y="161415"/>
                    <a:pt x="8460046" y="206770"/>
                    <a:pt x="8444089" y="222727"/>
                  </a:cubicBezTo>
                  <a:cubicBezTo>
                    <a:pt x="8434495" y="232321"/>
                    <a:pt x="8422620" y="239795"/>
                    <a:pt x="8410222" y="245305"/>
                  </a:cubicBezTo>
                  <a:cubicBezTo>
                    <a:pt x="8370184" y="263100"/>
                    <a:pt x="8318444" y="275530"/>
                    <a:pt x="8274756" y="279171"/>
                  </a:cubicBezTo>
                  <a:cubicBezTo>
                    <a:pt x="8252256" y="281046"/>
                    <a:pt x="8229600" y="279171"/>
                    <a:pt x="8207022" y="279171"/>
                  </a:cubicBezTo>
                </a:path>
              </a:pathLst>
            </a:cu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67400" y="0"/>
              <a:ext cx="22962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Makes B-</a:t>
              </a:r>
              <a:r>
                <a:rPr lang="en-US" dirty="0" err="1" smtClean="0"/>
                <a:t>galactosidase</a:t>
              </a:r>
              <a:endParaRPr 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33400" y="4267200"/>
            <a:ext cx="6096000" cy="2362200"/>
            <a:chOff x="59894" y="3528848"/>
            <a:chExt cx="9084106" cy="3176752"/>
          </a:xfrm>
        </p:grpSpPr>
        <p:sp>
          <p:nvSpPr>
            <p:cNvPr id="6" name="Rectangle 5"/>
            <p:cNvSpPr/>
            <p:nvPr/>
          </p:nvSpPr>
          <p:spPr>
            <a:xfrm>
              <a:off x="567894" y="4191000"/>
              <a:ext cx="76962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Lac Z</a:t>
              </a:r>
              <a:endParaRPr lang="en-US" dirty="0"/>
            </a:p>
          </p:txBody>
        </p:sp>
        <p:sp>
          <p:nvSpPr>
            <p:cNvPr id="7" name="Freeform 6"/>
            <p:cNvSpPr/>
            <p:nvPr/>
          </p:nvSpPr>
          <p:spPr>
            <a:xfrm>
              <a:off x="59894" y="4157362"/>
              <a:ext cx="9084106" cy="2548238"/>
            </a:xfrm>
            <a:custGeom>
              <a:avLst/>
              <a:gdLst>
                <a:gd name="connsiteX0" fmla="*/ 530578 w 9084106"/>
                <a:gd name="connsiteY0" fmla="*/ 256594 h 2548238"/>
                <a:gd name="connsiteX1" fmla="*/ 124178 w 9084106"/>
                <a:gd name="connsiteY1" fmla="*/ 742016 h 2548238"/>
                <a:gd name="connsiteX2" fmla="*/ 11289 w 9084106"/>
                <a:gd name="connsiteY2" fmla="*/ 1001660 h 2548238"/>
                <a:gd name="connsiteX3" fmla="*/ 0 w 9084106"/>
                <a:gd name="connsiteY3" fmla="*/ 1103260 h 2548238"/>
                <a:gd name="connsiteX4" fmla="*/ 11289 w 9084106"/>
                <a:gd name="connsiteY4" fmla="*/ 1678994 h 2548238"/>
                <a:gd name="connsiteX5" fmla="*/ 33867 w 9084106"/>
                <a:gd name="connsiteY5" fmla="*/ 1724149 h 2548238"/>
                <a:gd name="connsiteX6" fmla="*/ 79022 w 9084106"/>
                <a:gd name="connsiteY6" fmla="*/ 1803171 h 2548238"/>
                <a:gd name="connsiteX7" fmla="*/ 158044 w 9084106"/>
                <a:gd name="connsiteY7" fmla="*/ 1949927 h 2548238"/>
                <a:gd name="connsiteX8" fmla="*/ 191911 w 9084106"/>
                <a:gd name="connsiteY8" fmla="*/ 2017660 h 2548238"/>
                <a:gd name="connsiteX9" fmla="*/ 282222 w 9084106"/>
                <a:gd name="connsiteY9" fmla="*/ 2074105 h 2548238"/>
                <a:gd name="connsiteX10" fmla="*/ 417689 w 9084106"/>
                <a:gd name="connsiteY10" fmla="*/ 2164416 h 2548238"/>
                <a:gd name="connsiteX11" fmla="*/ 620889 w 9084106"/>
                <a:gd name="connsiteY11" fmla="*/ 2198282 h 2548238"/>
                <a:gd name="connsiteX12" fmla="*/ 1241778 w 9084106"/>
                <a:gd name="connsiteY12" fmla="*/ 2130549 h 2548238"/>
                <a:gd name="connsiteX13" fmla="*/ 1388533 w 9084106"/>
                <a:gd name="connsiteY13" fmla="*/ 1972505 h 2548238"/>
                <a:gd name="connsiteX14" fmla="*/ 1456267 w 9084106"/>
                <a:gd name="connsiteY14" fmla="*/ 1927349 h 2548238"/>
                <a:gd name="connsiteX15" fmla="*/ 1569156 w 9084106"/>
                <a:gd name="connsiteY15" fmla="*/ 1848327 h 2548238"/>
                <a:gd name="connsiteX16" fmla="*/ 1580444 w 9084106"/>
                <a:gd name="connsiteY16" fmla="*/ 1803171 h 2548238"/>
                <a:gd name="connsiteX17" fmla="*/ 1625600 w 9084106"/>
                <a:gd name="connsiteY17" fmla="*/ 1769305 h 2548238"/>
                <a:gd name="connsiteX18" fmla="*/ 1693333 w 9084106"/>
                <a:gd name="connsiteY18" fmla="*/ 1690282 h 2548238"/>
                <a:gd name="connsiteX19" fmla="*/ 1761067 w 9084106"/>
                <a:gd name="connsiteY19" fmla="*/ 1588682 h 2548238"/>
                <a:gd name="connsiteX20" fmla="*/ 1806222 w 9084106"/>
                <a:gd name="connsiteY20" fmla="*/ 1498371 h 2548238"/>
                <a:gd name="connsiteX21" fmla="*/ 1840089 w 9084106"/>
                <a:gd name="connsiteY21" fmla="*/ 1475794 h 2548238"/>
                <a:gd name="connsiteX22" fmla="*/ 1862667 w 9084106"/>
                <a:gd name="connsiteY22" fmla="*/ 1430638 h 2548238"/>
                <a:gd name="connsiteX23" fmla="*/ 1964267 w 9084106"/>
                <a:gd name="connsiteY23" fmla="*/ 1374194 h 2548238"/>
                <a:gd name="connsiteX24" fmla="*/ 2054578 w 9084106"/>
                <a:gd name="connsiteY24" fmla="*/ 1385482 h 2548238"/>
                <a:gd name="connsiteX25" fmla="*/ 2077156 w 9084106"/>
                <a:gd name="connsiteY25" fmla="*/ 1419349 h 2548238"/>
                <a:gd name="connsiteX26" fmla="*/ 2099733 w 9084106"/>
                <a:gd name="connsiteY26" fmla="*/ 1498371 h 2548238"/>
                <a:gd name="connsiteX27" fmla="*/ 2122311 w 9084106"/>
                <a:gd name="connsiteY27" fmla="*/ 1678994 h 2548238"/>
                <a:gd name="connsiteX28" fmla="*/ 2133600 w 9084106"/>
                <a:gd name="connsiteY28" fmla="*/ 1746727 h 2548238"/>
                <a:gd name="connsiteX29" fmla="*/ 2144889 w 9084106"/>
                <a:gd name="connsiteY29" fmla="*/ 2254727 h 2548238"/>
                <a:gd name="connsiteX30" fmla="*/ 2212622 w 9084106"/>
                <a:gd name="connsiteY30" fmla="*/ 2480505 h 2548238"/>
                <a:gd name="connsiteX31" fmla="*/ 2257778 w 9084106"/>
                <a:gd name="connsiteY31" fmla="*/ 2503082 h 2548238"/>
                <a:gd name="connsiteX32" fmla="*/ 2336800 w 9084106"/>
                <a:gd name="connsiteY32" fmla="*/ 2548238 h 2548238"/>
                <a:gd name="connsiteX33" fmla="*/ 3217333 w 9084106"/>
                <a:gd name="connsiteY33" fmla="*/ 2536949 h 2548238"/>
                <a:gd name="connsiteX34" fmla="*/ 3454400 w 9084106"/>
                <a:gd name="connsiteY34" fmla="*/ 2525660 h 2548238"/>
                <a:gd name="connsiteX35" fmla="*/ 3510844 w 9084106"/>
                <a:gd name="connsiteY35" fmla="*/ 2457927 h 2548238"/>
                <a:gd name="connsiteX36" fmla="*/ 3567289 w 9084106"/>
                <a:gd name="connsiteY36" fmla="*/ 2345038 h 2548238"/>
                <a:gd name="connsiteX37" fmla="*/ 3601156 w 9084106"/>
                <a:gd name="connsiteY37" fmla="*/ 2277305 h 2548238"/>
                <a:gd name="connsiteX38" fmla="*/ 3657600 w 9084106"/>
                <a:gd name="connsiteY38" fmla="*/ 2153127 h 2548238"/>
                <a:gd name="connsiteX39" fmla="*/ 3668889 w 9084106"/>
                <a:gd name="connsiteY39" fmla="*/ 2074105 h 2548238"/>
                <a:gd name="connsiteX40" fmla="*/ 3714044 w 9084106"/>
                <a:gd name="connsiteY40" fmla="*/ 1904771 h 2548238"/>
                <a:gd name="connsiteX41" fmla="*/ 3804356 w 9084106"/>
                <a:gd name="connsiteY41" fmla="*/ 1927349 h 2548238"/>
                <a:gd name="connsiteX42" fmla="*/ 3826933 w 9084106"/>
                <a:gd name="connsiteY42" fmla="*/ 1961216 h 2548238"/>
                <a:gd name="connsiteX43" fmla="*/ 3849511 w 9084106"/>
                <a:gd name="connsiteY43" fmla="*/ 2051527 h 2548238"/>
                <a:gd name="connsiteX44" fmla="*/ 3872089 w 9084106"/>
                <a:gd name="connsiteY44" fmla="*/ 2096682 h 2548238"/>
                <a:gd name="connsiteX45" fmla="*/ 4301067 w 9084106"/>
                <a:gd name="connsiteY45" fmla="*/ 2051527 h 2548238"/>
                <a:gd name="connsiteX46" fmla="*/ 4334933 w 9084106"/>
                <a:gd name="connsiteY46" fmla="*/ 2040238 h 2548238"/>
                <a:gd name="connsiteX47" fmla="*/ 4368800 w 9084106"/>
                <a:gd name="connsiteY47" fmla="*/ 1995082 h 2548238"/>
                <a:gd name="connsiteX48" fmla="*/ 4413956 w 9084106"/>
                <a:gd name="connsiteY48" fmla="*/ 1893482 h 2548238"/>
                <a:gd name="connsiteX49" fmla="*/ 4447822 w 9084106"/>
                <a:gd name="connsiteY49" fmla="*/ 1859616 h 2548238"/>
                <a:gd name="connsiteX50" fmla="*/ 4492978 w 9084106"/>
                <a:gd name="connsiteY50" fmla="*/ 1848327 h 2548238"/>
                <a:gd name="connsiteX51" fmla="*/ 4662311 w 9084106"/>
                <a:gd name="connsiteY51" fmla="*/ 1870905 h 2548238"/>
                <a:gd name="connsiteX52" fmla="*/ 4707467 w 9084106"/>
                <a:gd name="connsiteY52" fmla="*/ 1893482 h 2548238"/>
                <a:gd name="connsiteX53" fmla="*/ 4718756 w 9084106"/>
                <a:gd name="connsiteY53" fmla="*/ 1927349 h 2548238"/>
                <a:gd name="connsiteX54" fmla="*/ 4752622 w 9084106"/>
                <a:gd name="connsiteY54" fmla="*/ 1972505 h 2548238"/>
                <a:gd name="connsiteX55" fmla="*/ 4797778 w 9084106"/>
                <a:gd name="connsiteY55" fmla="*/ 2040238 h 2548238"/>
                <a:gd name="connsiteX56" fmla="*/ 4854222 w 9084106"/>
                <a:gd name="connsiteY56" fmla="*/ 2119260 h 2548238"/>
                <a:gd name="connsiteX57" fmla="*/ 4899378 w 9084106"/>
                <a:gd name="connsiteY57" fmla="*/ 2175705 h 2548238"/>
                <a:gd name="connsiteX58" fmla="*/ 5791200 w 9084106"/>
                <a:gd name="connsiteY58" fmla="*/ 2243438 h 2548238"/>
                <a:gd name="connsiteX59" fmla="*/ 6141156 w 9084106"/>
                <a:gd name="connsiteY59" fmla="*/ 2356327 h 2548238"/>
                <a:gd name="connsiteX60" fmla="*/ 6265333 w 9084106"/>
                <a:gd name="connsiteY60" fmla="*/ 2435349 h 2548238"/>
                <a:gd name="connsiteX61" fmla="*/ 6378222 w 9084106"/>
                <a:gd name="connsiteY61" fmla="*/ 2491794 h 2548238"/>
                <a:gd name="connsiteX62" fmla="*/ 6863644 w 9084106"/>
                <a:gd name="connsiteY62" fmla="*/ 2232149 h 2548238"/>
                <a:gd name="connsiteX63" fmla="*/ 6976533 w 9084106"/>
                <a:gd name="connsiteY63" fmla="*/ 2119260 h 2548238"/>
                <a:gd name="connsiteX64" fmla="*/ 7055556 w 9084106"/>
                <a:gd name="connsiteY64" fmla="*/ 1972505 h 2548238"/>
                <a:gd name="connsiteX65" fmla="*/ 7089422 w 9084106"/>
                <a:gd name="connsiteY65" fmla="*/ 1938638 h 2548238"/>
                <a:gd name="connsiteX66" fmla="*/ 7112000 w 9084106"/>
                <a:gd name="connsiteY66" fmla="*/ 1904771 h 2548238"/>
                <a:gd name="connsiteX67" fmla="*/ 7145867 w 9084106"/>
                <a:gd name="connsiteY67" fmla="*/ 1848327 h 2548238"/>
                <a:gd name="connsiteX68" fmla="*/ 7191022 w 9084106"/>
                <a:gd name="connsiteY68" fmla="*/ 1814460 h 2548238"/>
                <a:gd name="connsiteX69" fmla="*/ 7224889 w 9084106"/>
                <a:gd name="connsiteY69" fmla="*/ 1769305 h 2548238"/>
                <a:gd name="connsiteX70" fmla="*/ 7281333 w 9084106"/>
                <a:gd name="connsiteY70" fmla="*/ 1712860 h 2548238"/>
                <a:gd name="connsiteX71" fmla="*/ 7439378 w 9084106"/>
                <a:gd name="connsiteY71" fmla="*/ 1566105 h 2548238"/>
                <a:gd name="connsiteX72" fmla="*/ 7495822 w 9084106"/>
                <a:gd name="connsiteY72" fmla="*/ 1554816 h 2548238"/>
                <a:gd name="connsiteX73" fmla="*/ 7665156 w 9084106"/>
                <a:gd name="connsiteY73" fmla="*/ 1566105 h 2548238"/>
                <a:gd name="connsiteX74" fmla="*/ 7778044 w 9084106"/>
                <a:gd name="connsiteY74" fmla="*/ 1678994 h 2548238"/>
                <a:gd name="connsiteX75" fmla="*/ 7857067 w 9084106"/>
                <a:gd name="connsiteY75" fmla="*/ 1825749 h 2548238"/>
                <a:gd name="connsiteX76" fmla="*/ 7969956 w 9084106"/>
                <a:gd name="connsiteY76" fmla="*/ 2085394 h 2548238"/>
                <a:gd name="connsiteX77" fmla="*/ 8026400 w 9084106"/>
                <a:gd name="connsiteY77" fmla="*/ 2017660 h 2548238"/>
                <a:gd name="connsiteX78" fmla="*/ 8071556 w 9084106"/>
                <a:gd name="connsiteY78" fmla="*/ 1972505 h 2548238"/>
                <a:gd name="connsiteX79" fmla="*/ 8116711 w 9084106"/>
                <a:gd name="connsiteY79" fmla="*/ 1904771 h 2548238"/>
                <a:gd name="connsiteX80" fmla="*/ 8195733 w 9084106"/>
                <a:gd name="connsiteY80" fmla="*/ 1803171 h 2548238"/>
                <a:gd name="connsiteX81" fmla="*/ 8240889 w 9084106"/>
                <a:gd name="connsiteY81" fmla="*/ 1701571 h 2548238"/>
                <a:gd name="connsiteX82" fmla="*/ 8252178 w 9084106"/>
                <a:gd name="connsiteY82" fmla="*/ 1645127 h 2548238"/>
                <a:gd name="connsiteX83" fmla="*/ 8274756 w 9084106"/>
                <a:gd name="connsiteY83" fmla="*/ 1464505 h 2548238"/>
                <a:gd name="connsiteX84" fmla="*/ 8365067 w 9084106"/>
                <a:gd name="connsiteY84" fmla="*/ 1374194 h 2548238"/>
                <a:gd name="connsiteX85" fmla="*/ 8398933 w 9084106"/>
                <a:gd name="connsiteY85" fmla="*/ 1351616 h 2548238"/>
                <a:gd name="connsiteX86" fmla="*/ 8455378 w 9084106"/>
                <a:gd name="connsiteY86" fmla="*/ 1340327 h 2548238"/>
                <a:gd name="connsiteX87" fmla="*/ 8658578 w 9084106"/>
                <a:gd name="connsiteY87" fmla="*/ 1329038 h 2548238"/>
                <a:gd name="connsiteX88" fmla="*/ 8669867 w 9084106"/>
                <a:gd name="connsiteY88" fmla="*/ 1069394 h 2548238"/>
                <a:gd name="connsiteX89" fmla="*/ 8658578 w 9084106"/>
                <a:gd name="connsiteY89" fmla="*/ 1035527 h 2548238"/>
                <a:gd name="connsiteX90" fmla="*/ 8624711 w 9084106"/>
                <a:gd name="connsiteY90" fmla="*/ 1024238 h 2548238"/>
                <a:gd name="connsiteX91" fmla="*/ 8556978 w 9084106"/>
                <a:gd name="connsiteY91" fmla="*/ 979082 h 2548238"/>
                <a:gd name="connsiteX92" fmla="*/ 8579556 w 9084106"/>
                <a:gd name="connsiteY92" fmla="*/ 696860 h 2548238"/>
                <a:gd name="connsiteX93" fmla="*/ 8816622 w 9084106"/>
                <a:gd name="connsiteY93" fmla="*/ 346905 h 2548238"/>
                <a:gd name="connsiteX94" fmla="*/ 8985956 w 9084106"/>
                <a:gd name="connsiteY94" fmla="*/ 177571 h 2548238"/>
                <a:gd name="connsiteX95" fmla="*/ 9053689 w 9084106"/>
                <a:gd name="connsiteY95" fmla="*/ 132416 h 2548238"/>
                <a:gd name="connsiteX96" fmla="*/ 9076267 w 9084106"/>
                <a:gd name="connsiteY96" fmla="*/ 98549 h 2548238"/>
                <a:gd name="connsiteX97" fmla="*/ 9008533 w 9084106"/>
                <a:gd name="connsiteY97" fmla="*/ 53394 h 2548238"/>
                <a:gd name="connsiteX98" fmla="*/ 8681156 w 9084106"/>
                <a:gd name="connsiteY98" fmla="*/ 42105 h 2548238"/>
                <a:gd name="connsiteX99" fmla="*/ 8590844 w 9084106"/>
                <a:gd name="connsiteY99" fmla="*/ 64682 h 2548238"/>
                <a:gd name="connsiteX100" fmla="*/ 8523111 w 9084106"/>
                <a:gd name="connsiteY100" fmla="*/ 121127 h 2548238"/>
                <a:gd name="connsiteX101" fmla="*/ 8489244 w 9084106"/>
                <a:gd name="connsiteY101" fmla="*/ 143705 h 2548238"/>
                <a:gd name="connsiteX102" fmla="*/ 8444089 w 9084106"/>
                <a:gd name="connsiteY102" fmla="*/ 222727 h 2548238"/>
                <a:gd name="connsiteX103" fmla="*/ 8410222 w 9084106"/>
                <a:gd name="connsiteY103" fmla="*/ 245305 h 2548238"/>
                <a:gd name="connsiteX104" fmla="*/ 8274756 w 9084106"/>
                <a:gd name="connsiteY104" fmla="*/ 279171 h 2548238"/>
                <a:gd name="connsiteX105" fmla="*/ 8207022 w 9084106"/>
                <a:gd name="connsiteY105" fmla="*/ 279171 h 254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9084106" h="2548238">
                  <a:moveTo>
                    <a:pt x="530578" y="256594"/>
                  </a:moveTo>
                  <a:cubicBezTo>
                    <a:pt x="403769" y="383402"/>
                    <a:pt x="192904" y="570201"/>
                    <a:pt x="124178" y="742016"/>
                  </a:cubicBezTo>
                  <a:cubicBezTo>
                    <a:pt x="28828" y="980391"/>
                    <a:pt x="78830" y="900351"/>
                    <a:pt x="11289" y="1001660"/>
                  </a:cubicBezTo>
                  <a:cubicBezTo>
                    <a:pt x="7526" y="1035527"/>
                    <a:pt x="0" y="1069185"/>
                    <a:pt x="0" y="1103260"/>
                  </a:cubicBezTo>
                  <a:cubicBezTo>
                    <a:pt x="0" y="1295208"/>
                    <a:pt x="835" y="1487331"/>
                    <a:pt x="11289" y="1678994"/>
                  </a:cubicBezTo>
                  <a:cubicBezTo>
                    <a:pt x="12206" y="1695797"/>
                    <a:pt x="25809" y="1709375"/>
                    <a:pt x="33867" y="1724149"/>
                  </a:cubicBezTo>
                  <a:cubicBezTo>
                    <a:pt x="48394" y="1750782"/>
                    <a:pt x="65455" y="1776036"/>
                    <a:pt x="79022" y="1803171"/>
                  </a:cubicBezTo>
                  <a:cubicBezTo>
                    <a:pt x="223908" y="2092945"/>
                    <a:pt x="1995" y="1682415"/>
                    <a:pt x="158044" y="1949927"/>
                  </a:cubicBezTo>
                  <a:cubicBezTo>
                    <a:pt x="170763" y="1971731"/>
                    <a:pt x="174062" y="1999811"/>
                    <a:pt x="191911" y="2017660"/>
                  </a:cubicBezTo>
                  <a:cubicBezTo>
                    <a:pt x="217013" y="2042762"/>
                    <a:pt x="252684" y="2054413"/>
                    <a:pt x="282222" y="2074105"/>
                  </a:cubicBezTo>
                  <a:cubicBezTo>
                    <a:pt x="327378" y="2104209"/>
                    <a:pt x="363838" y="2157685"/>
                    <a:pt x="417689" y="2164416"/>
                  </a:cubicBezTo>
                  <a:cubicBezTo>
                    <a:pt x="546078" y="2180465"/>
                    <a:pt x="478251" y="2169755"/>
                    <a:pt x="620889" y="2198282"/>
                  </a:cubicBezTo>
                  <a:cubicBezTo>
                    <a:pt x="827852" y="2175704"/>
                    <a:pt x="1037264" y="2169504"/>
                    <a:pt x="1241778" y="2130549"/>
                  </a:cubicBezTo>
                  <a:cubicBezTo>
                    <a:pt x="1332503" y="2113268"/>
                    <a:pt x="1338547" y="2027035"/>
                    <a:pt x="1388533" y="1972505"/>
                  </a:cubicBezTo>
                  <a:cubicBezTo>
                    <a:pt x="1406869" y="1952502"/>
                    <a:pt x="1435265" y="1944532"/>
                    <a:pt x="1456267" y="1927349"/>
                  </a:cubicBezTo>
                  <a:cubicBezTo>
                    <a:pt x="1557811" y="1844267"/>
                    <a:pt x="1464571" y="1890161"/>
                    <a:pt x="1569156" y="1848327"/>
                  </a:cubicBezTo>
                  <a:cubicBezTo>
                    <a:pt x="1572919" y="1833275"/>
                    <a:pt x="1571426" y="1815796"/>
                    <a:pt x="1580444" y="1803171"/>
                  </a:cubicBezTo>
                  <a:cubicBezTo>
                    <a:pt x="1591380" y="1787861"/>
                    <a:pt x="1612296" y="1782609"/>
                    <a:pt x="1625600" y="1769305"/>
                  </a:cubicBezTo>
                  <a:cubicBezTo>
                    <a:pt x="1650132" y="1744773"/>
                    <a:pt x="1671364" y="1717133"/>
                    <a:pt x="1693333" y="1690282"/>
                  </a:cubicBezTo>
                  <a:cubicBezTo>
                    <a:pt x="1717645" y="1660568"/>
                    <a:pt x="1744017" y="1622783"/>
                    <a:pt x="1761067" y="1588682"/>
                  </a:cubicBezTo>
                  <a:cubicBezTo>
                    <a:pt x="1777237" y="1556342"/>
                    <a:pt x="1780067" y="1524525"/>
                    <a:pt x="1806222" y="1498371"/>
                  </a:cubicBezTo>
                  <a:cubicBezTo>
                    <a:pt x="1815816" y="1488777"/>
                    <a:pt x="1828800" y="1483320"/>
                    <a:pt x="1840089" y="1475794"/>
                  </a:cubicBezTo>
                  <a:cubicBezTo>
                    <a:pt x="1847615" y="1460742"/>
                    <a:pt x="1851585" y="1443303"/>
                    <a:pt x="1862667" y="1430638"/>
                  </a:cubicBezTo>
                  <a:cubicBezTo>
                    <a:pt x="1904901" y="1382370"/>
                    <a:pt x="1912687" y="1387088"/>
                    <a:pt x="1964267" y="1374194"/>
                  </a:cubicBezTo>
                  <a:cubicBezTo>
                    <a:pt x="1994371" y="1377957"/>
                    <a:pt x="2026410" y="1374215"/>
                    <a:pt x="2054578" y="1385482"/>
                  </a:cubicBezTo>
                  <a:cubicBezTo>
                    <a:pt x="2067175" y="1390521"/>
                    <a:pt x="2072117" y="1406752"/>
                    <a:pt x="2077156" y="1419349"/>
                  </a:cubicBezTo>
                  <a:cubicBezTo>
                    <a:pt x="2087330" y="1444784"/>
                    <a:pt x="2092207" y="1472030"/>
                    <a:pt x="2099733" y="1498371"/>
                  </a:cubicBezTo>
                  <a:cubicBezTo>
                    <a:pt x="2107259" y="1558579"/>
                    <a:pt x="2114113" y="1618874"/>
                    <a:pt x="2122311" y="1678994"/>
                  </a:cubicBezTo>
                  <a:cubicBezTo>
                    <a:pt x="2125404" y="1701673"/>
                    <a:pt x="2132703" y="1723855"/>
                    <a:pt x="2133600" y="1746727"/>
                  </a:cubicBezTo>
                  <a:cubicBezTo>
                    <a:pt x="2140237" y="1915972"/>
                    <a:pt x="2133236" y="2085753"/>
                    <a:pt x="2144889" y="2254727"/>
                  </a:cubicBezTo>
                  <a:cubicBezTo>
                    <a:pt x="2146735" y="2281499"/>
                    <a:pt x="2180937" y="2439767"/>
                    <a:pt x="2212622" y="2480505"/>
                  </a:cubicBezTo>
                  <a:cubicBezTo>
                    <a:pt x="2222954" y="2493789"/>
                    <a:pt x="2243004" y="2495024"/>
                    <a:pt x="2257778" y="2503082"/>
                  </a:cubicBezTo>
                  <a:cubicBezTo>
                    <a:pt x="2284412" y="2517609"/>
                    <a:pt x="2310459" y="2533186"/>
                    <a:pt x="2336800" y="2548238"/>
                  </a:cubicBezTo>
                  <a:lnTo>
                    <a:pt x="3217333" y="2536949"/>
                  </a:lnTo>
                  <a:cubicBezTo>
                    <a:pt x="3296429" y="2535351"/>
                    <a:pt x="3376364" y="2538666"/>
                    <a:pt x="3454400" y="2525660"/>
                  </a:cubicBezTo>
                  <a:cubicBezTo>
                    <a:pt x="3468625" y="2523289"/>
                    <a:pt x="3504258" y="2470159"/>
                    <a:pt x="3510844" y="2457927"/>
                  </a:cubicBezTo>
                  <a:cubicBezTo>
                    <a:pt x="3530790" y="2420884"/>
                    <a:pt x="3548474" y="2382668"/>
                    <a:pt x="3567289" y="2345038"/>
                  </a:cubicBezTo>
                  <a:cubicBezTo>
                    <a:pt x="3578578" y="2322460"/>
                    <a:pt x="3593174" y="2301252"/>
                    <a:pt x="3601156" y="2277305"/>
                  </a:cubicBezTo>
                  <a:cubicBezTo>
                    <a:pt x="3630671" y="2188755"/>
                    <a:pt x="3611488" y="2229979"/>
                    <a:pt x="3657600" y="2153127"/>
                  </a:cubicBezTo>
                  <a:cubicBezTo>
                    <a:pt x="3661363" y="2126786"/>
                    <a:pt x="3666366" y="2100593"/>
                    <a:pt x="3668889" y="2074105"/>
                  </a:cubicBezTo>
                  <a:cubicBezTo>
                    <a:pt x="3685204" y="1902798"/>
                    <a:pt x="3629131" y="1933076"/>
                    <a:pt x="3714044" y="1904771"/>
                  </a:cubicBezTo>
                  <a:cubicBezTo>
                    <a:pt x="3744148" y="1912297"/>
                    <a:pt x="3776602" y="1913472"/>
                    <a:pt x="3804356" y="1927349"/>
                  </a:cubicBezTo>
                  <a:cubicBezTo>
                    <a:pt x="3816491" y="1933417"/>
                    <a:pt x="3820865" y="1949081"/>
                    <a:pt x="3826933" y="1961216"/>
                  </a:cubicBezTo>
                  <a:cubicBezTo>
                    <a:pt x="3843832" y="1995014"/>
                    <a:pt x="3836627" y="2012876"/>
                    <a:pt x="3849511" y="2051527"/>
                  </a:cubicBezTo>
                  <a:cubicBezTo>
                    <a:pt x="3854833" y="2067492"/>
                    <a:pt x="3864563" y="2081630"/>
                    <a:pt x="3872089" y="2096682"/>
                  </a:cubicBezTo>
                  <a:cubicBezTo>
                    <a:pt x="4017199" y="2083878"/>
                    <a:pt x="4162011" y="2091258"/>
                    <a:pt x="4301067" y="2051527"/>
                  </a:cubicBezTo>
                  <a:cubicBezTo>
                    <a:pt x="4312508" y="2048258"/>
                    <a:pt x="4323644" y="2044001"/>
                    <a:pt x="4334933" y="2040238"/>
                  </a:cubicBezTo>
                  <a:cubicBezTo>
                    <a:pt x="4346222" y="2025186"/>
                    <a:pt x="4360386" y="2011911"/>
                    <a:pt x="4368800" y="1995082"/>
                  </a:cubicBezTo>
                  <a:cubicBezTo>
                    <a:pt x="4405719" y="1921245"/>
                    <a:pt x="4372447" y="1943293"/>
                    <a:pt x="4413956" y="1893482"/>
                  </a:cubicBezTo>
                  <a:cubicBezTo>
                    <a:pt x="4424176" y="1881218"/>
                    <a:pt x="4433961" y="1867537"/>
                    <a:pt x="4447822" y="1859616"/>
                  </a:cubicBezTo>
                  <a:cubicBezTo>
                    <a:pt x="4461293" y="1851918"/>
                    <a:pt x="4477926" y="1852090"/>
                    <a:pt x="4492978" y="1848327"/>
                  </a:cubicBezTo>
                  <a:cubicBezTo>
                    <a:pt x="4549422" y="1855853"/>
                    <a:pt x="4606589" y="1859174"/>
                    <a:pt x="4662311" y="1870905"/>
                  </a:cubicBezTo>
                  <a:cubicBezTo>
                    <a:pt x="4678779" y="1874372"/>
                    <a:pt x="4695567" y="1881583"/>
                    <a:pt x="4707467" y="1893482"/>
                  </a:cubicBezTo>
                  <a:cubicBezTo>
                    <a:pt x="4715881" y="1901896"/>
                    <a:pt x="4712852" y="1917017"/>
                    <a:pt x="4718756" y="1927349"/>
                  </a:cubicBezTo>
                  <a:cubicBezTo>
                    <a:pt x="4728091" y="1943685"/>
                    <a:pt x="4741832" y="1957091"/>
                    <a:pt x="4752622" y="1972505"/>
                  </a:cubicBezTo>
                  <a:cubicBezTo>
                    <a:pt x="4768183" y="1994735"/>
                    <a:pt x="4797778" y="2040238"/>
                    <a:pt x="4797778" y="2040238"/>
                  </a:cubicBezTo>
                  <a:cubicBezTo>
                    <a:pt x="4817586" y="2119471"/>
                    <a:pt x="4791857" y="2056895"/>
                    <a:pt x="4854222" y="2119260"/>
                  </a:cubicBezTo>
                  <a:cubicBezTo>
                    <a:pt x="4871260" y="2136298"/>
                    <a:pt x="4875492" y="2172539"/>
                    <a:pt x="4899378" y="2175705"/>
                  </a:cubicBezTo>
                  <a:cubicBezTo>
                    <a:pt x="5194924" y="2214874"/>
                    <a:pt x="5493926" y="2220860"/>
                    <a:pt x="5791200" y="2243438"/>
                  </a:cubicBezTo>
                  <a:cubicBezTo>
                    <a:pt x="5907852" y="2281068"/>
                    <a:pt x="6027539" y="2310339"/>
                    <a:pt x="6141156" y="2356327"/>
                  </a:cubicBezTo>
                  <a:cubicBezTo>
                    <a:pt x="6186635" y="2374735"/>
                    <a:pt x="6223469" y="2409765"/>
                    <a:pt x="6265333" y="2435349"/>
                  </a:cubicBezTo>
                  <a:cubicBezTo>
                    <a:pt x="6341922" y="2482153"/>
                    <a:pt x="6320582" y="2472580"/>
                    <a:pt x="6378222" y="2491794"/>
                  </a:cubicBezTo>
                  <a:cubicBezTo>
                    <a:pt x="6655213" y="2365889"/>
                    <a:pt x="6693494" y="2385284"/>
                    <a:pt x="6863644" y="2232149"/>
                  </a:cubicBezTo>
                  <a:cubicBezTo>
                    <a:pt x="6903199" y="2196549"/>
                    <a:pt x="6942465" y="2160142"/>
                    <a:pt x="6976533" y="2119260"/>
                  </a:cubicBezTo>
                  <a:cubicBezTo>
                    <a:pt x="7117488" y="1950114"/>
                    <a:pt x="6977684" y="2097101"/>
                    <a:pt x="7055556" y="1972505"/>
                  </a:cubicBezTo>
                  <a:cubicBezTo>
                    <a:pt x="7064017" y="1958967"/>
                    <a:pt x="7079202" y="1950903"/>
                    <a:pt x="7089422" y="1938638"/>
                  </a:cubicBezTo>
                  <a:cubicBezTo>
                    <a:pt x="7098108" y="1928215"/>
                    <a:pt x="7104809" y="1916276"/>
                    <a:pt x="7112000" y="1904771"/>
                  </a:cubicBezTo>
                  <a:cubicBezTo>
                    <a:pt x="7123629" y="1886165"/>
                    <a:pt x="7131418" y="1864840"/>
                    <a:pt x="7145867" y="1848327"/>
                  </a:cubicBezTo>
                  <a:cubicBezTo>
                    <a:pt x="7158257" y="1834167"/>
                    <a:pt x="7177718" y="1827764"/>
                    <a:pt x="7191022" y="1814460"/>
                  </a:cubicBezTo>
                  <a:cubicBezTo>
                    <a:pt x="7204326" y="1801156"/>
                    <a:pt x="7212389" y="1783367"/>
                    <a:pt x="7224889" y="1769305"/>
                  </a:cubicBezTo>
                  <a:cubicBezTo>
                    <a:pt x="7242567" y="1749418"/>
                    <a:pt x="7263434" y="1732548"/>
                    <a:pt x="7281333" y="1712860"/>
                  </a:cubicBezTo>
                  <a:cubicBezTo>
                    <a:pt x="7319686" y="1670672"/>
                    <a:pt x="7381088" y="1577763"/>
                    <a:pt x="7439378" y="1566105"/>
                  </a:cubicBezTo>
                  <a:lnTo>
                    <a:pt x="7495822" y="1554816"/>
                  </a:lnTo>
                  <a:cubicBezTo>
                    <a:pt x="7552267" y="1558579"/>
                    <a:pt x="7610275" y="1552385"/>
                    <a:pt x="7665156" y="1566105"/>
                  </a:cubicBezTo>
                  <a:cubicBezTo>
                    <a:pt x="7694861" y="1573531"/>
                    <a:pt x="7766783" y="1661165"/>
                    <a:pt x="7778044" y="1678994"/>
                  </a:cubicBezTo>
                  <a:cubicBezTo>
                    <a:pt x="7807712" y="1725969"/>
                    <a:pt x="7834076" y="1775170"/>
                    <a:pt x="7857067" y="1825749"/>
                  </a:cubicBezTo>
                  <a:cubicBezTo>
                    <a:pt x="7993284" y="2125425"/>
                    <a:pt x="7895575" y="1973823"/>
                    <a:pt x="7969956" y="2085394"/>
                  </a:cubicBezTo>
                  <a:cubicBezTo>
                    <a:pt x="7988771" y="2062816"/>
                    <a:pt x="8006739" y="2039505"/>
                    <a:pt x="8026400" y="2017660"/>
                  </a:cubicBezTo>
                  <a:cubicBezTo>
                    <a:pt x="8040640" y="2001838"/>
                    <a:pt x="8058258" y="1989127"/>
                    <a:pt x="8071556" y="1972505"/>
                  </a:cubicBezTo>
                  <a:cubicBezTo>
                    <a:pt x="8088507" y="1951316"/>
                    <a:pt x="8100052" y="1926190"/>
                    <a:pt x="8116711" y="1904771"/>
                  </a:cubicBezTo>
                  <a:cubicBezTo>
                    <a:pt x="8143052" y="1870904"/>
                    <a:pt x="8179798" y="1843007"/>
                    <a:pt x="8195733" y="1803171"/>
                  </a:cubicBezTo>
                  <a:cubicBezTo>
                    <a:pt x="8224561" y="1731102"/>
                    <a:pt x="8209249" y="1764852"/>
                    <a:pt x="8240889" y="1701571"/>
                  </a:cubicBezTo>
                  <a:cubicBezTo>
                    <a:pt x="8244652" y="1682756"/>
                    <a:pt x="8249464" y="1664121"/>
                    <a:pt x="8252178" y="1645127"/>
                  </a:cubicBezTo>
                  <a:cubicBezTo>
                    <a:pt x="8260759" y="1585061"/>
                    <a:pt x="8251419" y="1520513"/>
                    <a:pt x="8274756" y="1464505"/>
                  </a:cubicBezTo>
                  <a:cubicBezTo>
                    <a:pt x="8291130" y="1425207"/>
                    <a:pt x="8329644" y="1397810"/>
                    <a:pt x="8365067" y="1374194"/>
                  </a:cubicBezTo>
                  <a:cubicBezTo>
                    <a:pt x="8376356" y="1366668"/>
                    <a:pt x="8386229" y="1356380"/>
                    <a:pt x="8398933" y="1351616"/>
                  </a:cubicBezTo>
                  <a:cubicBezTo>
                    <a:pt x="8416899" y="1344879"/>
                    <a:pt x="8436263" y="1341989"/>
                    <a:pt x="8455378" y="1340327"/>
                  </a:cubicBezTo>
                  <a:cubicBezTo>
                    <a:pt x="8522961" y="1334450"/>
                    <a:pt x="8590845" y="1332801"/>
                    <a:pt x="8658578" y="1329038"/>
                  </a:cubicBezTo>
                  <a:cubicBezTo>
                    <a:pt x="8757315" y="1263212"/>
                    <a:pt x="8700614" y="1315377"/>
                    <a:pt x="8669867" y="1069394"/>
                  </a:cubicBezTo>
                  <a:cubicBezTo>
                    <a:pt x="8668391" y="1057586"/>
                    <a:pt x="8666992" y="1043941"/>
                    <a:pt x="8658578" y="1035527"/>
                  </a:cubicBezTo>
                  <a:cubicBezTo>
                    <a:pt x="8650164" y="1027113"/>
                    <a:pt x="8635113" y="1030017"/>
                    <a:pt x="8624711" y="1024238"/>
                  </a:cubicBezTo>
                  <a:cubicBezTo>
                    <a:pt x="8600991" y="1011060"/>
                    <a:pt x="8556978" y="979082"/>
                    <a:pt x="8556978" y="979082"/>
                  </a:cubicBezTo>
                  <a:cubicBezTo>
                    <a:pt x="8564504" y="885008"/>
                    <a:pt x="8553629" y="787603"/>
                    <a:pt x="8579556" y="696860"/>
                  </a:cubicBezTo>
                  <a:cubicBezTo>
                    <a:pt x="8605527" y="605962"/>
                    <a:pt x="8755718" y="419990"/>
                    <a:pt x="8816622" y="346905"/>
                  </a:cubicBezTo>
                  <a:cubicBezTo>
                    <a:pt x="8879918" y="270950"/>
                    <a:pt x="8912981" y="232302"/>
                    <a:pt x="8985956" y="177571"/>
                  </a:cubicBezTo>
                  <a:cubicBezTo>
                    <a:pt x="9007664" y="161290"/>
                    <a:pt x="9053689" y="132416"/>
                    <a:pt x="9053689" y="132416"/>
                  </a:cubicBezTo>
                  <a:cubicBezTo>
                    <a:pt x="9061215" y="121127"/>
                    <a:pt x="9074036" y="111932"/>
                    <a:pt x="9076267" y="98549"/>
                  </a:cubicBezTo>
                  <a:cubicBezTo>
                    <a:pt x="9084106" y="51518"/>
                    <a:pt x="9036021" y="58891"/>
                    <a:pt x="9008533" y="53394"/>
                  </a:cubicBezTo>
                  <a:cubicBezTo>
                    <a:pt x="8875050" y="0"/>
                    <a:pt x="8941622" y="17687"/>
                    <a:pt x="8681156" y="42105"/>
                  </a:cubicBezTo>
                  <a:cubicBezTo>
                    <a:pt x="8650261" y="45001"/>
                    <a:pt x="8590844" y="64682"/>
                    <a:pt x="8590844" y="64682"/>
                  </a:cubicBezTo>
                  <a:cubicBezTo>
                    <a:pt x="8506756" y="120742"/>
                    <a:pt x="8610037" y="48688"/>
                    <a:pt x="8523111" y="121127"/>
                  </a:cubicBezTo>
                  <a:cubicBezTo>
                    <a:pt x="8512688" y="129813"/>
                    <a:pt x="8500533" y="136179"/>
                    <a:pt x="8489244" y="143705"/>
                  </a:cubicBezTo>
                  <a:cubicBezTo>
                    <a:pt x="8480389" y="161415"/>
                    <a:pt x="8460046" y="206770"/>
                    <a:pt x="8444089" y="222727"/>
                  </a:cubicBezTo>
                  <a:cubicBezTo>
                    <a:pt x="8434495" y="232321"/>
                    <a:pt x="8422620" y="239795"/>
                    <a:pt x="8410222" y="245305"/>
                  </a:cubicBezTo>
                  <a:cubicBezTo>
                    <a:pt x="8370184" y="263100"/>
                    <a:pt x="8318444" y="275530"/>
                    <a:pt x="8274756" y="279171"/>
                  </a:cubicBezTo>
                  <a:cubicBezTo>
                    <a:pt x="8252256" y="281046"/>
                    <a:pt x="8229600" y="279171"/>
                    <a:pt x="8207022" y="279171"/>
                  </a:cubicBezTo>
                </a:path>
              </a:pathLst>
            </a:cu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68294" y="5029200"/>
              <a:ext cx="1655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PtripEX</a:t>
              </a:r>
              <a:r>
                <a:rPr lang="en-US" dirty="0" smtClean="0"/>
                <a:t> plasmid</a:t>
              </a:r>
              <a:endParaRPr lang="en-US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5029200" y="4165828"/>
              <a:ext cx="1752600" cy="524934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cDNA</a:t>
              </a:r>
              <a:r>
                <a:rPr lang="en-US" dirty="0" smtClean="0"/>
                <a:t> insert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34200" y="4233562"/>
              <a:ext cx="6444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gene</a:t>
              </a:r>
              <a:endParaRPr lang="en-US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V="1">
              <a:off x="4800600" y="3733800"/>
              <a:ext cx="91440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5745724" y="3528848"/>
              <a:ext cx="2975943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Cannot make  B-</a:t>
              </a:r>
              <a:r>
                <a:rPr lang="en-US" dirty="0" err="1" smtClean="0"/>
                <a:t>galactosidase</a:t>
              </a:r>
              <a:endParaRPr lang="en-US" dirty="0"/>
            </a:p>
          </p:txBody>
        </p:sp>
      </p:grpSp>
      <p:sp>
        <p:nvSpPr>
          <p:cNvPr id="20" name="Right Arrow 19"/>
          <p:cNvSpPr/>
          <p:nvPr/>
        </p:nvSpPr>
        <p:spPr>
          <a:xfrm>
            <a:off x="6477000" y="1143000"/>
            <a:ext cx="1066800" cy="762000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620000" y="1066800"/>
            <a:ext cx="13803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What </a:t>
            </a:r>
          </a:p>
          <a:p>
            <a:pPr algn="ctr"/>
            <a:r>
              <a:rPr lang="en-US" dirty="0"/>
              <a:t>c</a:t>
            </a:r>
            <a:r>
              <a:rPr lang="en-US" dirty="0" smtClean="0"/>
              <a:t>olor are the</a:t>
            </a:r>
          </a:p>
          <a:p>
            <a:pPr algn="ctr"/>
            <a:r>
              <a:rPr lang="en-US" dirty="0"/>
              <a:t>c</a:t>
            </a:r>
            <a:r>
              <a:rPr lang="en-US" dirty="0" smtClean="0"/>
              <a:t>olonies? 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763622" y="5334000"/>
            <a:ext cx="13803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What </a:t>
            </a:r>
          </a:p>
          <a:p>
            <a:pPr algn="ctr"/>
            <a:r>
              <a:rPr lang="en-US" dirty="0"/>
              <a:t>c</a:t>
            </a:r>
            <a:r>
              <a:rPr lang="en-US" dirty="0" smtClean="0"/>
              <a:t>olor are the</a:t>
            </a:r>
          </a:p>
          <a:p>
            <a:pPr algn="ctr"/>
            <a:r>
              <a:rPr lang="en-US" dirty="0"/>
              <a:t>c</a:t>
            </a:r>
            <a:r>
              <a:rPr lang="en-US" dirty="0" smtClean="0"/>
              <a:t>olonies? </a:t>
            </a:r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>
            <a:off x="6629400" y="5410200"/>
            <a:ext cx="1066800" cy="762000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47800" y="3505200"/>
            <a:ext cx="5867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791896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>
          <a:xfrm rot="19797614">
            <a:off x="3942413" y="1744327"/>
            <a:ext cx="337856" cy="457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rot="10800000" flipV="1">
            <a:off x="4267200" y="1981199"/>
            <a:ext cx="1752600" cy="1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019800" y="1799272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Cloned in </a:t>
            </a:r>
            <a:r>
              <a:rPr lang="en-US" b="1" dirty="0" err="1" smtClean="0"/>
              <a:t>cDNA</a:t>
            </a:r>
            <a:r>
              <a:rPr lang="en-US" b="1" dirty="0"/>
              <a:t> </a:t>
            </a:r>
            <a:r>
              <a:rPr lang="en-US" b="1" dirty="0" smtClean="0"/>
              <a:t>fragment from duckweed. Possible 900 bases long. </a:t>
            </a:r>
          </a:p>
          <a:p>
            <a:r>
              <a:rPr lang="en-US" b="1" dirty="0" smtClean="0"/>
              <a:t>What is the size of the plasmid with the insert?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85800" y="5525869"/>
            <a:ext cx="5059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Does this plasmid make functional B-</a:t>
            </a:r>
            <a:r>
              <a:rPr lang="en-US" dirty="0" err="1" smtClean="0"/>
              <a:t>galactosidase</a:t>
            </a:r>
            <a:r>
              <a:rPr lang="en-US" dirty="0" smtClean="0"/>
              <a:t>? </a:t>
            </a:r>
          </a:p>
          <a:p>
            <a:r>
              <a:rPr lang="en-US" dirty="0" smtClean="0"/>
              <a:t>What color is the colony </a:t>
            </a:r>
            <a:r>
              <a:rPr lang="en-US" smtClean="0"/>
              <a:t>on the plate?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86200" y="381000"/>
            <a:ext cx="5029200" cy="452431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Small, freshly saturated cultures of E. coli are called </a:t>
            </a:r>
            <a:r>
              <a:rPr lang="en-US" dirty="0" smtClean="0"/>
              <a:t>overnights (ONs</a:t>
            </a:r>
            <a:r>
              <a:rPr lang="en-US" dirty="0"/>
              <a:t>). </a:t>
            </a:r>
            <a:r>
              <a:rPr lang="en-US" dirty="0" smtClean="0"/>
              <a:t>Each </a:t>
            </a:r>
            <a:r>
              <a:rPr lang="en-US" dirty="0"/>
              <a:t>person in each group will prepare one overnight.</a:t>
            </a:r>
          </a:p>
          <a:p>
            <a:endParaRPr lang="en-US" dirty="0"/>
          </a:p>
          <a:p>
            <a:pPr algn="ctr"/>
            <a:r>
              <a:rPr lang="en-US" b="1" dirty="0" smtClean="0">
                <a:solidFill>
                  <a:srgbClr val="00B050"/>
                </a:solidFill>
              </a:rPr>
              <a:t>Each </a:t>
            </a:r>
            <a:r>
              <a:rPr lang="en-US" b="1" dirty="0">
                <a:solidFill>
                  <a:srgbClr val="00B050"/>
                </a:solidFill>
              </a:rPr>
              <a:t>person </a:t>
            </a:r>
            <a:r>
              <a:rPr lang="en-US" b="1" dirty="0" smtClean="0">
                <a:solidFill>
                  <a:srgbClr val="00B050"/>
                </a:solidFill>
              </a:rPr>
              <a:t>should </a:t>
            </a:r>
            <a:r>
              <a:rPr lang="en-US" b="1" dirty="0">
                <a:solidFill>
                  <a:srgbClr val="00B050"/>
                </a:solidFill>
              </a:rPr>
              <a:t>label one culture tube with the proper clone name</a:t>
            </a:r>
            <a:r>
              <a:rPr lang="en-US" b="1" dirty="0" smtClean="0">
                <a:solidFill>
                  <a:srgbClr val="00B050"/>
                </a:solidFill>
              </a:rPr>
              <a:t>.</a:t>
            </a:r>
          </a:p>
          <a:p>
            <a:pPr algn="ctr"/>
            <a:endParaRPr lang="en-US" b="1" dirty="0">
              <a:solidFill>
                <a:srgbClr val="00B050"/>
              </a:solidFill>
            </a:endParaRPr>
          </a:p>
          <a:p>
            <a:pPr algn="ctr"/>
            <a:r>
              <a:rPr lang="en-US" i="1" dirty="0" smtClean="0">
                <a:latin typeface="Kristen ITC" pitchFamily="66" charset="0"/>
              </a:rPr>
              <a:t>17DOM1.10</a:t>
            </a:r>
          </a:p>
          <a:p>
            <a:pPr algn="ctr"/>
            <a:endParaRPr lang="en-US" i="1" dirty="0" smtClean="0">
              <a:latin typeface="Kristen ITC" pitchFamily="66" charset="0"/>
            </a:endParaRPr>
          </a:p>
          <a:p>
            <a:r>
              <a:rPr lang="en-US" b="1" i="1" dirty="0" smtClean="0"/>
              <a:t>Your </a:t>
            </a:r>
            <a:r>
              <a:rPr lang="en-US" b="1" i="1" dirty="0"/>
              <a:t>school </a:t>
            </a:r>
            <a:r>
              <a:rPr lang="en-US" b="1" i="1" dirty="0" smtClean="0"/>
              <a:t># </a:t>
            </a:r>
            <a:r>
              <a:rPr lang="en-US" b="1" i="1" dirty="0"/>
              <a:t>your </a:t>
            </a:r>
            <a:r>
              <a:rPr lang="en-US" b="1" i="1" dirty="0" smtClean="0"/>
              <a:t>Initials, your </a:t>
            </a:r>
            <a:r>
              <a:rPr lang="en-US" b="1" i="1" dirty="0"/>
              <a:t>clone </a:t>
            </a:r>
            <a:r>
              <a:rPr lang="en-US" b="1" i="1" dirty="0" smtClean="0"/>
              <a:t>number, year</a:t>
            </a:r>
            <a:endParaRPr lang="en-US" b="1" dirty="0"/>
          </a:p>
          <a:p>
            <a:endParaRPr lang="en-US" dirty="0" smtClean="0"/>
          </a:p>
          <a:p>
            <a:r>
              <a:rPr lang="en-US" dirty="0" smtClean="0"/>
              <a:t>Write </a:t>
            </a:r>
            <a:r>
              <a:rPr lang="en-US" dirty="0"/>
              <a:t>name of your clone directly on the side of the tube </a:t>
            </a:r>
            <a:r>
              <a:rPr lang="en-US" b="1" dirty="0" smtClean="0">
                <a:solidFill>
                  <a:srgbClr val="FF0000"/>
                </a:solidFill>
              </a:rPr>
              <a:t>before </a:t>
            </a:r>
            <a:r>
              <a:rPr lang="en-US" b="1" dirty="0">
                <a:solidFill>
                  <a:srgbClr val="FF0000"/>
                </a:solidFill>
              </a:rPr>
              <a:t>you add </a:t>
            </a:r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LB+amp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Do </a:t>
            </a:r>
            <a:r>
              <a:rPr lang="en-US" b="1" dirty="0">
                <a:solidFill>
                  <a:srgbClr val="FF0000"/>
                </a:solidFill>
              </a:rPr>
              <a:t>not write on the </a:t>
            </a:r>
            <a:r>
              <a:rPr lang="en-US" b="1" dirty="0" err="1" smtClean="0">
                <a:solidFill>
                  <a:srgbClr val="FF0000"/>
                </a:solidFill>
              </a:rPr>
              <a:t>caps!Caps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can be switched, causing strains to be mixed up.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biology.clc.uc.edu/fankhauser/Labs/Microbiology/Phage/01_barely_turbid_P8135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3352800" cy="2712265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cxnSp>
        <p:nvCxnSpPr>
          <p:cNvPr id="5" name="Straight Arrow Connector 4"/>
          <p:cNvCxnSpPr/>
          <p:nvPr/>
        </p:nvCxnSpPr>
        <p:spPr>
          <a:xfrm flipV="1">
            <a:off x="5029200" y="2590800"/>
            <a:ext cx="6858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6019800" y="2743200"/>
            <a:ext cx="381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>
            <a:off x="6705600" y="25908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7086600" y="2514600"/>
            <a:ext cx="12192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228600" y="3048000"/>
            <a:ext cx="1524000" cy="762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52400" y="42672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Cloudy culture indicates bacterial growth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33600" y="42672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Clear culture indicates </a:t>
            </a:r>
            <a:r>
              <a:rPr lang="en-US" u="sng" dirty="0" smtClean="0"/>
              <a:t>NO</a:t>
            </a:r>
            <a:r>
              <a:rPr lang="en-US" dirty="0" smtClean="0"/>
              <a:t> bacterial growth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rot="5400000" flipH="1" flipV="1">
            <a:off x="1752600" y="3505200"/>
            <a:ext cx="1524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288</Words>
  <Application>Microsoft Office PowerPoint</Application>
  <PresentationFormat>On-screen Show (4:3)</PresentationFormat>
  <Paragraphs>51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WSSP: Duckweed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WSSP: Duckweed</dc:title>
  <dc:creator>O'MARA, DEIRDRE</dc:creator>
  <cp:lastModifiedBy>O'MARA, DEIRDRE</cp:lastModifiedBy>
  <cp:revision>1</cp:revision>
  <dcterms:created xsi:type="dcterms:W3CDTF">2010-09-10T18:44:44Z</dcterms:created>
  <dcterms:modified xsi:type="dcterms:W3CDTF">2010-09-10T19:40:24Z</dcterms:modified>
</cp:coreProperties>
</file>