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1" r:id="rId3"/>
    <p:sldId id="257" r:id="rId4"/>
    <p:sldId id="259" r:id="rId5"/>
    <p:sldId id="258" r:id="rId6"/>
    <p:sldId id="260" r:id="rId7"/>
    <p:sldId id="263" r:id="rId8"/>
    <p:sldId id="264" r:id="rId9"/>
    <p:sldId id="266" r:id="rId10"/>
    <p:sldId id="268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B8609-9A30-48F6-BC3B-6BCA44BE1B20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5880F7-3100-46BF-B34F-813831AF77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48FB-887B-49DE-ADAF-2247ED5A5502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F444-CA1D-4C53-8474-9F4DB82E5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48FB-887B-49DE-ADAF-2247ED5A5502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F444-CA1D-4C53-8474-9F4DB82E5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48FB-887B-49DE-ADAF-2247ED5A5502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F444-CA1D-4C53-8474-9F4DB82E5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48FB-887B-49DE-ADAF-2247ED5A5502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F444-CA1D-4C53-8474-9F4DB82E5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48FB-887B-49DE-ADAF-2247ED5A5502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F444-CA1D-4C53-8474-9F4DB82E5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48FB-887B-49DE-ADAF-2247ED5A5502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F444-CA1D-4C53-8474-9F4DB82E5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48FB-887B-49DE-ADAF-2247ED5A5502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F444-CA1D-4C53-8474-9F4DB82E5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48FB-887B-49DE-ADAF-2247ED5A5502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F444-CA1D-4C53-8474-9F4DB82E5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48FB-887B-49DE-ADAF-2247ED5A5502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F444-CA1D-4C53-8474-9F4DB82E5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48FB-887B-49DE-ADAF-2247ED5A5502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F444-CA1D-4C53-8474-9F4DB82E5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48FB-887B-49DE-ADAF-2247ED5A5502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F444-CA1D-4C53-8474-9F4DB82E5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748FB-887B-49DE-ADAF-2247ED5A5502}" type="datetimeFigureOut">
              <a:rPr lang="en-US" smtClean="0"/>
              <a:pPr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1F444-CA1D-4C53-8474-9F4DB82E5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WSSP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600" dirty="0" smtClean="0"/>
              <a:t>Introduction</a:t>
            </a:r>
          </a:p>
          <a:p>
            <a:r>
              <a:rPr lang="en-US" sz="1600" dirty="0" smtClean="0"/>
              <a:t>What is Duckweed and why should I care?</a:t>
            </a:r>
          </a:p>
          <a:p>
            <a:r>
              <a:rPr lang="en-US" sz="1600" dirty="0" smtClean="0"/>
              <a:t>Creating a </a:t>
            </a:r>
            <a:r>
              <a:rPr lang="en-US" sz="1600" dirty="0" err="1" smtClean="0"/>
              <a:t>cDNA</a:t>
            </a:r>
            <a:r>
              <a:rPr lang="en-US" sz="1600" dirty="0" smtClean="0"/>
              <a:t> Library using mRNA and this should remind you of last semester….however bad it was</a:t>
            </a:r>
          </a:p>
          <a:p>
            <a:r>
              <a:rPr lang="en-US" sz="1600" dirty="0" smtClean="0"/>
              <a:t>What is processed mRNA and why do I care?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Science…by doing Science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98638"/>
            <a:ext cx="7772400" cy="1173162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Waksman Student Scholars Program of</a:t>
            </a:r>
          </a:p>
          <a:p>
            <a:pPr algn="ctr"/>
            <a:r>
              <a:rPr lang="en-US" sz="2800" dirty="0" smtClean="0"/>
              <a:t> The Waksman Institute, Rutgers University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95400" y="2941638"/>
            <a:ext cx="6096000" cy="639762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Andrew Vershon, Director of WSSP</a:t>
            </a:r>
            <a:endParaRPr lang="en-US" sz="3200" dirty="0"/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066800"/>
            <a:ext cx="6350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RU_SIG_HZ_NB_CMYK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3950" y="1146175"/>
            <a:ext cx="169545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85800" y="3886200"/>
            <a:ext cx="79202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program is developed for high school students and undergraduates to </a:t>
            </a:r>
          </a:p>
          <a:p>
            <a:r>
              <a:rPr lang="en-US" dirty="0" smtClean="0"/>
              <a:t>be a part of a legitimate scientific research program. This is a legitimate attempt to</a:t>
            </a:r>
          </a:p>
          <a:p>
            <a:r>
              <a:rPr lang="en-US" dirty="0" smtClean="0"/>
              <a:t>engage you in a real research project. 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5486400"/>
            <a:ext cx="72795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Sequencing the Genome of Duckweed……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8600" y="1447800"/>
            <a:ext cx="8839200" cy="4629150"/>
            <a:chOff x="152400" y="2019300"/>
            <a:chExt cx="8534400" cy="4171950"/>
          </a:xfrm>
        </p:grpSpPr>
        <p:pic>
          <p:nvPicPr>
            <p:cNvPr id="4" name="Picture 14" descr="eendekroos_dicht_bijee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6200000">
              <a:off x="6565107" y="2312193"/>
              <a:ext cx="2362200" cy="1776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17" descr="crop4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2400" y="4502150"/>
              <a:ext cx="3352800" cy="1689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1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81400" y="4446588"/>
              <a:ext cx="2590800" cy="1744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2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24600" y="4419600"/>
              <a:ext cx="2362200" cy="1771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7"/>
          <p:cNvSpPr/>
          <p:nvPr/>
        </p:nvSpPr>
        <p:spPr>
          <a:xfrm>
            <a:off x="304800" y="457200"/>
            <a:ext cx="4572000" cy="33732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4400" dirty="0" smtClean="0">
                <a:latin typeface="+mj-lt"/>
                <a:cs typeface="Arial" pitchFamily="34" charset="0"/>
              </a:rPr>
              <a:t>Duckweed: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sz="3200" dirty="0" smtClean="0">
                <a:latin typeface="+mj-lt"/>
                <a:cs typeface="Arial" pitchFamily="34" charset="0"/>
              </a:rPr>
              <a:t> Smallest flowering plants,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sz="3200" dirty="0" smtClean="0">
                <a:latin typeface="+mj-lt"/>
                <a:cs typeface="Arial" pitchFamily="34" charset="0"/>
              </a:rPr>
              <a:t> Grow in slow moving fresh water -world wide,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sz="3200" dirty="0" smtClean="0">
                <a:latin typeface="+mj-lt"/>
                <a:cs typeface="Arial" pitchFamily="34" charset="0"/>
              </a:rPr>
              <a:t> Fast growing - double in a few days</a:t>
            </a:r>
            <a:endParaRPr lang="en-US" sz="3200" dirty="0">
              <a:latin typeface="+mj-lt"/>
              <a:cs typeface="Arial" pitchFamily="34" charset="0"/>
            </a:endParaRPr>
          </a:p>
        </p:txBody>
      </p:sp>
      <p:pic>
        <p:nvPicPr>
          <p:cNvPr id="9" name="Picture 26" descr="duckweed-lin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914400"/>
            <a:ext cx="2012109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027"/>
          <p:cNvSpPr txBox="1">
            <a:spLocks noChangeArrowheads="1"/>
          </p:cNvSpPr>
          <p:nvPr/>
        </p:nvSpPr>
        <p:spPr bwMode="auto">
          <a:xfrm>
            <a:off x="152400" y="228600"/>
            <a:ext cx="3276600" cy="604780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sz="3600" dirty="0" smtClean="0">
                <a:latin typeface="+mj-lt"/>
                <a:cs typeface="Arial" pitchFamily="34" charset="0"/>
              </a:rPr>
              <a:t>Duckweed</a:t>
            </a:r>
            <a:endParaRPr lang="en-US" sz="3600" dirty="0">
              <a:latin typeface="+mj-lt"/>
              <a:cs typeface="Arial" pitchFamily="34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dirty="0">
                <a:latin typeface="+mj-lt"/>
                <a:cs typeface="Arial" pitchFamily="34" charset="0"/>
              </a:rPr>
              <a:t> Potential </a:t>
            </a:r>
            <a:r>
              <a:rPr lang="en-US" dirty="0" err="1">
                <a:latin typeface="+mj-lt"/>
                <a:cs typeface="Arial" pitchFamily="34" charset="0"/>
              </a:rPr>
              <a:t>biofuel</a:t>
            </a:r>
            <a:r>
              <a:rPr lang="en-US" dirty="0">
                <a:latin typeface="+mj-lt"/>
                <a:cs typeface="Arial" pitchFamily="34" charset="0"/>
              </a:rPr>
              <a:t> source</a:t>
            </a:r>
          </a:p>
          <a:p>
            <a:pPr lvl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dirty="0">
                <a:latin typeface="+mj-lt"/>
                <a:cs typeface="Arial" pitchFamily="34" charset="0"/>
              </a:rPr>
              <a:t> Under cold temperatures can accumulate 40%-70% starch</a:t>
            </a:r>
          </a:p>
          <a:p>
            <a:pPr lvl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dirty="0">
                <a:latin typeface="+mj-lt"/>
                <a:cs typeface="Arial" pitchFamily="34" charset="0"/>
              </a:rPr>
              <a:t> Sink to bottom of ponds </a:t>
            </a:r>
          </a:p>
          <a:p>
            <a:pPr lvl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dirty="0">
                <a:latin typeface="+mj-lt"/>
                <a:cs typeface="Arial" pitchFamily="34" charset="0"/>
              </a:rPr>
              <a:t> Starch can easily be converted to sugar for fermentation</a:t>
            </a:r>
          </a:p>
          <a:p>
            <a:pPr lvl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dirty="0">
                <a:latin typeface="+mj-lt"/>
                <a:cs typeface="Arial" pitchFamily="34" charset="0"/>
              </a:rPr>
              <a:t> Will not compete with food crop production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dirty="0" smtClean="0">
                <a:latin typeface="+mj-lt"/>
                <a:cs typeface="Arial" pitchFamily="34" charset="0"/>
              </a:rPr>
              <a:t>Bioremediation</a:t>
            </a:r>
            <a:endParaRPr lang="en-US" dirty="0">
              <a:latin typeface="+mj-lt"/>
              <a:cs typeface="Arial" pitchFamily="34" charset="0"/>
            </a:endParaRPr>
          </a:p>
          <a:p>
            <a:pPr lvl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dirty="0">
                <a:latin typeface="+mj-lt"/>
                <a:cs typeface="Arial" pitchFamily="34" charset="0"/>
              </a:rPr>
              <a:t> Grows in contaminated water</a:t>
            </a:r>
          </a:p>
          <a:p>
            <a:pPr lvl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dirty="0">
                <a:latin typeface="+mj-lt"/>
                <a:cs typeface="Arial" pitchFamily="34" charset="0"/>
              </a:rPr>
              <a:t> Sequesters or degrades contaminates such as lead, </a:t>
            </a:r>
            <a:r>
              <a:rPr lang="en-US" dirty="0" smtClean="0">
                <a:latin typeface="+mj-lt"/>
                <a:cs typeface="Arial" pitchFamily="34" charset="0"/>
              </a:rPr>
              <a:t>arsenate</a:t>
            </a:r>
            <a:r>
              <a:rPr lang="en-US" dirty="0">
                <a:latin typeface="+mj-lt"/>
                <a:cs typeface="Arial" pitchFamily="34" charset="0"/>
              </a:rPr>
              <a:t>, halogenated compounds</a:t>
            </a:r>
          </a:p>
          <a:p>
            <a:pPr lvl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dirty="0">
                <a:latin typeface="+mj-lt"/>
                <a:cs typeface="Arial" pitchFamily="34" charset="0"/>
              </a:rPr>
              <a:t> Extract nitrogen and phosphate from waste water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dirty="0" smtClean="0">
                <a:latin typeface="+mj-lt"/>
                <a:cs typeface="Arial" pitchFamily="34" charset="0"/>
              </a:rPr>
              <a:t>Potential </a:t>
            </a:r>
            <a:r>
              <a:rPr lang="en-US" dirty="0">
                <a:latin typeface="+mj-lt"/>
                <a:cs typeface="Arial" pitchFamily="34" charset="0"/>
              </a:rPr>
              <a:t>food source</a:t>
            </a:r>
          </a:p>
        </p:txBody>
      </p:sp>
      <p:pic>
        <p:nvPicPr>
          <p:cNvPr id="33795" name="Picture 1028" descr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1163348"/>
            <a:ext cx="5486400" cy="39420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run.ku.ac.th/~fscinpc/public_html/image/scientist_4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14400"/>
            <a:ext cx="5715000" cy="551564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181600" y="2125682"/>
            <a:ext cx="29956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genes are responsible for these functions?</a:t>
            </a:r>
          </a:p>
          <a:p>
            <a:endParaRPr lang="en-US" sz="2800" dirty="0" smtClean="0"/>
          </a:p>
          <a:p>
            <a:r>
              <a:rPr lang="en-US" sz="2800" dirty="0" smtClean="0"/>
              <a:t>What genes does this organism have with other plants?</a:t>
            </a:r>
          </a:p>
          <a:p>
            <a:endParaRPr lang="en-US" sz="2800" dirty="0"/>
          </a:p>
          <a:p>
            <a:r>
              <a:rPr lang="en-US" sz="2800" dirty="0" smtClean="0"/>
              <a:t>Genomics….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22700" y="107543"/>
            <a:ext cx="5092700" cy="671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228600" y="152400"/>
            <a:ext cx="3429000" cy="381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 smtClean="0">
                <a:latin typeface="+mj-lt"/>
              </a:rPr>
              <a:t>Constructing </a:t>
            </a:r>
            <a:r>
              <a:rPr lang="en-US" b="1" dirty="0">
                <a:latin typeface="+mj-lt"/>
              </a:rPr>
              <a:t>a </a:t>
            </a:r>
            <a:r>
              <a:rPr lang="en-US" b="1" dirty="0" err="1">
                <a:latin typeface="+mj-lt"/>
              </a:rPr>
              <a:t>cDNA</a:t>
            </a:r>
            <a:r>
              <a:rPr lang="en-US" b="1" dirty="0">
                <a:latin typeface="+mj-lt"/>
              </a:rPr>
              <a:t> Library</a:t>
            </a:r>
          </a:p>
        </p:txBody>
      </p:sp>
      <p:pic>
        <p:nvPicPr>
          <p:cNvPr id="35844" name="Picture 6" descr="crop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355955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Oval 7"/>
          <p:cNvSpPr>
            <a:spLocks noChangeArrowheads="1"/>
          </p:cNvSpPr>
          <p:nvPr/>
        </p:nvSpPr>
        <p:spPr bwMode="auto">
          <a:xfrm>
            <a:off x="6419850" y="4386263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6" name="Line 8"/>
          <p:cNvSpPr>
            <a:spLocks noChangeShapeType="1"/>
          </p:cNvSpPr>
          <p:nvPr/>
        </p:nvSpPr>
        <p:spPr bwMode="auto">
          <a:xfrm flipV="1">
            <a:off x="3124200" y="304800"/>
            <a:ext cx="914400" cy="838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584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223000"/>
            <a:ext cx="6350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6208713"/>
            <a:ext cx="863600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9" name="Picture 11" descr="RU_SIG_HZ_NB_CMYK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60575" y="6302375"/>
            <a:ext cx="169545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0" name="Rectangle 12"/>
          <p:cNvSpPr>
            <a:spLocks noChangeArrowheads="1"/>
          </p:cNvSpPr>
          <p:nvPr/>
        </p:nvSpPr>
        <p:spPr bwMode="auto">
          <a:xfrm>
            <a:off x="3816350" y="2805113"/>
            <a:ext cx="685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>
                <a:latin typeface="Comic Sans MS" charset="0"/>
              </a:rPr>
              <a:t>Bacteria</a:t>
            </a:r>
          </a:p>
        </p:txBody>
      </p:sp>
      <p:sp>
        <p:nvSpPr>
          <p:cNvPr id="35851" name="Rectangle 13"/>
          <p:cNvSpPr>
            <a:spLocks noChangeArrowheads="1"/>
          </p:cNvSpPr>
          <p:nvPr/>
        </p:nvSpPr>
        <p:spPr bwMode="auto">
          <a:xfrm>
            <a:off x="533400" y="4191000"/>
            <a:ext cx="357981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latin typeface="+mj-lt"/>
              </a:rPr>
              <a:t>Students will pick bacterial colonies to purify plasmid DNA containing the duckweed genes</a:t>
            </a:r>
          </a:p>
        </p:txBody>
      </p:sp>
      <p:sp>
        <p:nvSpPr>
          <p:cNvPr id="35852" name="Line 14"/>
          <p:cNvSpPr>
            <a:spLocks noChangeShapeType="1"/>
          </p:cNvSpPr>
          <p:nvPr/>
        </p:nvSpPr>
        <p:spPr bwMode="auto">
          <a:xfrm>
            <a:off x="3917950" y="4572000"/>
            <a:ext cx="1308100" cy="127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28600" y="2209800"/>
            <a:ext cx="8686800" cy="4114800"/>
            <a:chOff x="304800" y="1828800"/>
            <a:chExt cx="8686800" cy="4114800"/>
          </a:xfrm>
        </p:grpSpPr>
        <p:sp>
          <p:nvSpPr>
            <p:cNvPr id="17" name="Rectangle 16"/>
            <p:cNvSpPr/>
            <p:nvPr/>
          </p:nvSpPr>
          <p:spPr>
            <a:xfrm>
              <a:off x="304800" y="1828800"/>
              <a:ext cx="8686800" cy="2133600"/>
            </a:xfrm>
            <a:prstGeom prst="rect">
              <a:avLst/>
            </a:prstGeom>
            <a:gradFill>
              <a:gsLst>
                <a:gs pos="0">
                  <a:schemeClr val="accent6">
                    <a:tint val="50000"/>
                    <a:satMod val="300000"/>
                    <a:alpha val="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04800" y="4114800"/>
              <a:ext cx="8686800" cy="1828800"/>
            </a:xfrm>
            <a:prstGeom prst="rect">
              <a:avLst/>
            </a:prstGeom>
            <a:gradFill>
              <a:gsLst>
                <a:gs pos="0">
                  <a:schemeClr val="accent6">
                    <a:tint val="50000"/>
                    <a:satMod val="300000"/>
                    <a:alpha val="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81000" y="2057400"/>
              <a:ext cx="2057400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Genomic Library</a:t>
              </a:r>
            </a:p>
            <a:p>
              <a:pPr algn="ctr"/>
              <a:r>
                <a:rPr lang="en-US" dirty="0" smtClean="0"/>
                <a:t>Sequencing the entire genome</a:t>
              </a:r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81000" y="4343400"/>
              <a:ext cx="20112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 smtClean="0"/>
                <a:t>cDNA</a:t>
              </a:r>
              <a:r>
                <a:rPr lang="en-US" sz="2800" dirty="0" smtClean="0"/>
                <a:t> library</a:t>
              </a:r>
              <a:endParaRPr lang="en-US" sz="28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33400" y="4876800"/>
              <a:ext cx="16759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mRNA into DNA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1000" y="5257800"/>
              <a:ext cx="19811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Only expressed genes</a:t>
              </a:r>
              <a:endParaRPr lang="en-US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971800" y="457200"/>
            <a:ext cx="59814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Getting all the genes from an organism</a:t>
            </a:r>
          </a:p>
          <a:p>
            <a:r>
              <a:rPr lang="en-US" sz="2400" dirty="0" smtClean="0"/>
              <a:t>transformed in bacteria is known as a “library”</a:t>
            </a:r>
            <a:endParaRPr lang="en-US" sz="2400" dirty="0"/>
          </a:p>
        </p:txBody>
      </p:sp>
      <p:pic>
        <p:nvPicPr>
          <p:cNvPr id="18438" name="Picture 6" descr="http://www.emunix.emich.edu/~rwinning/genetics/pics/librar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249" y="2185034"/>
            <a:ext cx="6022521" cy="4215766"/>
          </a:xfrm>
          <a:prstGeom prst="rect">
            <a:avLst/>
          </a:prstGeom>
          <a:noFill/>
        </p:spPr>
      </p:pic>
      <p:pic>
        <p:nvPicPr>
          <p:cNvPr id="18440" name="Picture 8" descr="http://tunkuhalim.files.wordpress.com/2008/11/librar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"/>
            <a:ext cx="2524774" cy="1889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752600"/>
            <a:ext cx="7772400" cy="289925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93738" indent="-693738"/>
            <a:r>
              <a:rPr lang="en-US" sz="2400" dirty="0" smtClean="0">
                <a:latin typeface="+mj-lt"/>
              </a:rPr>
              <a:t>What's a mRNA?</a:t>
            </a:r>
          </a:p>
          <a:p>
            <a:pPr marL="693738" indent="-693738">
              <a:lnSpc>
                <a:spcPct val="110000"/>
              </a:lnSpc>
            </a:pPr>
            <a:r>
              <a:rPr lang="en-US" sz="2400" dirty="0" smtClean="0">
                <a:latin typeface="+mj-lt"/>
              </a:rPr>
              <a:t>A - a </a:t>
            </a:r>
            <a:r>
              <a:rPr lang="en-US" sz="2400" dirty="0" smtClean="0">
                <a:latin typeface="+mj-lt"/>
                <a:ea typeface="ヒラギノ角ゴ ProN W3" charset="-128"/>
              </a:rPr>
              <a:t>"messenger" RNA that is intended for translation</a:t>
            </a:r>
          </a:p>
          <a:p>
            <a:pPr marL="693738" indent="-693738">
              <a:lnSpc>
                <a:spcPct val="110000"/>
              </a:lnSpc>
            </a:pPr>
            <a:r>
              <a:rPr lang="en-US" sz="2400" dirty="0" smtClean="0">
                <a:latin typeface="+mj-lt"/>
                <a:ea typeface="ヒラギノ角ゴ ProN W3" charset="-128"/>
              </a:rPr>
              <a:t>B - a "major" RNA that is present in large amounts</a:t>
            </a:r>
          </a:p>
          <a:p>
            <a:pPr marL="693738" indent="-693738">
              <a:lnSpc>
                <a:spcPct val="110000"/>
              </a:lnSpc>
            </a:pPr>
            <a:r>
              <a:rPr lang="en-US" sz="2400" dirty="0" smtClean="0">
                <a:latin typeface="+mj-lt"/>
                <a:ea typeface="ヒラギノ角ゴ ProN W3" charset="-128"/>
              </a:rPr>
              <a:t>C - a "missing" RNA that is present in low amounts</a:t>
            </a:r>
          </a:p>
          <a:p>
            <a:pPr marL="693738" indent="-693738">
              <a:lnSpc>
                <a:spcPct val="110000"/>
              </a:lnSpc>
            </a:pPr>
            <a:r>
              <a:rPr lang="en-US" sz="2400" dirty="0" smtClean="0">
                <a:latin typeface="+mj-lt"/>
                <a:ea typeface="ヒラギノ角ゴ ProN W3" charset="-128"/>
              </a:rPr>
              <a:t>D - a "</a:t>
            </a:r>
            <a:r>
              <a:rPr lang="en-US" sz="2400" dirty="0" err="1" smtClean="0">
                <a:latin typeface="+mj-lt"/>
                <a:ea typeface="ヒラギノ角ゴ ProN W3" charset="-128"/>
              </a:rPr>
              <a:t>missense</a:t>
            </a:r>
            <a:r>
              <a:rPr lang="en-US" sz="2400" dirty="0" smtClean="0">
                <a:latin typeface="+mj-lt"/>
                <a:ea typeface="ヒラギノ角ゴ ProN W3" charset="-128"/>
              </a:rPr>
              <a:t>" RNA that can't be translated into a protein</a:t>
            </a:r>
          </a:p>
          <a:p>
            <a:pPr marL="693738" indent="-693738">
              <a:lnSpc>
                <a:spcPct val="110000"/>
              </a:lnSpc>
            </a:pPr>
            <a:r>
              <a:rPr lang="en-US" sz="2400" dirty="0" smtClean="0">
                <a:latin typeface="+mj-lt"/>
                <a:ea typeface="ヒラギノ角ゴ ProN W3" charset="-128"/>
              </a:rPr>
              <a:t>E - a "mobile" RNA that has moved from cytoplasm to the nucleus</a:t>
            </a:r>
            <a:endParaRPr lang="en-US" sz="2400" dirty="0">
              <a:latin typeface="+mj-lt"/>
              <a:ea typeface="ヒラギノ角ゴ ProN W3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52400" y="228600"/>
            <a:ext cx="861059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0" dirty="0">
                <a:latin typeface="+mj-lt"/>
              </a:rPr>
              <a:t>mRNA is a </a:t>
            </a:r>
            <a:r>
              <a:rPr lang="en-US" sz="3600" u="sng" dirty="0">
                <a:latin typeface="+mj-lt"/>
              </a:rPr>
              <a:t>processed</a:t>
            </a:r>
            <a:r>
              <a:rPr lang="en-US" sz="3600" b="0" dirty="0">
                <a:latin typeface="+mj-lt"/>
              </a:rPr>
              <a:t> RNA transcript (in eukaryotes</a:t>
            </a:r>
            <a:r>
              <a:rPr lang="en-US" sz="3600" b="0" dirty="0" smtClean="0">
                <a:latin typeface="+mj-lt"/>
              </a:rPr>
              <a:t>) </a:t>
            </a:r>
            <a:r>
              <a:rPr lang="en-US" sz="3600" b="0" dirty="0">
                <a:latin typeface="+mj-lt"/>
              </a:rPr>
              <a:t>to be translated into a protein.</a:t>
            </a:r>
          </a:p>
        </p:txBody>
      </p:sp>
      <p:pic>
        <p:nvPicPr>
          <p:cNvPr id="54275" name="Picture 3" descr="9-1 Dog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8382000" cy="4751544"/>
          </a:xfrm>
          <a:prstGeom prst="rect">
            <a:avLst/>
          </a:prstGeom>
          <a:ln w="44450"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0" y="914400"/>
            <a:ext cx="9144000" cy="2971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1027113" y="228600"/>
            <a:ext cx="7050087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+mj-lt"/>
              </a:rPr>
              <a:t>Differences between a Genomic and </a:t>
            </a:r>
            <a:r>
              <a:rPr lang="en-US" sz="2400" dirty="0" err="1" smtClean="0">
                <a:latin typeface="+mj-lt"/>
              </a:rPr>
              <a:t>cDNA</a:t>
            </a:r>
            <a:r>
              <a:rPr lang="en-US" sz="2400" dirty="0" smtClean="0">
                <a:latin typeface="+mj-lt"/>
              </a:rPr>
              <a:t> library</a:t>
            </a:r>
            <a:endParaRPr lang="en-US" sz="2400" dirty="0">
              <a:latin typeface="+mj-lt"/>
            </a:endParaRPr>
          </a:p>
        </p:txBody>
      </p:sp>
      <p:pic>
        <p:nvPicPr>
          <p:cNvPr id="56323" name="Picture 3" descr="Gen vs cDNA libra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012" y="1373188"/>
            <a:ext cx="8688388" cy="226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8107363" y="6400800"/>
            <a:ext cx="10366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mic Sans MS" charset="0"/>
              </a:rPr>
              <a:t>p.1-7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62000" y="4343400"/>
            <a:ext cx="2743200" cy="2057400"/>
            <a:chOff x="304800" y="3810000"/>
            <a:chExt cx="2743200" cy="2057400"/>
          </a:xfrm>
        </p:grpSpPr>
        <p:sp>
          <p:nvSpPr>
            <p:cNvPr id="7" name="Rectangle 6"/>
            <p:cNvSpPr/>
            <p:nvPr/>
          </p:nvSpPr>
          <p:spPr>
            <a:xfrm>
              <a:off x="304800" y="3810000"/>
              <a:ext cx="2743200" cy="2057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25" name="Text Box 5"/>
            <p:cNvSpPr txBox="1">
              <a:spLocks noChangeArrowheads="1"/>
            </p:cNvSpPr>
            <p:nvPr/>
          </p:nvSpPr>
          <p:spPr bwMode="auto">
            <a:xfrm>
              <a:off x="646113" y="4114800"/>
              <a:ext cx="2192844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b="0" u="sng" dirty="0">
                  <a:latin typeface="+mj-lt"/>
                </a:rPr>
                <a:t>Genomic Library</a:t>
              </a:r>
            </a:p>
            <a:p>
              <a:r>
                <a:rPr lang="en-US" b="0" dirty="0">
                  <a:latin typeface="+mj-lt"/>
                </a:rPr>
                <a:t>Promoters</a:t>
              </a:r>
            </a:p>
            <a:p>
              <a:r>
                <a:rPr lang="en-US" b="0" dirty="0" err="1">
                  <a:latin typeface="+mj-lt"/>
                </a:rPr>
                <a:t>Introns</a:t>
              </a:r>
              <a:endParaRPr lang="en-US" b="0" dirty="0">
                <a:latin typeface="+mj-lt"/>
              </a:endParaRPr>
            </a:p>
            <a:p>
              <a:r>
                <a:rPr lang="en-US" b="0" dirty="0" err="1">
                  <a:latin typeface="+mj-lt"/>
                </a:rPr>
                <a:t>Intergenic</a:t>
              </a:r>
              <a:endParaRPr lang="en-US" b="0" dirty="0">
                <a:latin typeface="+mj-lt"/>
              </a:endParaRPr>
            </a:p>
            <a:p>
              <a:r>
                <a:rPr lang="en-US" b="0" dirty="0">
                  <a:latin typeface="+mj-lt"/>
                </a:rPr>
                <a:t>Non-expressed genes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57800" y="4343400"/>
            <a:ext cx="2856003" cy="2059126"/>
            <a:chOff x="4419600" y="3810000"/>
            <a:chExt cx="2856003" cy="2059126"/>
          </a:xfrm>
        </p:grpSpPr>
        <p:sp>
          <p:nvSpPr>
            <p:cNvPr id="8" name="Rectangle 7"/>
            <p:cNvSpPr/>
            <p:nvPr/>
          </p:nvSpPr>
          <p:spPr>
            <a:xfrm>
              <a:off x="4419600" y="3810000"/>
              <a:ext cx="2819400" cy="20574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26" name="Text Box 6"/>
            <p:cNvSpPr txBox="1">
              <a:spLocks noChangeArrowheads="1"/>
            </p:cNvSpPr>
            <p:nvPr/>
          </p:nvSpPr>
          <p:spPr bwMode="auto">
            <a:xfrm>
              <a:off x="4456113" y="4114800"/>
              <a:ext cx="2819490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b="0" u="sng" dirty="0" err="1">
                  <a:latin typeface="+mj-lt"/>
                </a:rPr>
                <a:t>cDNA</a:t>
              </a:r>
              <a:r>
                <a:rPr lang="en-US" b="0" u="sng" dirty="0">
                  <a:latin typeface="+mj-lt"/>
                </a:rPr>
                <a:t> Library</a:t>
              </a:r>
            </a:p>
            <a:p>
              <a:r>
                <a:rPr lang="en-US" b="0" dirty="0">
                  <a:latin typeface="+mj-lt"/>
                </a:rPr>
                <a:t>Expressed genes</a:t>
              </a:r>
            </a:p>
            <a:p>
              <a:r>
                <a:rPr lang="en-US" b="0" dirty="0">
                  <a:latin typeface="+mj-lt"/>
                </a:rPr>
                <a:t>Transcription start sites</a:t>
              </a:r>
            </a:p>
            <a:p>
              <a:r>
                <a:rPr lang="en-US" b="0" dirty="0">
                  <a:latin typeface="+mj-lt"/>
                </a:rPr>
                <a:t>Open reading frames (ORFs)</a:t>
              </a:r>
            </a:p>
            <a:p>
              <a:r>
                <a:rPr lang="en-US" b="0" dirty="0">
                  <a:latin typeface="+mj-lt"/>
                </a:rPr>
                <a:t>Splice points</a:t>
              </a:r>
            </a:p>
            <a:p>
              <a:endParaRPr lang="en-US" b="0" dirty="0">
                <a:latin typeface="Comic Sans MS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1-9 cDNA synthe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263" y="836613"/>
            <a:ext cx="8499475" cy="518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981200" y="152400"/>
            <a:ext cx="461151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+mj-lt"/>
              </a:rPr>
              <a:t>Synthesis of </a:t>
            </a:r>
            <a:r>
              <a:rPr lang="en-US" sz="2800" dirty="0" err="1" smtClean="0">
                <a:latin typeface="+mj-lt"/>
              </a:rPr>
              <a:t>cDNA</a:t>
            </a:r>
            <a:r>
              <a:rPr lang="en-US" sz="2800" dirty="0" smtClean="0">
                <a:latin typeface="+mj-lt"/>
              </a:rPr>
              <a:t> from mRNA</a:t>
            </a:r>
            <a:endParaRPr lang="en-US" sz="2800" dirty="0">
              <a:latin typeface="+mj-lt"/>
            </a:endParaRPr>
          </a:p>
        </p:txBody>
      </p:sp>
      <p:sp>
        <p:nvSpPr>
          <p:cNvPr id="4" name="Oval 3"/>
          <p:cNvSpPr/>
          <p:nvPr/>
        </p:nvSpPr>
        <p:spPr>
          <a:xfrm>
            <a:off x="5334000" y="2133600"/>
            <a:ext cx="381000" cy="304800"/>
          </a:xfrm>
          <a:prstGeom prst="ellipse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391</Words>
  <Application>Microsoft Office PowerPoint</Application>
  <PresentationFormat>On-screen Show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WSSP</vt:lpstr>
      <vt:lpstr>Science…by doing Science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WSSP</dc:title>
  <dc:creator>O'MARA, DEIRDRE</dc:creator>
  <cp:lastModifiedBy>O'MARA, DEIRDRE</cp:lastModifiedBy>
  <cp:revision>4</cp:revision>
  <dcterms:created xsi:type="dcterms:W3CDTF">2010-09-08T16:12:46Z</dcterms:created>
  <dcterms:modified xsi:type="dcterms:W3CDTF">2011-09-08T14:46:12Z</dcterms:modified>
</cp:coreProperties>
</file>