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C8B0CA-312D-4DF3-A272-4CB43CBB97BD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EF87C-7395-4056-BCC3-0861EB28354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886294-F39B-445A-BBAC-227DA55A5518}" type="slidenum">
              <a:rPr lang="en-US"/>
              <a:pPr/>
              <a:t>5</a:t>
            </a:fld>
            <a:endParaRPr lang="en-US"/>
          </a:p>
        </p:txBody>
      </p:sp>
      <p:sp>
        <p:nvSpPr>
          <p:cNvPr id="6861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069A14-7A71-4FE8-B314-556CD0753436}" type="slidenum">
              <a:rPr lang="en-US"/>
              <a:pPr/>
              <a:t>6</a:t>
            </a:fld>
            <a:endParaRPr lang="en-US"/>
          </a:p>
        </p:txBody>
      </p:sp>
      <p:sp>
        <p:nvSpPr>
          <p:cNvPr id="6656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A4B2D6-77D5-4CF0-B04E-377991A38189}" type="slidenum">
              <a:rPr lang="en-US"/>
              <a:pPr/>
              <a:t>7</a:t>
            </a:fld>
            <a:endParaRPr lang="en-US"/>
          </a:p>
        </p:txBody>
      </p:sp>
      <p:sp>
        <p:nvSpPr>
          <p:cNvPr id="70659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A86B0-9098-4DB8-AD17-A27ADF9620BB}" type="slidenum">
              <a:rPr lang="en-US"/>
              <a:pPr/>
              <a:t>8</a:t>
            </a:fld>
            <a:endParaRPr lang="en-US"/>
          </a:p>
        </p:txBody>
      </p:sp>
      <p:sp>
        <p:nvSpPr>
          <p:cNvPr id="7680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024C2-052B-4EC6-87D6-0665DF7E5174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8F18C-2F67-48F8-ACB9-048AF0194B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Making Sense of our Restriction Digests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/>
              <a:t>Or not…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B-8 pTriplEX2 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28600"/>
            <a:ext cx="6340475" cy="6513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2B-10 PvuII Dig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3601"/>
            <a:ext cx="8989768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339725" y="111125"/>
            <a:ext cx="5553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Arial" charset="0"/>
              </a:rPr>
              <a:t>Theoretical </a:t>
            </a:r>
            <a:r>
              <a:rPr lang="en-US" b="1" i="1" dirty="0" err="1">
                <a:latin typeface="Arial" charset="0"/>
              </a:rPr>
              <a:t>Pvu</a:t>
            </a:r>
            <a:r>
              <a:rPr lang="en-US" b="1" dirty="0" err="1">
                <a:latin typeface="Arial" charset="0"/>
              </a:rPr>
              <a:t>II</a:t>
            </a:r>
            <a:r>
              <a:rPr lang="en-US" b="1" dirty="0">
                <a:latin typeface="Arial" charset="0"/>
              </a:rPr>
              <a:t> digests of plasmids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7807325" y="6400800"/>
            <a:ext cx="1336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p. 2B-10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3"/>
          <p:cNvSpPr txBox="1">
            <a:spLocks noChangeArrowheads="1"/>
          </p:cNvSpPr>
          <p:nvPr/>
        </p:nvSpPr>
        <p:spPr bwMode="auto">
          <a:xfrm>
            <a:off x="0" y="454025"/>
            <a:ext cx="8586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latin typeface="Comic Sans MS" charset="0"/>
              </a:rPr>
              <a:t>Why are there 3 bands in the uncut lane?</a:t>
            </a:r>
          </a:p>
        </p:txBody>
      </p:sp>
      <p:sp>
        <p:nvSpPr>
          <p:cNvPr id="57347" name="Text Box 4"/>
          <p:cNvSpPr txBox="1">
            <a:spLocks noChangeArrowheads="1"/>
          </p:cNvSpPr>
          <p:nvPr/>
        </p:nvSpPr>
        <p:spPr bwMode="auto">
          <a:xfrm>
            <a:off x="7596188" y="6400800"/>
            <a:ext cx="1547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omic Sans MS" charset="0"/>
              </a:rPr>
              <a:t>p. 2B-10</a:t>
            </a:r>
          </a:p>
        </p:txBody>
      </p:sp>
      <p:pic>
        <p:nvPicPr>
          <p:cNvPr id="57348" name="Picture 5" descr="2-17 Gel SC-OC-Line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3725" y="1954213"/>
            <a:ext cx="818197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0" y="0"/>
            <a:ext cx="876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Times" charset="0"/>
              <a:buNone/>
            </a:pPr>
            <a:r>
              <a:rPr lang="en-US" sz="3200" b="1" dirty="0" smtClean="0">
                <a:latin typeface="Comic Sans MS" charset="0"/>
              </a:rPr>
              <a:t> </a:t>
            </a:r>
            <a:r>
              <a:rPr lang="en-US" sz="3200" b="1" dirty="0">
                <a:latin typeface="Comic Sans MS" charset="0"/>
              </a:rPr>
              <a:t>What is the size of the insert?</a:t>
            </a:r>
          </a:p>
          <a:p>
            <a:pPr marL="457200" indent="-457200"/>
            <a:endParaRPr lang="en-US" sz="3200" dirty="0">
              <a:latin typeface="Comic Sans MS" charset="0"/>
            </a:endParaRPr>
          </a:p>
        </p:txBody>
      </p:sp>
      <p:sp>
        <p:nvSpPr>
          <p:cNvPr id="67587" name="Line 4"/>
          <p:cNvSpPr>
            <a:spLocks noChangeShapeType="1"/>
          </p:cNvSpPr>
          <p:nvPr/>
        </p:nvSpPr>
        <p:spPr bwMode="auto">
          <a:xfrm>
            <a:off x="1447800" y="4699000"/>
            <a:ext cx="1981200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88" name="Line 5"/>
          <p:cNvSpPr>
            <a:spLocks noChangeShapeType="1"/>
          </p:cNvSpPr>
          <p:nvPr/>
        </p:nvSpPr>
        <p:spPr bwMode="auto">
          <a:xfrm>
            <a:off x="1447800" y="4432300"/>
            <a:ext cx="2438400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89" name="Rectangle 6"/>
          <p:cNvSpPr>
            <a:spLocks noChangeArrowheads="1"/>
          </p:cNvSpPr>
          <p:nvPr/>
        </p:nvSpPr>
        <p:spPr bwMode="auto">
          <a:xfrm>
            <a:off x="4495800" y="698500"/>
            <a:ext cx="4648200" cy="566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67590" name="Line 8"/>
          <p:cNvSpPr>
            <a:spLocks noChangeShapeType="1"/>
          </p:cNvSpPr>
          <p:nvPr/>
        </p:nvSpPr>
        <p:spPr bwMode="auto">
          <a:xfrm flipH="1" flipV="1">
            <a:off x="4495800" y="4724400"/>
            <a:ext cx="76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1" name="Line 10"/>
          <p:cNvSpPr>
            <a:spLocks noChangeShapeType="1"/>
          </p:cNvSpPr>
          <p:nvPr/>
        </p:nvSpPr>
        <p:spPr bwMode="auto">
          <a:xfrm flipH="1" flipV="1">
            <a:off x="4495800" y="4394200"/>
            <a:ext cx="76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2" name="Text Box 11"/>
          <p:cNvSpPr txBox="1">
            <a:spLocks noChangeArrowheads="1"/>
          </p:cNvSpPr>
          <p:nvPr/>
        </p:nvSpPr>
        <p:spPr bwMode="auto">
          <a:xfrm>
            <a:off x="7596188" y="6400800"/>
            <a:ext cx="1547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omic Sans MS" charset="0"/>
              </a:rPr>
              <a:t>p. 2B-13</a:t>
            </a:r>
          </a:p>
        </p:txBody>
      </p:sp>
      <p:pic>
        <p:nvPicPr>
          <p:cNvPr id="67593" name="Picture 13" descr="2B-12 20RDG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595313"/>
            <a:ext cx="6402387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4" name="Rectangle 14"/>
          <p:cNvSpPr>
            <a:spLocks noChangeArrowheads="1"/>
          </p:cNvSpPr>
          <p:nvPr/>
        </p:nvSpPr>
        <p:spPr bwMode="auto">
          <a:xfrm>
            <a:off x="2692400" y="825500"/>
            <a:ext cx="4076700" cy="6032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5" name="Text Box 9"/>
          <p:cNvSpPr txBox="1">
            <a:spLocks noChangeArrowheads="1"/>
          </p:cNvSpPr>
          <p:nvPr/>
        </p:nvSpPr>
        <p:spPr bwMode="auto">
          <a:xfrm>
            <a:off x="3340100" y="4392613"/>
            <a:ext cx="3438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charset="0"/>
              </a:rPr>
              <a:t>700 bp - 700 bp = 0 bp</a:t>
            </a:r>
          </a:p>
        </p:txBody>
      </p:sp>
      <p:sp>
        <p:nvSpPr>
          <p:cNvPr id="67596" name="Line 15"/>
          <p:cNvSpPr>
            <a:spLocks noChangeShapeType="1"/>
          </p:cNvSpPr>
          <p:nvPr/>
        </p:nvSpPr>
        <p:spPr bwMode="auto">
          <a:xfrm flipH="1">
            <a:off x="2679700" y="4597400"/>
            <a:ext cx="6223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7597" name="Picture 16" descr="2B-10 PvuII Dige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6650" y="1000125"/>
            <a:ext cx="7821613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8" name="Rectangle 17"/>
          <p:cNvSpPr>
            <a:spLocks noChangeArrowheads="1"/>
          </p:cNvSpPr>
          <p:nvPr/>
        </p:nvSpPr>
        <p:spPr bwMode="auto">
          <a:xfrm>
            <a:off x="8216900" y="431800"/>
            <a:ext cx="4648200" cy="566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67599" name="Text Box 18"/>
          <p:cNvSpPr txBox="1">
            <a:spLocks noChangeArrowheads="1"/>
          </p:cNvSpPr>
          <p:nvPr/>
        </p:nvSpPr>
        <p:spPr bwMode="auto">
          <a:xfrm>
            <a:off x="3289300" y="2944813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charset="0"/>
              </a:rPr>
              <a:t>2.9 Kb</a:t>
            </a:r>
          </a:p>
        </p:txBody>
      </p:sp>
      <p:sp>
        <p:nvSpPr>
          <p:cNvPr id="67600" name="Line 19"/>
          <p:cNvSpPr>
            <a:spLocks noChangeShapeType="1"/>
          </p:cNvSpPr>
          <p:nvPr/>
        </p:nvSpPr>
        <p:spPr bwMode="auto">
          <a:xfrm flipH="1">
            <a:off x="2667000" y="3136900"/>
            <a:ext cx="6223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>
              <a:buFont typeface="Times" charset="0"/>
              <a:buNone/>
            </a:pPr>
            <a:r>
              <a:rPr lang="en-US" sz="3200" b="1" dirty="0" smtClean="0">
                <a:latin typeface="Verdana" pitchFamily="34" charset="0"/>
              </a:rPr>
              <a:t>Is </a:t>
            </a:r>
            <a:r>
              <a:rPr lang="en-US" sz="3200" b="1" dirty="0">
                <a:latin typeface="Verdana" pitchFamily="34" charset="0"/>
              </a:rPr>
              <a:t>there a </a:t>
            </a:r>
            <a:r>
              <a:rPr lang="en-US" sz="3200" b="1" i="1" dirty="0" err="1">
                <a:latin typeface="Verdana" pitchFamily="34" charset="0"/>
              </a:rPr>
              <a:t>Pvu</a:t>
            </a:r>
            <a:r>
              <a:rPr lang="en-US" sz="3200" b="1" dirty="0" err="1">
                <a:latin typeface="Verdana" pitchFamily="34" charset="0"/>
              </a:rPr>
              <a:t>II</a:t>
            </a:r>
            <a:r>
              <a:rPr lang="en-US" sz="3200" b="1" dirty="0">
                <a:latin typeface="Verdana" pitchFamily="34" charset="0"/>
              </a:rPr>
              <a:t> site in the </a:t>
            </a:r>
            <a:r>
              <a:rPr lang="en-US" sz="3200" b="1" dirty="0" smtClean="0">
                <a:latin typeface="Verdana" pitchFamily="34" charset="0"/>
              </a:rPr>
              <a:t>insert</a:t>
            </a:r>
          </a:p>
          <a:p>
            <a:pPr marL="457200" indent="-457200" algn="ctr">
              <a:buFont typeface="Times" charset="0"/>
              <a:buNone/>
            </a:pPr>
            <a:r>
              <a:rPr lang="en-US" sz="2800" i="1" dirty="0" smtClean="0">
                <a:latin typeface="Verdana" pitchFamily="34" charset="0"/>
              </a:rPr>
              <a:t>Are </a:t>
            </a:r>
            <a:r>
              <a:rPr lang="en-US" sz="2800" i="1" dirty="0">
                <a:latin typeface="Verdana" pitchFamily="34" charset="0"/>
              </a:rPr>
              <a:t>there multiple bands?</a:t>
            </a:r>
          </a:p>
          <a:p>
            <a:pPr marL="457200" indent="-457200"/>
            <a:endParaRPr lang="en-US" sz="3200" dirty="0">
              <a:latin typeface="Comic Sans MS" charset="0"/>
            </a:endParaRPr>
          </a:p>
        </p:txBody>
      </p:sp>
      <p:sp>
        <p:nvSpPr>
          <p:cNvPr id="65539" name="Text Box 9"/>
          <p:cNvSpPr txBox="1">
            <a:spLocks noChangeArrowheads="1"/>
          </p:cNvSpPr>
          <p:nvPr/>
        </p:nvSpPr>
        <p:spPr bwMode="auto">
          <a:xfrm>
            <a:off x="7596188" y="6400800"/>
            <a:ext cx="1547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omic Sans MS" charset="0"/>
              </a:rPr>
              <a:t>p. 2B-13</a:t>
            </a:r>
          </a:p>
        </p:txBody>
      </p:sp>
      <p:pic>
        <p:nvPicPr>
          <p:cNvPr id="65540" name="Picture 16" descr="2B-12 20RDG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6713" y="1346200"/>
            <a:ext cx="5578475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>
              <a:buFont typeface="Times" charset="0"/>
              <a:buNone/>
            </a:pPr>
            <a:r>
              <a:rPr lang="en-US" sz="3200" b="1" dirty="0" smtClean="0">
                <a:latin typeface="Verdana" pitchFamily="34" charset="0"/>
              </a:rPr>
              <a:t>Do </a:t>
            </a:r>
            <a:r>
              <a:rPr lang="en-US" sz="3200" b="1" dirty="0">
                <a:latin typeface="Verdana" pitchFamily="34" charset="0"/>
              </a:rPr>
              <a:t>the results from the digest and the PCR agree? </a:t>
            </a:r>
          </a:p>
          <a:p>
            <a:pPr marL="457200" indent="-457200">
              <a:buFont typeface="Times" charset="0"/>
              <a:buNone/>
            </a:pPr>
            <a:r>
              <a:rPr lang="en-US" sz="3200" b="1" dirty="0">
                <a:latin typeface="Comic Sans MS" charset="0"/>
              </a:rPr>
              <a:t>	</a:t>
            </a:r>
            <a:endParaRPr lang="en-US" sz="3200" dirty="0">
              <a:latin typeface="Comic Sans MS" charset="0"/>
            </a:endParaRPr>
          </a:p>
        </p:txBody>
      </p:sp>
      <p:sp>
        <p:nvSpPr>
          <p:cNvPr id="69635" name="Rectangle 6"/>
          <p:cNvSpPr>
            <a:spLocks noChangeArrowheads="1"/>
          </p:cNvSpPr>
          <p:nvPr/>
        </p:nvSpPr>
        <p:spPr bwMode="auto">
          <a:xfrm>
            <a:off x="2971800" y="1498600"/>
            <a:ext cx="6172200" cy="508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69636" name="Text Box 28"/>
          <p:cNvSpPr txBox="1">
            <a:spLocks noChangeArrowheads="1"/>
          </p:cNvSpPr>
          <p:nvPr/>
        </p:nvSpPr>
        <p:spPr bwMode="auto">
          <a:xfrm>
            <a:off x="7596188" y="6400800"/>
            <a:ext cx="1547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omic Sans MS" charset="0"/>
              </a:rPr>
              <a:t>p. 2B-14</a:t>
            </a:r>
          </a:p>
        </p:txBody>
      </p:sp>
      <p:pic>
        <p:nvPicPr>
          <p:cNvPr id="69637" name="Picture 32" descr="2A-9 20PCRG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663" y="1806575"/>
            <a:ext cx="6184900" cy="391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8" name="Rectangle 33"/>
          <p:cNvSpPr>
            <a:spLocks noChangeArrowheads="1"/>
          </p:cNvSpPr>
          <p:nvPr/>
        </p:nvSpPr>
        <p:spPr bwMode="auto">
          <a:xfrm>
            <a:off x="1727200" y="1663700"/>
            <a:ext cx="4025900" cy="4140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39" name="Text Box 34"/>
          <p:cNvSpPr txBox="1">
            <a:spLocks noChangeArrowheads="1"/>
          </p:cNvSpPr>
          <p:nvPr/>
        </p:nvSpPr>
        <p:spPr bwMode="auto">
          <a:xfrm>
            <a:off x="215900" y="6043613"/>
            <a:ext cx="3438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charset="0"/>
              </a:rPr>
              <a:t>200 bp - 200 bp = 0 bp</a:t>
            </a:r>
          </a:p>
        </p:txBody>
      </p:sp>
      <p:sp>
        <p:nvSpPr>
          <p:cNvPr id="69640" name="Line 35"/>
          <p:cNvSpPr>
            <a:spLocks noChangeShapeType="1"/>
          </p:cNvSpPr>
          <p:nvPr/>
        </p:nvSpPr>
        <p:spPr bwMode="auto">
          <a:xfrm flipH="1">
            <a:off x="1727200" y="5016500"/>
            <a:ext cx="6223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9641" name="Picture 36" descr="2B-12 20RDG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9813" y="1524000"/>
            <a:ext cx="4625975" cy="420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2" name="Rectangle 37"/>
          <p:cNvSpPr>
            <a:spLocks noChangeArrowheads="1"/>
          </p:cNvSpPr>
          <p:nvPr/>
        </p:nvSpPr>
        <p:spPr bwMode="auto">
          <a:xfrm>
            <a:off x="4953000" y="1701800"/>
            <a:ext cx="4025900" cy="4140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Line 38"/>
          <p:cNvSpPr>
            <a:spLocks noChangeShapeType="1"/>
          </p:cNvSpPr>
          <p:nvPr/>
        </p:nvSpPr>
        <p:spPr bwMode="auto">
          <a:xfrm flipH="1">
            <a:off x="4991100" y="4318000"/>
            <a:ext cx="6223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Text Box 39"/>
          <p:cNvSpPr txBox="1">
            <a:spLocks noChangeArrowheads="1"/>
          </p:cNvSpPr>
          <p:nvPr/>
        </p:nvSpPr>
        <p:spPr bwMode="auto">
          <a:xfrm>
            <a:off x="5603875" y="4087813"/>
            <a:ext cx="3438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charset="0"/>
              </a:rPr>
              <a:t>700 bp - 700 bp = 0 bp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>
              <a:buFont typeface="Times" charset="0"/>
              <a:buNone/>
            </a:pPr>
            <a:r>
              <a:rPr lang="en-US" sz="3200" b="1" dirty="0" smtClean="0">
                <a:latin typeface="Verdana" pitchFamily="34" charset="0"/>
              </a:rPr>
              <a:t>How </a:t>
            </a:r>
            <a:r>
              <a:rPr lang="en-US" sz="3200" b="1" dirty="0">
                <a:latin typeface="Verdana" pitchFamily="34" charset="0"/>
              </a:rPr>
              <a:t>do we figure out the insert size from the 20JM4.10 digest? </a:t>
            </a:r>
          </a:p>
          <a:p>
            <a:pPr marL="457200" indent="-457200">
              <a:buFont typeface="Times" charset="0"/>
              <a:buNone/>
            </a:pPr>
            <a:r>
              <a:rPr lang="en-US" sz="3200" b="1" dirty="0">
                <a:latin typeface="Comic Sans MS" charset="0"/>
              </a:rPr>
              <a:t>	</a:t>
            </a:r>
            <a:endParaRPr lang="en-US" sz="3200" dirty="0">
              <a:latin typeface="Comic Sans MS" charset="0"/>
            </a:endParaRP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2971800" y="1447800"/>
            <a:ext cx="6172200" cy="508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pic>
        <p:nvPicPr>
          <p:cNvPr id="75781" name="Picture 9" descr="2B-12 20RDG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25" y="1163169"/>
            <a:ext cx="4930775" cy="4578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3" name="Line 11"/>
          <p:cNvSpPr>
            <a:spLocks noChangeShapeType="1"/>
          </p:cNvSpPr>
          <p:nvPr/>
        </p:nvSpPr>
        <p:spPr bwMode="auto">
          <a:xfrm flipH="1">
            <a:off x="3276600" y="3732212"/>
            <a:ext cx="533400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4" name="Text Box 12"/>
          <p:cNvSpPr txBox="1">
            <a:spLocks noChangeArrowheads="1"/>
          </p:cNvSpPr>
          <p:nvPr/>
        </p:nvSpPr>
        <p:spPr bwMode="auto">
          <a:xfrm>
            <a:off x="5565775" y="4498975"/>
            <a:ext cx="2841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mic Sans MS" charset="0"/>
              </a:rPr>
              <a:t>1200 bp + 400 bp-700 bp = 900 bp</a:t>
            </a:r>
          </a:p>
        </p:txBody>
      </p:sp>
      <p:sp>
        <p:nvSpPr>
          <p:cNvPr id="75785" name="Line 13"/>
          <p:cNvSpPr>
            <a:spLocks noChangeShapeType="1"/>
          </p:cNvSpPr>
          <p:nvPr/>
        </p:nvSpPr>
        <p:spPr bwMode="auto">
          <a:xfrm flipH="1">
            <a:off x="3276600" y="4572000"/>
            <a:ext cx="533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6" name="Line 14"/>
          <p:cNvSpPr>
            <a:spLocks noChangeShapeType="1"/>
          </p:cNvSpPr>
          <p:nvPr/>
        </p:nvSpPr>
        <p:spPr bwMode="auto">
          <a:xfrm flipH="1">
            <a:off x="3276600" y="3046412"/>
            <a:ext cx="457200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7" name="Rectangle 16"/>
          <p:cNvSpPr>
            <a:spLocks noChangeArrowheads="1"/>
          </p:cNvSpPr>
          <p:nvPr/>
        </p:nvSpPr>
        <p:spPr bwMode="auto">
          <a:xfrm>
            <a:off x="3581400" y="3124200"/>
            <a:ext cx="10775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mic Sans MS" charset="0"/>
              </a:rPr>
              <a:t>2900 </a:t>
            </a:r>
            <a:r>
              <a:rPr lang="en-US" dirty="0" err="1">
                <a:solidFill>
                  <a:schemeClr val="bg1"/>
                </a:solidFill>
                <a:latin typeface="Comic Sans MS" charset="0"/>
              </a:rPr>
              <a:t>bp</a:t>
            </a:r>
            <a:endParaRPr lang="en-US" dirty="0">
              <a:solidFill>
                <a:schemeClr val="bg1"/>
              </a:solidFill>
              <a:latin typeface="Comic Sans MS" charset="0"/>
            </a:endParaRPr>
          </a:p>
        </p:txBody>
      </p:sp>
      <p:sp>
        <p:nvSpPr>
          <p:cNvPr id="75788" name="Rectangle 17"/>
          <p:cNvSpPr>
            <a:spLocks noChangeArrowheads="1"/>
          </p:cNvSpPr>
          <p:nvPr/>
        </p:nvSpPr>
        <p:spPr bwMode="auto">
          <a:xfrm>
            <a:off x="3733800" y="3581400"/>
            <a:ext cx="1040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mic Sans MS" charset="0"/>
              </a:rPr>
              <a:t>1200 </a:t>
            </a:r>
            <a:r>
              <a:rPr lang="en-US" dirty="0" err="1">
                <a:solidFill>
                  <a:schemeClr val="bg1"/>
                </a:solidFill>
                <a:latin typeface="Comic Sans MS" charset="0"/>
              </a:rPr>
              <a:t>bp</a:t>
            </a:r>
            <a:endParaRPr lang="en-US" dirty="0">
              <a:solidFill>
                <a:schemeClr val="bg1"/>
              </a:solidFill>
              <a:latin typeface="Comic Sans MS" charset="0"/>
            </a:endParaRPr>
          </a:p>
        </p:txBody>
      </p:sp>
      <p:sp>
        <p:nvSpPr>
          <p:cNvPr id="75789" name="Rectangle 18"/>
          <p:cNvSpPr>
            <a:spLocks noChangeArrowheads="1"/>
          </p:cNvSpPr>
          <p:nvPr/>
        </p:nvSpPr>
        <p:spPr bwMode="auto">
          <a:xfrm>
            <a:off x="3705225" y="4418013"/>
            <a:ext cx="85151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mic Sans MS" charset="0"/>
              </a:rPr>
              <a:t>400 </a:t>
            </a:r>
            <a:r>
              <a:rPr lang="en-US" sz="1600" dirty="0" err="1">
                <a:solidFill>
                  <a:schemeClr val="bg1"/>
                </a:solidFill>
                <a:latin typeface="Comic Sans MS" charset="0"/>
              </a:rPr>
              <a:t>bp</a:t>
            </a:r>
            <a:endParaRPr lang="en-US" sz="1600" dirty="0">
              <a:solidFill>
                <a:schemeClr val="bg1"/>
              </a:solidFill>
              <a:latin typeface="Comic Sans MS" charset="0"/>
            </a:endParaRPr>
          </a:p>
        </p:txBody>
      </p:sp>
      <p:pic>
        <p:nvPicPr>
          <p:cNvPr id="75790" name="Picture 19" descr="PvuII 3 cu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3800" y="1711325"/>
            <a:ext cx="388302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5" name="Picture 3" descr="2B-12 20RDG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61950"/>
            <a:ext cx="5022255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4" descr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9800" y="331788"/>
            <a:ext cx="422275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faculty.pingry.org/domara/images/17RDGel1_section1_2_sept2011unmocked.JPG"/>
          <p:cNvPicPr>
            <a:picLocks noChangeAspect="1" noChangeArrowheads="1"/>
          </p:cNvPicPr>
          <p:nvPr/>
        </p:nvPicPr>
        <p:blipFill>
          <a:blip r:embed="rId2" cstate="print"/>
          <a:srcRect l="10789" t="16231" r="21842" b="40591"/>
          <a:stretch>
            <a:fillRect/>
          </a:stretch>
        </p:blipFill>
        <p:spPr bwMode="auto">
          <a:xfrm>
            <a:off x="295274" y="1524000"/>
            <a:ext cx="8461164" cy="40957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flipH="1">
            <a:off x="226691" y="1040131"/>
            <a:ext cx="4564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itchFamily="34" charset="0"/>
              </a:rPr>
              <a:t>Section 12 </a:t>
            </a:r>
            <a:r>
              <a:rPr lang="en-US" dirty="0" err="1" smtClean="0">
                <a:latin typeface="Verdana" pitchFamily="34" charset="0"/>
              </a:rPr>
              <a:t>ResDig</a:t>
            </a:r>
            <a:r>
              <a:rPr lang="en-US" dirty="0" smtClean="0">
                <a:latin typeface="Verdana" pitchFamily="34" charset="0"/>
              </a:rPr>
              <a:t> Gel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475" y="6248400"/>
            <a:ext cx="1622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Verdana" pitchFamily="34" charset="0"/>
              </a:rPr>
              <a:t>Run 9/28</a:t>
            </a:r>
            <a:endParaRPr 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ttp://faculty.pingry.org/domara/images/17RDGel2_section3_4_sept2011umocked.JPG"/>
          <p:cNvPicPr>
            <a:picLocks noChangeAspect="1" noChangeArrowheads="1"/>
          </p:cNvPicPr>
          <p:nvPr/>
        </p:nvPicPr>
        <p:blipFill>
          <a:blip r:embed="rId2" cstate="print"/>
          <a:srcRect t="11178" r="11579" b="46749"/>
          <a:stretch>
            <a:fillRect/>
          </a:stretch>
        </p:blipFill>
        <p:spPr bwMode="auto">
          <a:xfrm>
            <a:off x="238369" y="1524000"/>
            <a:ext cx="8753231" cy="304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28600" y="1066800"/>
            <a:ext cx="2761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Verdana" pitchFamily="34" charset="0"/>
              </a:rPr>
              <a:t>Section 34 </a:t>
            </a:r>
            <a:r>
              <a:rPr lang="en-US" dirty="0" err="1" smtClean="0">
                <a:latin typeface="Verdana" pitchFamily="34" charset="0"/>
              </a:rPr>
              <a:t>ResDig</a:t>
            </a:r>
            <a:r>
              <a:rPr lang="en-US" dirty="0" smtClean="0">
                <a:latin typeface="Verdana" pitchFamily="34" charset="0"/>
              </a:rPr>
              <a:t> Gel</a:t>
            </a:r>
            <a:endParaRPr 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faculty.pingry.org/domara/images/17PCRG3_section5_8sept2011unmockedgel.JPG"/>
          <p:cNvPicPr>
            <a:picLocks noChangeAspect="1" noChangeArrowheads="1"/>
          </p:cNvPicPr>
          <p:nvPr/>
        </p:nvPicPr>
        <p:blipFill>
          <a:blip r:embed="rId2" cstate="print"/>
          <a:srcRect l="3158" t="12543" r="8421" b="47329"/>
          <a:stretch>
            <a:fillRect/>
          </a:stretch>
        </p:blipFill>
        <p:spPr bwMode="auto">
          <a:xfrm>
            <a:off x="277342" y="1676400"/>
            <a:ext cx="8670258" cy="2971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" y="609600"/>
            <a:ext cx="2506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Section 58 Res Digest gel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145</Words>
  <Application>Microsoft Office PowerPoint</Application>
  <PresentationFormat>On-screen Show (4:3)</PresentationFormat>
  <Paragraphs>32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Making Sense of our Restriction Digests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Sense of our Restriction Digests</dc:title>
  <dc:creator>O'MARA, DEIRDRE</dc:creator>
  <cp:lastModifiedBy>O'MARA, DEIRDRE</cp:lastModifiedBy>
  <cp:revision>1</cp:revision>
  <dcterms:created xsi:type="dcterms:W3CDTF">2011-09-30T11:49:49Z</dcterms:created>
  <dcterms:modified xsi:type="dcterms:W3CDTF">2011-09-30T18:21:00Z</dcterms:modified>
</cp:coreProperties>
</file>