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58" r:id="rId4"/>
    <p:sldId id="260" r:id="rId5"/>
    <p:sldId id="261" r:id="rId6"/>
    <p:sldId id="263" r:id="rId7"/>
    <p:sldId id="262" r:id="rId8"/>
    <p:sldId id="264" r:id="rId9"/>
    <p:sldId id="271" r:id="rId10"/>
    <p:sldId id="265" r:id="rId11"/>
    <p:sldId id="267" r:id="rId12"/>
    <p:sldId id="266" r:id="rId13"/>
    <p:sldId id="268" r:id="rId14"/>
    <p:sldId id="270" r:id="rId15"/>
    <p:sldId id="269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DACDF-52FD-4FDA-AD06-D321D1B2C92A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06798-75F1-4AD5-A242-9F3A6B458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Blast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6798-75F1-4AD5-A242-9F3A6B4588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BlastX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6798-75F1-4AD5-A242-9F3A6B4588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blast X shows that our</a:t>
            </a:r>
            <a:r>
              <a:rPr lang="en-US" baseline="0" dirty="0" smtClean="0"/>
              <a:t> query does NOT match to the beginning of this protein…what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6798-75F1-4AD5-A242-9F3A6B4588D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</a:t>
            </a:r>
            <a:r>
              <a:rPr lang="en-US" baseline="0" dirty="0" smtClean="0"/>
              <a:t> is the amino acid sequence of the first match (I accessed the complete </a:t>
            </a:r>
            <a:r>
              <a:rPr lang="en-US" baseline="0" dirty="0" err="1" smtClean="0"/>
              <a:t>aa</a:t>
            </a:r>
            <a:r>
              <a:rPr lang="en-US" baseline="0" dirty="0" smtClean="0"/>
              <a:t> sequence by clicking on the accession number) of the BLAST X, which of the above is the point where our TRANSLATED nucleotide sequence starts to match this protein?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6798-75F1-4AD5-A242-9F3A6B4588D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</a:t>
            </a:r>
            <a:r>
              <a:rPr lang="en-US" baseline="0" dirty="0" smtClean="0"/>
              <a:t> is the correct reading frame?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6798-75F1-4AD5-A242-9F3A6B4588D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Things go off the track at this point!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06798-75F1-4AD5-A242-9F3A6B4588D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3B628-3465-4725-B3CE-86C7F2A23FE5}" type="datetimeFigureOut">
              <a:rPr lang="en-US" smtClean="0"/>
              <a:pPr/>
              <a:t>11/17/2010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63563-7C95-44F6-A879-596ADBFA1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Practice Clone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Download and get ready!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3902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smtClean="0"/>
              <a:t>After opening the sequence….</a:t>
            </a:r>
          </a:p>
          <a:p>
            <a:r>
              <a:rPr lang="en-US" sz="4400" i="1" dirty="0" smtClean="0"/>
              <a:t>What questions do you start with?</a:t>
            </a:r>
          </a:p>
          <a:p>
            <a:endParaRPr lang="en-US" sz="2800" dirty="0"/>
          </a:p>
          <a:p>
            <a:r>
              <a:rPr lang="en-US" sz="2800" dirty="0" smtClean="0"/>
              <a:t>	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</a:rPr>
              <a:t>Is the sequence of good quality?	</a:t>
            </a:r>
          </a:p>
          <a:p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</a:rPr>
              <a:t>Do you see a poly AAA tail?  </a:t>
            </a:r>
          </a:p>
          <a:p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</a:rPr>
              <a:t>What does that mean?</a:t>
            </a:r>
          </a:p>
          <a:p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</a:rPr>
              <a:t>Where is the start of the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</a:rPr>
              <a:t>cDNA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</a:rPr>
              <a:t> insert? </a:t>
            </a:r>
          </a:p>
          <a:p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889" t="29333" r="35000" b="31556"/>
          <a:stretch>
            <a:fillRect/>
          </a:stretch>
        </p:blipFill>
        <p:spPr bwMode="auto">
          <a:xfrm>
            <a:off x="228600" y="457200"/>
            <a:ext cx="8763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524000" y="4191000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33800" y="41910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67400" y="419100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6306" y="41910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77118" y="4191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697089" y="3048000"/>
            <a:ext cx="2057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2906888" y="3048000"/>
            <a:ext cx="2057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0"/>
          </p:cNvCxnSpPr>
          <p:nvPr/>
        </p:nvCxnSpPr>
        <p:spPr>
          <a:xfrm rot="5400000" flipH="1" flipV="1">
            <a:off x="4947413" y="3118614"/>
            <a:ext cx="2133599" cy="111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V="1">
            <a:off x="5448302" y="2781300"/>
            <a:ext cx="2209799" cy="7620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0"/>
          </p:cNvCxnSpPr>
          <p:nvPr/>
        </p:nvCxnSpPr>
        <p:spPr>
          <a:xfrm rot="16200000" flipV="1">
            <a:off x="6795063" y="3058903"/>
            <a:ext cx="2132806" cy="131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3333" t="25778" r="26667" b="5778"/>
          <a:stretch>
            <a:fillRect/>
          </a:stretch>
        </p:blipFill>
        <p:spPr bwMode="auto">
          <a:xfrm>
            <a:off x="1143000" y="381000"/>
            <a:ext cx="6858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60306" y="15240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05740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38862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58899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609600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219200" y="6104466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219200" y="4114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 flipV="1">
            <a:off x="1120650" y="2209800"/>
            <a:ext cx="860550" cy="32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3" idx="3"/>
          </p:cNvCxnSpPr>
          <p:nvPr/>
        </p:nvCxnSpPr>
        <p:spPr>
          <a:xfrm flipV="1">
            <a:off x="1066800" y="1676400"/>
            <a:ext cx="914400" cy="32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</p:cNvCxnSpPr>
          <p:nvPr/>
        </p:nvCxnSpPr>
        <p:spPr>
          <a:xfrm>
            <a:off x="1191182" y="794266"/>
            <a:ext cx="866218" cy="5773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5052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29200" y="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29600" y="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89578" y="325966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889" t="16889" r="13333" b="39555"/>
          <a:stretch>
            <a:fillRect/>
          </a:stretch>
        </p:blipFill>
        <p:spPr bwMode="auto">
          <a:xfrm>
            <a:off x="228599" y="304800"/>
            <a:ext cx="857327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>
            <a:stCxn id="2" idx="0"/>
          </p:cNvCxnSpPr>
          <p:nvPr/>
        </p:nvCxnSpPr>
        <p:spPr>
          <a:xfrm rot="5400000" flipH="1" flipV="1">
            <a:off x="-456777" y="2286424"/>
            <a:ext cx="2133600" cy="3039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4038600" y="228600"/>
            <a:ext cx="106765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7690131" y="614819"/>
            <a:ext cx="925689" cy="3056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V="1">
            <a:off x="2677869" y="3245133"/>
            <a:ext cx="304800" cy="8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13333" r="43333" b="14667"/>
          <a:stretch>
            <a:fillRect/>
          </a:stretch>
        </p:blipFill>
        <p:spPr bwMode="auto">
          <a:xfrm>
            <a:off x="76200" y="304800"/>
            <a:ext cx="77724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648200" y="1030069"/>
            <a:ext cx="431445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What country was this sequence published?</a:t>
            </a:r>
          </a:p>
          <a:p>
            <a:r>
              <a:rPr lang="en-US" dirty="0" smtClean="0"/>
              <a:t>A. Russia  B. China C. US  D. Japan  E. France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25000" t="19555" r="26111" b="25778"/>
          <a:stretch>
            <a:fillRect/>
          </a:stretch>
        </p:blipFill>
        <p:spPr bwMode="auto">
          <a:xfrm>
            <a:off x="4114800" y="1447800"/>
            <a:ext cx="5029200" cy="3635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l="25079" t="32762" r="26667" b="5778"/>
          <a:stretch>
            <a:fillRect/>
          </a:stretch>
        </p:blipFill>
        <p:spPr bwMode="auto">
          <a:xfrm>
            <a:off x="152400" y="1524000"/>
            <a:ext cx="4211781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" y="1143000"/>
            <a:ext cx="1443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Blast N: nr/</a:t>
            </a:r>
            <a:r>
              <a:rPr lang="en-US" dirty="0" err="1" smtClean="0"/>
              <a:t>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48200" y="1143000"/>
            <a:ext cx="3598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Blast N: </a:t>
            </a:r>
            <a:r>
              <a:rPr lang="en-US" b="1" dirty="0" err="1" smtClean="0"/>
              <a:t>est</a:t>
            </a:r>
            <a:r>
              <a:rPr lang="en-US" b="1" dirty="0" smtClean="0"/>
              <a:t> </a:t>
            </a:r>
            <a:r>
              <a:rPr lang="en-US" sz="1200" b="1" dirty="0" smtClean="0"/>
              <a:t>remember from other </a:t>
            </a:r>
            <a:r>
              <a:rPr lang="en-US" sz="1200" b="1" dirty="0" err="1" smtClean="0"/>
              <a:t>cDNA</a:t>
            </a:r>
            <a:r>
              <a:rPr lang="en-US" sz="1200" b="1" dirty="0" smtClean="0"/>
              <a:t> clones!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42222" t="23111" r="8889" b="14667"/>
          <a:stretch>
            <a:fillRect/>
          </a:stretch>
        </p:blipFill>
        <p:spPr bwMode="auto">
          <a:xfrm>
            <a:off x="1066800" y="533400"/>
            <a:ext cx="6705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3889" t="56889" r="25556"/>
          <a:stretch>
            <a:fillRect/>
          </a:stretch>
        </p:blipFill>
        <p:spPr bwMode="auto">
          <a:xfrm>
            <a:off x="457200" y="228600"/>
            <a:ext cx="5791200" cy="308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6667" t="14222" r="23333" b="43111"/>
          <a:stretch>
            <a:fillRect/>
          </a:stretch>
        </p:blipFill>
        <p:spPr bwMode="auto">
          <a:xfrm>
            <a:off x="762000" y="3733800"/>
            <a:ext cx="7239000" cy="2757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3333" t="29333" r="1667" b="14889"/>
          <a:stretch>
            <a:fillRect/>
          </a:stretch>
        </p:blipFill>
        <p:spPr bwMode="auto">
          <a:xfrm>
            <a:off x="152400" y="1149209"/>
            <a:ext cx="8839200" cy="4108591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flipH="1">
            <a:off x="152400" y="228600"/>
            <a:ext cx="2392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BLAST X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3333" t="29333" r="1667" b="14889"/>
          <a:stretch>
            <a:fillRect/>
          </a:stretch>
        </p:blipFill>
        <p:spPr bwMode="auto">
          <a:xfrm>
            <a:off x="152400" y="1149209"/>
            <a:ext cx="8839200" cy="4108591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flipH="1">
            <a:off x="152400" y="228600"/>
            <a:ext cx="2392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BLAST X</a:t>
            </a:r>
            <a:endParaRPr lang="en-US" sz="3600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1181100" y="723900"/>
            <a:ext cx="1752600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43200" y="304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 the alignment!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0" y="5410200"/>
            <a:ext cx="5769080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 does our query start to match? </a:t>
            </a:r>
          </a:p>
          <a:p>
            <a:r>
              <a:rPr lang="en-US" sz="2800" dirty="0" smtClean="0"/>
              <a:t>What reading frame is the BLAST X in?</a:t>
            </a:r>
          </a:p>
          <a:p>
            <a:r>
              <a:rPr lang="en-US" sz="2800" dirty="0" smtClean="0"/>
              <a:t>A. 0	B.  +1	C. +2	D. +3	E. at the Met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t="14222" r="40000" b="5778"/>
          <a:stretch>
            <a:fillRect/>
          </a:stretch>
        </p:blipFill>
        <p:spPr bwMode="auto">
          <a:xfrm>
            <a:off x="2286000" y="1066800"/>
            <a:ext cx="6553200" cy="5461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381000" y="381000"/>
            <a:ext cx="446930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/>
              <a:t>Looking at the accession number record: </a:t>
            </a:r>
            <a:endParaRPr lang="en-US" sz="2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631244" y="5094111"/>
            <a:ext cx="16002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3716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  1 </a:t>
            </a:r>
            <a:r>
              <a:rPr lang="en-US" sz="2400" dirty="0" err="1" smtClean="0"/>
              <a:t>mmfeyvlfls</a:t>
            </a:r>
            <a:r>
              <a:rPr lang="en-US" sz="2400" dirty="0" smtClean="0"/>
              <a:t> </a:t>
            </a:r>
            <a:r>
              <a:rPr lang="en-US" sz="2400" dirty="0" err="1" smtClean="0"/>
              <a:t>vylfsigiyg</a:t>
            </a:r>
            <a:r>
              <a:rPr lang="en-US" sz="2400" dirty="0" smtClean="0"/>
              <a:t> </a:t>
            </a:r>
            <a:r>
              <a:rPr lang="en-US" sz="2400" dirty="0" err="1" smtClean="0"/>
              <a:t>litsrnmvra</a:t>
            </a:r>
            <a:r>
              <a:rPr lang="en-US" sz="2400" dirty="0" smtClean="0"/>
              <a:t> </a:t>
            </a:r>
            <a:r>
              <a:rPr lang="en-US" sz="2400" dirty="0" err="1" smtClean="0"/>
              <a:t>lmclelilns</a:t>
            </a:r>
            <a:r>
              <a:rPr lang="en-US" sz="2400" dirty="0" smtClean="0"/>
              <a:t> </a:t>
            </a:r>
            <a:r>
              <a:rPr lang="en-US" sz="2400" dirty="0" err="1" smtClean="0"/>
              <a:t>vninlvtfsd</a:t>
            </a:r>
            <a:r>
              <a:rPr lang="en-US" sz="2400" dirty="0" smtClean="0"/>
              <a:t> </a:t>
            </a:r>
            <a:r>
              <a:rPr lang="en-US" sz="2400" dirty="0" err="1" smtClean="0"/>
              <a:t>ifdsrqlkgd</a:t>
            </a:r>
            <a:endParaRPr lang="en-US" sz="2400" dirty="0"/>
          </a:p>
          <a:p>
            <a:r>
              <a:rPr lang="en-US" sz="2400" dirty="0" smtClean="0"/>
              <a:t>61  </a:t>
            </a:r>
            <a:r>
              <a:rPr lang="en-US" sz="2400" dirty="0" err="1" smtClean="0"/>
              <a:t>ifsifviaia</a:t>
            </a:r>
            <a:r>
              <a:rPr lang="en-US" sz="2400" dirty="0" smtClean="0"/>
              <a:t> </a:t>
            </a:r>
            <a:r>
              <a:rPr lang="en-US" sz="2400" dirty="0" err="1" smtClean="0"/>
              <a:t>aaeaaiglai</a:t>
            </a:r>
            <a:r>
              <a:rPr lang="en-US" sz="2400" dirty="0" smtClean="0"/>
              <a:t> </a:t>
            </a:r>
            <a:r>
              <a:rPr lang="en-US" sz="2400" dirty="0" err="1" smtClean="0"/>
              <a:t>vssiyrnrks</a:t>
            </a:r>
            <a:r>
              <a:rPr lang="en-US" sz="2400" dirty="0" smtClean="0"/>
              <a:t> </a:t>
            </a:r>
            <a:r>
              <a:rPr lang="en-US" sz="2400" dirty="0" err="1" smtClean="0"/>
              <a:t>trinqsnlln</a:t>
            </a:r>
            <a:r>
              <a:rPr lang="en-US" sz="2400" dirty="0" smtClean="0"/>
              <a:t> n</a:t>
            </a:r>
            <a:endParaRPr lang="en-US" sz="2400" dirty="0"/>
          </a:p>
        </p:txBody>
      </p:sp>
      <p:cxnSp>
        <p:nvCxnSpPr>
          <p:cNvPr id="4" name="Straight Arrow Connector 3"/>
          <p:cNvCxnSpPr/>
          <p:nvPr/>
        </p:nvCxnSpPr>
        <p:spPr>
          <a:xfrm rot="10800000" flipV="1">
            <a:off x="838200" y="762000"/>
            <a:ext cx="10668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823154" y="491067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1066800" y="826911"/>
            <a:ext cx="16764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95087" y="50555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b.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3276600" y="914402"/>
            <a:ext cx="762002" cy="457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09772" y="519288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724400" y="66322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6" idx="2"/>
          </p:cNvCxnSpPr>
          <p:nvPr/>
        </p:nvCxnSpPr>
        <p:spPr>
          <a:xfrm rot="5400000">
            <a:off x="4607828" y="1225327"/>
            <a:ext cx="491446" cy="10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7800" t="22422" r="42698" b="44000"/>
          <a:stretch>
            <a:fillRect/>
          </a:stretch>
        </p:blipFill>
        <p:spPr bwMode="auto">
          <a:xfrm>
            <a:off x="1143000" y="2057400"/>
            <a:ext cx="5638800" cy="2390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7778" t="22223" r="43333" b="52000"/>
          <a:stretch>
            <a:fillRect/>
          </a:stretch>
        </p:blipFill>
        <p:spPr bwMode="auto">
          <a:xfrm>
            <a:off x="0" y="152400"/>
            <a:ext cx="5943600" cy="1958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 l="8333" t="23111" r="43333" b="49333"/>
          <a:stretch>
            <a:fillRect/>
          </a:stretch>
        </p:blipFill>
        <p:spPr bwMode="auto">
          <a:xfrm>
            <a:off x="2514600" y="4495800"/>
            <a:ext cx="6324600" cy="225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72200" y="762000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81800" y="29072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458200" y="4191000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111" t="16000" r="33333" b="44000"/>
          <a:stretch>
            <a:fillRect/>
          </a:stretch>
        </p:blipFill>
        <p:spPr bwMode="auto">
          <a:xfrm>
            <a:off x="0" y="914400"/>
            <a:ext cx="8991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0000" t="26667" r="14444" b="5778"/>
          <a:stretch>
            <a:fillRect/>
          </a:stretch>
        </p:blipFill>
        <p:spPr bwMode="auto">
          <a:xfrm>
            <a:off x="2286000" y="0"/>
            <a:ext cx="6858000" cy="383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1000" y="228600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dirty="0" smtClean="0"/>
              <a:t>Blast P with the ENTIRE ORF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6667" t="14222" r="22222" b="42222"/>
          <a:stretch>
            <a:fillRect/>
          </a:stretch>
        </p:blipFill>
        <p:spPr bwMode="auto">
          <a:xfrm>
            <a:off x="228600" y="4114800"/>
            <a:ext cx="792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35556" t="34666" r="22222" b="20000"/>
          <a:stretch>
            <a:fillRect/>
          </a:stretch>
        </p:blipFill>
        <p:spPr bwMode="auto">
          <a:xfrm>
            <a:off x="231588" y="270711"/>
            <a:ext cx="8683812" cy="582729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3" name="Rounded Rectangle 2"/>
          <p:cNvSpPr/>
          <p:nvPr/>
        </p:nvSpPr>
        <p:spPr>
          <a:xfrm>
            <a:off x="2884311" y="2057400"/>
            <a:ext cx="4114800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7222" t="31111" r="8333" b="4889"/>
          <a:stretch>
            <a:fillRect/>
          </a:stretch>
        </p:blipFill>
        <p:spPr bwMode="auto">
          <a:xfrm>
            <a:off x="22578" y="2514600"/>
            <a:ext cx="9169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09600" y="228600"/>
            <a:ext cx="7848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Using the information in the Blast P, what does your protein most likely code for?</a:t>
            </a:r>
          </a:p>
          <a:p>
            <a:pPr marL="342900" indent="-342900">
              <a:buAutoNum type="alphaUcPeriod"/>
            </a:pPr>
            <a:r>
              <a:rPr lang="en-US" dirty="0" err="1" smtClean="0"/>
              <a:t>Cytochrome</a:t>
            </a:r>
            <a:r>
              <a:rPr lang="en-US" dirty="0" smtClean="0"/>
              <a:t> C</a:t>
            </a:r>
          </a:p>
          <a:p>
            <a:pPr marL="342900" indent="-342900">
              <a:buAutoNum type="alphaUcPeriod"/>
            </a:pPr>
            <a:r>
              <a:rPr lang="en-US" dirty="0" smtClean="0"/>
              <a:t>NADH </a:t>
            </a:r>
            <a:r>
              <a:rPr lang="en-US" dirty="0" err="1" smtClean="0"/>
              <a:t>dehydrogenase</a:t>
            </a:r>
            <a:endParaRPr lang="en-US" dirty="0" smtClean="0"/>
          </a:p>
          <a:p>
            <a:pPr marL="342900" indent="-342900">
              <a:buAutoNum type="alphaUcPeriod"/>
            </a:pPr>
            <a:r>
              <a:rPr lang="en-US" dirty="0" err="1" smtClean="0"/>
              <a:t>Acetylcholinesterase</a:t>
            </a:r>
            <a:endParaRPr lang="en-US" dirty="0" smtClean="0"/>
          </a:p>
          <a:p>
            <a:pPr marL="342900" indent="-342900">
              <a:buAutoNum type="alphaUcPeriod"/>
            </a:pPr>
            <a:r>
              <a:rPr lang="en-US" dirty="0" smtClean="0"/>
              <a:t>A transcription factor</a:t>
            </a:r>
          </a:p>
          <a:p>
            <a:pPr marL="342900" indent="-342900">
              <a:buAutoNum type="alphaUcPeriod"/>
            </a:pPr>
            <a:r>
              <a:rPr lang="en-US" dirty="0" smtClean="0"/>
              <a:t>Both B and C</a:t>
            </a:r>
          </a:p>
          <a:p>
            <a:pPr marL="342900" indent="-342900">
              <a:buAutoNum type="alphaU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258</Words>
  <Application>Microsoft Office PowerPoint</Application>
  <PresentationFormat>On-screen Show (4:3)</PresentationFormat>
  <Paragraphs>63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Practice Clone 3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Clone 3</dc:title>
  <dc:creator>O'MARA, DEIRDRE</dc:creator>
  <cp:lastModifiedBy>O'MARA, DEIRDRE</cp:lastModifiedBy>
  <cp:revision>3</cp:revision>
  <dcterms:created xsi:type="dcterms:W3CDTF">2010-11-15T13:17:09Z</dcterms:created>
  <dcterms:modified xsi:type="dcterms:W3CDTF">2010-11-17T18:40:35Z</dcterms:modified>
</cp:coreProperties>
</file>