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068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B2175-27BC-492E-963E-5C3EC5390F35}" type="datetimeFigureOut">
              <a:rPr lang="en-US" smtClean="0"/>
              <a:pPr/>
              <a:t>10/13/2010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28662-7F9B-40AC-A480-5ED6B67B2A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B2175-27BC-492E-963E-5C3EC5390F35}" type="datetimeFigureOut">
              <a:rPr lang="en-US" smtClean="0"/>
              <a:pPr/>
              <a:t>10/13/2010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28662-7F9B-40AC-A480-5ED6B67B2A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B2175-27BC-492E-963E-5C3EC5390F35}" type="datetimeFigureOut">
              <a:rPr lang="en-US" smtClean="0"/>
              <a:pPr/>
              <a:t>10/13/2010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28662-7F9B-40AC-A480-5ED6B67B2A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B2175-27BC-492E-963E-5C3EC5390F35}" type="datetimeFigureOut">
              <a:rPr lang="en-US" smtClean="0"/>
              <a:pPr/>
              <a:t>10/13/2010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28662-7F9B-40AC-A480-5ED6B67B2A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B2175-27BC-492E-963E-5C3EC5390F35}" type="datetimeFigureOut">
              <a:rPr lang="en-US" smtClean="0"/>
              <a:pPr/>
              <a:t>10/13/2010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28662-7F9B-40AC-A480-5ED6B67B2A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B2175-27BC-492E-963E-5C3EC5390F35}" type="datetimeFigureOut">
              <a:rPr lang="en-US" smtClean="0"/>
              <a:pPr/>
              <a:t>10/13/2010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28662-7F9B-40AC-A480-5ED6B67B2A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B2175-27BC-492E-963E-5C3EC5390F35}" type="datetimeFigureOut">
              <a:rPr lang="en-US" smtClean="0"/>
              <a:pPr/>
              <a:t>10/13/2010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28662-7F9B-40AC-A480-5ED6B67B2A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B2175-27BC-492E-963E-5C3EC5390F35}" type="datetimeFigureOut">
              <a:rPr lang="en-US" smtClean="0"/>
              <a:pPr/>
              <a:t>10/13/2010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28662-7F9B-40AC-A480-5ED6B67B2A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B2175-27BC-492E-963E-5C3EC5390F35}" type="datetimeFigureOut">
              <a:rPr lang="en-US" smtClean="0"/>
              <a:pPr/>
              <a:t>10/13/2010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28662-7F9B-40AC-A480-5ED6B67B2A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B2175-27BC-492E-963E-5C3EC5390F35}" type="datetimeFigureOut">
              <a:rPr lang="en-US" smtClean="0"/>
              <a:pPr/>
              <a:t>10/13/2010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28662-7F9B-40AC-A480-5ED6B67B2A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B2175-27BC-492E-963E-5C3EC5390F35}" type="datetimeFigureOut">
              <a:rPr lang="en-US" smtClean="0"/>
              <a:pPr/>
              <a:t>10/13/2010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28662-7F9B-40AC-A480-5ED6B67B2A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4B2175-27BC-492E-963E-5C3EC5390F35}" type="datetimeFigureOut">
              <a:rPr lang="en-US" smtClean="0"/>
              <a:pPr/>
              <a:t>10/13/2010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828662-7F9B-40AC-A480-5ED6B67B2A8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WSSP Restriction Digest Gels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October 2010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faculty.pingry.org/domara/images/10_11Per2_7resdigest.JPG"/>
          <p:cNvPicPr>
            <a:picLocks noChangeAspect="1" noChangeArrowheads="1"/>
          </p:cNvPicPr>
          <p:nvPr/>
        </p:nvPicPr>
        <p:blipFill>
          <a:blip r:embed="rId2" cstate="print"/>
          <a:srcRect l="17895" r="30526" b="8014"/>
          <a:stretch>
            <a:fillRect/>
          </a:stretch>
        </p:blipFill>
        <p:spPr bwMode="auto">
          <a:xfrm>
            <a:off x="381000" y="60649"/>
            <a:ext cx="5105400" cy="6568751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6858001" y="457200"/>
            <a:ext cx="2057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Section 2/7 Restriction digest </a:t>
            </a:r>
            <a:r>
              <a:rPr lang="en-US" dirty="0" smtClean="0"/>
              <a:t>Gel1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85800" y="152400"/>
            <a:ext cx="9870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17.AXB02.10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864074" y="152400"/>
            <a:ext cx="9553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17.SAT01.10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83467" y="152400"/>
            <a:ext cx="9551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17.AJK01.10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95400" y="3352800"/>
            <a:ext cx="9937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17.CJM01.10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21379" y="3326979"/>
            <a:ext cx="90762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17.DP01.10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657600" y="3321756"/>
            <a:ext cx="98969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17.GCP01.10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414415" y="152400"/>
            <a:ext cx="9957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17.LNU02.10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72000" y="3321756"/>
            <a:ext cx="9957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17.LNU02.10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62000" y="381000"/>
            <a:ext cx="27603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 smtClean="0">
                <a:solidFill>
                  <a:schemeClr val="bg1"/>
                </a:solidFill>
              </a:rPr>
              <a:t>U</a:t>
            </a:r>
            <a:endParaRPr lang="en-US" sz="1100" b="1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905000" y="390323"/>
            <a:ext cx="27603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 smtClean="0">
                <a:solidFill>
                  <a:schemeClr val="bg1"/>
                </a:solidFill>
              </a:rPr>
              <a:t>U</a:t>
            </a:r>
            <a:endParaRPr lang="en-US" sz="1100" b="1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447800" y="3733800"/>
            <a:ext cx="27603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 smtClean="0">
                <a:solidFill>
                  <a:schemeClr val="bg1"/>
                </a:solidFill>
              </a:rPr>
              <a:t>U</a:t>
            </a:r>
            <a:endParaRPr lang="en-US" sz="1100" b="1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568222" y="3736623"/>
            <a:ext cx="27603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 smtClean="0">
                <a:solidFill>
                  <a:schemeClr val="bg1"/>
                </a:solidFill>
              </a:rPr>
              <a:t>U</a:t>
            </a:r>
            <a:endParaRPr lang="en-US" sz="1100" b="1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048000" y="381000"/>
            <a:ext cx="27603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 smtClean="0">
                <a:solidFill>
                  <a:schemeClr val="bg1"/>
                </a:solidFill>
              </a:rPr>
              <a:t>U</a:t>
            </a:r>
            <a:endParaRPr lang="en-US" sz="1100" b="1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714045" y="3754412"/>
            <a:ext cx="27603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 smtClean="0">
                <a:solidFill>
                  <a:schemeClr val="bg1"/>
                </a:solidFill>
              </a:rPr>
              <a:t>U</a:t>
            </a:r>
            <a:endParaRPr lang="en-US" sz="1100" b="1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295400" y="381000"/>
            <a:ext cx="26000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solidFill>
                  <a:schemeClr val="bg1"/>
                </a:solidFill>
              </a:rPr>
              <a:t>C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514600" y="381000"/>
            <a:ext cx="26000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solidFill>
                  <a:schemeClr val="bg1"/>
                </a:solidFill>
              </a:rPr>
              <a:t>C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657600" y="381000"/>
            <a:ext cx="26000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solidFill>
                  <a:schemeClr val="bg1"/>
                </a:solidFill>
              </a:rPr>
              <a:t>C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981200" y="3733800"/>
            <a:ext cx="26000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solidFill>
                  <a:schemeClr val="bg1"/>
                </a:solidFill>
              </a:rPr>
              <a:t>C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124200" y="3733800"/>
            <a:ext cx="26000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solidFill>
                  <a:schemeClr val="bg1"/>
                </a:solidFill>
              </a:rPr>
              <a:t>C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311992" y="3756378"/>
            <a:ext cx="26000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solidFill>
                  <a:schemeClr val="bg1"/>
                </a:solidFill>
              </a:rPr>
              <a:t>C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876800" y="3733800"/>
            <a:ext cx="26000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solidFill>
                  <a:schemeClr val="bg1"/>
                </a:solidFill>
              </a:rPr>
              <a:t>C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800600" y="381000"/>
            <a:ext cx="27603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 smtClean="0">
                <a:solidFill>
                  <a:schemeClr val="bg1"/>
                </a:solidFill>
              </a:rPr>
              <a:t>U</a:t>
            </a:r>
            <a:endParaRPr lang="en-US" sz="1100" b="1" dirty="0">
              <a:solidFill>
                <a:schemeClr val="bg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295400" y="838200"/>
            <a:ext cx="3642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smtClean="0">
                <a:solidFill>
                  <a:schemeClr val="bg1"/>
                </a:solidFill>
              </a:rPr>
              <a:t>2.9</a:t>
            </a:r>
            <a:endParaRPr lang="en-US" sz="1050" dirty="0">
              <a:solidFill>
                <a:schemeClr val="bg1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514600" y="870101"/>
            <a:ext cx="3642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smtClean="0">
                <a:solidFill>
                  <a:schemeClr val="bg1"/>
                </a:solidFill>
              </a:rPr>
              <a:t>2.9</a:t>
            </a:r>
            <a:endParaRPr lang="en-US" sz="1050" dirty="0">
              <a:solidFill>
                <a:schemeClr val="bg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632065" y="903111"/>
            <a:ext cx="3642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smtClean="0">
                <a:solidFill>
                  <a:schemeClr val="bg1"/>
                </a:solidFill>
              </a:rPr>
              <a:t>2.9</a:t>
            </a:r>
            <a:endParaRPr lang="en-US" sz="1050" dirty="0">
              <a:solidFill>
                <a:schemeClr val="bg1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958622" y="4365978"/>
            <a:ext cx="3642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smtClean="0">
                <a:solidFill>
                  <a:schemeClr val="bg1"/>
                </a:solidFill>
              </a:rPr>
              <a:t>2.9</a:t>
            </a:r>
            <a:endParaRPr lang="en-US" sz="1050" dirty="0">
              <a:solidFill>
                <a:schemeClr val="bg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118420" y="4354689"/>
            <a:ext cx="3642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smtClean="0">
                <a:solidFill>
                  <a:schemeClr val="bg1"/>
                </a:solidFill>
              </a:rPr>
              <a:t>2.9</a:t>
            </a:r>
            <a:endParaRPr lang="en-US" sz="1050" dirty="0">
              <a:solidFill>
                <a:schemeClr val="bg1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267200" y="4312356"/>
            <a:ext cx="3642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smtClean="0">
                <a:solidFill>
                  <a:schemeClr val="bg1"/>
                </a:solidFill>
              </a:rPr>
              <a:t>2.9</a:t>
            </a:r>
            <a:endParaRPr lang="en-US" sz="1050" dirty="0">
              <a:solidFill>
                <a:schemeClr val="bg1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800600" y="4301067"/>
            <a:ext cx="3642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smtClean="0">
                <a:solidFill>
                  <a:schemeClr val="bg1"/>
                </a:solidFill>
              </a:rPr>
              <a:t>2.9</a:t>
            </a:r>
            <a:endParaRPr lang="en-US" sz="105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faculty.pingry.org/domara/images/10_11RestDig34Gel1.JPG"/>
          <p:cNvPicPr>
            <a:picLocks noChangeAspect="1" noChangeArrowheads="1"/>
          </p:cNvPicPr>
          <p:nvPr/>
        </p:nvPicPr>
        <p:blipFill>
          <a:blip r:embed="rId2" cstate="print"/>
          <a:srcRect l="16842" r="32632" b="3833"/>
          <a:stretch>
            <a:fillRect/>
          </a:stretch>
        </p:blipFill>
        <p:spPr bwMode="auto">
          <a:xfrm>
            <a:off x="304800" y="242887"/>
            <a:ext cx="4648200" cy="6462713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5029200" y="304800"/>
            <a:ext cx="123463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Section 3-4</a:t>
            </a:r>
          </a:p>
          <a:p>
            <a:r>
              <a:rPr lang="en-US" dirty="0" smtClean="0"/>
              <a:t>Gel </a:t>
            </a:r>
            <a:r>
              <a:rPr lang="en-US" dirty="0" smtClean="0"/>
              <a:t>1</a:t>
            </a:r>
          </a:p>
          <a:p>
            <a:r>
              <a:rPr lang="en-US" dirty="0" smtClean="0"/>
              <a:t>Sakai gel 2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066800" y="609600"/>
            <a:ext cx="27603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 smtClean="0">
                <a:solidFill>
                  <a:schemeClr val="bg1"/>
                </a:solidFill>
              </a:rPr>
              <a:t>U</a:t>
            </a:r>
            <a:endParaRPr lang="en-US" sz="1100" b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62362" y="609600"/>
            <a:ext cx="27603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 smtClean="0">
                <a:solidFill>
                  <a:schemeClr val="bg1"/>
                </a:solidFill>
              </a:rPr>
              <a:t>U</a:t>
            </a:r>
            <a:endParaRPr lang="en-US" sz="1100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00400" y="632178"/>
            <a:ext cx="27603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 smtClean="0">
                <a:solidFill>
                  <a:schemeClr val="bg1"/>
                </a:solidFill>
              </a:rPr>
              <a:t>U</a:t>
            </a:r>
            <a:endParaRPr lang="en-US" sz="1100" b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419600" y="607634"/>
            <a:ext cx="27603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 smtClean="0">
                <a:solidFill>
                  <a:schemeClr val="bg1"/>
                </a:solidFill>
              </a:rPr>
              <a:t>U</a:t>
            </a:r>
            <a:endParaRPr lang="en-US" sz="1100" b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00667" y="3810000"/>
            <a:ext cx="27603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 smtClean="0">
                <a:solidFill>
                  <a:schemeClr val="bg1"/>
                </a:solidFill>
              </a:rPr>
              <a:t>U</a:t>
            </a:r>
            <a:endParaRPr lang="en-US" sz="1100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133600" y="3821289"/>
            <a:ext cx="27603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 smtClean="0">
                <a:solidFill>
                  <a:schemeClr val="bg1"/>
                </a:solidFill>
              </a:rPr>
              <a:t>U</a:t>
            </a:r>
            <a:endParaRPr lang="en-US" sz="1100" b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158067" y="3821289"/>
            <a:ext cx="27603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 smtClean="0">
                <a:solidFill>
                  <a:schemeClr val="bg1"/>
                </a:solidFill>
              </a:rPr>
              <a:t>U</a:t>
            </a:r>
            <a:endParaRPr lang="en-US" sz="1100" b="1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644992" y="609600"/>
            <a:ext cx="26000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solidFill>
                  <a:schemeClr val="bg1"/>
                </a:solidFill>
              </a:rPr>
              <a:t>C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743200" y="609600"/>
            <a:ext cx="26000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solidFill>
                  <a:schemeClr val="bg1"/>
                </a:solidFill>
              </a:rPr>
              <a:t>C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810000" y="620889"/>
            <a:ext cx="26000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solidFill>
                  <a:schemeClr val="bg1"/>
                </a:solidFill>
              </a:rPr>
              <a:t>C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02289" y="3829755"/>
            <a:ext cx="26000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solidFill>
                  <a:schemeClr val="bg1"/>
                </a:solidFill>
              </a:rPr>
              <a:t>C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722511" y="3818466"/>
            <a:ext cx="26000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solidFill>
                  <a:schemeClr val="bg1"/>
                </a:solidFill>
              </a:rPr>
              <a:t>C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667000" y="3810000"/>
            <a:ext cx="26000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solidFill>
                  <a:schemeClr val="bg1"/>
                </a:solidFill>
              </a:rPr>
              <a:t>C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622778" y="3810000"/>
            <a:ext cx="26000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solidFill>
                  <a:schemeClr val="bg1"/>
                </a:solidFill>
              </a:rPr>
              <a:t>C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94764" y="445911"/>
            <a:ext cx="9626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17.DJA01.10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222023" y="2971800"/>
            <a:ext cx="7949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No result,</a:t>
            </a:r>
          </a:p>
          <a:p>
            <a:r>
              <a:rPr lang="en-US" sz="1200" dirty="0" smtClean="0">
                <a:solidFill>
                  <a:schemeClr val="bg1"/>
                </a:solidFill>
              </a:rPr>
              <a:t>PCR: 600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153985" y="2971800"/>
            <a:ext cx="10370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Insert 1200</a:t>
            </a:r>
          </a:p>
          <a:p>
            <a:r>
              <a:rPr lang="en-US" sz="1200" dirty="0" smtClean="0">
                <a:solidFill>
                  <a:schemeClr val="bg1"/>
                </a:solidFill>
              </a:rPr>
              <a:t>No PCR result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133600" y="2971800"/>
            <a:ext cx="10370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Insert 1100</a:t>
            </a:r>
          </a:p>
          <a:p>
            <a:r>
              <a:rPr lang="en-US" sz="1200" dirty="0" smtClean="0">
                <a:solidFill>
                  <a:schemeClr val="bg1"/>
                </a:solidFill>
              </a:rPr>
              <a:t>No PCR result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667000" y="1262390"/>
            <a:ext cx="3642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smtClean="0">
                <a:solidFill>
                  <a:schemeClr val="bg1"/>
                </a:solidFill>
              </a:rPr>
              <a:t>2.9</a:t>
            </a:r>
            <a:endParaRPr lang="en-US" sz="1050" dirty="0">
              <a:solidFill>
                <a:schemeClr val="bg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733800" y="1295400"/>
            <a:ext cx="3642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smtClean="0">
                <a:solidFill>
                  <a:schemeClr val="bg1"/>
                </a:solidFill>
              </a:rPr>
              <a:t>2.9</a:t>
            </a:r>
            <a:endParaRPr lang="en-US" sz="1050" dirty="0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914400" y="5562600"/>
            <a:ext cx="1295400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smtClean="0">
                <a:solidFill>
                  <a:schemeClr val="bg1"/>
                </a:solidFill>
              </a:rPr>
              <a:t>Not sure about 2.9</a:t>
            </a:r>
          </a:p>
          <a:p>
            <a:r>
              <a:rPr lang="en-US" sz="1050" dirty="0" smtClean="0">
                <a:solidFill>
                  <a:schemeClr val="bg1"/>
                </a:solidFill>
              </a:rPr>
              <a:t>Band in digest lane</a:t>
            </a:r>
          </a:p>
          <a:p>
            <a:r>
              <a:rPr lang="en-US" sz="1050" dirty="0" smtClean="0">
                <a:solidFill>
                  <a:schemeClr val="bg1"/>
                </a:solidFill>
              </a:rPr>
              <a:t>Are the other bands</a:t>
            </a:r>
          </a:p>
          <a:p>
            <a:r>
              <a:rPr lang="en-US" sz="1050" dirty="0" smtClean="0">
                <a:solidFill>
                  <a:schemeClr val="bg1"/>
                </a:solidFill>
              </a:rPr>
              <a:t>Internal cuts sites</a:t>
            </a:r>
          </a:p>
          <a:p>
            <a:r>
              <a:rPr lang="en-US" sz="1050" dirty="0" smtClean="0">
                <a:solidFill>
                  <a:schemeClr val="bg1"/>
                </a:solidFill>
              </a:rPr>
              <a:t>No PCR result to confirm</a:t>
            </a:r>
            <a:endParaRPr lang="en-US" sz="1050" dirty="0">
              <a:solidFill>
                <a:schemeClr val="bg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542311" y="4470484"/>
            <a:ext cx="48122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smtClean="0">
                <a:solidFill>
                  <a:schemeClr val="bg1"/>
                </a:solidFill>
              </a:rPr>
              <a:t>2.9??</a:t>
            </a:r>
            <a:endParaRPr lang="en-US" sz="1050" dirty="0">
              <a:solidFill>
                <a:schemeClr val="bg1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133600" y="5943600"/>
            <a:ext cx="75648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No result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048000" y="5715000"/>
            <a:ext cx="1066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Unsure about </a:t>
            </a:r>
          </a:p>
          <a:p>
            <a:r>
              <a:rPr lang="en-US" sz="1200" dirty="0" smtClean="0">
                <a:solidFill>
                  <a:schemeClr val="bg1"/>
                </a:solidFill>
              </a:rPr>
              <a:t>Insert, which band?</a:t>
            </a:r>
          </a:p>
          <a:p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603978" y="4487334"/>
            <a:ext cx="3642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smtClean="0">
                <a:solidFill>
                  <a:schemeClr val="bg1"/>
                </a:solidFill>
              </a:rPr>
              <a:t>2.9</a:t>
            </a:r>
            <a:endParaRPr lang="en-US" sz="1050" dirty="0">
              <a:solidFill>
                <a:schemeClr val="bg1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137378" y="4518378"/>
            <a:ext cx="3642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smtClean="0">
                <a:solidFill>
                  <a:schemeClr val="bg1"/>
                </a:solidFill>
              </a:rPr>
              <a:t>2.9</a:t>
            </a:r>
            <a:endParaRPr lang="en-US" sz="1050" dirty="0">
              <a:solidFill>
                <a:schemeClr val="bg1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132479" y="457200"/>
            <a:ext cx="106792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17.MCB02.10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243305" y="462423"/>
            <a:ext cx="94769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17.EJF ??.10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 rot="19430483">
            <a:off x="4159528" y="355499"/>
            <a:ext cx="88197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chemeClr val="bg1"/>
                </a:solidFill>
              </a:rPr>
              <a:t>17.MEK01.10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 rot="19430483">
            <a:off x="4159528" y="3479699"/>
            <a:ext cx="88197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chemeClr val="bg1"/>
                </a:solidFill>
              </a:rPr>
              <a:t>17.MEK01.10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276600" y="3609201"/>
            <a:ext cx="8579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17.????.10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254956" y="3609201"/>
            <a:ext cx="84362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17.BAH.10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66800" y="3609201"/>
            <a:ext cx="10163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17.JWG01.10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faculty.pingry.org/domara/images/10_11RestDig34Gel2.JPG"/>
          <p:cNvPicPr>
            <a:picLocks noChangeAspect="1" noChangeArrowheads="1"/>
          </p:cNvPicPr>
          <p:nvPr/>
        </p:nvPicPr>
        <p:blipFill>
          <a:blip r:embed="rId2" cstate="print"/>
          <a:srcRect l="15789" t="2787" r="32632" b="9408"/>
          <a:stretch>
            <a:fillRect/>
          </a:stretch>
        </p:blipFill>
        <p:spPr bwMode="auto">
          <a:xfrm>
            <a:off x="152400" y="283029"/>
            <a:ext cx="4876800" cy="6270171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5410200" y="381000"/>
            <a:ext cx="2808589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Section 34 gel </a:t>
            </a:r>
            <a:r>
              <a:rPr lang="en-US" sz="3200" dirty="0" smtClean="0"/>
              <a:t>2</a:t>
            </a:r>
          </a:p>
          <a:p>
            <a:r>
              <a:rPr lang="en-US" sz="3200" dirty="0" smtClean="0"/>
              <a:t>SAKAI GEL 3</a:t>
            </a:r>
            <a:endParaRPr lang="en-US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990600" y="629355"/>
            <a:ext cx="27603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 smtClean="0">
                <a:solidFill>
                  <a:schemeClr val="bg1"/>
                </a:solidFill>
              </a:rPr>
              <a:t>U</a:t>
            </a:r>
            <a:endParaRPr lang="en-US" sz="1100" b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34534" y="3968046"/>
            <a:ext cx="27603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 smtClean="0">
                <a:solidFill>
                  <a:schemeClr val="bg1"/>
                </a:solidFill>
              </a:rPr>
              <a:t>U</a:t>
            </a:r>
            <a:endParaRPr lang="en-US" sz="1100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40844" y="3962400"/>
            <a:ext cx="27603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 smtClean="0">
                <a:solidFill>
                  <a:schemeClr val="bg1"/>
                </a:solidFill>
              </a:rPr>
              <a:t>U</a:t>
            </a:r>
            <a:endParaRPr lang="en-US" sz="1100" b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321756" y="3962400"/>
            <a:ext cx="27603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 smtClean="0">
                <a:solidFill>
                  <a:schemeClr val="bg1"/>
                </a:solidFill>
              </a:rPr>
              <a:t>U</a:t>
            </a:r>
            <a:endParaRPr lang="en-US" sz="1100" b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133600" y="609600"/>
            <a:ext cx="27603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 smtClean="0">
                <a:solidFill>
                  <a:schemeClr val="bg1"/>
                </a:solidFill>
              </a:rPr>
              <a:t>U</a:t>
            </a:r>
            <a:endParaRPr lang="en-US" sz="1100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00400" y="609600"/>
            <a:ext cx="27603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 smtClean="0">
                <a:solidFill>
                  <a:schemeClr val="bg1"/>
                </a:solidFill>
              </a:rPr>
              <a:t>U</a:t>
            </a:r>
            <a:endParaRPr lang="en-US" sz="1100" b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600200" y="609600"/>
            <a:ext cx="26000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solidFill>
                  <a:schemeClr val="bg1"/>
                </a:solidFill>
              </a:rPr>
              <a:t>C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667000" y="609600"/>
            <a:ext cx="26000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solidFill>
                  <a:schemeClr val="bg1"/>
                </a:solidFill>
              </a:rPr>
              <a:t>C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33800" y="609600"/>
            <a:ext cx="26000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solidFill>
                  <a:schemeClr val="bg1"/>
                </a:solidFill>
              </a:rPr>
              <a:t>C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76400" y="3962400"/>
            <a:ext cx="26000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solidFill>
                  <a:schemeClr val="bg1"/>
                </a:solidFill>
              </a:rPr>
              <a:t>C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819400" y="3962400"/>
            <a:ext cx="26000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solidFill>
                  <a:schemeClr val="bg1"/>
                </a:solidFill>
              </a:rPr>
              <a:t>C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886200" y="3962400"/>
            <a:ext cx="26000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solidFill>
                  <a:schemeClr val="bg1"/>
                </a:solidFill>
              </a:rPr>
              <a:t>C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546578" y="1168401"/>
            <a:ext cx="3642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smtClean="0">
                <a:solidFill>
                  <a:schemeClr val="bg1"/>
                </a:solidFill>
              </a:rPr>
              <a:t>2.9</a:t>
            </a:r>
            <a:endParaRPr lang="en-US" sz="1050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624667" y="1186190"/>
            <a:ext cx="3642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smtClean="0">
                <a:solidFill>
                  <a:schemeClr val="bg1"/>
                </a:solidFill>
              </a:rPr>
              <a:t>2.9</a:t>
            </a:r>
            <a:endParaRPr lang="en-US" sz="1050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733800" y="1134534"/>
            <a:ext cx="3642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smtClean="0">
                <a:solidFill>
                  <a:schemeClr val="bg1"/>
                </a:solidFill>
              </a:rPr>
              <a:t>2.9</a:t>
            </a:r>
            <a:endParaRPr lang="en-US" sz="1050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676400" y="4487334"/>
            <a:ext cx="3642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smtClean="0">
                <a:solidFill>
                  <a:schemeClr val="bg1"/>
                </a:solidFill>
              </a:rPr>
              <a:t>2.9</a:t>
            </a:r>
            <a:endParaRPr lang="en-US" sz="1050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754489" y="4464756"/>
            <a:ext cx="3642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smtClean="0">
                <a:solidFill>
                  <a:schemeClr val="bg1"/>
                </a:solidFill>
              </a:rPr>
              <a:t>2.9</a:t>
            </a:r>
            <a:endParaRPr lang="en-US" sz="1050" dirty="0">
              <a:solidFill>
                <a:schemeClr val="bg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810000" y="4419600"/>
            <a:ext cx="3642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smtClean="0">
                <a:solidFill>
                  <a:schemeClr val="bg1"/>
                </a:solidFill>
              </a:rPr>
              <a:t>2.9</a:t>
            </a:r>
            <a:endParaRPr lang="en-US" sz="1050" dirty="0">
              <a:solidFill>
                <a:schemeClr val="bg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914400" y="3080519"/>
            <a:ext cx="1104790" cy="5770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smtClean="0">
                <a:solidFill>
                  <a:schemeClr val="bg1"/>
                </a:solidFill>
              </a:rPr>
              <a:t>Internal cut site?</a:t>
            </a:r>
          </a:p>
          <a:p>
            <a:r>
              <a:rPr lang="en-US" sz="1050" dirty="0" smtClean="0">
                <a:solidFill>
                  <a:schemeClr val="bg1"/>
                </a:solidFill>
              </a:rPr>
              <a:t>Star activity?</a:t>
            </a:r>
          </a:p>
          <a:p>
            <a:r>
              <a:rPr lang="en-US" sz="1050" dirty="0" smtClean="0">
                <a:solidFill>
                  <a:schemeClr val="bg1"/>
                </a:solidFill>
              </a:rPr>
              <a:t>PCR result: </a:t>
            </a:r>
            <a:endParaRPr lang="en-US" sz="1050" dirty="0">
              <a:solidFill>
                <a:schemeClr val="bg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057400" y="2743200"/>
            <a:ext cx="1371600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smtClean="0">
                <a:solidFill>
                  <a:schemeClr val="bg1"/>
                </a:solidFill>
              </a:rPr>
              <a:t>What is the bright band at 2KB?</a:t>
            </a:r>
          </a:p>
          <a:p>
            <a:r>
              <a:rPr lang="en-US" sz="1050" dirty="0" smtClean="0">
                <a:solidFill>
                  <a:schemeClr val="bg1"/>
                </a:solidFill>
              </a:rPr>
              <a:t>Internal cut site?</a:t>
            </a:r>
          </a:p>
          <a:p>
            <a:r>
              <a:rPr lang="en-US" sz="1050" dirty="0" smtClean="0">
                <a:solidFill>
                  <a:schemeClr val="bg1"/>
                </a:solidFill>
              </a:rPr>
              <a:t>Star activity?</a:t>
            </a:r>
          </a:p>
          <a:p>
            <a:r>
              <a:rPr lang="en-US" sz="1050" dirty="0" smtClean="0">
                <a:solidFill>
                  <a:schemeClr val="bg1"/>
                </a:solidFill>
              </a:rPr>
              <a:t>PCR result: </a:t>
            </a:r>
            <a:endParaRPr lang="en-US" sz="1050" dirty="0">
              <a:solidFill>
                <a:schemeClr val="bg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133600" y="5638800"/>
            <a:ext cx="1371600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smtClean="0">
                <a:solidFill>
                  <a:schemeClr val="bg1"/>
                </a:solidFill>
              </a:rPr>
              <a:t>What is the bright band at 2KB?</a:t>
            </a:r>
          </a:p>
          <a:p>
            <a:r>
              <a:rPr lang="en-US" sz="1050" dirty="0" smtClean="0">
                <a:solidFill>
                  <a:schemeClr val="bg1"/>
                </a:solidFill>
              </a:rPr>
              <a:t>Internal cut site?</a:t>
            </a:r>
          </a:p>
          <a:p>
            <a:r>
              <a:rPr lang="en-US" sz="1050" dirty="0" smtClean="0">
                <a:solidFill>
                  <a:schemeClr val="bg1"/>
                </a:solidFill>
              </a:rPr>
              <a:t>Star activity?</a:t>
            </a:r>
          </a:p>
          <a:p>
            <a:r>
              <a:rPr lang="en-US" sz="1050" dirty="0" smtClean="0">
                <a:solidFill>
                  <a:schemeClr val="bg1"/>
                </a:solidFill>
              </a:rPr>
              <a:t>PCR result: 1350</a:t>
            </a:r>
            <a:endParaRPr lang="en-US" sz="1050" dirty="0">
              <a:solidFill>
                <a:schemeClr val="bg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429000" y="5562600"/>
            <a:ext cx="91440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smtClean="0">
                <a:solidFill>
                  <a:schemeClr val="bg1"/>
                </a:solidFill>
              </a:rPr>
              <a:t>Insert : 1200</a:t>
            </a:r>
          </a:p>
          <a:p>
            <a:r>
              <a:rPr lang="en-US" sz="1050" dirty="0" smtClean="0">
                <a:solidFill>
                  <a:schemeClr val="bg1"/>
                </a:solidFill>
              </a:rPr>
              <a:t>PCR result: </a:t>
            </a:r>
            <a:endParaRPr lang="en-US" sz="1050" dirty="0">
              <a:solidFill>
                <a:schemeClr val="bg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990600" y="5638800"/>
            <a:ext cx="1371600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smtClean="0">
                <a:solidFill>
                  <a:schemeClr val="bg1"/>
                </a:solidFill>
              </a:rPr>
              <a:t>What is the bright band at 2KB?</a:t>
            </a:r>
          </a:p>
          <a:p>
            <a:r>
              <a:rPr lang="en-US" sz="1050" dirty="0" smtClean="0">
                <a:solidFill>
                  <a:schemeClr val="bg1"/>
                </a:solidFill>
              </a:rPr>
              <a:t>Internal cut site?</a:t>
            </a:r>
          </a:p>
          <a:p>
            <a:r>
              <a:rPr lang="en-US" sz="1050" dirty="0" smtClean="0">
                <a:solidFill>
                  <a:schemeClr val="bg1"/>
                </a:solidFill>
              </a:rPr>
              <a:t>Star activity?</a:t>
            </a:r>
          </a:p>
          <a:p>
            <a:r>
              <a:rPr lang="en-US" sz="1050" dirty="0" smtClean="0">
                <a:solidFill>
                  <a:schemeClr val="bg1"/>
                </a:solidFill>
              </a:rPr>
              <a:t>PCR result: ??</a:t>
            </a:r>
            <a:endParaRPr lang="en-US" sz="1050" dirty="0">
              <a:solidFill>
                <a:schemeClr val="bg1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133600" y="3657600"/>
            <a:ext cx="9385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17.SW01.10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faculty.pingry.org/domara/images/10_11ResDigestgel1perio56.JPG"/>
          <p:cNvPicPr>
            <a:picLocks noChangeAspect="1" noChangeArrowheads="1"/>
          </p:cNvPicPr>
          <p:nvPr/>
        </p:nvPicPr>
        <p:blipFill>
          <a:blip r:embed="rId2" cstate="print"/>
          <a:srcRect l="26316" r="24211" b="9408"/>
          <a:stretch>
            <a:fillRect/>
          </a:stretch>
        </p:blipFill>
        <p:spPr bwMode="auto">
          <a:xfrm>
            <a:off x="457200" y="124838"/>
            <a:ext cx="4648200" cy="642836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sp>
        <p:nvSpPr>
          <p:cNvPr id="3" name="TextBox 2"/>
          <p:cNvSpPr txBox="1"/>
          <p:nvPr/>
        </p:nvSpPr>
        <p:spPr>
          <a:xfrm>
            <a:off x="5638800" y="304800"/>
            <a:ext cx="2819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Section 56 gel </a:t>
            </a:r>
            <a:r>
              <a:rPr lang="en-US" sz="2800" dirty="0" smtClean="0"/>
              <a:t>1</a:t>
            </a:r>
          </a:p>
          <a:p>
            <a:r>
              <a:rPr lang="en-US" sz="2800" dirty="0" smtClean="0"/>
              <a:t>SAKAI GEL 4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1066800" y="228600"/>
            <a:ext cx="10438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17.HMB01.10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09800" y="228600"/>
            <a:ext cx="9156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17.NB01.10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52800" y="228600"/>
            <a:ext cx="10278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17.MKB01.10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343400" y="251178"/>
            <a:ext cx="77457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chemeClr val="bg1"/>
                </a:solidFill>
              </a:rPr>
              <a:t>17.YC01.10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90600" y="3733800"/>
            <a:ext cx="77457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chemeClr val="bg1"/>
                </a:solidFill>
              </a:rPr>
              <a:t>17.YC01.10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28800" y="3733800"/>
            <a:ext cx="8940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17.AF01.10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895600" y="3725334"/>
            <a:ext cx="8940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17.AF02.10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2400" y="3702756"/>
            <a:ext cx="98905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17.LGG01.10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247962" y="457200"/>
            <a:ext cx="27603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 smtClean="0">
                <a:solidFill>
                  <a:schemeClr val="bg1"/>
                </a:solidFill>
              </a:rPr>
              <a:t>U</a:t>
            </a:r>
            <a:endParaRPr lang="en-US" sz="1100" b="1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362200" y="457200"/>
            <a:ext cx="27603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 smtClean="0">
                <a:solidFill>
                  <a:schemeClr val="bg1"/>
                </a:solidFill>
              </a:rPr>
              <a:t>U</a:t>
            </a:r>
            <a:endParaRPr lang="en-US" sz="1100" b="1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572000" y="533400"/>
            <a:ext cx="27603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 smtClean="0">
                <a:solidFill>
                  <a:schemeClr val="bg1"/>
                </a:solidFill>
              </a:rPr>
              <a:t>U</a:t>
            </a:r>
            <a:endParaRPr lang="en-US" sz="1100" b="1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752600" y="3962400"/>
            <a:ext cx="276038" cy="261610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r>
              <a:rPr lang="en-US" sz="1100" b="1" dirty="0" smtClean="0">
                <a:solidFill>
                  <a:schemeClr val="bg1"/>
                </a:solidFill>
              </a:rPr>
              <a:t>U</a:t>
            </a:r>
            <a:endParaRPr lang="en-US" sz="1100" b="1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819400" y="3962400"/>
            <a:ext cx="27603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 smtClean="0">
                <a:solidFill>
                  <a:schemeClr val="bg1"/>
                </a:solidFill>
              </a:rPr>
              <a:t>U</a:t>
            </a:r>
            <a:endParaRPr lang="en-US" sz="1100" b="1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962400" y="3962400"/>
            <a:ext cx="27603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 smtClean="0">
                <a:solidFill>
                  <a:schemeClr val="bg1"/>
                </a:solidFill>
              </a:rPr>
              <a:t>U</a:t>
            </a:r>
            <a:endParaRPr lang="en-US" sz="1100" b="1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828800" y="457200"/>
            <a:ext cx="26000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solidFill>
                  <a:schemeClr val="bg1"/>
                </a:solidFill>
              </a:rPr>
              <a:t>C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895600" y="533400"/>
            <a:ext cx="26000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solidFill>
                  <a:schemeClr val="bg1"/>
                </a:solidFill>
              </a:rPr>
              <a:t>C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038600" y="533400"/>
            <a:ext cx="26000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solidFill>
                  <a:schemeClr val="bg1"/>
                </a:solidFill>
              </a:rPr>
              <a:t>C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219200" y="3962400"/>
            <a:ext cx="26000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solidFill>
                  <a:schemeClr val="bg1"/>
                </a:solidFill>
              </a:rPr>
              <a:t>C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286000" y="3962400"/>
            <a:ext cx="26000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solidFill>
                  <a:schemeClr val="bg1"/>
                </a:solidFill>
              </a:rPr>
              <a:t>C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429000" y="3962400"/>
            <a:ext cx="26000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solidFill>
                  <a:schemeClr val="bg1"/>
                </a:solidFill>
              </a:rPr>
              <a:t>C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495800" y="3962400"/>
            <a:ext cx="26000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solidFill>
                  <a:schemeClr val="bg1"/>
                </a:solidFill>
              </a:rPr>
              <a:t>C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886200" y="6019800"/>
            <a:ext cx="1045479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smtClean="0">
                <a:solidFill>
                  <a:schemeClr val="bg1"/>
                </a:solidFill>
              </a:rPr>
              <a:t>No digest</a:t>
            </a:r>
          </a:p>
          <a:p>
            <a:r>
              <a:rPr lang="en-US" sz="1050" dirty="0" smtClean="0">
                <a:solidFill>
                  <a:schemeClr val="bg1"/>
                </a:solidFill>
              </a:rPr>
              <a:t>PCR result: 475 </a:t>
            </a:r>
            <a:endParaRPr lang="en-US" sz="1050" dirty="0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004971" y="6019800"/>
            <a:ext cx="84189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smtClean="0">
                <a:solidFill>
                  <a:schemeClr val="bg1"/>
                </a:solidFill>
              </a:rPr>
              <a:t>Insert :1000</a:t>
            </a:r>
          </a:p>
          <a:p>
            <a:r>
              <a:rPr lang="en-US" sz="1050" dirty="0" smtClean="0">
                <a:solidFill>
                  <a:schemeClr val="bg1"/>
                </a:solidFill>
              </a:rPr>
              <a:t>No PCR run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874749" y="6019800"/>
            <a:ext cx="65114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smtClean="0">
                <a:solidFill>
                  <a:schemeClr val="bg1"/>
                </a:solidFill>
              </a:rPr>
              <a:t>No  DNA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66800" y="6019800"/>
            <a:ext cx="68580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smtClean="0">
                <a:solidFill>
                  <a:schemeClr val="bg1"/>
                </a:solidFill>
              </a:rPr>
              <a:t>Reversed tubes?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419600" y="3124200"/>
            <a:ext cx="68580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smtClean="0">
                <a:solidFill>
                  <a:schemeClr val="bg1"/>
                </a:solidFill>
              </a:rPr>
              <a:t>Reversed tubes?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214129" y="3124200"/>
            <a:ext cx="114807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smtClean="0">
                <a:solidFill>
                  <a:schemeClr val="bg1"/>
                </a:solidFill>
              </a:rPr>
              <a:t>PCR result: 1,000 </a:t>
            </a:r>
            <a:endParaRPr lang="en-US" sz="1050" dirty="0">
              <a:solidFill>
                <a:schemeClr val="bg1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769398" y="1143000"/>
            <a:ext cx="3642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smtClean="0">
                <a:solidFill>
                  <a:schemeClr val="bg1"/>
                </a:solidFill>
              </a:rPr>
              <a:t>2.9</a:t>
            </a:r>
            <a:endParaRPr lang="en-US" sz="1050" dirty="0">
              <a:solidFill>
                <a:schemeClr val="bg1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819400" y="1143000"/>
            <a:ext cx="3642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smtClean="0">
                <a:solidFill>
                  <a:schemeClr val="bg1"/>
                </a:solidFill>
              </a:rPr>
              <a:t>2.9</a:t>
            </a:r>
            <a:endParaRPr lang="en-US" sz="1050" dirty="0">
              <a:solidFill>
                <a:schemeClr val="bg1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956620" y="1197479"/>
            <a:ext cx="3642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smtClean="0">
                <a:solidFill>
                  <a:schemeClr val="bg1"/>
                </a:solidFill>
              </a:rPr>
              <a:t>2.9</a:t>
            </a:r>
            <a:endParaRPr lang="en-US" sz="1050" dirty="0">
              <a:solidFill>
                <a:schemeClr val="bg1"/>
              </a:solidFill>
            </a:endParaRPr>
          </a:p>
        </p:txBody>
      </p:sp>
      <p:sp>
        <p:nvSpPr>
          <p:cNvPr id="35" name="Rounded Rectangle 34"/>
          <p:cNvSpPr/>
          <p:nvPr/>
        </p:nvSpPr>
        <p:spPr>
          <a:xfrm>
            <a:off x="1295400" y="1905000"/>
            <a:ext cx="3276600" cy="4572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7" name="Straight Connector 36"/>
          <p:cNvCxnSpPr>
            <a:endCxn id="38" idx="1"/>
          </p:cNvCxnSpPr>
          <p:nvPr/>
        </p:nvCxnSpPr>
        <p:spPr>
          <a:xfrm>
            <a:off x="4648200" y="2133600"/>
            <a:ext cx="914400" cy="1836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5562600" y="1828800"/>
            <a:ext cx="33069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Are these the inserts?</a:t>
            </a:r>
          </a:p>
          <a:p>
            <a:r>
              <a:rPr lang="en-US" dirty="0" smtClean="0"/>
              <a:t>Are the other bands star activity?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3352800" y="3124200"/>
            <a:ext cx="121920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smtClean="0">
                <a:solidFill>
                  <a:schemeClr val="bg1"/>
                </a:solidFill>
              </a:rPr>
              <a:t>Why is the uncut lane running so high? 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3352800" y="4615190"/>
            <a:ext cx="3642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smtClean="0">
                <a:solidFill>
                  <a:schemeClr val="bg1"/>
                </a:solidFill>
              </a:rPr>
              <a:t>2.9</a:t>
            </a:r>
            <a:endParaRPr lang="en-US" sz="105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faculty.pingry.org/domara/images/10_11Resdigestgel2period56.JPG"/>
          <p:cNvPicPr>
            <a:picLocks noChangeAspect="1" noChangeArrowheads="1"/>
          </p:cNvPicPr>
          <p:nvPr/>
        </p:nvPicPr>
        <p:blipFill>
          <a:blip r:embed="rId2" cstate="print"/>
          <a:srcRect l="25263" t="19512" r="25263" b="30314"/>
          <a:stretch>
            <a:fillRect/>
          </a:stretch>
        </p:blipFill>
        <p:spPr bwMode="auto">
          <a:xfrm>
            <a:off x="609600" y="1444557"/>
            <a:ext cx="6172200" cy="4727643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828800" y="1524000"/>
            <a:ext cx="9455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17.AJF03.10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45485" y="1524000"/>
            <a:ext cx="96372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17.KET02.10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00400" y="4953000"/>
            <a:ext cx="13194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Insert too small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86200" y="2514600"/>
            <a:ext cx="3642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smtClean="0">
                <a:solidFill>
                  <a:schemeClr val="bg1"/>
                </a:solidFill>
              </a:rPr>
              <a:t>2.9</a:t>
            </a:r>
            <a:endParaRPr lang="en-US" sz="105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34000" y="2514600"/>
            <a:ext cx="3642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smtClean="0">
                <a:solidFill>
                  <a:schemeClr val="bg1"/>
                </a:solidFill>
              </a:rPr>
              <a:t>2.9</a:t>
            </a:r>
            <a:endParaRPr lang="en-US" sz="1050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438400" y="2546501"/>
            <a:ext cx="3642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smtClean="0">
                <a:solidFill>
                  <a:schemeClr val="bg1"/>
                </a:solidFill>
              </a:rPr>
              <a:t>2.9</a:t>
            </a:r>
            <a:endParaRPr lang="en-US" sz="105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48200" y="1524000"/>
            <a:ext cx="9344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17.JAT02.10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805891" y="4950023"/>
            <a:ext cx="10615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Insert :1050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902109" y="4953000"/>
            <a:ext cx="11458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Star Activity?</a:t>
            </a:r>
          </a:p>
          <a:p>
            <a:r>
              <a:rPr lang="en-US" sz="1400" dirty="0" smtClean="0">
                <a:solidFill>
                  <a:schemeClr val="bg1"/>
                </a:solidFill>
              </a:rPr>
              <a:t>Large insert?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638800" y="304800"/>
            <a:ext cx="2819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Section 56 gel </a:t>
            </a:r>
            <a:r>
              <a:rPr lang="en-US" sz="2800" dirty="0" smtClean="0"/>
              <a:t>2</a:t>
            </a:r>
            <a:endParaRPr lang="en-US" sz="2800" dirty="0" smtClean="0"/>
          </a:p>
          <a:p>
            <a:r>
              <a:rPr lang="en-US" sz="2800" dirty="0" smtClean="0"/>
              <a:t>SAKAI GEL 5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931</TotalTime>
  <Words>324</Words>
  <Application>Microsoft Office PowerPoint</Application>
  <PresentationFormat>On-screen Show (4:3)</PresentationFormat>
  <Paragraphs>164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WSSP Restriction Digest Gels</vt:lpstr>
      <vt:lpstr>Slide 2</vt:lpstr>
      <vt:lpstr>Slide 3</vt:lpstr>
      <vt:lpstr>Slide 4</vt:lpstr>
      <vt:lpstr>Slide 5</vt:lpstr>
      <vt:lpstr>Slide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WSSP Restriction Digest Gels</dc:title>
  <dc:creator>O'MARA, DEIRDRE</dc:creator>
  <cp:lastModifiedBy>O'MARA, DEIRDRE</cp:lastModifiedBy>
  <cp:revision>5</cp:revision>
  <dcterms:created xsi:type="dcterms:W3CDTF">2010-10-12T12:31:35Z</dcterms:created>
  <dcterms:modified xsi:type="dcterms:W3CDTF">2010-10-13T16:25:55Z</dcterms:modified>
</cp:coreProperties>
</file>