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61" r:id="rId5"/>
    <p:sldId id="258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53810-5F7B-4AC3-B126-D6B47C2DB499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7ABBD-5E06-4D3C-AC3C-8096AEB8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DFE13-BA4B-40C0-AA72-CC98652AAE23}" type="slidenum">
              <a:rPr lang="en-US"/>
              <a:pPr/>
              <a:t>2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234AE-1501-47CE-991C-E8917D3532C5}" type="slidenum">
              <a:rPr lang="en-US"/>
              <a:pPr/>
              <a:t>6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ED454-6816-4470-9913-9D9F6C70CFE6}" type="datetimeFigureOut">
              <a:rPr lang="en-US" smtClean="0"/>
              <a:pPr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C200D-4050-4F77-B880-76AED05DF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PCR of our OV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6400800" cy="1752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What is PCR again? I forgot…</a:t>
            </a:r>
          </a:p>
          <a:p>
            <a:r>
              <a:rPr lang="en-US" sz="2000" dirty="0" smtClean="0"/>
              <a:t>Preparing for PCR</a:t>
            </a:r>
          </a:p>
          <a:p>
            <a:r>
              <a:rPr lang="en-US" sz="2000" dirty="0" smtClean="0"/>
              <a:t>Running a PCR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8048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Helvetica" charset="0"/>
              </a:rPr>
              <a:t>Steps in the Polymerase Chain Reaction - PCR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7943850" y="6400800"/>
            <a:ext cx="120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Arial" charset="0"/>
              </a:rPr>
              <a:t>p. 2A-2</a:t>
            </a:r>
          </a:p>
        </p:txBody>
      </p:sp>
      <p:pic>
        <p:nvPicPr>
          <p:cNvPr id="26628" name="Picture 6" descr="3-6 PCR1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762000"/>
            <a:ext cx="65532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1-11a SfiIA clon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714" y="990600"/>
            <a:ext cx="877388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4800" y="238780"/>
            <a:ext cx="3586366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smtClean="0"/>
              <a:t>Making a </a:t>
            </a:r>
            <a:r>
              <a:rPr lang="en-US" sz="2800" b="1" dirty="0" err="1" smtClean="0"/>
              <a:t>cDNA</a:t>
            </a:r>
            <a:r>
              <a:rPr lang="en-US" sz="2800" b="1" dirty="0" smtClean="0"/>
              <a:t> Library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5715" y="3657600"/>
            <a:ext cx="310328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Open the plasmid with enzyme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0" y="3657600"/>
            <a:ext cx="292599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Ligate</a:t>
            </a:r>
            <a:r>
              <a:rPr lang="en-US" dirty="0" smtClean="0"/>
              <a:t> in </a:t>
            </a:r>
            <a:r>
              <a:rPr lang="en-US" dirty="0" err="1" smtClean="0"/>
              <a:t>cDNA</a:t>
            </a:r>
            <a:r>
              <a:rPr lang="en-US" dirty="0" smtClean="0"/>
              <a:t> and transform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41910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But how big is the insert? </a:t>
            </a:r>
          </a:p>
          <a:p>
            <a:pPr algn="ctr"/>
            <a:r>
              <a:rPr lang="en-US" dirty="0" smtClean="0"/>
              <a:t>How can we “see” the size of the </a:t>
            </a:r>
            <a:r>
              <a:rPr lang="en-US" dirty="0" err="1" smtClean="0"/>
              <a:t>cDNA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086708" y="1647092"/>
            <a:ext cx="1447800" cy="36933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" y="565993"/>
            <a:ext cx="6858000" cy="4139867"/>
            <a:chOff x="609600" y="2819400"/>
            <a:chExt cx="5289550" cy="3410462"/>
          </a:xfrm>
        </p:grpSpPr>
        <p:pic>
          <p:nvPicPr>
            <p:cNvPr id="3" name="Picture 1" descr="1-4a pTriplEX map copy 2.pd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9600" y="2819400"/>
              <a:ext cx="5289550" cy="341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rot="16200000" flipH="1">
              <a:off x="3511550" y="3181350"/>
              <a:ext cx="1003300" cy="6350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5" name="Straight Connector 4"/>
            <p:cNvCxnSpPr>
              <a:cxnSpLocks noChangeShapeType="1"/>
            </p:cNvCxnSpPr>
            <p:nvPr/>
          </p:nvCxnSpPr>
          <p:spPr bwMode="auto">
            <a:xfrm rot="5400000" flipH="1" flipV="1">
              <a:off x="3060700" y="3136900"/>
              <a:ext cx="749300" cy="495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6" name="Straight Connector 9"/>
            <p:cNvCxnSpPr>
              <a:cxnSpLocks noChangeShapeType="1"/>
            </p:cNvCxnSpPr>
            <p:nvPr/>
          </p:nvCxnSpPr>
          <p:spPr bwMode="auto">
            <a:xfrm>
              <a:off x="3314700" y="4000500"/>
              <a:ext cx="9779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/>
            </a:ln>
          </p:spPr>
        </p:cxnSp>
        <p:sp>
          <p:nvSpPr>
            <p:cNvPr id="7" name="TextBox 13"/>
            <p:cNvSpPr txBox="1">
              <a:spLocks noChangeArrowheads="1"/>
            </p:cNvSpPr>
            <p:nvPr/>
          </p:nvSpPr>
          <p:spPr bwMode="auto">
            <a:xfrm>
              <a:off x="3783330" y="3098982"/>
              <a:ext cx="1447800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err="1">
                  <a:latin typeface="Chalkboard" charset="0"/>
                </a:rPr>
                <a:t>Wolffia</a:t>
              </a:r>
              <a:r>
                <a:rPr lang="en-US" b="1" dirty="0">
                  <a:latin typeface="Chalkboard" charset="0"/>
                </a:rPr>
                <a:t> </a:t>
              </a:r>
              <a:r>
                <a:rPr lang="en-US" b="1" dirty="0" err="1">
                  <a:latin typeface="Chalkboard" charset="0"/>
                </a:rPr>
                <a:t>cDNA</a:t>
              </a:r>
              <a:r>
                <a:rPr lang="en-US" b="1" dirty="0">
                  <a:latin typeface="Chalkboard" charset="0"/>
                </a:rPr>
                <a:t> Insert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2-9 PCR test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453514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" y="304800"/>
            <a:ext cx="8848384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Getting ready for PCR….</a:t>
            </a:r>
          </a:p>
          <a:p>
            <a:endParaRPr lang="en-US" sz="2000" b="1" dirty="0" smtClean="0"/>
          </a:p>
          <a:p>
            <a:r>
              <a:rPr lang="en-US" dirty="0" smtClean="0"/>
              <a:t>To see the size we need to do PCR and amplify enough that we can see the actual fragment.</a:t>
            </a:r>
          </a:p>
          <a:p>
            <a:r>
              <a:rPr lang="en-US" dirty="0" smtClean="0"/>
              <a:t>Remember that </a:t>
            </a:r>
            <a:r>
              <a:rPr lang="en-US" dirty="0" err="1" smtClean="0"/>
              <a:t>DNApol</a:t>
            </a:r>
            <a:r>
              <a:rPr lang="en-US" dirty="0" smtClean="0"/>
              <a:t> needs somewhere to </a:t>
            </a:r>
            <a:r>
              <a:rPr lang="en-US" i="1" dirty="0" smtClean="0"/>
              <a:t>START</a:t>
            </a:r>
            <a:r>
              <a:rPr lang="en-US" dirty="0" smtClean="0"/>
              <a:t> replication….you need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specific PRIMERS</a:t>
            </a:r>
          </a:p>
          <a:p>
            <a:endParaRPr lang="en-US" dirty="0" smtClean="0"/>
          </a:p>
          <a:p>
            <a:r>
              <a:rPr lang="en-US" dirty="0" smtClean="0"/>
              <a:t>Add specific primers that flank the insert region.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7943850" y="6400800"/>
            <a:ext cx="12112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Arial" charset="0"/>
              </a:rPr>
              <a:t>p. 2A-3</a:t>
            </a:r>
          </a:p>
        </p:txBody>
      </p:sp>
      <p:sp>
        <p:nvSpPr>
          <p:cNvPr id="30723" name="Text Box 9"/>
          <p:cNvSpPr txBox="1">
            <a:spLocks noChangeArrowheads="1"/>
          </p:cNvSpPr>
          <p:nvPr/>
        </p:nvSpPr>
        <p:spPr bwMode="auto">
          <a:xfrm>
            <a:off x="457200" y="157163"/>
            <a:ext cx="6962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 smtClean="0">
                <a:latin typeface="+mj-lt"/>
              </a:rPr>
              <a:t>Polylinker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b="1" dirty="0" smtClean="0">
                <a:latin typeface="Chalkboard" charset="0"/>
              </a:rPr>
              <a:t>Region </a:t>
            </a:r>
            <a:r>
              <a:rPr lang="en-US" sz="2800" b="1" dirty="0">
                <a:latin typeface="Chalkboard" charset="0"/>
              </a:rPr>
              <a:t>of TriplEX2</a:t>
            </a:r>
          </a:p>
        </p:txBody>
      </p:sp>
      <p:pic>
        <p:nvPicPr>
          <p:cNvPr id="30724" name="Picture 4" descr="4-16 pTRiplEX MCS wide cop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6800"/>
            <a:ext cx="86725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304800" y="1219200"/>
            <a:ext cx="2438400" cy="381000"/>
          </a:xfrm>
          <a:prstGeom prst="rightArrow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5362928" y="4267200"/>
            <a:ext cx="3095271" cy="457198"/>
          </a:xfrm>
          <a:prstGeom prst="rightArrow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838200" y="5562600"/>
            <a:ext cx="7391400" cy="0"/>
          </a:xfrm>
          <a:prstGeom prst="line">
            <a:avLst/>
          </a:prstGeom>
          <a:ln w="136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Arrow 9"/>
          <p:cNvSpPr/>
          <p:nvPr/>
        </p:nvSpPr>
        <p:spPr>
          <a:xfrm rot="10800000">
            <a:off x="7315199" y="5638800"/>
            <a:ext cx="733071" cy="381000"/>
          </a:xfrm>
          <a:prstGeom prst="rightArrow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1066800" y="5105400"/>
            <a:ext cx="685800" cy="381000"/>
          </a:xfrm>
          <a:prstGeom prst="rightArrow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895600" y="5486400"/>
            <a:ext cx="2590800" cy="152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Wolffia</a:t>
            </a:r>
            <a:r>
              <a:rPr lang="en-US" sz="1100" dirty="0" smtClean="0"/>
              <a:t> </a:t>
            </a:r>
            <a:r>
              <a:rPr lang="en-US" sz="1100" dirty="0" err="1" smtClean="0"/>
              <a:t>cDNA</a:t>
            </a:r>
            <a:endParaRPr lang="en-US" sz="11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2400" y="487680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46125" y="1231706"/>
            <a:ext cx="7483475" cy="50166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508000" algn="ctr">
              <a:lnSpc>
                <a:spcPct val="128000"/>
              </a:lnSpc>
            </a:pPr>
            <a:r>
              <a:rPr lang="en-US" sz="3200" b="1" dirty="0" smtClean="0">
                <a:latin typeface="+mj-lt"/>
              </a:rPr>
              <a:t>You need to </a:t>
            </a:r>
            <a:r>
              <a:rPr lang="en-US" sz="3200" b="1" dirty="0">
                <a:latin typeface="+mj-lt"/>
              </a:rPr>
              <a:t>d</a:t>
            </a:r>
            <a:r>
              <a:rPr lang="en-US" sz="3200" b="1" dirty="0" smtClean="0">
                <a:latin typeface="+mj-lt"/>
              </a:rPr>
              <a:t>ilute </a:t>
            </a:r>
            <a:r>
              <a:rPr lang="en-US" sz="3200" b="1" dirty="0">
                <a:latin typeface="+mj-lt"/>
              </a:rPr>
              <a:t>aliquots of </a:t>
            </a:r>
            <a:r>
              <a:rPr lang="en-US" sz="3200" b="1" dirty="0" smtClean="0">
                <a:latin typeface="+mj-lt"/>
              </a:rPr>
              <a:t>your </a:t>
            </a:r>
            <a:r>
              <a:rPr lang="en-US" sz="3200" b="1" u="sng" dirty="0" smtClean="0">
                <a:latin typeface="+mj-lt"/>
              </a:rPr>
              <a:t>overnight </a:t>
            </a:r>
            <a:r>
              <a:rPr lang="en-US" sz="3200" b="1" u="sng" dirty="0">
                <a:latin typeface="+mj-lt"/>
              </a:rPr>
              <a:t>culture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smtClean="0">
                <a:latin typeface="+mj-lt"/>
              </a:rPr>
              <a:t>(which contains </a:t>
            </a:r>
            <a:r>
              <a:rPr lang="en-US" sz="3200" b="1" dirty="0">
                <a:latin typeface="+mj-lt"/>
              </a:rPr>
              <a:t>plasmid </a:t>
            </a:r>
            <a:r>
              <a:rPr lang="en-US" sz="3200" b="1" dirty="0" smtClean="0">
                <a:latin typeface="+mj-lt"/>
              </a:rPr>
              <a:t>DNA) 40-fold.</a:t>
            </a:r>
          </a:p>
          <a:p>
            <a:pPr indent="-508000">
              <a:lnSpc>
                <a:spcPct val="128000"/>
              </a:lnSpc>
            </a:pPr>
            <a:endParaRPr lang="en-US" sz="3200" b="1" dirty="0">
              <a:latin typeface="Arial" charset="0"/>
            </a:endParaRPr>
          </a:p>
          <a:p>
            <a:pPr indent="-508000">
              <a:lnSpc>
                <a:spcPct val="128000"/>
              </a:lnSpc>
            </a:pPr>
            <a:r>
              <a:rPr lang="en-US" sz="2400" dirty="0" smtClean="0"/>
              <a:t>Take </a:t>
            </a:r>
            <a:r>
              <a:rPr lang="en-US" sz="2400" dirty="0"/>
              <a:t>5 </a:t>
            </a:r>
            <a:r>
              <a:rPr lang="en-US" sz="2400" dirty="0">
                <a:sym typeface="Symbol" charset="2"/>
              </a:rPr>
              <a:t></a:t>
            </a:r>
            <a:r>
              <a:rPr lang="en-US" sz="2400" dirty="0"/>
              <a:t>l of overnight </a:t>
            </a:r>
            <a:r>
              <a:rPr lang="en-US" sz="2400" dirty="0" smtClean="0"/>
              <a:t>culture in your labeled </a:t>
            </a:r>
            <a:r>
              <a:rPr lang="en-US" sz="2400" dirty="0" err="1" smtClean="0"/>
              <a:t>microtube</a:t>
            </a:r>
            <a:r>
              <a:rPr lang="en-US" sz="2400" dirty="0" smtClean="0"/>
              <a:t> (200ul H</a:t>
            </a:r>
            <a:r>
              <a:rPr lang="en-US" sz="1200" dirty="0" smtClean="0"/>
              <a:t>2</a:t>
            </a:r>
            <a:r>
              <a:rPr lang="en-US" sz="2400" dirty="0" smtClean="0"/>
              <a:t>O).  </a:t>
            </a:r>
          </a:p>
          <a:p>
            <a:pPr indent="-508000">
              <a:lnSpc>
                <a:spcPct val="128000"/>
              </a:lnSpc>
            </a:pPr>
            <a:r>
              <a:rPr lang="en-US" sz="2400" dirty="0" smtClean="0"/>
              <a:t>Mix </a:t>
            </a:r>
            <a:r>
              <a:rPr lang="en-US" sz="2400" dirty="0"/>
              <a:t>each sample tube by tapping the </a:t>
            </a:r>
            <a:r>
              <a:rPr lang="en-US" sz="2400" dirty="0" smtClean="0"/>
              <a:t>side with your finger. </a:t>
            </a:r>
            <a:endParaRPr lang="en-US" sz="2400" dirty="0"/>
          </a:p>
          <a:p>
            <a:endParaRPr lang="en-US" sz="3200" dirty="0">
              <a:latin typeface="Arial" charset="0"/>
            </a:endParaRPr>
          </a:p>
          <a:p>
            <a:endParaRPr lang="en-US" sz="3200" dirty="0"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81000"/>
            <a:ext cx="2432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Overnights to PCR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0"/>
            <a:ext cx="3033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Mixing a PCR Reaction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609600"/>
            <a:ext cx="6324600" cy="184665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Every PCR reaction needs</a:t>
            </a:r>
          </a:p>
          <a:p>
            <a:pPr marL="342900" indent="-342900"/>
            <a:r>
              <a:rPr lang="en-US" dirty="0" smtClean="0"/>
              <a:t>1. Template DNA- something to amplify</a:t>
            </a:r>
          </a:p>
          <a:p>
            <a:pPr marL="342900" indent="-342900"/>
            <a:r>
              <a:rPr lang="en-US" dirty="0" smtClean="0"/>
              <a:t>2. Free nucleotides- so that we can make more DNA</a:t>
            </a:r>
          </a:p>
          <a:p>
            <a:pPr marL="342900" indent="-342900"/>
            <a:r>
              <a:rPr lang="en-US" dirty="0" smtClean="0"/>
              <a:t>3. DNA Polymerase- an enzyme to do the replication process</a:t>
            </a:r>
          </a:p>
          <a:p>
            <a:pPr marL="342900" indent="-342900"/>
            <a:r>
              <a:rPr lang="en-US" dirty="0" smtClean="0"/>
              <a:t>4. Primers- to direct DNA replication</a:t>
            </a:r>
          </a:p>
          <a:p>
            <a:pPr marL="342900" indent="-342900"/>
            <a:r>
              <a:rPr lang="en-US" dirty="0" smtClean="0"/>
              <a:t>5. Buffers- so that everything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819400"/>
            <a:ext cx="8641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groups of 4 you will be making a Master mix for PCR for all four members of your group.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352800"/>
            <a:ext cx="428905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Master Mix Recipe for four group members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2857" y="3810000"/>
            <a:ext cx="2740943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In a </a:t>
            </a:r>
            <a:r>
              <a:rPr lang="en-US" dirty="0" err="1" smtClean="0"/>
              <a:t>microtube</a:t>
            </a:r>
            <a:r>
              <a:rPr lang="en-US" dirty="0" smtClean="0"/>
              <a:t> labeled MM</a:t>
            </a:r>
          </a:p>
          <a:p>
            <a:r>
              <a:rPr lang="en-US" dirty="0" smtClean="0"/>
              <a:t>Add 90 </a:t>
            </a:r>
            <a:r>
              <a:rPr lang="en-US" dirty="0" err="1" smtClean="0"/>
              <a:t>ul</a:t>
            </a:r>
            <a:r>
              <a:rPr lang="en-US" dirty="0" smtClean="0"/>
              <a:t> sterile water</a:t>
            </a:r>
          </a:p>
          <a:p>
            <a:r>
              <a:rPr lang="en-US" dirty="0" smtClean="0"/>
              <a:t>Add 12.5 </a:t>
            </a:r>
            <a:r>
              <a:rPr lang="en-US" dirty="0" err="1" smtClean="0"/>
              <a:t>uL</a:t>
            </a:r>
            <a:r>
              <a:rPr lang="en-US" dirty="0" smtClean="0"/>
              <a:t> of FOR primer</a:t>
            </a:r>
          </a:p>
          <a:p>
            <a:r>
              <a:rPr lang="en-US" dirty="0" smtClean="0"/>
              <a:t>Add 12.5 </a:t>
            </a:r>
            <a:r>
              <a:rPr lang="en-US" dirty="0" err="1" smtClean="0"/>
              <a:t>ul</a:t>
            </a:r>
            <a:r>
              <a:rPr lang="en-US" dirty="0" smtClean="0"/>
              <a:t> of REV primer</a:t>
            </a:r>
          </a:p>
          <a:p>
            <a:r>
              <a:rPr lang="en-US" dirty="0" smtClean="0"/>
              <a:t>Mix gently by tapping</a:t>
            </a:r>
          </a:p>
          <a:p>
            <a:r>
              <a:rPr lang="en-US" dirty="0" smtClean="0"/>
              <a:t>Spin if necessary</a:t>
            </a:r>
            <a:endParaRPr lang="en-US" dirty="0"/>
          </a:p>
        </p:txBody>
      </p:sp>
      <p:pic>
        <p:nvPicPr>
          <p:cNvPr id="1026" name="Picture 2" descr="http://www.anachem.co.uk/res/img/san/products/large/1210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276600"/>
            <a:ext cx="2865967" cy="21494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24600" y="3810000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81800" y="4800600"/>
            <a:ext cx="2046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not add bacteria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886200" y="4267200"/>
            <a:ext cx="2286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667000"/>
            <a:ext cx="8686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7000" y="5193268"/>
            <a:ext cx="2648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tube is for your group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09600"/>
            <a:ext cx="5691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your group has made the MM, see me for a PCR tube</a:t>
            </a:r>
          </a:p>
        </p:txBody>
      </p:sp>
      <p:pic>
        <p:nvPicPr>
          <p:cNvPr id="24578" name="Picture 2" descr="http://www.usascientific.com/productimages%5C14024300_300.jpg"/>
          <p:cNvPicPr>
            <a:picLocks noChangeAspect="1" noChangeArrowheads="1"/>
          </p:cNvPicPr>
          <p:nvPr/>
        </p:nvPicPr>
        <p:blipFill>
          <a:blip r:embed="rId2" cstate="print"/>
          <a:srcRect t="5333"/>
          <a:stretch>
            <a:fillRect/>
          </a:stretch>
        </p:blipFill>
        <p:spPr bwMode="auto">
          <a:xfrm>
            <a:off x="228600" y="990600"/>
            <a:ext cx="2857500" cy="2705100"/>
          </a:xfrm>
          <a:prstGeom prst="rect">
            <a:avLst/>
          </a:prstGeom>
          <a:noFill/>
        </p:spPr>
      </p:pic>
      <p:sp>
        <p:nvSpPr>
          <p:cNvPr id="4" name="Oval 3"/>
          <p:cNvSpPr/>
          <p:nvPr/>
        </p:nvSpPr>
        <p:spPr>
          <a:xfrm>
            <a:off x="2175933" y="31242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32004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00400" y="1066800"/>
            <a:ext cx="5390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Your PCR tube ALREADY contains a dehydrated stock of:</a:t>
            </a:r>
          </a:p>
          <a:p>
            <a:r>
              <a:rPr lang="en-US" dirty="0" smtClean="0"/>
              <a:t>enzyme, buffer, and free nucleotides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1752600"/>
            <a:ext cx="510748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You will need to label the tube CAREFULLY </a:t>
            </a:r>
          </a:p>
          <a:p>
            <a:r>
              <a:rPr lang="en-US" dirty="0" smtClean="0"/>
              <a:t>And you will add MM and your DNA from diluted OV</a:t>
            </a:r>
            <a:endParaRPr lang="en-US" dirty="0"/>
          </a:p>
        </p:txBody>
      </p:sp>
      <p:cxnSp>
        <p:nvCxnSpPr>
          <p:cNvPr id="9" name="Straight Arrow Connector 8"/>
          <p:cNvCxnSpPr>
            <a:stCxn id="6" idx="1"/>
          </p:cNvCxnSpPr>
          <p:nvPr/>
        </p:nvCxnSpPr>
        <p:spPr>
          <a:xfrm rot="10800000" flipV="1">
            <a:off x="2286000" y="1389966"/>
            <a:ext cx="914400" cy="173423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52401" y="4191000"/>
            <a:ext cx="6553199" cy="2225675"/>
            <a:chOff x="304800" y="3962400"/>
            <a:chExt cx="7195513" cy="2454275"/>
          </a:xfrm>
        </p:grpSpPr>
        <p:grpSp>
          <p:nvGrpSpPr>
            <p:cNvPr id="16" name="Group 15"/>
            <p:cNvGrpSpPr/>
            <p:nvPr/>
          </p:nvGrpSpPr>
          <p:grpSpPr>
            <a:xfrm>
              <a:off x="304800" y="4267200"/>
              <a:ext cx="2865967" cy="2149475"/>
              <a:chOff x="1981200" y="4495800"/>
              <a:chExt cx="2865967" cy="2149475"/>
            </a:xfrm>
          </p:grpSpPr>
          <p:pic>
            <p:nvPicPr>
              <p:cNvPr id="13" name="Picture 2" descr="http://www.anachem.co.uk/res/img/san/products/large/1210-10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81200" y="4495800"/>
                <a:ext cx="2865967" cy="2149475"/>
              </a:xfrm>
              <a:prstGeom prst="rect">
                <a:avLst/>
              </a:prstGeom>
              <a:noFill/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429000" y="5029200"/>
                <a:ext cx="381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MM</a:t>
                </a:r>
                <a:endParaRPr lang="en-US" dirty="0"/>
              </a:p>
            </p:txBody>
          </p:sp>
        </p:grpSp>
        <p:sp>
          <p:nvSpPr>
            <p:cNvPr id="17" name="Curved Down Arrow 16"/>
            <p:cNvSpPr/>
            <p:nvPr/>
          </p:nvSpPr>
          <p:spPr>
            <a:xfrm>
              <a:off x="1905000" y="3962400"/>
              <a:ext cx="1371600" cy="762000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4580" name="Picture 4" descr="http://www.enzymax.net/Lab_supplies/3_pcr_tube_l.jpg"/>
            <p:cNvPicPr>
              <a:picLocks noChangeAspect="1" noChangeArrowheads="1"/>
            </p:cNvPicPr>
            <p:nvPr/>
          </p:nvPicPr>
          <p:blipFill>
            <a:blip r:embed="rId4" cstate="print">
              <a:lum contrast="-10000"/>
            </a:blip>
            <a:srcRect l="70167" t="59722" r="8833" b="13611"/>
            <a:stretch>
              <a:fillRect/>
            </a:stretch>
          </p:blipFill>
          <p:spPr bwMode="auto">
            <a:xfrm>
              <a:off x="2667000" y="4800600"/>
              <a:ext cx="1600200" cy="1524000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3505200" y="5791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PCR tube</a:t>
              </a: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3155244" y="5943600"/>
              <a:ext cx="76200" cy="152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52800" y="4267201"/>
              <a:ext cx="4147513" cy="4072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Add 23ul of MM to your own PCR tube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81400" y="5345668"/>
              <a:ext cx="3835245" cy="4072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Then add 2ul of diluted  OV culture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4800" y="5943600"/>
              <a:ext cx="1601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Total vol. 115ul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A-4 Aliquot Mi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4267200" cy="564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82215" y="4563070"/>
            <a:ext cx="2904385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PCR tubes</a:t>
            </a:r>
          </a:p>
          <a:p>
            <a:r>
              <a:rPr lang="en-US" dirty="0" smtClean="0"/>
              <a:t>One for each group member</a:t>
            </a:r>
          </a:p>
          <a:p>
            <a:r>
              <a:rPr lang="en-US" dirty="0" smtClean="0"/>
              <a:t>LABEL!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371</Words>
  <Application>Microsoft Office PowerPoint</Application>
  <PresentationFormat>On-screen Show (4:3)</PresentationFormat>
  <Paragraphs>59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PCR of our OV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PCR of our OV</dc:title>
  <dc:creator>O'MARA, DEIRDRE</dc:creator>
  <cp:lastModifiedBy>O'MARA, DEIRDRE</cp:lastModifiedBy>
  <cp:revision>2</cp:revision>
  <dcterms:created xsi:type="dcterms:W3CDTF">2010-09-14T18:01:45Z</dcterms:created>
  <dcterms:modified xsi:type="dcterms:W3CDTF">2010-09-14T19:08:27Z</dcterms:modified>
</cp:coreProperties>
</file>