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66" r:id="rId3"/>
    <p:sldId id="259" r:id="rId4"/>
    <p:sldId id="265" r:id="rId5"/>
    <p:sldId id="263" r:id="rId6"/>
    <p:sldId id="262" r:id="rId7"/>
    <p:sldId id="256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618" y="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D1E58E-6C27-4732-9696-D1105A02F9FD}" type="datetimeFigureOut">
              <a:rPr lang="en-US" smtClean="0"/>
              <a:pPr/>
              <a:t>12/2/2009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C6CB65-4A71-4BD1-9078-566A86D283E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/>
              <a:t>M</a:t>
            </a:r>
            <a:endParaRPr lang="en-US" dirty="0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567F813-890C-40A6-8044-A92F8C955FE3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D7226A2-23AF-41BA-8B6C-A5B7A00CBCBE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6CB65-4A71-4BD1-9078-566A86D283E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12623-4BD5-41C3-8F02-1AF973E213F6}" type="datetimeFigureOut">
              <a:rPr lang="en-US" smtClean="0"/>
              <a:pPr/>
              <a:t>12/2/2009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0BA6B-F107-47B2-A00F-B4EF4FDDBC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12623-4BD5-41C3-8F02-1AF973E213F6}" type="datetimeFigureOut">
              <a:rPr lang="en-US" smtClean="0"/>
              <a:pPr/>
              <a:t>12/2/2009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0BA6B-F107-47B2-A00F-B4EF4FDDBC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12623-4BD5-41C3-8F02-1AF973E213F6}" type="datetimeFigureOut">
              <a:rPr lang="en-US" smtClean="0"/>
              <a:pPr/>
              <a:t>12/2/2009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0BA6B-F107-47B2-A00F-B4EF4FDDBC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12623-4BD5-41C3-8F02-1AF973E213F6}" type="datetimeFigureOut">
              <a:rPr lang="en-US" smtClean="0"/>
              <a:pPr/>
              <a:t>12/2/2009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0BA6B-F107-47B2-A00F-B4EF4FDDBC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12623-4BD5-41C3-8F02-1AF973E213F6}" type="datetimeFigureOut">
              <a:rPr lang="en-US" smtClean="0"/>
              <a:pPr/>
              <a:t>12/2/2009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0BA6B-F107-47B2-A00F-B4EF4FDDBC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12623-4BD5-41C3-8F02-1AF973E213F6}" type="datetimeFigureOut">
              <a:rPr lang="en-US" smtClean="0"/>
              <a:pPr/>
              <a:t>12/2/2009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0BA6B-F107-47B2-A00F-B4EF4FDDBC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12623-4BD5-41C3-8F02-1AF973E213F6}" type="datetimeFigureOut">
              <a:rPr lang="en-US" smtClean="0"/>
              <a:pPr/>
              <a:t>12/2/2009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0BA6B-F107-47B2-A00F-B4EF4FDDBC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12623-4BD5-41C3-8F02-1AF973E213F6}" type="datetimeFigureOut">
              <a:rPr lang="en-US" smtClean="0"/>
              <a:pPr/>
              <a:t>12/2/2009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0BA6B-F107-47B2-A00F-B4EF4FDDBC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12623-4BD5-41C3-8F02-1AF973E213F6}" type="datetimeFigureOut">
              <a:rPr lang="en-US" smtClean="0"/>
              <a:pPr/>
              <a:t>12/2/2009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0BA6B-F107-47B2-A00F-B4EF4FDDBC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12623-4BD5-41C3-8F02-1AF973E213F6}" type="datetimeFigureOut">
              <a:rPr lang="en-US" smtClean="0"/>
              <a:pPr/>
              <a:t>12/2/2009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0BA6B-F107-47B2-A00F-B4EF4FDDBC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12623-4BD5-41C3-8F02-1AF973E213F6}" type="datetimeFigureOut">
              <a:rPr lang="en-US" smtClean="0"/>
              <a:pPr/>
              <a:t>12/2/2009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0BA6B-F107-47B2-A00F-B4EF4FDDBC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12623-4BD5-41C3-8F02-1AF973E213F6}" type="datetimeFigureOut">
              <a:rPr lang="en-US" smtClean="0"/>
              <a:pPr/>
              <a:t>12/2/2009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0BA6B-F107-47B2-A00F-B4EF4FDDBC7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The Pingry School </a:t>
            </a:r>
            <a:b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Clone Summary Report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905000"/>
            <a:ext cx="7391400" cy="3505199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dirty="0" smtClean="0"/>
              <a:t>	</a:t>
            </a:r>
            <a:r>
              <a:rPr lang="en-US" dirty="0" smtClean="0"/>
              <a:t>Since </a:t>
            </a:r>
            <a:r>
              <a:rPr lang="en-US" dirty="0" smtClean="0"/>
              <a:t>July 2009: </a:t>
            </a:r>
            <a:endParaRPr lang="en-US" dirty="0" smtClean="0"/>
          </a:p>
          <a:p>
            <a:pPr algn="ctr">
              <a:buNone/>
            </a:pPr>
            <a:r>
              <a:rPr lang="en-US" dirty="0" smtClean="0"/>
              <a:t>209 clones includes all OV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Since </a:t>
            </a:r>
            <a:r>
              <a:rPr lang="en-US" dirty="0" smtClean="0"/>
              <a:t>Oct. </a:t>
            </a:r>
            <a:r>
              <a:rPr lang="en-US" dirty="0" smtClean="0"/>
              <a:t>23, 2009: </a:t>
            </a:r>
            <a:r>
              <a:rPr lang="en-US" b="1" dirty="0" smtClean="0"/>
              <a:t>90 clones </a:t>
            </a:r>
            <a:r>
              <a:rPr lang="en-US" b="1" dirty="0" smtClean="0"/>
              <a:t>analyzed</a:t>
            </a:r>
            <a:endParaRPr lang="en-US" sz="3800" b="1" dirty="0" smtClean="0"/>
          </a:p>
          <a:p>
            <a:pPr>
              <a:buNone/>
            </a:pPr>
            <a:r>
              <a:rPr lang="en-US" sz="3800" b="1" dirty="0" smtClean="0"/>
              <a:t>	31/90</a:t>
            </a:r>
            <a:r>
              <a:rPr lang="en-US" sz="3800" dirty="0" smtClean="0"/>
              <a:t> </a:t>
            </a:r>
            <a:r>
              <a:rPr lang="en-US" sz="3600" dirty="0" smtClean="0"/>
              <a:t>above 500 </a:t>
            </a:r>
            <a:r>
              <a:rPr lang="en-US" sz="3600" dirty="0" err="1" smtClean="0"/>
              <a:t>bp</a:t>
            </a:r>
            <a:r>
              <a:rPr lang="en-US" sz="3600" dirty="0" smtClean="0"/>
              <a:t> and are being submitted for sequencing. </a:t>
            </a:r>
          </a:p>
          <a:p>
            <a:pPr>
              <a:buNone/>
            </a:pPr>
            <a:r>
              <a:rPr lang="en-US" sz="3800" b="1" dirty="0" smtClean="0"/>
              <a:t>	59/90</a:t>
            </a:r>
            <a:r>
              <a:rPr lang="en-US" dirty="0" smtClean="0"/>
              <a:t> </a:t>
            </a:r>
            <a:r>
              <a:rPr lang="en-US" dirty="0" smtClean="0"/>
              <a:t>are below 500 </a:t>
            </a:r>
            <a:r>
              <a:rPr lang="en-US" dirty="0" err="1" smtClean="0"/>
              <a:t>bp</a:t>
            </a: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-2541270" y="2846070"/>
            <a:ext cx="6553200" cy="11658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76200"/>
            <a:ext cx="6019800" cy="762000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Naming Clones and Determining </a:t>
            </a:r>
            <a:r>
              <a:rPr lang="en-US" sz="2800" b="1" dirty="0" smtClean="0"/>
              <a:t> </a:t>
            </a:r>
            <a:r>
              <a:rPr lang="en-US" sz="2800" b="1" dirty="0" smtClean="0"/>
              <a:t>the </a:t>
            </a:r>
            <a:r>
              <a:rPr lang="en-US" sz="2800" b="1" dirty="0" smtClean="0"/>
              <a:t>Sizes of Inserts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9400" y="3048000"/>
            <a:ext cx="5486400" cy="3124200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None/>
            </a:pPr>
            <a:r>
              <a:rPr lang="en-US" sz="2200" dirty="0" smtClean="0"/>
              <a:t>3. From OV’s we ran PCR to check insert size</a:t>
            </a:r>
          </a:p>
          <a:p>
            <a:pPr marL="457200" indent="-457200">
              <a:buNone/>
            </a:pPr>
            <a:r>
              <a:rPr lang="en-US" sz="2200" dirty="0" smtClean="0"/>
              <a:t>	</a:t>
            </a:r>
            <a:r>
              <a:rPr lang="en-US" sz="2200" dirty="0" smtClean="0"/>
              <a:t>	Inserts over 500 given clone name</a:t>
            </a:r>
            <a:r>
              <a:rPr lang="en-US" sz="2200" dirty="0" smtClean="0"/>
              <a:t> </a:t>
            </a:r>
          </a:p>
          <a:p>
            <a:pPr marL="857250" lvl="1" indent="-457200">
              <a:buNone/>
            </a:pPr>
            <a:r>
              <a:rPr lang="en-US" sz="2200" b="1" i="1" dirty="0" smtClean="0">
                <a:latin typeface="Bradley Hand ITC" pitchFamily="66" charset="0"/>
              </a:rPr>
              <a:t>         AM-X</a:t>
            </a:r>
            <a:r>
              <a:rPr lang="en-US" sz="2200" dirty="0" smtClean="0"/>
              <a:t>  if over 500 became  </a:t>
            </a:r>
            <a:r>
              <a:rPr lang="en-US" sz="2200" b="1" i="1" dirty="0" smtClean="0">
                <a:latin typeface="Bradley Hand ITC" pitchFamily="66" charset="0"/>
              </a:rPr>
              <a:t>17.AM.01.09</a:t>
            </a:r>
          </a:p>
          <a:p>
            <a:pPr marL="857250" lvl="1" indent="-457200">
              <a:buNone/>
            </a:pPr>
            <a:endParaRPr lang="en-US" sz="2200" b="1" i="1" dirty="0" smtClean="0">
              <a:latin typeface="Bradley Hand ITC" pitchFamily="66" charset="0"/>
            </a:endParaRPr>
          </a:p>
          <a:p>
            <a:pPr marL="857250" lvl="1" indent="-800100">
              <a:buNone/>
            </a:pPr>
            <a:r>
              <a:rPr lang="en-US" sz="2200" dirty="0" smtClean="0"/>
              <a:t>4. Mini-prep OV stock</a:t>
            </a:r>
          </a:p>
          <a:p>
            <a:pPr marL="857250" lvl="1" indent="-800100">
              <a:buNone/>
            </a:pPr>
            <a:r>
              <a:rPr lang="en-US" sz="2200" dirty="0" smtClean="0"/>
              <a:t>	</a:t>
            </a:r>
            <a:r>
              <a:rPr lang="en-US" sz="2200" dirty="0" smtClean="0"/>
              <a:t> labeled tubes with assigned clone name</a:t>
            </a:r>
          </a:p>
          <a:p>
            <a:pPr marL="857250" lvl="1" indent="-800100">
              <a:buNone/>
            </a:pPr>
            <a:endParaRPr lang="en-US" sz="2200" dirty="0" smtClean="0"/>
          </a:p>
          <a:p>
            <a:pPr marL="857250" lvl="1" indent="-800100">
              <a:buNone/>
            </a:pPr>
            <a:r>
              <a:rPr lang="en-US" sz="2200" dirty="0" smtClean="0"/>
              <a:t>5 Digest  run on clones  shown through PCR to be over 500  base pairs</a:t>
            </a:r>
          </a:p>
          <a:p>
            <a:pPr marL="857250" lvl="1" indent="-800100">
              <a:buNone/>
            </a:pPr>
            <a:endParaRPr lang="en-US" sz="2000" dirty="0" smtClean="0"/>
          </a:p>
          <a:p>
            <a:pPr marL="857250" lvl="1" indent="-457200">
              <a:buNone/>
            </a:pPr>
            <a:endParaRPr lang="en-US" sz="1800" b="1" i="1" dirty="0" smtClean="0">
              <a:latin typeface="Bradley Hand ITC" pitchFamily="66" charset="0"/>
            </a:endParaRPr>
          </a:p>
          <a:p>
            <a:pPr marL="857250" lvl="1" indent="-457200">
              <a:buNone/>
            </a:pPr>
            <a:endParaRPr lang="en-US" sz="1800" b="1" i="1" dirty="0" smtClean="0">
              <a:latin typeface="Bradley Hand ITC" pitchFamily="66" charset="0"/>
            </a:endParaRPr>
          </a:p>
          <a:p>
            <a:pPr marL="857250" lvl="1" indent="-457200">
              <a:buNone/>
            </a:pPr>
            <a:endParaRPr lang="en-US" sz="1800" b="1" i="1" dirty="0" smtClean="0">
              <a:latin typeface="Bradley Hand ITC" pitchFamily="66" charset="0"/>
            </a:endParaRPr>
          </a:p>
          <a:p>
            <a:pPr marL="857250" lvl="1" indent="-457200">
              <a:buNone/>
            </a:pPr>
            <a:endParaRPr lang="en-US" sz="1800" b="1" i="1" dirty="0" smtClean="0">
              <a:latin typeface="Bradley Hand ITC" pitchFamily="66" charset="0"/>
            </a:endParaRPr>
          </a:p>
          <a:p>
            <a:pPr marL="857250" lvl="1" indent="-457200">
              <a:buNone/>
            </a:pPr>
            <a:endParaRPr lang="en-US" sz="1800" b="1" i="1" dirty="0" smtClean="0">
              <a:latin typeface="Bradley Hand ITC" pitchFamily="66" charset="0"/>
            </a:endParaRPr>
          </a:p>
          <a:p>
            <a:endParaRPr lang="en-US" sz="2800" dirty="0"/>
          </a:p>
          <a:p>
            <a:endParaRPr lang="en-US" sz="2000" dirty="0" smtClean="0"/>
          </a:p>
          <a:p>
            <a:endParaRPr lang="en-US" sz="2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r="13043" b="13043"/>
          <a:stretch>
            <a:fillRect/>
          </a:stretch>
        </p:blipFill>
        <p:spPr bwMode="auto">
          <a:xfrm>
            <a:off x="304800" y="406400"/>
            <a:ext cx="2133600" cy="142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819400" y="1032808"/>
            <a:ext cx="5715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en-US" sz="2000" dirty="0" smtClean="0"/>
              <a:t>1. Picked Colonies  and made ON (LB/</a:t>
            </a:r>
            <a:r>
              <a:rPr lang="en-US" sz="2000" dirty="0" err="1" smtClean="0"/>
              <a:t>Chlor</a:t>
            </a:r>
            <a:r>
              <a:rPr lang="en-US" sz="2000" dirty="0" smtClean="0"/>
              <a:t>)</a:t>
            </a:r>
          </a:p>
          <a:p>
            <a:pPr marL="457200" indent="-457200"/>
            <a:endParaRPr lang="en-US" sz="2000" dirty="0" smtClean="0"/>
          </a:p>
          <a:p>
            <a:r>
              <a:rPr lang="en-US" sz="2000" dirty="0" smtClean="0"/>
              <a:t>2. ON’s were labeled Initial and a letter </a:t>
            </a:r>
          </a:p>
          <a:p>
            <a:r>
              <a:rPr lang="en-US" sz="2000" dirty="0" smtClean="0"/>
              <a:t>	A, B, C for first round</a:t>
            </a:r>
          </a:p>
          <a:p>
            <a:r>
              <a:rPr lang="en-US" sz="2000" dirty="0" smtClean="0"/>
              <a:t>	X, Y, Z on second round </a:t>
            </a:r>
          </a:p>
          <a:p>
            <a:r>
              <a:rPr lang="en-US" sz="2000" dirty="0" smtClean="0"/>
              <a:t>	Example: </a:t>
            </a:r>
            <a:r>
              <a:rPr lang="en-US" sz="2000" b="1" i="1" dirty="0" smtClean="0">
                <a:latin typeface="Bradley Hand ITC" pitchFamily="66" charset="0"/>
              </a:rPr>
              <a:t>AM-X</a:t>
            </a:r>
            <a:endParaRPr lang="en-US" sz="2000" b="1" i="1" dirty="0">
              <a:latin typeface="Bradley Hand ITC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7620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Overnight Cultures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1143000" y="1905000"/>
            <a:ext cx="228600" cy="1714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209800"/>
            <a:ext cx="2057400" cy="1537281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33400" y="2221468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Ran PCR on OV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1176867" y="3886200"/>
            <a:ext cx="228600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4" descr="Madi 41-42, Michaela 41-43"/>
          <p:cNvPicPr>
            <a:picLocks noChangeAspect="1" noChangeArrowheads="1"/>
          </p:cNvPicPr>
          <p:nvPr/>
        </p:nvPicPr>
        <p:blipFill>
          <a:blip r:embed="rId4" cstate="print"/>
          <a:srcRect l="25510" r="22449" b="18914"/>
          <a:stretch>
            <a:fillRect/>
          </a:stretch>
        </p:blipFill>
        <p:spPr bwMode="auto">
          <a:xfrm>
            <a:off x="457200" y="5105400"/>
            <a:ext cx="1981200" cy="1321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533400" y="5562071"/>
            <a:ext cx="19046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Restriction Digest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of clones over 500</a:t>
            </a:r>
            <a:endParaRPr lang="en-US" dirty="0" smtClean="0">
              <a:solidFill>
                <a:schemeClr val="bg1"/>
              </a:solidFill>
            </a:endParaRPr>
          </a:p>
        </p:txBody>
      </p:sp>
      <p:pic>
        <p:nvPicPr>
          <p:cNvPr id="16" name="Picture 2" descr="http://2008.igem.org/wiki/images/thumb/7/7a/Miniprep_en.png/800px-Miniprep_en.png"/>
          <p:cNvPicPr>
            <a:picLocks noChangeAspect="1" noChangeArrowheads="1"/>
          </p:cNvPicPr>
          <p:nvPr/>
        </p:nvPicPr>
        <p:blipFill>
          <a:blip r:embed="rId5" cstate="print"/>
          <a:srcRect l="63167" t="58170" r="20833"/>
          <a:stretch>
            <a:fillRect/>
          </a:stretch>
        </p:blipFill>
        <p:spPr bwMode="auto">
          <a:xfrm>
            <a:off x="533400" y="4114800"/>
            <a:ext cx="374072" cy="685800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990600" y="4267200"/>
            <a:ext cx="1399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Miniprep</a:t>
            </a:r>
            <a:r>
              <a:rPr lang="en-US" dirty="0" smtClean="0"/>
              <a:t> ON</a:t>
            </a:r>
            <a:endParaRPr lang="en-US" dirty="0"/>
          </a:p>
        </p:txBody>
      </p:sp>
      <p:sp>
        <p:nvSpPr>
          <p:cNvPr id="18" name="Down Arrow 17"/>
          <p:cNvSpPr/>
          <p:nvPr/>
        </p:nvSpPr>
        <p:spPr>
          <a:xfrm>
            <a:off x="1219200" y="4876800"/>
            <a:ext cx="228600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11/26 Direct Colony PCR; 11/27 Gel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Ran too long</a:t>
            </a:r>
          </a:p>
          <a:p>
            <a:r>
              <a:rPr lang="en-US" sz="2000" dirty="0" smtClean="0"/>
              <a:t>Were not confident about some sizes because ran over into wells.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971550"/>
            <a:ext cx="7848600" cy="48196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0" y="6488668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11/26 Direct Colony PCR; 11/27 Gel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2000" dirty="0" smtClean="0">
                <a:latin typeface="Arial" charset="0"/>
                <a:cs typeface="Arial" charset="0"/>
              </a:rPr>
              <a:t>Gel on Digests of 17ME41.09-17ME43.09 (ME-B,E,F) and 17MT41.09-17MT42.09 (MT-A,B)</a:t>
            </a:r>
            <a:br>
              <a:rPr lang="en-US" sz="2000" dirty="0" smtClean="0">
                <a:latin typeface="Arial" charset="0"/>
                <a:cs typeface="Arial" charset="0"/>
              </a:rPr>
            </a:br>
            <a:r>
              <a:rPr lang="en-US" sz="2000" dirty="0" smtClean="0">
                <a:latin typeface="Arial" charset="0"/>
                <a:cs typeface="Arial" charset="0"/>
              </a:rPr>
              <a:t>November 5, 2009 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514592" y="1115557"/>
            <a:ext cx="7486408" cy="5361444"/>
            <a:chOff x="2438400" y="1115557"/>
            <a:chExt cx="6748312" cy="5361444"/>
          </a:xfrm>
        </p:grpSpPr>
        <p:pic>
          <p:nvPicPr>
            <p:cNvPr id="4099" name="Picture 4" descr="Madi 41-42, Michaela 41-43"/>
            <p:cNvPicPr>
              <a:picLocks noChangeAspect="1" noChangeArrowheads="1"/>
            </p:cNvPicPr>
            <p:nvPr/>
          </p:nvPicPr>
          <p:blipFill>
            <a:blip r:embed="rId3" cstate="print"/>
            <a:srcRect l="22449" r="13265" b="6755"/>
            <a:stretch>
              <a:fillRect/>
            </a:stretch>
          </p:blipFill>
          <p:spPr bwMode="auto">
            <a:xfrm>
              <a:off x="2438400" y="1115557"/>
              <a:ext cx="4893754" cy="5361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00" name="Text Box 15"/>
            <p:cNvSpPr txBox="1">
              <a:spLocks noChangeArrowheads="1"/>
            </p:cNvSpPr>
            <p:nvPr/>
          </p:nvSpPr>
          <p:spPr bwMode="auto">
            <a:xfrm>
              <a:off x="2886796" y="5715000"/>
              <a:ext cx="2590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dirty="0">
                  <a:solidFill>
                    <a:srgbClr val="0099FF"/>
                  </a:solidFill>
                </a:rPr>
                <a:t>         </a:t>
              </a:r>
              <a:r>
                <a:rPr lang="en-US" sz="1400" dirty="0" smtClean="0">
                  <a:solidFill>
                    <a:srgbClr val="0099FF"/>
                  </a:solidFill>
                </a:rPr>
                <a:t>450 </a:t>
              </a:r>
              <a:r>
                <a:rPr lang="en-US" sz="1400" dirty="0" err="1">
                  <a:solidFill>
                    <a:srgbClr val="0099FF"/>
                  </a:solidFill>
                </a:rPr>
                <a:t>bp</a:t>
              </a:r>
              <a:r>
                <a:rPr lang="en-US" sz="1400" dirty="0">
                  <a:solidFill>
                    <a:srgbClr val="0099FF"/>
                  </a:solidFill>
                </a:rPr>
                <a:t>         </a:t>
              </a:r>
              <a:r>
                <a:rPr lang="en-US" sz="1400" dirty="0" smtClean="0">
                  <a:solidFill>
                    <a:srgbClr val="0099FF"/>
                  </a:solidFill>
                </a:rPr>
                <a:t>   500 </a:t>
              </a:r>
              <a:r>
                <a:rPr lang="en-US" sz="1400" dirty="0" err="1">
                  <a:solidFill>
                    <a:srgbClr val="0099FF"/>
                  </a:solidFill>
                </a:rPr>
                <a:t>bp</a:t>
              </a:r>
              <a:endParaRPr lang="en-US" sz="1400" dirty="0">
                <a:solidFill>
                  <a:srgbClr val="0099FF"/>
                </a:solidFill>
              </a:endParaRPr>
            </a:p>
          </p:txBody>
        </p:sp>
        <p:sp>
          <p:nvSpPr>
            <p:cNvPr id="4101" name="Text Box 7"/>
            <p:cNvSpPr txBox="1">
              <a:spLocks noChangeArrowheads="1"/>
            </p:cNvSpPr>
            <p:nvPr/>
          </p:nvSpPr>
          <p:spPr bwMode="auto">
            <a:xfrm>
              <a:off x="2819400" y="6096000"/>
              <a:ext cx="27432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dirty="0">
                  <a:solidFill>
                    <a:srgbClr val="0099FF"/>
                  </a:solidFill>
                </a:rPr>
                <a:t>17MT41.09  17MT42.09</a:t>
              </a:r>
            </a:p>
          </p:txBody>
        </p:sp>
        <p:sp>
          <p:nvSpPr>
            <p:cNvPr id="4102" name="Text Box 14"/>
            <p:cNvSpPr txBox="1">
              <a:spLocks noChangeArrowheads="1"/>
            </p:cNvSpPr>
            <p:nvPr/>
          </p:nvSpPr>
          <p:spPr bwMode="auto">
            <a:xfrm>
              <a:off x="2895600" y="3733800"/>
              <a:ext cx="22098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rgbClr val="0099FF"/>
                  </a:solidFill>
                </a:rPr>
                <a:t>U   </a:t>
              </a:r>
              <a:r>
                <a:rPr lang="en-US" dirty="0" smtClean="0">
                  <a:solidFill>
                    <a:srgbClr val="0099FF"/>
                  </a:solidFill>
                </a:rPr>
                <a:t>    </a:t>
              </a:r>
              <a:r>
                <a:rPr lang="en-US" dirty="0">
                  <a:solidFill>
                    <a:srgbClr val="0099FF"/>
                  </a:solidFill>
                </a:rPr>
                <a:t>C   </a:t>
              </a:r>
              <a:r>
                <a:rPr lang="en-US" dirty="0" smtClean="0">
                  <a:solidFill>
                    <a:srgbClr val="0099FF"/>
                  </a:solidFill>
                </a:rPr>
                <a:t>  U      C</a:t>
              </a:r>
              <a:endParaRPr lang="en-US" dirty="0">
                <a:solidFill>
                  <a:srgbClr val="0099FF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105400" y="4343400"/>
              <a:ext cx="914400" cy="2619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100" b="1" dirty="0">
                  <a:solidFill>
                    <a:schemeClr val="bg1">
                      <a:lumMod val="95000"/>
                    </a:schemeClr>
                  </a:solidFill>
                </a:rPr>
                <a:t>3,000  </a:t>
              </a:r>
              <a:r>
                <a:rPr lang="en-US" sz="1100" b="1" dirty="0" err="1">
                  <a:solidFill>
                    <a:schemeClr val="bg1">
                      <a:lumMod val="95000"/>
                    </a:schemeClr>
                  </a:solidFill>
                </a:rPr>
                <a:t>bp</a:t>
              </a:r>
              <a:endParaRPr lang="en-US" sz="11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05400" y="4724400"/>
              <a:ext cx="914400" cy="2619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100" b="1" dirty="0">
                  <a:solidFill>
                    <a:schemeClr val="bg1">
                      <a:lumMod val="95000"/>
                    </a:schemeClr>
                  </a:solidFill>
                </a:rPr>
                <a:t> 1,000  </a:t>
              </a:r>
              <a:r>
                <a:rPr lang="en-US" sz="1100" b="1" dirty="0" err="1">
                  <a:solidFill>
                    <a:schemeClr val="bg1">
                      <a:lumMod val="95000"/>
                    </a:schemeClr>
                  </a:solidFill>
                </a:rPr>
                <a:t>bp</a:t>
              </a:r>
              <a:endParaRPr lang="en-US" sz="11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105400" y="5029200"/>
              <a:ext cx="914400" cy="2619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100" b="1" dirty="0">
                  <a:solidFill>
                    <a:schemeClr val="bg1">
                      <a:lumMod val="95000"/>
                    </a:schemeClr>
                  </a:solidFill>
                </a:rPr>
                <a:t>500  </a:t>
              </a:r>
              <a:r>
                <a:rPr lang="en-US" sz="1100" b="1" dirty="0" err="1">
                  <a:solidFill>
                    <a:schemeClr val="bg1">
                      <a:lumMod val="95000"/>
                    </a:schemeClr>
                  </a:solidFill>
                </a:rPr>
                <a:t>bp</a:t>
              </a:r>
              <a:endParaRPr lang="en-US" sz="11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53577" y="1447800"/>
              <a:ext cx="914400" cy="3077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400" b="1" dirty="0">
                  <a:solidFill>
                    <a:schemeClr val="bg1">
                      <a:lumMod val="95000"/>
                    </a:schemeClr>
                  </a:solidFill>
                </a:rPr>
                <a:t>3,000</a:t>
              </a:r>
              <a:r>
                <a:rPr lang="en-US" sz="1100" b="1" dirty="0">
                  <a:solidFill>
                    <a:schemeClr val="bg1">
                      <a:lumMod val="95000"/>
                    </a:schemeClr>
                  </a:solidFill>
                </a:rPr>
                <a:t>  </a:t>
              </a:r>
              <a:r>
                <a:rPr lang="en-US" sz="1100" b="1" dirty="0" err="1">
                  <a:solidFill>
                    <a:schemeClr val="bg1">
                      <a:lumMod val="95000"/>
                    </a:schemeClr>
                  </a:solidFill>
                </a:rPr>
                <a:t>bp</a:t>
              </a:r>
              <a:endParaRPr lang="en-US" sz="11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324600" y="1828800"/>
              <a:ext cx="914400" cy="3077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100" b="1" dirty="0">
                  <a:solidFill>
                    <a:schemeClr val="bg1">
                      <a:lumMod val="95000"/>
                    </a:schemeClr>
                  </a:solidFill>
                </a:rPr>
                <a:t> </a:t>
              </a:r>
              <a:r>
                <a:rPr lang="en-US" sz="1400" b="1" dirty="0">
                  <a:solidFill>
                    <a:schemeClr val="bg1">
                      <a:lumMod val="95000"/>
                    </a:schemeClr>
                  </a:solidFill>
                </a:rPr>
                <a:t>1,000</a:t>
              </a:r>
              <a:r>
                <a:rPr lang="en-US" sz="1100" b="1" dirty="0">
                  <a:solidFill>
                    <a:schemeClr val="bg1">
                      <a:lumMod val="95000"/>
                    </a:schemeClr>
                  </a:solidFill>
                </a:rPr>
                <a:t>  </a:t>
              </a:r>
              <a:r>
                <a:rPr lang="en-US" sz="1100" b="1" dirty="0" err="1">
                  <a:solidFill>
                    <a:schemeClr val="bg1">
                      <a:lumMod val="95000"/>
                    </a:schemeClr>
                  </a:solidFill>
                </a:rPr>
                <a:t>bp</a:t>
              </a:r>
              <a:endParaRPr lang="en-US" sz="11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24600" y="2209800"/>
              <a:ext cx="914400" cy="2619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100" b="1" dirty="0">
                  <a:solidFill>
                    <a:schemeClr val="bg1">
                      <a:lumMod val="95000"/>
                    </a:schemeClr>
                  </a:solidFill>
                </a:rPr>
                <a:t> 500  </a:t>
              </a:r>
              <a:r>
                <a:rPr lang="en-US" sz="1100" b="1" dirty="0" err="1">
                  <a:solidFill>
                    <a:schemeClr val="bg1">
                      <a:lumMod val="95000"/>
                    </a:schemeClr>
                  </a:solidFill>
                </a:rPr>
                <a:t>bp</a:t>
              </a:r>
              <a:endParaRPr lang="en-US" sz="11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4109" name="TextBox 14"/>
            <p:cNvSpPr txBox="1">
              <a:spLocks noChangeArrowheads="1"/>
            </p:cNvSpPr>
            <p:nvPr/>
          </p:nvSpPr>
          <p:spPr bwMode="auto">
            <a:xfrm>
              <a:off x="2726028" y="1143000"/>
              <a:ext cx="3352800" cy="2062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 dirty="0">
                  <a:solidFill>
                    <a:schemeClr val="bg1"/>
                  </a:solidFill>
                </a:rPr>
                <a:t>   </a:t>
              </a:r>
              <a:r>
                <a:rPr lang="en-US" sz="1400" b="1" dirty="0" smtClean="0">
                  <a:solidFill>
                    <a:schemeClr val="bg1"/>
                  </a:solidFill>
                </a:rPr>
                <a:t>             </a:t>
              </a:r>
              <a:r>
                <a:rPr lang="en-US" b="1" dirty="0" smtClean="0">
                  <a:solidFill>
                    <a:srgbClr val="00B0F0"/>
                  </a:solidFill>
                </a:rPr>
                <a:t>U      C      </a:t>
              </a:r>
              <a:r>
                <a:rPr lang="en-US" b="1" dirty="0" smtClean="0">
                  <a:solidFill>
                    <a:srgbClr val="00B0F0"/>
                  </a:solidFill>
                </a:rPr>
                <a:t>   U      </a:t>
              </a:r>
              <a:r>
                <a:rPr lang="en-US" b="1" dirty="0" smtClean="0">
                  <a:solidFill>
                    <a:srgbClr val="00B0F0"/>
                  </a:solidFill>
                </a:rPr>
                <a:t>C      </a:t>
              </a:r>
              <a:r>
                <a:rPr lang="en-US" b="1" dirty="0" smtClean="0">
                  <a:solidFill>
                    <a:srgbClr val="00B0F0"/>
                  </a:solidFill>
                </a:rPr>
                <a:t> U     </a:t>
              </a:r>
              <a:r>
                <a:rPr lang="en-US" b="1" dirty="0" smtClean="0">
                  <a:solidFill>
                    <a:srgbClr val="00B0F0"/>
                  </a:solidFill>
                </a:rPr>
                <a:t>C</a:t>
              </a:r>
              <a:endParaRPr lang="en-US" sz="1400" b="1" dirty="0">
                <a:solidFill>
                  <a:srgbClr val="00B0F0"/>
                </a:solidFill>
              </a:endParaRPr>
            </a:p>
            <a:p>
              <a:endParaRPr lang="en-US" sz="1200" b="1" dirty="0">
                <a:solidFill>
                  <a:schemeClr val="bg1"/>
                </a:solidFill>
              </a:endParaRPr>
            </a:p>
            <a:p>
              <a:endParaRPr lang="en-US" sz="1200" b="1" dirty="0">
                <a:solidFill>
                  <a:schemeClr val="bg1"/>
                </a:solidFill>
              </a:endParaRPr>
            </a:p>
            <a:p>
              <a:endParaRPr lang="en-US" sz="1200" b="1" dirty="0">
                <a:solidFill>
                  <a:schemeClr val="bg1"/>
                </a:solidFill>
              </a:endParaRPr>
            </a:p>
            <a:p>
              <a:endParaRPr lang="en-US" sz="1200" b="1" dirty="0">
                <a:solidFill>
                  <a:schemeClr val="bg1"/>
                </a:solidFill>
              </a:endParaRPr>
            </a:p>
            <a:p>
              <a:endParaRPr lang="en-US" sz="1200" b="1" dirty="0">
                <a:solidFill>
                  <a:schemeClr val="bg1"/>
                </a:solidFill>
              </a:endParaRPr>
            </a:p>
            <a:p>
              <a:endParaRPr lang="en-US" sz="1200" b="1" dirty="0">
                <a:solidFill>
                  <a:schemeClr val="bg1"/>
                </a:solidFill>
              </a:endParaRPr>
            </a:p>
            <a:p>
              <a:endParaRPr lang="en-US" sz="1200" b="1" dirty="0">
                <a:solidFill>
                  <a:schemeClr val="bg1"/>
                </a:solidFill>
              </a:endParaRPr>
            </a:p>
            <a:p>
              <a:endParaRPr lang="en-US" sz="1200" b="1" dirty="0">
                <a:solidFill>
                  <a:schemeClr val="bg1"/>
                </a:solidFill>
              </a:endParaRPr>
            </a:p>
            <a:p>
              <a:r>
                <a:rPr lang="en-US" sz="1200" b="1" dirty="0">
                  <a:solidFill>
                    <a:schemeClr val="bg1"/>
                  </a:solidFill>
                </a:rPr>
                <a:t>    </a:t>
              </a:r>
              <a:r>
                <a:rPr lang="en-US" sz="1200" b="1" dirty="0" smtClean="0">
                  <a:solidFill>
                    <a:schemeClr val="bg1"/>
                  </a:solidFill>
                </a:rPr>
                <a:t>              </a:t>
              </a:r>
              <a:r>
                <a:rPr lang="en-US" sz="1200" b="1" dirty="0" smtClean="0">
                  <a:solidFill>
                    <a:schemeClr val="bg1"/>
                  </a:solidFill>
                </a:rPr>
                <a:t>       </a:t>
              </a:r>
              <a:r>
                <a:rPr lang="en-US" sz="1400" b="1" dirty="0" smtClean="0">
                  <a:solidFill>
                    <a:schemeClr val="bg1"/>
                  </a:solidFill>
                </a:rPr>
                <a:t>1,630                630            </a:t>
              </a:r>
              <a:r>
                <a:rPr lang="en-US" sz="1400" b="1" dirty="0">
                  <a:solidFill>
                    <a:schemeClr val="bg1"/>
                  </a:solidFill>
                </a:rPr>
                <a:t>1,230   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048000" y="3276600"/>
              <a:ext cx="38862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rgbClr val="FF0000"/>
                  </a:solidFill>
                </a:rPr>
                <a:t>      </a:t>
              </a:r>
              <a:r>
                <a:rPr lang="en-US" sz="1400" b="1" dirty="0" smtClean="0">
                  <a:solidFill>
                    <a:srgbClr val="00B0F0"/>
                  </a:solidFill>
                </a:rPr>
                <a:t>17ME41.09    17ME42.09   17ME43.09</a:t>
              </a:r>
              <a:endParaRPr lang="en-US" sz="1200" b="1" dirty="0" smtClean="0">
                <a:solidFill>
                  <a:srgbClr val="00B0F0"/>
                </a:solidFill>
              </a:endParaRPr>
            </a:p>
            <a:p>
              <a:endParaRPr lang="en-US" sz="1600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315200" y="6096000"/>
              <a:ext cx="187151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b="1" dirty="0" smtClean="0"/>
                <a:t>Used NEB 2K ladder</a:t>
              </a:r>
              <a:endParaRPr lang="en-US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dirty="0" smtClean="0">
                <a:latin typeface="Arial" charset="0"/>
                <a:cs typeface="Arial" charset="0"/>
              </a:rPr>
              <a:t>Gel of PCRs of X, Y, and Z (or D,E,F)</a:t>
            </a:r>
            <a:r>
              <a:rPr lang="en-US" dirty="0" smtClean="0">
                <a:latin typeface="Arial" charset="0"/>
                <a:cs typeface="Arial" charset="0"/>
              </a:rPr>
              <a:t/>
            </a:r>
            <a:br>
              <a:rPr lang="en-US" dirty="0" smtClean="0">
                <a:latin typeface="Arial" charset="0"/>
                <a:cs typeface="Arial" charset="0"/>
              </a:rPr>
            </a:br>
            <a:r>
              <a:rPr lang="en-US" sz="2400" dirty="0" smtClean="0">
                <a:latin typeface="Arial" charset="0"/>
                <a:cs typeface="Arial" charset="0"/>
              </a:rPr>
              <a:t>November 11, 2009 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050925"/>
            <a:ext cx="8467725" cy="557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295400" y="3429000"/>
            <a:ext cx="12954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bg1"/>
                </a:solidFill>
              </a:rPr>
              <a:t>MAEL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90800" y="3352800"/>
            <a:ext cx="11430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bg1"/>
                </a:solidFill>
              </a:rPr>
              <a:t>SAM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0600" y="2057400"/>
            <a:ext cx="3048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bg1"/>
                </a:solidFill>
              </a:rPr>
              <a:t>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47800" y="2057400"/>
            <a:ext cx="3810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bg1"/>
                </a:solidFill>
              </a:rPr>
              <a:t>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05000" y="2057400"/>
            <a:ext cx="3048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bg1"/>
                </a:solidFill>
              </a:rPr>
              <a:t>Z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62200" y="1981200"/>
            <a:ext cx="3048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bg1"/>
                </a:solidFill>
              </a:rPr>
              <a:t>X</a:t>
            </a:r>
          </a:p>
        </p:txBody>
      </p:sp>
      <p:sp>
        <p:nvSpPr>
          <p:cNvPr id="5130" name="TextBox 13"/>
          <p:cNvSpPr txBox="1">
            <a:spLocks noChangeArrowheads="1"/>
          </p:cNvSpPr>
          <p:nvPr/>
        </p:nvSpPr>
        <p:spPr bwMode="auto">
          <a:xfrm>
            <a:off x="2819400" y="1981200"/>
            <a:ext cx="533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Y  </a:t>
            </a:r>
            <a:r>
              <a:rPr lang="en-US" b="1" dirty="0" smtClean="0">
                <a:solidFill>
                  <a:schemeClr val="bg1"/>
                </a:solidFill>
              </a:rPr>
              <a:t>    </a:t>
            </a:r>
            <a:r>
              <a:rPr lang="en-US" b="1" dirty="0">
                <a:solidFill>
                  <a:schemeClr val="bg1"/>
                </a:solidFill>
              </a:rPr>
              <a:t>Z   </a:t>
            </a:r>
            <a:r>
              <a:rPr lang="en-US" b="1" dirty="0" smtClean="0">
                <a:solidFill>
                  <a:schemeClr val="bg1"/>
                </a:solidFill>
              </a:rPr>
              <a:t>    X       Y     Z      X       </a:t>
            </a:r>
            <a:r>
              <a:rPr lang="en-US" b="1" dirty="0">
                <a:solidFill>
                  <a:schemeClr val="bg1"/>
                </a:solidFill>
              </a:rPr>
              <a:t>Y   </a:t>
            </a:r>
            <a:r>
              <a:rPr lang="en-US" b="1" dirty="0" smtClean="0">
                <a:solidFill>
                  <a:schemeClr val="bg1"/>
                </a:solidFill>
              </a:rPr>
              <a:t>   Z      X       </a:t>
            </a:r>
            <a:r>
              <a:rPr lang="en-US" b="1" dirty="0" err="1" smtClean="0">
                <a:solidFill>
                  <a:schemeClr val="bg1"/>
                </a:solidFill>
              </a:rPr>
              <a:t>X</a:t>
            </a:r>
            <a:r>
              <a:rPr lang="en-US" b="1" dirty="0" smtClean="0">
                <a:solidFill>
                  <a:schemeClr val="bg1"/>
                </a:solidFill>
              </a:rPr>
              <a:t>       Y       Z  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131" name="TextBox 14"/>
          <p:cNvSpPr txBox="1">
            <a:spLocks noChangeArrowheads="1"/>
          </p:cNvSpPr>
          <p:nvPr/>
        </p:nvSpPr>
        <p:spPr bwMode="auto">
          <a:xfrm>
            <a:off x="3962400" y="3352800"/>
            <a:ext cx="1066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LIZ </a:t>
            </a:r>
          </a:p>
        </p:txBody>
      </p:sp>
      <p:sp>
        <p:nvSpPr>
          <p:cNvPr id="5132" name="TextBox 15"/>
          <p:cNvSpPr txBox="1">
            <a:spLocks noChangeArrowheads="1"/>
          </p:cNvSpPr>
          <p:nvPr/>
        </p:nvSpPr>
        <p:spPr bwMode="auto">
          <a:xfrm>
            <a:off x="5029200" y="3276600"/>
            <a:ext cx="2971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  ALEX </a:t>
            </a:r>
            <a:r>
              <a:rPr lang="en-US" sz="2000" b="1" dirty="0">
                <a:solidFill>
                  <a:schemeClr val="bg1"/>
                </a:solidFill>
              </a:rPr>
              <a:t>M.    </a:t>
            </a:r>
            <a:r>
              <a:rPr lang="en-US" sz="2000" b="1" dirty="0" smtClean="0">
                <a:solidFill>
                  <a:schemeClr val="bg1"/>
                </a:solidFill>
              </a:rPr>
              <a:t>   </a:t>
            </a:r>
            <a:r>
              <a:rPr lang="en-US" sz="2000" b="1" dirty="0">
                <a:solidFill>
                  <a:schemeClr val="bg1"/>
                </a:solidFill>
              </a:rPr>
              <a:t>S     </a:t>
            </a:r>
            <a:r>
              <a:rPr lang="en-US" sz="2000" b="1" dirty="0" smtClean="0">
                <a:solidFill>
                  <a:schemeClr val="bg1"/>
                </a:solidFill>
              </a:rPr>
              <a:t>   </a:t>
            </a:r>
            <a:r>
              <a:rPr lang="en-US" sz="2000" b="1" dirty="0">
                <a:solidFill>
                  <a:schemeClr val="bg1"/>
                </a:solidFill>
              </a:rPr>
              <a:t>JASON      </a:t>
            </a:r>
          </a:p>
        </p:txBody>
      </p:sp>
      <p:sp>
        <p:nvSpPr>
          <p:cNvPr id="5133" name="TextBox 17"/>
          <p:cNvSpPr txBox="1">
            <a:spLocks noChangeArrowheads="1"/>
          </p:cNvSpPr>
          <p:nvPr/>
        </p:nvSpPr>
        <p:spPr bwMode="auto">
          <a:xfrm>
            <a:off x="1066800" y="4419600"/>
            <a:ext cx="5410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X </a:t>
            </a:r>
            <a:r>
              <a:rPr lang="en-US" b="1" dirty="0" smtClean="0">
                <a:solidFill>
                  <a:schemeClr val="bg1"/>
                </a:solidFill>
              </a:rPr>
              <a:t>   </a:t>
            </a:r>
            <a:r>
              <a:rPr lang="en-US" b="1" dirty="0">
                <a:solidFill>
                  <a:schemeClr val="bg1"/>
                </a:solidFill>
              </a:rPr>
              <a:t>Y   </a:t>
            </a:r>
            <a:r>
              <a:rPr lang="en-US" b="1" dirty="0" smtClean="0">
                <a:solidFill>
                  <a:schemeClr val="bg1"/>
                </a:solidFill>
              </a:rPr>
              <a:t>  Z        X       Y      Z       X      Y       Z      D      E       F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134" name="TextBox 18"/>
          <p:cNvSpPr txBox="1">
            <a:spLocks noChangeArrowheads="1"/>
          </p:cNvSpPr>
          <p:nvPr/>
        </p:nvSpPr>
        <p:spPr bwMode="auto">
          <a:xfrm>
            <a:off x="990600" y="6172200"/>
            <a:ext cx="5486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MARISA  </a:t>
            </a:r>
            <a:r>
              <a:rPr lang="en-US" b="1" dirty="0" smtClean="0">
                <a:solidFill>
                  <a:schemeClr val="bg1"/>
                </a:solidFill>
              </a:rPr>
              <a:t>            BRIAN                 ED                      MADI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135" name="TextBox 19"/>
          <p:cNvSpPr txBox="1">
            <a:spLocks noChangeArrowheads="1"/>
          </p:cNvSpPr>
          <p:nvPr/>
        </p:nvSpPr>
        <p:spPr bwMode="auto">
          <a:xfrm>
            <a:off x="1371600" y="2743200"/>
            <a:ext cx="762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 dirty="0" smtClean="0">
                <a:solidFill>
                  <a:srgbClr val="FF0000"/>
                </a:solidFill>
              </a:rPr>
              <a:t>530 </a:t>
            </a:r>
            <a:r>
              <a:rPr lang="en-US" sz="1100" b="1" dirty="0" err="1">
                <a:solidFill>
                  <a:srgbClr val="FF0000"/>
                </a:solidFill>
              </a:rPr>
              <a:t>bp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5136" name="TextBox 21"/>
          <p:cNvSpPr txBox="1">
            <a:spLocks noChangeArrowheads="1"/>
          </p:cNvSpPr>
          <p:nvPr/>
        </p:nvSpPr>
        <p:spPr bwMode="auto">
          <a:xfrm>
            <a:off x="990600" y="3124200"/>
            <a:ext cx="8382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 dirty="0" smtClean="0">
                <a:solidFill>
                  <a:srgbClr val="FF0000"/>
                </a:solidFill>
              </a:rPr>
              <a:t>80 </a:t>
            </a:r>
            <a:r>
              <a:rPr lang="en-US" sz="1100" b="1" dirty="0" err="1" smtClean="0">
                <a:solidFill>
                  <a:srgbClr val="FF0000"/>
                </a:solidFill>
              </a:rPr>
              <a:t>bp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5137" name="TextBox 22"/>
          <p:cNvSpPr txBox="1">
            <a:spLocks noChangeArrowheads="1"/>
          </p:cNvSpPr>
          <p:nvPr/>
        </p:nvSpPr>
        <p:spPr bwMode="auto">
          <a:xfrm>
            <a:off x="1828800" y="2971800"/>
            <a:ext cx="762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 dirty="0" smtClean="0">
                <a:solidFill>
                  <a:srgbClr val="FF0000"/>
                </a:solidFill>
              </a:rPr>
              <a:t>230 </a:t>
            </a:r>
            <a:r>
              <a:rPr lang="en-US" sz="1100" b="1" dirty="0" err="1">
                <a:solidFill>
                  <a:srgbClr val="FF0000"/>
                </a:solidFill>
              </a:rPr>
              <a:t>bp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5138" name="TextBox 23"/>
          <p:cNvSpPr txBox="1">
            <a:spLocks noChangeArrowheads="1"/>
          </p:cNvSpPr>
          <p:nvPr/>
        </p:nvSpPr>
        <p:spPr bwMode="auto">
          <a:xfrm>
            <a:off x="2133600" y="2590800"/>
            <a:ext cx="762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 dirty="0" smtClean="0">
                <a:solidFill>
                  <a:srgbClr val="FF0000"/>
                </a:solidFill>
              </a:rPr>
              <a:t>750 </a:t>
            </a:r>
            <a:r>
              <a:rPr lang="en-US" sz="1100" b="1" dirty="0" err="1">
                <a:solidFill>
                  <a:srgbClr val="FF0000"/>
                </a:solidFill>
              </a:rPr>
              <a:t>bp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5139" name="TextBox 24"/>
          <p:cNvSpPr txBox="1">
            <a:spLocks noChangeArrowheads="1"/>
          </p:cNvSpPr>
          <p:nvPr/>
        </p:nvSpPr>
        <p:spPr bwMode="auto">
          <a:xfrm>
            <a:off x="2743200" y="2514600"/>
            <a:ext cx="762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 dirty="0" smtClean="0">
                <a:solidFill>
                  <a:srgbClr val="FF0000"/>
                </a:solidFill>
              </a:rPr>
              <a:t>750 </a:t>
            </a:r>
            <a:r>
              <a:rPr lang="en-US" sz="1100" b="1" dirty="0" err="1">
                <a:solidFill>
                  <a:srgbClr val="FF0000"/>
                </a:solidFill>
              </a:rPr>
              <a:t>bp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5140" name="TextBox 25"/>
          <p:cNvSpPr txBox="1">
            <a:spLocks noChangeArrowheads="1"/>
          </p:cNvSpPr>
          <p:nvPr/>
        </p:nvSpPr>
        <p:spPr bwMode="auto">
          <a:xfrm>
            <a:off x="3048000" y="2971800"/>
            <a:ext cx="762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 dirty="0" smtClean="0">
                <a:solidFill>
                  <a:srgbClr val="FF0000"/>
                </a:solidFill>
              </a:rPr>
              <a:t>230 </a:t>
            </a:r>
            <a:r>
              <a:rPr lang="en-US" sz="1100" b="1" dirty="0" err="1">
                <a:solidFill>
                  <a:srgbClr val="FF0000"/>
                </a:solidFill>
              </a:rPr>
              <a:t>bp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5143" name="TextBox 28"/>
          <p:cNvSpPr txBox="1">
            <a:spLocks noChangeArrowheads="1"/>
          </p:cNvSpPr>
          <p:nvPr/>
        </p:nvSpPr>
        <p:spPr bwMode="auto">
          <a:xfrm>
            <a:off x="4572000" y="2819400"/>
            <a:ext cx="762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 dirty="0" smtClean="0">
                <a:solidFill>
                  <a:srgbClr val="FF0000"/>
                </a:solidFill>
              </a:rPr>
              <a:t>230 </a:t>
            </a:r>
            <a:r>
              <a:rPr lang="en-US" sz="1100" b="1" dirty="0" err="1">
                <a:solidFill>
                  <a:srgbClr val="FF0000"/>
                </a:solidFill>
              </a:rPr>
              <a:t>bp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5144" name="TextBox 29"/>
          <p:cNvSpPr txBox="1">
            <a:spLocks noChangeArrowheads="1"/>
          </p:cNvSpPr>
          <p:nvPr/>
        </p:nvSpPr>
        <p:spPr bwMode="auto">
          <a:xfrm>
            <a:off x="4876800" y="2590800"/>
            <a:ext cx="762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 dirty="0" smtClean="0">
                <a:solidFill>
                  <a:srgbClr val="FF0000"/>
                </a:solidFill>
              </a:rPr>
              <a:t>550 </a:t>
            </a:r>
            <a:r>
              <a:rPr lang="en-US" sz="1100" b="1" dirty="0" err="1">
                <a:solidFill>
                  <a:srgbClr val="FF0000"/>
                </a:solidFill>
              </a:rPr>
              <a:t>bp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5145" name="TextBox 30"/>
          <p:cNvSpPr txBox="1">
            <a:spLocks noChangeArrowheads="1"/>
          </p:cNvSpPr>
          <p:nvPr/>
        </p:nvSpPr>
        <p:spPr bwMode="auto">
          <a:xfrm>
            <a:off x="5410200" y="2819400"/>
            <a:ext cx="762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 dirty="0" smtClean="0">
                <a:solidFill>
                  <a:srgbClr val="FF0000"/>
                </a:solidFill>
              </a:rPr>
              <a:t>270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5146" name="TextBox 31"/>
          <p:cNvSpPr txBox="1">
            <a:spLocks noChangeArrowheads="1"/>
          </p:cNvSpPr>
          <p:nvPr/>
        </p:nvSpPr>
        <p:spPr bwMode="auto">
          <a:xfrm>
            <a:off x="5791200" y="2819400"/>
            <a:ext cx="762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 dirty="0" smtClean="0">
                <a:solidFill>
                  <a:srgbClr val="FF0000"/>
                </a:solidFill>
              </a:rPr>
              <a:t>220 </a:t>
            </a:r>
            <a:r>
              <a:rPr lang="en-US" sz="1100" b="1" dirty="0" err="1">
                <a:solidFill>
                  <a:srgbClr val="FF0000"/>
                </a:solidFill>
              </a:rPr>
              <a:t>bp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5147" name="TextBox 32"/>
          <p:cNvSpPr txBox="1">
            <a:spLocks noChangeArrowheads="1"/>
          </p:cNvSpPr>
          <p:nvPr/>
        </p:nvSpPr>
        <p:spPr bwMode="auto">
          <a:xfrm>
            <a:off x="6858000" y="2743200"/>
            <a:ext cx="762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 dirty="0" smtClean="0">
                <a:solidFill>
                  <a:srgbClr val="FF0000"/>
                </a:solidFill>
              </a:rPr>
              <a:t>230 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5148" name="TextBox 33"/>
          <p:cNvSpPr txBox="1">
            <a:spLocks noChangeArrowheads="1"/>
          </p:cNvSpPr>
          <p:nvPr/>
        </p:nvSpPr>
        <p:spPr bwMode="auto">
          <a:xfrm>
            <a:off x="7620000" y="2743200"/>
            <a:ext cx="762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 dirty="0" smtClean="0">
                <a:solidFill>
                  <a:srgbClr val="FF0000"/>
                </a:solidFill>
              </a:rPr>
              <a:t>210bp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5149" name="TextBox 34"/>
          <p:cNvSpPr txBox="1">
            <a:spLocks noChangeArrowheads="1"/>
          </p:cNvSpPr>
          <p:nvPr/>
        </p:nvSpPr>
        <p:spPr bwMode="auto">
          <a:xfrm>
            <a:off x="4953000" y="5410200"/>
            <a:ext cx="762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 dirty="0" smtClean="0">
                <a:solidFill>
                  <a:srgbClr val="FF0000"/>
                </a:solidFill>
              </a:rPr>
              <a:t>730 </a:t>
            </a:r>
            <a:r>
              <a:rPr lang="en-US" sz="1100" b="1" dirty="0" err="1">
                <a:solidFill>
                  <a:srgbClr val="FF0000"/>
                </a:solidFill>
              </a:rPr>
              <a:t>bp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5150" name="TextBox 35"/>
          <p:cNvSpPr txBox="1">
            <a:spLocks noChangeArrowheads="1"/>
          </p:cNvSpPr>
          <p:nvPr/>
        </p:nvSpPr>
        <p:spPr bwMode="auto">
          <a:xfrm>
            <a:off x="914400" y="5410200"/>
            <a:ext cx="1143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      </a:t>
            </a:r>
            <a:r>
              <a:rPr lang="en-US" sz="1400" b="1" dirty="0" smtClean="0">
                <a:solidFill>
                  <a:srgbClr val="FF0000"/>
                </a:solidFill>
              </a:rPr>
              <a:t>250 </a:t>
            </a:r>
            <a:r>
              <a:rPr lang="en-US" sz="1400" b="1" dirty="0" err="1">
                <a:solidFill>
                  <a:srgbClr val="FF0000"/>
                </a:solidFill>
              </a:rPr>
              <a:t>bp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5151" name="TextBox 36"/>
          <p:cNvSpPr txBox="1">
            <a:spLocks noChangeArrowheads="1"/>
          </p:cNvSpPr>
          <p:nvPr/>
        </p:nvSpPr>
        <p:spPr bwMode="auto">
          <a:xfrm>
            <a:off x="2209800" y="5257800"/>
            <a:ext cx="762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 dirty="0" smtClean="0">
                <a:solidFill>
                  <a:srgbClr val="FF0000"/>
                </a:solidFill>
              </a:rPr>
              <a:t>600 </a:t>
            </a:r>
            <a:r>
              <a:rPr lang="en-US" sz="1100" b="1" dirty="0" err="1">
                <a:solidFill>
                  <a:srgbClr val="FF0000"/>
                </a:solidFill>
              </a:rPr>
              <a:t>bp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5152" name="TextBox 37"/>
          <p:cNvSpPr txBox="1">
            <a:spLocks noChangeArrowheads="1"/>
          </p:cNvSpPr>
          <p:nvPr/>
        </p:nvSpPr>
        <p:spPr bwMode="auto">
          <a:xfrm>
            <a:off x="2590800" y="5715000"/>
            <a:ext cx="762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310 </a:t>
            </a:r>
            <a:r>
              <a:rPr lang="en-US" sz="1400" b="1" dirty="0" err="1">
                <a:solidFill>
                  <a:srgbClr val="FF0000"/>
                </a:solidFill>
              </a:rPr>
              <a:t>bp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5153" name="TextBox 38"/>
          <p:cNvSpPr txBox="1">
            <a:spLocks noChangeArrowheads="1"/>
          </p:cNvSpPr>
          <p:nvPr/>
        </p:nvSpPr>
        <p:spPr bwMode="auto">
          <a:xfrm>
            <a:off x="3581400" y="5334000"/>
            <a:ext cx="762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 dirty="0" smtClean="0">
                <a:solidFill>
                  <a:srgbClr val="FF0000"/>
                </a:solidFill>
              </a:rPr>
              <a:t>830 </a:t>
            </a:r>
            <a:r>
              <a:rPr lang="en-US" sz="1100" b="1" dirty="0" err="1">
                <a:solidFill>
                  <a:srgbClr val="FF0000"/>
                </a:solidFill>
              </a:rPr>
              <a:t>bp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5154" name="TextBox 39"/>
          <p:cNvSpPr txBox="1">
            <a:spLocks noChangeArrowheads="1"/>
          </p:cNvSpPr>
          <p:nvPr/>
        </p:nvSpPr>
        <p:spPr bwMode="auto">
          <a:xfrm>
            <a:off x="4114800" y="5638800"/>
            <a:ext cx="762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 dirty="0" smtClean="0">
                <a:solidFill>
                  <a:srgbClr val="FF0000"/>
                </a:solidFill>
              </a:rPr>
              <a:t>340 </a:t>
            </a:r>
            <a:r>
              <a:rPr lang="en-US" sz="1100" b="1" dirty="0" err="1">
                <a:solidFill>
                  <a:srgbClr val="FF0000"/>
                </a:solidFill>
              </a:rPr>
              <a:t>bp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5155" name="TextBox 40"/>
          <p:cNvSpPr txBox="1">
            <a:spLocks noChangeArrowheads="1"/>
          </p:cNvSpPr>
          <p:nvPr/>
        </p:nvSpPr>
        <p:spPr bwMode="auto">
          <a:xfrm>
            <a:off x="4495800" y="5943600"/>
            <a:ext cx="762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 dirty="0" smtClean="0">
                <a:solidFill>
                  <a:srgbClr val="FF0000"/>
                </a:solidFill>
              </a:rPr>
              <a:t>350 </a:t>
            </a:r>
            <a:r>
              <a:rPr lang="en-US" sz="1100" b="1" dirty="0" err="1">
                <a:solidFill>
                  <a:srgbClr val="FF0000"/>
                </a:solidFill>
              </a:rPr>
              <a:t>bp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5156" name="TextBox 42"/>
          <p:cNvSpPr txBox="1">
            <a:spLocks noChangeArrowheads="1"/>
          </p:cNvSpPr>
          <p:nvPr/>
        </p:nvSpPr>
        <p:spPr bwMode="auto">
          <a:xfrm>
            <a:off x="5410200" y="5791200"/>
            <a:ext cx="762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 dirty="0" smtClean="0">
                <a:solidFill>
                  <a:srgbClr val="FF0000"/>
                </a:solidFill>
              </a:rPr>
              <a:t>230 </a:t>
            </a:r>
            <a:r>
              <a:rPr lang="en-US" sz="1100" b="1" dirty="0" err="1" smtClean="0">
                <a:solidFill>
                  <a:srgbClr val="FF0000"/>
                </a:solidFill>
              </a:rPr>
              <a:t>bp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5157" name="TextBox 43"/>
          <p:cNvSpPr txBox="1">
            <a:spLocks noChangeArrowheads="1"/>
          </p:cNvSpPr>
          <p:nvPr/>
        </p:nvSpPr>
        <p:spPr bwMode="auto">
          <a:xfrm>
            <a:off x="5867400" y="5257800"/>
            <a:ext cx="762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 dirty="0" smtClean="0">
                <a:solidFill>
                  <a:srgbClr val="FF0000"/>
                </a:solidFill>
              </a:rPr>
              <a:t>1,380 </a:t>
            </a:r>
            <a:r>
              <a:rPr lang="en-US" sz="1100" b="1" dirty="0" err="1">
                <a:solidFill>
                  <a:srgbClr val="FF0000"/>
                </a:solidFill>
              </a:rPr>
              <a:t>bp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5158" name="TextBox 44"/>
          <p:cNvSpPr txBox="1">
            <a:spLocks noChangeArrowheads="1"/>
          </p:cNvSpPr>
          <p:nvPr/>
        </p:nvSpPr>
        <p:spPr bwMode="auto">
          <a:xfrm>
            <a:off x="8534400" y="2209800"/>
            <a:ext cx="9144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>
                <a:solidFill>
                  <a:srgbClr val="FF0000"/>
                </a:solidFill>
              </a:rPr>
              <a:t>3,000 bp</a:t>
            </a:r>
          </a:p>
        </p:txBody>
      </p:sp>
      <p:sp>
        <p:nvSpPr>
          <p:cNvPr id="5159" name="TextBox 45"/>
          <p:cNvSpPr txBox="1">
            <a:spLocks noChangeArrowheads="1"/>
          </p:cNvSpPr>
          <p:nvPr/>
        </p:nvSpPr>
        <p:spPr bwMode="auto">
          <a:xfrm>
            <a:off x="8610600" y="2971800"/>
            <a:ext cx="762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500 </a:t>
            </a:r>
            <a:r>
              <a:rPr lang="en-US" sz="1100" b="1" dirty="0" err="1">
                <a:solidFill>
                  <a:srgbClr val="FF0000"/>
                </a:solidFill>
              </a:rPr>
              <a:t>bp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458200" y="2667000"/>
            <a:ext cx="9144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050" b="1" dirty="0">
                <a:solidFill>
                  <a:srgbClr val="FF0000"/>
                </a:solidFill>
              </a:rPr>
              <a:t>1,000bp</a:t>
            </a:r>
          </a:p>
        </p:txBody>
      </p:sp>
      <p:sp>
        <p:nvSpPr>
          <p:cNvPr id="5161" name="TextBox 47"/>
          <p:cNvSpPr txBox="1">
            <a:spLocks noChangeArrowheads="1"/>
          </p:cNvSpPr>
          <p:nvPr/>
        </p:nvSpPr>
        <p:spPr bwMode="auto">
          <a:xfrm>
            <a:off x="6781800" y="5029200"/>
            <a:ext cx="9144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>
                <a:solidFill>
                  <a:srgbClr val="FF0000"/>
                </a:solidFill>
              </a:rPr>
              <a:t>3,000 bp</a:t>
            </a:r>
          </a:p>
        </p:txBody>
      </p:sp>
      <p:sp>
        <p:nvSpPr>
          <p:cNvPr id="5162" name="TextBox 48"/>
          <p:cNvSpPr txBox="1">
            <a:spLocks noChangeArrowheads="1"/>
          </p:cNvSpPr>
          <p:nvPr/>
        </p:nvSpPr>
        <p:spPr bwMode="auto">
          <a:xfrm>
            <a:off x="6781800" y="5943600"/>
            <a:ext cx="762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500 </a:t>
            </a:r>
            <a:r>
              <a:rPr lang="en-US" sz="1100" b="1" dirty="0" err="1">
                <a:solidFill>
                  <a:srgbClr val="FF0000"/>
                </a:solidFill>
              </a:rPr>
              <a:t>bp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781800" y="5638800"/>
            <a:ext cx="9144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050" b="1" dirty="0" smtClean="0">
                <a:solidFill>
                  <a:srgbClr val="FF0000"/>
                </a:solidFill>
              </a:rPr>
              <a:t>1,000 </a:t>
            </a:r>
            <a:r>
              <a:rPr lang="en-US" sz="1050" b="1" dirty="0" err="1" smtClean="0">
                <a:solidFill>
                  <a:srgbClr val="FF0000"/>
                </a:solidFill>
              </a:rPr>
              <a:t>bp</a:t>
            </a:r>
            <a:endParaRPr lang="en-US" sz="1050" b="1" dirty="0">
              <a:solidFill>
                <a:srgbClr val="FF0000"/>
              </a:solidFill>
            </a:endParaRPr>
          </a:p>
        </p:txBody>
      </p:sp>
      <p:sp>
        <p:nvSpPr>
          <p:cNvPr id="5165" name="TextBox 51"/>
          <p:cNvSpPr txBox="1">
            <a:spLocks noChangeArrowheads="1"/>
          </p:cNvSpPr>
          <p:nvPr/>
        </p:nvSpPr>
        <p:spPr bwMode="auto">
          <a:xfrm>
            <a:off x="8458200" y="3276600"/>
            <a:ext cx="685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>
                <a:solidFill>
                  <a:srgbClr val="FF0000"/>
                </a:solidFill>
              </a:rPr>
              <a:t>100 bp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953000" y="1066800"/>
            <a:ext cx="30480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bg1">
                    <a:lumMod val="95000"/>
                  </a:schemeClr>
                </a:solidFill>
              </a:rPr>
              <a:t>Used NEB 2K </a:t>
            </a:r>
            <a:r>
              <a:rPr lang="en-US" sz="1800" dirty="0" smtClean="0">
                <a:solidFill>
                  <a:schemeClr val="bg1">
                    <a:lumMod val="95000"/>
                  </a:schemeClr>
                </a:solidFill>
              </a:rPr>
              <a:t>ladder</a:t>
            </a:r>
            <a:endParaRPr lang="en-US" sz="1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1295400" y="1981200"/>
            <a:ext cx="685800" cy="1143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2133600" y="1981200"/>
            <a:ext cx="1219200" cy="1143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4876800" y="4343400"/>
            <a:ext cx="685800" cy="1752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4876800" y="1905000"/>
            <a:ext cx="685800" cy="1143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5791200" y="4419600"/>
            <a:ext cx="762000" cy="1371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2133600" y="4267200"/>
            <a:ext cx="762000" cy="1600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3505200" y="4343400"/>
            <a:ext cx="762000" cy="1600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3124200" y="5562601"/>
            <a:ext cx="609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330bp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63" name="TextBox 31"/>
          <p:cNvSpPr txBox="1">
            <a:spLocks noChangeArrowheads="1"/>
          </p:cNvSpPr>
          <p:nvPr/>
        </p:nvSpPr>
        <p:spPr bwMode="auto">
          <a:xfrm>
            <a:off x="6400800" y="2819400"/>
            <a:ext cx="762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 dirty="0" smtClean="0">
                <a:solidFill>
                  <a:srgbClr val="FF0000"/>
                </a:solidFill>
              </a:rPr>
              <a:t>250 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64" name="TextBox 32"/>
          <p:cNvSpPr txBox="1">
            <a:spLocks noChangeArrowheads="1"/>
          </p:cNvSpPr>
          <p:nvPr/>
        </p:nvSpPr>
        <p:spPr bwMode="auto">
          <a:xfrm>
            <a:off x="7239000" y="2819400"/>
            <a:ext cx="762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 dirty="0" smtClean="0">
                <a:solidFill>
                  <a:srgbClr val="FF0000"/>
                </a:solidFill>
              </a:rPr>
              <a:t>230 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162800" y="4876800"/>
            <a:ext cx="1676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</a:rPr>
              <a:t>-Liz’s X and Y look contaminated because they have multiple bands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5" name="Frame 64"/>
          <p:cNvSpPr/>
          <p:nvPr/>
        </p:nvSpPr>
        <p:spPr>
          <a:xfrm>
            <a:off x="3581400" y="1752600"/>
            <a:ext cx="1066800" cy="2209800"/>
          </a:xfrm>
          <a:prstGeom prst="fram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11/11 Direct Colony PCR; 11/12 Gel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1143000"/>
            <a:ext cx="7349822" cy="5486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096000" y="1219200"/>
            <a:ext cx="20441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Used NEB 2K ladder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Frame 6"/>
          <p:cNvSpPr/>
          <p:nvPr/>
        </p:nvSpPr>
        <p:spPr>
          <a:xfrm>
            <a:off x="4800600" y="4114800"/>
            <a:ext cx="457200" cy="2514600"/>
          </a:xfrm>
          <a:prstGeom prst="fram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24600" y="4572000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FontTx/>
              <a:buChar char="-"/>
            </a:pPr>
            <a:r>
              <a:rPr lang="en-US" dirty="0" smtClean="0">
                <a:solidFill>
                  <a:schemeClr val="bg1"/>
                </a:solidFill>
              </a:rPr>
              <a:t>BY-W and </a:t>
            </a:r>
          </a:p>
          <a:p>
            <a:pPr algn="r"/>
            <a:r>
              <a:rPr lang="en-US" dirty="0" smtClean="0">
                <a:solidFill>
                  <a:schemeClr val="bg1"/>
                </a:solidFill>
              </a:rPr>
              <a:t>LJ-W look contaminated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http://faculty.pingry.org/domara/images/Nov_24_Restrictiondigestofclassselectedclone_alreadydidPCR.JPG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 rot="16200000" flipH="1">
            <a:off x="-1562100" y="2781300"/>
            <a:ext cx="4572000" cy="762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>
            <a:off x="-113903" y="1790303"/>
            <a:ext cx="2514600" cy="79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343297" y="1790303"/>
            <a:ext cx="2514600" cy="79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6200000" flipH="1">
            <a:off x="-228600" y="2743200"/>
            <a:ext cx="4495800" cy="762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6200000" flipH="1">
            <a:off x="228203" y="2743597"/>
            <a:ext cx="4495800" cy="7540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2019300" y="1790700"/>
            <a:ext cx="25146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2400697" y="1790303"/>
            <a:ext cx="2514600" cy="79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4839097" y="1790303"/>
            <a:ext cx="2514600" cy="79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5753497" y="1790303"/>
            <a:ext cx="2514600" cy="79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6134497" y="1790303"/>
            <a:ext cx="2514600" cy="79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85800" y="381000"/>
            <a:ext cx="533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MC-02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43000" y="381000"/>
            <a:ext cx="533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CH-01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00200" y="381000"/>
            <a:ext cx="457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LJ-01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981200" y="381000"/>
            <a:ext cx="533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AM-01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438400" y="381000"/>
            <a:ext cx="533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SO-01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819400" y="381000"/>
            <a:ext cx="533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  02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200400" y="381000"/>
            <a:ext cx="533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JR-01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657600" y="381001"/>
            <a:ext cx="2590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DS-01     02          03          04          05           06 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0" y="381001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MT-43      44  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934200" y="381000"/>
            <a:ext cx="609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MW-01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62000" y="3429000"/>
            <a:ext cx="1295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EX-01       02           03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057400" y="3429000"/>
            <a:ext cx="533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BY-01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733800" y="10668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Didn’t Cut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38200" y="41910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Didn’t Cut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772400" y="762000"/>
            <a:ext cx="533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3000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772400" y="990600"/>
            <a:ext cx="533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1000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772400" y="1143000"/>
            <a:ext cx="533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500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0" y="1066800"/>
            <a:ext cx="533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500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0" y="838200"/>
            <a:ext cx="533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1000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0" y="609600"/>
            <a:ext cx="533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3000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85800" y="1600200"/>
            <a:ext cx="381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400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143000" y="1600200"/>
            <a:ext cx="381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500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600200" y="1600200"/>
            <a:ext cx="381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500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981200" y="1600200"/>
            <a:ext cx="381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500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438400" y="1600200"/>
            <a:ext cx="381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450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819400" y="1600200"/>
            <a:ext cx="381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500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276600" y="1600200"/>
            <a:ext cx="381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400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096000" y="1600200"/>
            <a:ext cx="381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850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553200" y="1600200"/>
            <a:ext cx="4572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1150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7010400" y="1600200"/>
            <a:ext cx="381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550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057400" y="4419600"/>
            <a:ext cx="381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500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0" y="5380672"/>
            <a:ext cx="5562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-David Sukhin ran this backwards for about 10-15 </a:t>
            </a:r>
            <a:r>
              <a:rPr lang="en-US" dirty="0" err="1" smtClean="0">
                <a:solidFill>
                  <a:schemeClr val="bg1"/>
                </a:solidFill>
              </a:rPr>
              <a:t>mins</a:t>
            </a:r>
            <a:endParaRPr lang="en-US" dirty="0" smtClean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r>
              <a:rPr lang="en-US" dirty="0" smtClean="0">
                <a:solidFill>
                  <a:schemeClr val="bg1"/>
                </a:solidFill>
              </a:rPr>
              <a:t>Mrs. O’Mara switched it before it fell off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chemeClr val="bg1"/>
                </a:solidFill>
              </a:rPr>
              <a:t>Smaller ladder may have fallen off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chemeClr val="bg1"/>
                </a:solidFill>
              </a:rPr>
              <a:t>Enzyme was added before buffer to master mix for EX and DS, which is why they didn’t cut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85800" y="1905000"/>
            <a:ext cx="533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Very faint band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3276600" y="1905000"/>
            <a:ext cx="457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Very faint band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099851" y="0"/>
            <a:ext cx="20441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Used NEB 2K ladder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4800600" y="3962400"/>
            <a:ext cx="46283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11/19 Mini-preps; 11/23 Gel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895600" y="4191000"/>
            <a:ext cx="533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500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895600" y="4038600"/>
            <a:ext cx="533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1000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895600" y="3810000"/>
            <a:ext cx="533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3000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David ran the gel on 11/23/09 on the mini-prepped plasmids backwards.</a:t>
            </a:r>
          </a:p>
          <a:p>
            <a:r>
              <a:rPr lang="en-US" dirty="0" smtClean="0"/>
              <a:t>Some clones had PCRs over 500, but digests under, but they will be sequenced</a:t>
            </a:r>
          </a:p>
          <a:p>
            <a:r>
              <a:rPr lang="en-US" dirty="0" smtClean="0"/>
              <a:t>Clones CH-B, LJ-W, and BY-W were contaminated</a:t>
            </a:r>
          </a:p>
          <a:p>
            <a:r>
              <a:rPr lang="en-US" dirty="0" smtClean="0"/>
              <a:t>Possible reasons:</a:t>
            </a:r>
          </a:p>
          <a:p>
            <a:pPr lvl="1"/>
            <a:r>
              <a:rPr lang="en-US" dirty="0" smtClean="0"/>
              <a:t>Bad </a:t>
            </a:r>
            <a:r>
              <a:rPr lang="en-US" dirty="0" err="1" smtClean="0"/>
              <a:t>pipetting</a:t>
            </a:r>
            <a:endParaRPr lang="en-US" dirty="0" smtClean="0"/>
          </a:p>
          <a:p>
            <a:pPr lvl="1"/>
            <a:r>
              <a:rPr lang="en-US" dirty="0" smtClean="0"/>
              <a:t>Picked multiple colonies</a:t>
            </a:r>
          </a:p>
          <a:p>
            <a:pPr lvl="1"/>
            <a:r>
              <a:rPr lang="en-US" dirty="0" smtClean="0"/>
              <a:t>Other external contaminant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</TotalTime>
  <Words>442</Words>
  <Application>Microsoft Office PowerPoint</Application>
  <PresentationFormat>On-screen Show (4:3)</PresentationFormat>
  <Paragraphs>171</Paragraphs>
  <Slides>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The Pingry School  Clone Summary Report</vt:lpstr>
      <vt:lpstr>Naming Clones and Determining  the Sizes of Inserts</vt:lpstr>
      <vt:lpstr>11/26 Direct Colony PCR; 11/27 Gel </vt:lpstr>
      <vt:lpstr>Gel on Digests of 17ME41.09-17ME43.09 (ME-B,E,F) and 17MT41.09-17MT42.09 (MT-A,B) November 5, 2009 </vt:lpstr>
      <vt:lpstr>Gel of PCRs of X, Y, and Z (or D,E,F) November 11, 2009 </vt:lpstr>
      <vt:lpstr>11/11 Direct Colony PCR; 11/12 Gel</vt:lpstr>
      <vt:lpstr>Slide 7</vt:lpstr>
      <vt:lpstr>Complications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O'MARA, DEIRDRE</dc:creator>
  <cp:lastModifiedBy>O'MARA, DEIRDRE</cp:lastModifiedBy>
  <cp:revision>57</cp:revision>
  <dcterms:created xsi:type="dcterms:W3CDTF">2009-12-01T15:22:48Z</dcterms:created>
  <dcterms:modified xsi:type="dcterms:W3CDTF">2009-12-02T21:38:54Z</dcterms:modified>
</cp:coreProperties>
</file>