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sldIdLst>
    <p:sldId id="256" r:id="rId2"/>
    <p:sldId id="257" r:id="rId3"/>
    <p:sldId id="263" r:id="rId4"/>
    <p:sldId id="258" r:id="rId5"/>
    <p:sldId id="265" r:id="rId6"/>
    <p:sldId id="259" r:id="rId7"/>
    <p:sldId id="260" r:id="rId8"/>
    <p:sldId id="261" r:id="rId9"/>
    <p:sldId id="262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9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99FF"/>
    <a:srgbClr val="CCFFFF"/>
    <a:srgbClr val="000000"/>
    <a:srgbClr val="FF000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049" autoAdjust="0"/>
    <p:restoredTop sz="94700" autoAdjust="0"/>
  </p:normalViewPr>
  <p:slideViewPr>
    <p:cSldViewPr>
      <p:cViewPr varScale="1">
        <p:scale>
          <a:sx n="70" d="100"/>
          <a:sy n="70" d="100"/>
        </p:scale>
        <p:origin x="-115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>
                <a:gd name="T0" fmla="*/ 335 w 5550"/>
                <a:gd name="T1" fmla="*/ 0 h 3216"/>
                <a:gd name="T2" fmla="*/ 333 w 5550"/>
                <a:gd name="T3" fmla="*/ 1290 h 3216"/>
                <a:gd name="T4" fmla="*/ 0 w 5550"/>
                <a:gd name="T5" fmla="*/ 1290 h 3216"/>
                <a:gd name="T6" fmla="*/ 6 w 5550"/>
                <a:gd name="T7" fmla="*/ 3210 h 3216"/>
                <a:gd name="T8" fmla="*/ 5550 w 5550"/>
                <a:gd name="T9" fmla="*/ 3216 h 3216"/>
                <a:gd name="T10" fmla="*/ 5550 w 5550"/>
                <a:gd name="T11" fmla="*/ 0 h 3216"/>
                <a:gd name="T12" fmla="*/ 335 w 5550"/>
                <a:gd name="T13" fmla="*/ 0 h 3216"/>
                <a:gd name="T14" fmla="*/ 335 w 5550"/>
                <a:gd name="T15" fmla="*/ 0 h 32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1920 h 2182"/>
                <a:gd name="T4" fmla="*/ 5232 w 4897"/>
                <a:gd name="T5" fmla="*/ 1920 h 2182"/>
                <a:gd name="T6" fmla="*/ 5232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>
                <a:gd name="T0" fmla="*/ 0 w 30"/>
                <a:gd name="T1" fmla="*/ 0 h 1416"/>
                <a:gd name="T2" fmla="*/ 0 w 30"/>
                <a:gd name="T3" fmla="*/ 1416 h 1416"/>
                <a:gd name="T4" fmla="*/ 29 w 30"/>
                <a:gd name="T5" fmla="*/ 1416 h 1416"/>
                <a:gd name="T6" fmla="*/ 30 w 30"/>
                <a:gd name="T7" fmla="*/ 27 h 1416"/>
                <a:gd name="T8" fmla="*/ 0 w 30"/>
                <a:gd name="T9" fmla="*/ 0 h 1416"/>
                <a:gd name="T10" fmla="*/ 0 w 30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>
                <a:gd name="T0" fmla="*/ 0 w 29"/>
                <a:gd name="T1" fmla="*/ 0 h 2161"/>
                <a:gd name="T2" fmla="*/ 0 w 29"/>
                <a:gd name="T3" fmla="*/ 2161 h 2161"/>
                <a:gd name="T4" fmla="*/ 29 w 29"/>
                <a:gd name="T5" fmla="*/ 2161 h 2161"/>
                <a:gd name="T6" fmla="*/ 27 w 29"/>
                <a:gd name="T7" fmla="*/ 27 h 2161"/>
                <a:gd name="T8" fmla="*/ 0 w 29"/>
                <a:gd name="T9" fmla="*/ 0 h 2161"/>
                <a:gd name="T10" fmla="*/ 0 w 29"/>
                <a:gd name="T11" fmla="*/ 0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8944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89450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4EB7E82-D0B8-41B9-9B54-382807D7A8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504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97301C-45F0-4E05-B4AF-8333677FD8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677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15FC98-EC59-4E2A-827F-DC89FB7FCC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68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0DF83-22CB-45D6-A888-E33C52D4B9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370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80761F-7232-4B9C-9176-ADC12F1E09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654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E896FD-EFB1-482C-BE3E-542C0EAFD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8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45F05-5AC5-4234-AA69-B4BBA47AC9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322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3F92E-158A-47B1-8336-7AC757A5A9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759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DF9F2A-E4E2-447F-918C-9BD0EB6CE4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825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E56018-F58B-46C9-A4E3-0BF7C7AFE9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916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DE71F9-20B0-4F66-9E78-E8C195A279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6912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838200" y="1905000"/>
            <a:ext cx="8007350" cy="41910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B26F45-B84A-4F0F-A8F9-EB45F3ABC1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4534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F904D2-31F3-442D-A91B-42DDF4596A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7129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4DE90E-6758-4434-88B2-8C941DBBD4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087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1034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1411 h 2182"/>
                <a:gd name="T4" fmla="*/ 5232 w 4897"/>
                <a:gd name="T5" fmla="*/ 1411 h 2182"/>
                <a:gd name="T6" fmla="*/ 5232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5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>
                <a:gd name="T0" fmla="*/ 330 w 5550"/>
                <a:gd name="T1" fmla="*/ 1764 h 3168"/>
                <a:gd name="T2" fmla="*/ 0 w 5550"/>
                <a:gd name="T3" fmla="*/ 1764 h 3168"/>
                <a:gd name="T4" fmla="*/ 0 w 5550"/>
                <a:gd name="T5" fmla="*/ 3168 h 3168"/>
                <a:gd name="T6" fmla="*/ 5550 w 5550"/>
                <a:gd name="T7" fmla="*/ 3168 h 3168"/>
                <a:gd name="T8" fmla="*/ 5550 w 5550"/>
                <a:gd name="T9" fmla="*/ 0 h 3168"/>
                <a:gd name="T10" fmla="*/ 330 w 5550"/>
                <a:gd name="T11" fmla="*/ 0 h 3168"/>
                <a:gd name="T12" fmla="*/ 330 w 5550"/>
                <a:gd name="T13" fmla="*/ 1764 h 3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6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1388 h 2182"/>
                <a:gd name="T4" fmla="*/ 5232 w 4897"/>
                <a:gd name="T5" fmla="*/ 1388 h 2182"/>
                <a:gd name="T6" fmla="*/ 5232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8422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8423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>
                <a:gd name="T0" fmla="*/ 0 w 29"/>
                <a:gd name="T1" fmla="*/ 0 h 2161"/>
                <a:gd name="T2" fmla="*/ 0 w 29"/>
                <a:gd name="T3" fmla="*/ 2161 h 2161"/>
                <a:gd name="T4" fmla="*/ 29 w 29"/>
                <a:gd name="T5" fmla="*/ 2161 h 2161"/>
                <a:gd name="T6" fmla="*/ 27 w 29"/>
                <a:gd name="T7" fmla="*/ 27 h 2161"/>
                <a:gd name="T8" fmla="*/ 0 w 29"/>
                <a:gd name="T9" fmla="*/ 0 h 2161"/>
                <a:gd name="T10" fmla="*/ 0 w 29"/>
                <a:gd name="T11" fmla="*/ 0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8424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>
                <a:gd name="T0" fmla="*/ 0 w 29"/>
                <a:gd name="T1" fmla="*/ 1416 h 1416"/>
                <a:gd name="T2" fmla="*/ 29 w 29"/>
                <a:gd name="T3" fmla="*/ 1416 h 1416"/>
                <a:gd name="T4" fmla="*/ 28 w 29"/>
                <a:gd name="T5" fmla="*/ 24 h 1416"/>
                <a:gd name="T6" fmla="*/ 0 w 29"/>
                <a:gd name="T7" fmla="*/ 0 h 1416"/>
                <a:gd name="T8" fmla="*/ 0 w 29"/>
                <a:gd name="T9" fmla="*/ 1416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8425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8426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>
                <a:gd name="T0" fmla="*/ 0 w 30"/>
                <a:gd name="T1" fmla="*/ 0 h 1416"/>
                <a:gd name="T2" fmla="*/ 0 w 30"/>
                <a:gd name="T3" fmla="*/ 1416 h 1416"/>
                <a:gd name="T4" fmla="*/ 29 w 30"/>
                <a:gd name="T5" fmla="*/ 1416 h 1416"/>
                <a:gd name="T6" fmla="*/ 30 w 30"/>
                <a:gd name="T7" fmla="*/ 27 h 1416"/>
                <a:gd name="T8" fmla="*/ 0 w 30"/>
                <a:gd name="T9" fmla="*/ 0 h 1416"/>
                <a:gd name="T10" fmla="*/ 0 w 30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8842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842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842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5CB0BB16-FE33-40D7-871C-412D3F0AF3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88430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88431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2" name="Line 16"/>
          <p:cNvSpPr>
            <a:spLocks noChangeShapeType="1"/>
          </p:cNvSpPr>
          <p:nvPr userDrawn="1"/>
        </p:nvSpPr>
        <p:spPr bwMode="auto">
          <a:xfrm>
            <a:off x="762000" y="0"/>
            <a:ext cx="0" cy="6858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3" name="Line 17"/>
          <p:cNvSpPr>
            <a:spLocks noChangeShapeType="1"/>
          </p:cNvSpPr>
          <p:nvPr userDrawn="1"/>
        </p:nvSpPr>
        <p:spPr bwMode="auto">
          <a:xfrm>
            <a:off x="0" y="1828800"/>
            <a:ext cx="91440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4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My%20Music\finaljeo.mid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30.xml"/><Relationship Id="rId18" Type="http://schemas.openxmlformats.org/officeDocument/2006/relationships/slide" Target="slide26.xml"/><Relationship Id="rId26" Type="http://schemas.openxmlformats.org/officeDocument/2006/relationships/slide" Target="slide8.xml"/><Relationship Id="rId3" Type="http://schemas.openxmlformats.org/officeDocument/2006/relationships/slide" Target="slide9.xml"/><Relationship Id="rId21" Type="http://schemas.openxmlformats.org/officeDocument/2006/relationships/slide" Target="slide12.xml"/><Relationship Id="rId7" Type="http://schemas.openxmlformats.org/officeDocument/2006/relationships/slide" Target="slide29.xml"/><Relationship Id="rId12" Type="http://schemas.openxmlformats.org/officeDocument/2006/relationships/slide" Target="slide25.xml"/><Relationship Id="rId17" Type="http://schemas.openxmlformats.org/officeDocument/2006/relationships/slide" Target="slide21.xml"/><Relationship Id="rId25" Type="http://schemas.openxmlformats.org/officeDocument/2006/relationships/slide" Target="slide32.xml"/><Relationship Id="rId2" Type="http://schemas.openxmlformats.org/officeDocument/2006/relationships/slide" Target="slide4.xml"/><Relationship Id="rId16" Type="http://schemas.openxmlformats.org/officeDocument/2006/relationships/slide" Target="slide16.xml"/><Relationship Id="rId20" Type="http://schemas.openxmlformats.org/officeDocument/2006/relationships/slide" Target="slide7.xml"/><Relationship Id="rId29" Type="http://schemas.openxmlformats.org/officeDocument/2006/relationships/slide" Target="slide23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24.xml"/><Relationship Id="rId11" Type="http://schemas.openxmlformats.org/officeDocument/2006/relationships/slide" Target="slide20.xml"/><Relationship Id="rId24" Type="http://schemas.openxmlformats.org/officeDocument/2006/relationships/slide" Target="slide27.xml"/><Relationship Id="rId5" Type="http://schemas.openxmlformats.org/officeDocument/2006/relationships/slide" Target="slide19.xml"/><Relationship Id="rId15" Type="http://schemas.openxmlformats.org/officeDocument/2006/relationships/slide" Target="slide11.xml"/><Relationship Id="rId23" Type="http://schemas.openxmlformats.org/officeDocument/2006/relationships/slide" Target="slide22.xml"/><Relationship Id="rId28" Type="http://schemas.openxmlformats.org/officeDocument/2006/relationships/slide" Target="slide18.xml"/><Relationship Id="rId10" Type="http://schemas.openxmlformats.org/officeDocument/2006/relationships/slide" Target="slide15.xml"/><Relationship Id="rId19" Type="http://schemas.openxmlformats.org/officeDocument/2006/relationships/slide" Target="slide31.xml"/><Relationship Id="rId31" Type="http://schemas.openxmlformats.org/officeDocument/2006/relationships/slide" Target="slide33.xml"/><Relationship Id="rId4" Type="http://schemas.openxmlformats.org/officeDocument/2006/relationships/slide" Target="slide14.xml"/><Relationship Id="rId9" Type="http://schemas.openxmlformats.org/officeDocument/2006/relationships/slide" Target="slide10.xml"/><Relationship Id="rId14" Type="http://schemas.openxmlformats.org/officeDocument/2006/relationships/slide" Target="slide6.xml"/><Relationship Id="rId22" Type="http://schemas.openxmlformats.org/officeDocument/2006/relationships/slide" Target="slide17.xml"/><Relationship Id="rId27" Type="http://schemas.openxmlformats.org/officeDocument/2006/relationships/slide" Target="slide13.xml"/><Relationship Id="rId30" Type="http://schemas.openxmlformats.org/officeDocument/2006/relationships/slide" Target="slide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13.xml"/><Relationship Id="rId1" Type="http://schemas.openxmlformats.org/officeDocument/2006/relationships/audio" Target="file:///D:\My%20Music\finaljeo.mid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7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8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9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0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1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2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3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6600" smtClean="0">
                <a:solidFill>
                  <a:srgbClr val="FF0000"/>
                </a:solidFill>
              </a:rPr>
              <a:t>Jeopardy!</a:t>
            </a:r>
          </a:p>
        </p:txBody>
      </p:sp>
      <p:pic>
        <p:nvPicPr>
          <p:cNvPr id="2053" name="finaljeo.mid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11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2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800"/>
                            </p:stCondLst>
                            <p:childTnLst>
                              <p:par>
                                <p:cTn id="14" presetID="33" presetClass="emph" presetSubtype="0" fill="remove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6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9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0108" fill="hold"/>
                                        <p:tgtEl>
                                          <p:spTgt spid="20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3"/>
                </p:tgtEl>
              </p:cMediaNode>
            </p:audio>
          </p:childTnLst>
        </p:cTn>
      </p:par>
    </p:tnLst>
    <p:bldLst>
      <p:bldP spid="2050" grpId="0"/>
      <p:bldP spid="2050" grpId="1"/>
      <p:bldP spid="2050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228600"/>
            <a:ext cx="8613775" cy="143192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   </a:t>
            </a:r>
            <a:r>
              <a:rPr lang="en-US" sz="4000" smtClean="0">
                <a:solidFill>
                  <a:srgbClr val="FF0000"/>
                </a:solidFill>
              </a:rPr>
              <a:t>Choose Category &amp; Amount</a:t>
            </a:r>
          </a:p>
        </p:txBody>
      </p:sp>
      <p:graphicFrame>
        <p:nvGraphicFramePr>
          <p:cNvPr id="28750" name="Group 7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5754276"/>
              </p:ext>
            </p:extLst>
          </p:nvPr>
        </p:nvGraphicFramePr>
        <p:xfrm>
          <a:off x="1066800" y="1981200"/>
          <a:ext cx="7848600" cy="4525964"/>
        </p:xfrm>
        <a:graphic>
          <a:graphicData uri="http://schemas.openxmlformats.org/drawingml/2006/table">
            <a:tbl>
              <a:tblPr/>
              <a:tblGrid>
                <a:gridCol w="1308100"/>
                <a:gridCol w="1308100"/>
                <a:gridCol w="1308100"/>
                <a:gridCol w="1308100"/>
                <a:gridCol w="1308100"/>
                <a:gridCol w="1308100"/>
              </a:tblGrid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PEMDAS</a:t>
                      </a:r>
                    </a:p>
                  </a:txBody>
                  <a:tcPr marL="45720" marR="4572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Equations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Add ‘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em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Up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Pot Luck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GCF,LCM,LCD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Word Problems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7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2" action="ppaction://hlinksldjump"/>
                        </a:rPr>
                        <a:t>200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3" action="ppaction://hlinksldjump"/>
                        </a:rPr>
                        <a:t>200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4" action="ppaction://hlinksldjump"/>
                        </a:rPr>
                        <a:t>200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5" action="ppaction://hlinksldjump"/>
                        </a:rPr>
                        <a:t>200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6" action="ppaction://hlinksldjump"/>
                        </a:rPr>
                        <a:t>200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7" action="ppaction://hlinksldjump"/>
                        </a:rPr>
                        <a:t>200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6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8" action="ppaction://hlinksldjump"/>
                        </a:rPr>
                        <a:t>400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9" action="ppaction://hlinksldjump"/>
                        </a:rPr>
                        <a:t>400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10" action="ppaction://hlinksldjump"/>
                        </a:rPr>
                        <a:t>400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11" action="ppaction://hlinksldjump"/>
                        </a:rPr>
                        <a:t>400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12" action="ppaction://hlinksldjump"/>
                        </a:rPr>
                        <a:t>400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13" action="ppaction://hlinksldjump"/>
                        </a:rPr>
                        <a:t>400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6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14" action="ppaction://hlinksldjump"/>
                        </a:rPr>
                        <a:t>600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15" action="ppaction://hlinksldjump"/>
                        </a:rPr>
                        <a:t>600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16" action="ppaction://hlinksldjump"/>
                        </a:rPr>
                        <a:t>600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17" action="ppaction://hlinksldjump"/>
                        </a:rPr>
                        <a:t>600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18" action="ppaction://hlinksldjump"/>
                        </a:rPr>
                        <a:t>600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19" action="ppaction://hlinksldjump"/>
                        </a:rPr>
                        <a:t>600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7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20" action="ppaction://hlinksldjump"/>
                        </a:rPr>
                        <a:t>800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21" action="ppaction://hlinksldjump"/>
                        </a:rPr>
                        <a:t>800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22" action="ppaction://hlinksldjump"/>
                        </a:rPr>
                        <a:t>800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23" action="ppaction://hlinksldjump"/>
                        </a:rPr>
                        <a:t>800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24" action="ppaction://hlinksldjump"/>
                        </a:rPr>
                        <a:t>800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25" action="ppaction://hlinksldjump"/>
                        </a:rPr>
                        <a:t>800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6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26" action="ppaction://hlinksldjump"/>
                        </a:rPr>
                        <a:t>1000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27" action="ppaction://hlinksldjump"/>
                        </a:rPr>
                        <a:t>1000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28" action="ppaction://hlinksldjump"/>
                        </a:rPr>
                        <a:t>1000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29" action="ppaction://hlinksldjump"/>
                        </a:rPr>
                        <a:t>1000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30" action="ppaction://hlinksldjump"/>
                        </a:rPr>
                        <a:t>1000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31" action="ppaction://hlinksldjump"/>
                        </a:rPr>
                        <a:t>1000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          </a:t>
            </a:r>
            <a:r>
              <a:rPr lang="en-US" smtClean="0">
                <a:solidFill>
                  <a:srgbClr val="FF0000"/>
                </a:solidFill>
              </a:rPr>
              <a:t>Final Jeopardy</a:t>
            </a:r>
          </a:p>
        </p:txBody>
      </p:sp>
      <p:sp>
        <p:nvSpPr>
          <p:cNvPr id="35843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2667000" y="3810000"/>
            <a:ext cx="3929063" cy="9144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en-US" sz="2400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2400" smtClean="0">
                <a:hlinkClick r:id="rId3" action="ppaction://hlinksldjump"/>
              </a:rPr>
              <a:t>Back</a:t>
            </a:r>
            <a:endParaRPr lang="en-US" sz="2400" smtClean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2400" smtClean="0"/>
          </a:p>
        </p:txBody>
      </p:sp>
      <p:pic>
        <p:nvPicPr>
          <p:cNvPr id="35844" name="finaljeo.mid">
            <a:hlinkClick r:id="" action="ppaction://media"/>
          </p:cNvPr>
          <p:cNvPicPr>
            <a:picLocks noGrp="1" noRot="1" noChangeAspect="1" noChangeArrowheads="1"/>
          </p:cNvPicPr>
          <p:nvPr>
            <p:ph sz="half" idx="2"/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16875" y="685800"/>
            <a:ext cx="663575" cy="693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5" name="Text Box 6"/>
          <p:cNvSpPr txBox="1">
            <a:spLocks noChangeArrowheads="1"/>
          </p:cNvSpPr>
          <p:nvPr/>
        </p:nvSpPr>
        <p:spPr bwMode="auto">
          <a:xfrm>
            <a:off x="1066800" y="1905000"/>
            <a:ext cx="70612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400"/>
              <a:t>The following pattern will continue until you arrive </a:t>
            </a:r>
          </a:p>
          <a:p>
            <a:r>
              <a:rPr lang="en-US" sz="2400"/>
              <a:t>at a number that is NOT prime. Name that number.</a:t>
            </a:r>
          </a:p>
          <a:p>
            <a:r>
              <a:rPr lang="en-US" sz="2400"/>
              <a:t>                             11,13,17,23,31,…</a:t>
            </a:r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3124200" y="5257800"/>
            <a:ext cx="32908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i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121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58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 nodeType="clickPar">
                      <p:stCondLst>
                        <p:cond delay="0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0108" fill="hold"/>
                                        <p:tgtEl>
                                          <p:spTgt spid="358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44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844"/>
                </p:tgtEl>
              </p:cMediaNode>
            </p:audio>
          </p:childTnLst>
        </p:cTn>
      </p:par>
    </p:tnLst>
    <p:bldLst>
      <p:bldP spid="3584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FF0000"/>
                </a:solidFill>
              </a:rPr>
              <a:t>PEMDAS 200</a:t>
            </a:r>
          </a:p>
        </p:txBody>
      </p:sp>
      <p:sp>
        <p:nvSpPr>
          <p:cNvPr id="30723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838200" y="3770313"/>
            <a:ext cx="8007350" cy="1411287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en-US" sz="2800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2800" smtClean="0">
                <a:hlinkClick r:id="rId3" action="ppaction://hlinksldjump"/>
              </a:rPr>
              <a:t>Back</a:t>
            </a:r>
            <a:endParaRPr lang="en-US" sz="2800" smtClean="0"/>
          </a:p>
        </p:txBody>
      </p:sp>
      <p:graphicFrame>
        <p:nvGraphicFramePr>
          <p:cNvPr id="6148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3935413" y="1919288"/>
          <a:ext cx="2043112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Equation" r:id="rId4" imgW="330120" imgH="266400" progId="Equation.3">
                  <p:embed/>
                </p:oleObj>
              </mc:Choice>
              <mc:Fallback>
                <p:oleObj name="Equation" r:id="rId4" imgW="330120" imgH="266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5413" y="1919288"/>
                        <a:ext cx="2043112" cy="165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3124200" y="5273675"/>
            <a:ext cx="358140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4000" i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1000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FF0000"/>
                </a:solidFill>
              </a:rPr>
              <a:t>PEMDAS 400</a:t>
            </a:r>
          </a:p>
        </p:txBody>
      </p:sp>
      <p:sp>
        <p:nvSpPr>
          <p:cNvPr id="37891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1282700" y="4075113"/>
            <a:ext cx="7118350" cy="725487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2800" smtClean="0">
                <a:hlinkClick r:id="rId3" action="ppaction://hlinksldjump"/>
              </a:rPr>
              <a:t>Back</a:t>
            </a:r>
            <a:endParaRPr lang="en-US" sz="2800" smtClean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2800" smtClean="0"/>
          </a:p>
        </p:txBody>
      </p:sp>
      <p:graphicFrame>
        <p:nvGraphicFramePr>
          <p:cNvPr id="7172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2073275" y="2438400"/>
          <a:ext cx="6019800" cy="70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Equation" r:id="rId4" imgW="2552400" imgH="419040" progId="Equation.3">
                  <p:embed/>
                </p:oleObj>
              </mc:Choice>
              <mc:Fallback>
                <p:oleObj name="Equation" r:id="rId4" imgW="2552400" imgH="419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3275" y="2438400"/>
                        <a:ext cx="6019800" cy="709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3048000" y="5181600"/>
            <a:ext cx="3479800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17 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FF0000"/>
                </a:solidFill>
              </a:rPr>
              <a:t>PEMDAS 600</a:t>
            </a:r>
          </a:p>
        </p:txBody>
      </p:sp>
      <p:sp>
        <p:nvSpPr>
          <p:cNvPr id="31747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457200" y="4191000"/>
            <a:ext cx="8458200" cy="6096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2800" smtClean="0">
                <a:hlinkClick r:id="rId3" action="ppaction://hlinksldjump"/>
              </a:rPr>
              <a:t>Back</a:t>
            </a:r>
            <a:endParaRPr lang="en-US" sz="2800" smtClean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2800" smtClean="0"/>
          </a:p>
        </p:txBody>
      </p:sp>
      <p:graphicFrame>
        <p:nvGraphicFramePr>
          <p:cNvPr id="8196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59835674"/>
              </p:ext>
            </p:extLst>
          </p:nvPr>
        </p:nvGraphicFramePr>
        <p:xfrm>
          <a:off x="2989263" y="2520950"/>
          <a:ext cx="3779837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Equation" r:id="rId4" imgW="1307880" imgH="266400" progId="Equation.3">
                  <p:embed/>
                </p:oleObj>
              </mc:Choice>
              <mc:Fallback>
                <p:oleObj name="Equation" r:id="rId4" imgW="1307880" imgH="266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9263" y="2520950"/>
                        <a:ext cx="3779837" cy="769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3124200" y="5029200"/>
            <a:ext cx="3323346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</a:t>
            </a:r>
            <a:r>
              <a:rPr lang="en-US" sz="4400" i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26 </a:t>
            </a:r>
            <a:r>
              <a:rPr lang="en-US" sz="4400" i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FF0000"/>
                </a:solidFill>
              </a:rPr>
              <a:t>PEMDAS 800</a:t>
            </a:r>
          </a:p>
        </p:txBody>
      </p:sp>
      <p:sp>
        <p:nvSpPr>
          <p:cNvPr id="32771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838200" y="4191000"/>
            <a:ext cx="7710488" cy="64135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2800" smtClean="0">
                <a:hlinkClick r:id="rId3" action="ppaction://hlinksldjump"/>
              </a:rPr>
              <a:t>Back</a:t>
            </a:r>
            <a:endParaRPr lang="en-US" sz="2800" smtClean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2800" smtClean="0"/>
          </a:p>
        </p:txBody>
      </p:sp>
      <p:graphicFrame>
        <p:nvGraphicFramePr>
          <p:cNvPr id="9220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49410922"/>
              </p:ext>
            </p:extLst>
          </p:nvPr>
        </p:nvGraphicFramePr>
        <p:xfrm>
          <a:off x="1219200" y="2438400"/>
          <a:ext cx="7267575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name="Equation" r:id="rId4" imgW="2197080" imgH="317160" progId="Equation.3">
                  <p:embed/>
                </p:oleObj>
              </mc:Choice>
              <mc:Fallback>
                <p:oleObj name="Equation" r:id="rId4" imgW="2197080" imgH="31716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438400"/>
                        <a:ext cx="7267575" cy="1050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3276600" y="5181600"/>
            <a:ext cx="3510898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</a:t>
            </a:r>
            <a:r>
              <a:rPr lang="en-US" sz="4400" i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-37 </a:t>
            </a:r>
            <a:r>
              <a:rPr lang="en-US" sz="4400" i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FF0000"/>
                </a:solidFill>
              </a:rPr>
              <a:t>PEMDAS 1000</a:t>
            </a:r>
          </a:p>
        </p:txBody>
      </p:sp>
      <p:sp>
        <p:nvSpPr>
          <p:cNvPr id="33795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838200" y="4191000"/>
            <a:ext cx="8007350" cy="7620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2800" smtClean="0">
                <a:hlinkClick r:id="rId3" action="ppaction://hlinksldjump"/>
              </a:rPr>
              <a:t>Back</a:t>
            </a:r>
            <a:endParaRPr lang="en-US" sz="2800" smtClean="0"/>
          </a:p>
        </p:txBody>
      </p:sp>
      <p:graphicFrame>
        <p:nvGraphicFramePr>
          <p:cNvPr id="10244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45377082"/>
              </p:ext>
            </p:extLst>
          </p:nvPr>
        </p:nvGraphicFramePr>
        <p:xfrm>
          <a:off x="2332038" y="1979613"/>
          <a:ext cx="4138612" cy="197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9" name="Equation" r:id="rId4" imgW="2158920" imgH="1028520" progId="Equation.3">
                  <p:embed/>
                </p:oleObj>
              </mc:Choice>
              <mc:Fallback>
                <p:oleObj name="Equation" r:id="rId4" imgW="2158920" imgH="102852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2038" y="1979613"/>
                        <a:ext cx="4138612" cy="197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2286000" y="5257800"/>
            <a:ext cx="5176417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</a:t>
            </a:r>
            <a:r>
              <a:rPr lang="en-US" sz="4400" i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undefined </a:t>
            </a:r>
            <a:r>
              <a:rPr lang="en-US" sz="4400" i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mtClean="0">
                <a:solidFill>
                  <a:srgbClr val="FF0000"/>
                </a:solidFill>
              </a:rPr>
              <a:t>Equations 200</a:t>
            </a:r>
          </a:p>
        </p:txBody>
      </p:sp>
      <p:sp>
        <p:nvSpPr>
          <p:cNvPr id="34819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838200" y="4191000"/>
            <a:ext cx="8305800" cy="6858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2800" smtClean="0">
                <a:hlinkClick r:id="rId3" action="ppaction://hlinksldjump"/>
              </a:rPr>
              <a:t>Back</a:t>
            </a:r>
            <a:endParaRPr lang="en-US" sz="2800" smtClean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2800" smtClean="0"/>
          </a:p>
        </p:txBody>
      </p:sp>
      <p:graphicFrame>
        <p:nvGraphicFramePr>
          <p:cNvPr id="11268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600200" y="1905000"/>
          <a:ext cx="70866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3" name="Equation" r:id="rId4" imgW="723272" imgH="177646" progId="Equation.3">
                  <p:embed/>
                </p:oleObj>
              </mc:Choice>
              <mc:Fallback>
                <p:oleObj name="Equation" r:id="rId4" imgW="723272" imgH="177646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905000"/>
                        <a:ext cx="70866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2819400" y="5105400"/>
            <a:ext cx="439578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x = -14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mtClean="0">
                <a:solidFill>
                  <a:srgbClr val="FF0000"/>
                </a:solidFill>
              </a:rPr>
              <a:t>Equations 400</a:t>
            </a:r>
          </a:p>
        </p:txBody>
      </p:sp>
      <p:sp>
        <p:nvSpPr>
          <p:cNvPr id="38915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04800" y="3733800"/>
            <a:ext cx="8686800" cy="9906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800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smtClean="0">
                <a:hlinkClick r:id="rId3" action="ppaction://hlinksldjump"/>
              </a:rPr>
              <a:t>Back</a:t>
            </a:r>
            <a:endParaRPr lang="en-US" sz="2800" smtClean="0"/>
          </a:p>
        </p:txBody>
      </p:sp>
      <p:graphicFrame>
        <p:nvGraphicFramePr>
          <p:cNvPr id="12292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2024063" y="2060575"/>
          <a:ext cx="5708650" cy="1154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7" name="Equation" r:id="rId4" imgW="723586" imgH="203112" progId="Equation.3">
                  <p:embed/>
                </p:oleObj>
              </mc:Choice>
              <mc:Fallback>
                <p:oleObj name="Equation" r:id="rId4" imgW="723586" imgH="203112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4063" y="2060575"/>
                        <a:ext cx="5708650" cy="1154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2743200" y="5029200"/>
            <a:ext cx="4343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4400" i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y =23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mtClean="0">
                <a:solidFill>
                  <a:srgbClr val="FF0000"/>
                </a:solidFill>
              </a:rPr>
              <a:t>Equations 600</a:t>
            </a:r>
          </a:p>
        </p:txBody>
      </p:sp>
      <p:sp>
        <p:nvSpPr>
          <p:cNvPr id="39939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685800" y="3657600"/>
            <a:ext cx="8458200" cy="10668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en-US" sz="2800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2800" smtClean="0">
                <a:hlinkClick r:id="rId3" action="ppaction://hlinksldjump"/>
              </a:rPr>
              <a:t>Back</a:t>
            </a:r>
            <a:endParaRPr lang="en-US" sz="2800" smtClean="0"/>
          </a:p>
        </p:txBody>
      </p:sp>
      <p:graphicFrame>
        <p:nvGraphicFramePr>
          <p:cNvPr id="13316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2690813" y="1979613"/>
          <a:ext cx="3929062" cy="113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1" name="Equation" r:id="rId4" imgW="787058" imgH="215806" progId="Equation.3">
                  <p:embed/>
                </p:oleObj>
              </mc:Choice>
              <mc:Fallback>
                <p:oleObj name="Equation" r:id="rId4" imgW="787058" imgH="215806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0813" y="1979613"/>
                        <a:ext cx="3929062" cy="1133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2819400" y="5029200"/>
            <a:ext cx="4241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a = 12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mtClean="0">
                <a:solidFill>
                  <a:srgbClr val="FF0000"/>
                </a:solidFill>
              </a:rPr>
              <a:t>Equations 800</a:t>
            </a:r>
          </a:p>
        </p:txBody>
      </p:sp>
      <p:sp>
        <p:nvSpPr>
          <p:cNvPr id="40963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1143000" y="3733800"/>
            <a:ext cx="7788275" cy="10287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800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smtClean="0">
                <a:hlinkClick r:id="rId3" action="ppaction://hlinksldjump"/>
              </a:rPr>
              <a:t>Back</a:t>
            </a:r>
            <a:endParaRPr lang="en-US" sz="2800" smtClean="0"/>
          </a:p>
        </p:txBody>
      </p:sp>
      <p:graphicFrame>
        <p:nvGraphicFramePr>
          <p:cNvPr id="14340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446213" y="1905000"/>
          <a:ext cx="6249987" cy="76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5" name="Equation" r:id="rId4" imgW="1218671" imgH="177723" progId="Equation.3">
                  <p:embed/>
                </p:oleObj>
              </mc:Choice>
              <mc:Fallback>
                <p:oleObj name="Equation" r:id="rId4" imgW="1218671" imgH="177723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6213" y="1905000"/>
                        <a:ext cx="6249987" cy="760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2895600" y="5029200"/>
            <a:ext cx="424021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m = ½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mtClean="0">
                <a:solidFill>
                  <a:srgbClr val="FF0000"/>
                </a:solidFill>
              </a:rPr>
              <a:t>Equations 1000</a:t>
            </a:r>
          </a:p>
        </p:txBody>
      </p:sp>
      <p:sp>
        <p:nvSpPr>
          <p:cNvPr id="41987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457200" y="3810000"/>
            <a:ext cx="8469313" cy="8382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en-US" sz="2800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2800" smtClean="0">
                <a:hlinkClick r:id="rId3" action="ppaction://hlinksldjump"/>
              </a:rPr>
              <a:t>Back</a:t>
            </a:r>
            <a:endParaRPr lang="en-US" sz="2800" smtClean="0"/>
          </a:p>
        </p:txBody>
      </p:sp>
      <p:graphicFrame>
        <p:nvGraphicFramePr>
          <p:cNvPr id="15364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2362200" y="1905000"/>
          <a:ext cx="4038600" cy="198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9" name="Equation" r:id="rId4" imgW="799753" imgH="393529" progId="Equation.3">
                  <p:embed/>
                </p:oleObj>
              </mc:Choice>
              <mc:Fallback>
                <p:oleObj name="Equation" r:id="rId4" imgW="799753" imgH="39352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905000"/>
                        <a:ext cx="4038600" cy="198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2743200" y="5181600"/>
            <a:ext cx="39306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n = 1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FF0000"/>
                </a:solidFill>
              </a:rPr>
              <a:t>Add ‘</a:t>
            </a:r>
            <a:r>
              <a:rPr lang="en-US" dirty="0" err="1" smtClean="0">
                <a:solidFill>
                  <a:srgbClr val="FF0000"/>
                </a:solidFill>
              </a:rPr>
              <a:t>em</a:t>
            </a:r>
            <a:r>
              <a:rPr lang="en-US" dirty="0" smtClean="0">
                <a:solidFill>
                  <a:srgbClr val="FF0000"/>
                </a:solidFill>
              </a:rPr>
              <a:t> Up 200</a:t>
            </a:r>
          </a:p>
        </p:txBody>
      </p:sp>
      <p:sp>
        <p:nvSpPr>
          <p:cNvPr id="4301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914400" y="3810000"/>
            <a:ext cx="8007350" cy="9906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dirty="0" smtClean="0">
                <a:hlinkClick r:id="rId2" action="ppaction://hlinksldjump"/>
              </a:rPr>
              <a:t>Back</a:t>
            </a:r>
            <a:endParaRPr lang="en-US" dirty="0" smtClean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012" name="Text Box 4"/>
              <p:cNvSpPr txBox="1">
                <a:spLocks noChangeArrowheads="1"/>
              </p:cNvSpPr>
              <p:nvPr/>
            </p:nvSpPr>
            <p:spPr bwMode="auto">
              <a:xfrm>
                <a:off x="2743200" y="2209800"/>
                <a:ext cx="3759427" cy="646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solidFill>
                            <a:srgbClr val="CC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 Math"/>
                        </a:rPr>
                        <m:t>−18−</m:t>
                      </m:r>
                      <m:d>
                        <m:dPr>
                          <m:ctrlPr>
                            <a:rPr lang="en-US" sz="3600" b="0" i="1" smtClean="0">
                              <a:solidFill>
                                <a:srgbClr val="CCFFFF"/>
                              </a:solidFill>
                              <a:effectLst>
                                <a:outerShdw blurRad="38100" dist="38100" dir="2700000" algn="tl">
                                  <a:srgbClr val="000000"/>
                                </a:outerShdw>
                              </a:effectLst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600" b="0" i="1" smtClean="0">
                              <a:solidFill>
                                <a:srgbClr val="CCFFFF"/>
                              </a:solidFill>
                              <a:effectLst>
                                <a:outerShdw blurRad="38100" dist="38100" dir="2700000" algn="tl">
                                  <a:srgbClr val="000000"/>
                                </a:outerShdw>
                              </a:effectLst>
                              <a:latin typeface="Cambria Math"/>
                            </a:rPr>
                            <m:t>−22</m:t>
                          </m:r>
                        </m:e>
                      </m:d>
                      <m:r>
                        <a:rPr lang="en-US" sz="3600" b="0" i="1" smtClean="0">
                          <a:solidFill>
                            <a:srgbClr val="CC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 Math"/>
                        </a:rPr>
                        <m:t>+4</m:t>
                      </m:r>
                    </m:oMath>
                  </m:oMathPara>
                </a14:m>
                <a:endParaRPr lang="en-US" sz="3600" dirty="0">
                  <a:solidFill>
                    <a:srgbClr val="CC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43012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43200" y="2209800"/>
                <a:ext cx="3759427" cy="6463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493470" y="5029200"/>
            <a:ext cx="3009157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</a:t>
            </a:r>
            <a:r>
              <a:rPr lang="en-US" sz="4400" i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is 8 </a:t>
            </a:r>
            <a:r>
              <a:rPr lang="en-US" sz="4400" i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FF0000"/>
                </a:solidFill>
              </a:rPr>
              <a:t>Add ‘</a:t>
            </a:r>
            <a:r>
              <a:rPr lang="en-US" dirty="0" err="1" smtClean="0">
                <a:solidFill>
                  <a:srgbClr val="FF0000"/>
                </a:solidFill>
              </a:rPr>
              <a:t>em</a:t>
            </a:r>
            <a:r>
              <a:rPr lang="en-US" dirty="0" smtClean="0">
                <a:solidFill>
                  <a:srgbClr val="FF0000"/>
                </a:solidFill>
              </a:rPr>
              <a:t> Up 400</a:t>
            </a:r>
          </a:p>
        </p:txBody>
      </p:sp>
      <p:sp>
        <p:nvSpPr>
          <p:cNvPr id="4403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38200" y="3505200"/>
            <a:ext cx="8007350" cy="12192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en-US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>
                <a:solidFill>
                  <a:srgbClr val="FF0000"/>
                </a:solidFill>
                <a:hlinkClick r:id="rId2" action="ppaction://hlinksldjump"/>
              </a:rPr>
              <a:t>Back</a:t>
            </a:r>
            <a:endParaRPr lang="en-US" smtClean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036" name="Text Box 4"/>
              <p:cNvSpPr txBox="1">
                <a:spLocks noChangeArrowheads="1"/>
              </p:cNvSpPr>
              <p:nvPr/>
            </p:nvSpPr>
            <p:spPr bwMode="auto">
              <a:xfrm>
                <a:off x="2743200" y="2008188"/>
                <a:ext cx="3658374" cy="11443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solidFill>
                            <a:srgbClr val="CC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rgbClr val="CCFFFF"/>
                              </a:solidFill>
                              <a:effectLst>
                                <a:outerShdw blurRad="38100" dist="38100" dir="2700000" algn="tl">
                                  <a:srgbClr val="000000"/>
                                </a:outerShdw>
                              </a:effectLst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rgbClr val="CCFFFF"/>
                              </a:solidFill>
                              <a:effectLst>
                                <a:outerShdw blurRad="38100" dist="38100" dir="2700000" algn="tl">
                                  <a:srgbClr val="000000"/>
                                </a:outerShdw>
                              </a:effectLst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rgbClr val="CCFFFF"/>
                              </a:solidFill>
                              <a:effectLst>
                                <a:outerShdw blurRad="38100" dist="38100" dir="2700000" algn="tl">
                                  <a:srgbClr val="000000"/>
                                </a:outerShdw>
                              </a:effectLst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rgbClr val="CC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rgbClr val="CCFFFF"/>
                              </a:solidFill>
                              <a:effectLst>
                                <a:outerShdw blurRad="38100" dist="38100" dir="2700000" algn="tl">
                                  <a:srgbClr val="000000"/>
                                </a:outerShdw>
                              </a:effectLst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rgbClr val="CCFFFF"/>
                              </a:solidFill>
                              <a:effectLst>
                                <a:outerShdw blurRad="38100" dist="38100" dir="2700000" algn="tl">
                                  <a:srgbClr val="000000"/>
                                </a:outerShdw>
                              </a:effectLst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rgbClr val="CCFFFF"/>
                              </a:solidFill>
                              <a:effectLst>
                                <a:outerShdw blurRad="38100" dist="38100" dir="2700000" algn="tl">
                                  <a:srgbClr val="000000"/>
                                </a:outerShdw>
                              </a:effectLst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rgbClr val="CC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rgbClr val="CCFFFF"/>
                              </a:solidFill>
                              <a:effectLst>
                                <a:outerShdw blurRad="38100" dist="38100" dir="2700000" algn="tl">
                                  <a:srgbClr val="000000"/>
                                </a:outerShdw>
                              </a:effectLst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rgbClr val="CCFFFF"/>
                              </a:solidFill>
                              <a:effectLst>
                                <a:outerShdw blurRad="38100" dist="38100" dir="2700000" algn="tl">
                                  <a:srgbClr val="000000"/>
                                </a:outerShdw>
                              </a:effectLst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rgbClr val="CCFFFF"/>
                              </a:solidFill>
                              <a:effectLst>
                                <a:outerShdw blurRad="38100" dist="38100" dir="2700000" algn="tl">
                                  <a:srgbClr val="000000"/>
                                </a:outerShdw>
                              </a:effectLst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rgbClr val="CC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rgbClr val="CCFFFF"/>
                              </a:solidFill>
                              <a:effectLst>
                                <a:outerShdw blurRad="38100" dist="38100" dir="2700000" algn="tl">
                                  <a:srgbClr val="000000"/>
                                </a:outerShdw>
                              </a:effectLst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rgbClr val="CCFFFF"/>
                              </a:solidFill>
                              <a:effectLst>
                                <a:outerShdw blurRad="38100" dist="38100" dir="2700000" algn="tl">
                                  <a:srgbClr val="000000"/>
                                </a:outerShdw>
                              </a:effectLst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rgbClr val="CCFFFF"/>
                              </a:solidFill>
                              <a:effectLst>
                                <a:outerShdw blurRad="38100" dist="38100" dir="2700000" algn="tl">
                                  <a:srgbClr val="000000"/>
                                </a:outerShdw>
                              </a:effectLst>
                              <a:latin typeface="Cambria Math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sz="3600" dirty="0">
                  <a:solidFill>
                    <a:srgbClr val="CC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44036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43200" y="2008188"/>
                <a:ext cx="3658374" cy="1144352"/>
              </a:xfrm>
              <a:prstGeom prst="rect">
                <a:avLst/>
              </a:prstGeom>
              <a:blipFill rotWithShape="1">
                <a:blip r:embed="rId3"/>
                <a:stretch>
                  <a:fillRect b="-159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2743200" y="4953000"/>
            <a:ext cx="3793026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</a:t>
            </a:r>
            <a:r>
              <a:rPr lang="en-US" sz="4400" i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zero </a:t>
            </a:r>
            <a:r>
              <a:rPr lang="en-US" sz="4400" i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FF0000"/>
                </a:solidFill>
              </a:rPr>
              <a:t>Add ‘</a:t>
            </a:r>
            <a:r>
              <a:rPr lang="en-US" dirty="0" err="1" smtClean="0">
                <a:solidFill>
                  <a:srgbClr val="FF0000"/>
                </a:solidFill>
              </a:rPr>
              <a:t>em</a:t>
            </a:r>
            <a:r>
              <a:rPr lang="en-US" dirty="0" smtClean="0">
                <a:solidFill>
                  <a:srgbClr val="FF0000"/>
                </a:solidFill>
              </a:rPr>
              <a:t> Up 600</a:t>
            </a:r>
          </a:p>
        </p:txBody>
      </p:sp>
      <p:sp>
        <p:nvSpPr>
          <p:cNvPr id="4505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38200" y="3581400"/>
            <a:ext cx="8007350" cy="12954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dirty="0" smtClean="0">
                <a:hlinkClick r:id="rId2" action="ppaction://hlinksldjump"/>
              </a:rPr>
              <a:t>Back</a:t>
            </a:r>
            <a:endParaRPr lang="en-US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60" name="Text Box 4"/>
              <p:cNvSpPr txBox="1">
                <a:spLocks noChangeArrowheads="1"/>
              </p:cNvSpPr>
              <p:nvPr/>
            </p:nvSpPr>
            <p:spPr bwMode="auto">
              <a:xfrm>
                <a:off x="1905000" y="2057400"/>
                <a:ext cx="5791200" cy="7078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solidFill>
                            <a:srgbClr val="CC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 Math"/>
                          <a:cs typeface="Arial" charset="0"/>
                        </a:rPr>
                        <m:t>−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4000" b="0" i="1" smtClean="0">
                              <a:solidFill>
                                <a:srgbClr val="CCFFFF"/>
                              </a:solidFill>
                              <a:effectLst>
                                <a:outerShdw blurRad="38100" dist="38100" dir="2700000" algn="tl">
                                  <a:srgbClr val="000000"/>
                                </a:outerShdw>
                              </a:effectLst>
                              <a:latin typeface="Cambria Math"/>
                              <a:cs typeface="Arial" charset="0"/>
                            </a:rPr>
                          </m:ctrlPr>
                        </m:dPr>
                        <m:e>
                          <m:r>
                            <a:rPr lang="en-US" sz="4000" b="0" i="1" smtClean="0">
                              <a:solidFill>
                                <a:srgbClr val="CCFFFF"/>
                              </a:solidFill>
                              <a:effectLst>
                                <a:outerShdw blurRad="38100" dist="38100" dir="2700000" algn="tl">
                                  <a:srgbClr val="000000"/>
                                </a:outerShdw>
                              </a:effectLst>
                              <a:latin typeface="Cambria Math"/>
                              <a:cs typeface="Arial" charset="0"/>
                            </a:rPr>
                            <m:t>34</m:t>
                          </m:r>
                        </m:e>
                      </m:d>
                      <m:r>
                        <a:rPr lang="en-US" sz="4000" b="0" i="1" smtClean="0">
                          <a:solidFill>
                            <a:srgbClr val="CC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 Math"/>
                          <a:cs typeface="Arial" charset="0"/>
                        </a:rPr>
                        <m:t>−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4000" b="0" i="1" smtClean="0">
                              <a:solidFill>
                                <a:srgbClr val="CCFFFF"/>
                              </a:solidFill>
                              <a:effectLst>
                                <a:outerShdw blurRad="38100" dist="38100" dir="2700000" algn="tl">
                                  <a:srgbClr val="000000"/>
                                </a:outerShdw>
                              </a:effectLst>
                              <a:latin typeface="Cambria Math"/>
                              <a:cs typeface="Arial" charset="0"/>
                            </a:rPr>
                          </m:ctrlPr>
                        </m:dPr>
                        <m:e>
                          <m:r>
                            <a:rPr lang="en-US" sz="4000" b="0" i="1" smtClean="0">
                              <a:solidFill>
                                <a:srgbClr val="CCFFFF"/>
                              </a:solidFill>
                              <a:effectLst>
                                <a:outerShdw blurRad="38100" dist="38100" dir="2700000" algn="tl">
                                  <a:srgbClr val="000000"/>
                                </a:outerShdw>
                              </a:effectLst>
                              <a:latin typeface="Cambria Math"/>
                              <a:cs typeface="Arial" charset="0"/>
                            </a:rPr>
                            <m:t>−15</m:t>
                          </m:r>
                        </m:e>
                      </m:d>
                      <m:r>
                        <a:rPr lang="en-US" sz="4000" b="0" i="1" smtClean="0">
                          <a:solidFill>
                            <a:srgbClr val="CC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 Math"/>
                          <a:cs typeface="Arial" charset="0"/>
                        </a:rPr>
                        <m:t>−(−24)</m:t>
                      </m:r>
                    </m:oMath>
                  </m:oMathPara>
                </a14:m>
                <a:endParaRPr lang="en-US" sz="4000" i="1" dirty="0">
                  <a:solidFill>
                    <a:srgbClr val="CC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Arial" charset="0"/>
                </a:endParaRPr>
              </a:p>
            </p:txBody>
          </p:sp>
        </mc:Choice>
        <mc:Fallback xmlns="">
          <p:sp>
            <p:nvSpPr>
              <p:cNvPr id="45060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05000" y="2057400"/>
                <a:ext cx="5791200" cy="70788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2971800" y="4953000"/>
            <a:ext cx="3657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4000" i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</a:t>
            </a:r>
            <a:r>
              <a:rPr lang="en-US" sz="4000" i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-25</a:t>
            </a:r>
            <a:r>
              <a:rPr lang="en-US" sz="4000" i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</a:t>
            </a:r>
            <a:r>
              <a:rPr lang="en-US" sz="4000" i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FF0000"/>
                </a:solidFill>
              </a:rPr>
              <a:t>Add ‘</a:t>
            </a:r>
            <a:r>
              <a:rPr lang="en-US" dirty="0" err="1" smtClean="0">
                <a:solidFill>
                  <a:srgbClr val="FF0000"/>
                </a:solidFill>
              </a:rPr>
              <a:t>em</a:t>
            </a:r>
            <a:r>
              <a:rPr lang="en-US" dirty="0" smtClean="0">
                <a:solidFill>
                  <a:srgbClr val="FF0000"/>
                </a:solidFill>
              </a:rPr>
              <a:t> Up 800</a:t>
            </a:r>
          </a:p>
        </p:txBody>
      </p:sp>
      <p:sp>
        <p:nvSpPr>
          <p:cNvPr id="4608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276600" y="3581400"/>
            <a:ext cx="3124200" cy="12192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en-US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>
                <a:hlinkClick r:id="rId2" action="ppaction://hlinksldjump"/>
              </a:rPr>
              <a:t>Back</a:t>
            </a:r>
            <a:endParaRPr lang="en-US" smtClean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084" name="Text Box 4"/>
              <p:cNvSpPr txBox="1">
                <a:spLocks noChangeArrowheads="1"/>
              </p:cNvSpPr>
              <p:nvPr/>
            </p:nvSpPr>
            <p:spPr bwMode="auto">
              <a:xfrm>
                <a:off x="1961356" y="2174375"/>
                <a:ext cx="5638800" cy="923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smtClean="0">
                          <a:solidFill>
                            <a:srgbClr val="CC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 Math"/>
                        </a:rPr>
                        <m:t>123+234+345</m:t>
                      </m:r>
                    </m:oMath>
                  </m:oMathPara>
                </a14:m>
                <a:endParaRPr lang="en-US" sz="5400" dirty="0">
                  <a:solidFill>
                    <a:srgbClr val="CC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46084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61356" y="2174375"/>
                <a:ext cx="5638800" cy="92333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3200400" y="5181600"/>
            <a:ext cx="332174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i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</a:t>
            </a:r>
            <a:r>
              <a:rPr lang="en-US" sz="4000" i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702 </a:t>
            </a:r>
            <a:r>
              <a:rPr lang="en-US" sz="4000" i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FF0000"/>
                </a:solidFill>
              </a:rPr>
              <a:t>Add ‘</a:t>
            </a:r>
            <a:r>
              <a:rPr lang="en-US" dirty="0" err="1" smtClean="0">
                <a:solidFill>
                  <a:srgbClr val="FF0000"/>
                </a:solidFill>
              </a:rPr>
              <a:t>em</a:t>
            </a:r>
            <a:r>
              <a:rPr lang="en-US" dirty="0" smtClean="0">
                <a:solidFill>
                  <a:srgbClr val="FF0000"/>
                </a:solidFill>
              </a:rPr>
              <a:t> Up 1000</a:t>
            </a:r>
          </a:p>
        </p:txBody>
      </p:sp>
      <p:sp>
        <p:nvSpPr>
          <p:cNvPr id="4710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209800" y="3581400"/>
            <a:ext cx="4724400" cy="12192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en-US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>
                <a:hlinkClick r:id="rId2" action="ppaction://hlinksldjump"/>
              </a:rPr>
              <a:t>Back</a:t>
            </a:r>
            <a:endParaRPr lang="en-US" smtClean="0"/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1066800" y="1981200"/>
            <a:ext cx="7903126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The number of weeks in a year plus </a:t>
            </a:r>
          </a:p>
          <a:p>
            <a:pPr>
              <a:defRPr/>
            </a:pPr>
            <a:r>
              <a:rPr lang="en-US" sz="3200" dirty="0" smtClean="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the opposite of the number of inches in </a:t>
            </a:r>
          </a:p>
          <a:p>
            <a:pPr>
              <a:defRPr/>
            </a:pPr>
            <a:r>
              <a:rPr lang="en-US" sz="3200" dirty="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a</a:t>
            </a:r>
            <a:r>
              <a:rPr lang="en-US" sz="3200" dirty="0" smtClean="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yard plus the number of pints in a gallon.</a:t>
            </a:r>
            <a:endParaRPr lang="en-US" sz="3200" dirty="0">
              <a:solidFill>
                <a:srgbClr val="CCFFFF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3352800" y="5105399"/>
            <a:ext cx="274947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i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</a:t>
            </a:r>
            <a:r>
              <a:rPr lang="en-US" sz="3600" i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24 </a:t>
            </a:r>
            <a:r>
              <a:rPr lang="en-US" sz="3600" i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mtClean="0">
                <a:solidFill>
                  <a:srgbClr val="FF0000"/>
                </a:solidFill>
              </a:rPr>
              <a:t>Pot Luck 200</a:t>
            </a:r>
          </a:p>
        </p:txBody>
      </p:sp>
      <p:sp>
        <p:nvSpPr>
          <p:cNvPr id="48131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990600" y="3429000"/>
            <a:ext cx="7391400" cy="16002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en-US" sz="2800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2800" smtClean="0">
                <a:hlinkClick r:id="rId3" action="ppaction://hlinksldjump"/>
              </a:rPr>
              <a:t>Back</a:t>
            </a:r>
            <a:endParaRPr lang="en-US" sz="2800" smtClean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2800" smtClean="0"/>
          </a:p>
        </p:txBody>
      </p:sp>
      <p:graphicFrame>
        <p:nvGraphicFramePr>
          <p:cNvPr id="21508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3352800" y="1981200"/>
          <a:ext cx="2608263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3" name="Equation" r:id="rId4" imgW="380835" imgH="266584" progId="Equation.3">
                  <p:embed/>
                </p:oleObj>
              </mc:Choice>
              <mc:Fallback>
                <p:oleObj name="Equation" r:id="rId4" imgW="380835" imgH="266584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1981200"/>
                        <a:ext cx="2608263" cy="137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3124200" y="4953000"/>
            <a:ext cx="30083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i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14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mtClean="0">
                <a:solidFill>
                  <a:srgbClr val="FF0000"/>
                </a:solidFill>
              </a:rPr>
              <a:t>Pot Luck 400</a:t>
            </a:r>
          </a:p>
        </p:txBody>
      </p:sp>
      <p:sp>
        <p:nvSpPr>
          <p:cNvPr id="49155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2895600" y="3581400"/>
            <a:ext cx="3927475" cy="12954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2800" smtClean="0"/>
              <a:t>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2800" smtClean="0">
                <a:hlinkClick r:id="rId2" action="ppaction://hlinksldjump"/>
              </a:rPr>
              <a:t>Back</a:t>
            </a:r>
            <a:endParaRPr lang="en-US" sz="2800" smtClean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2800" smtClean="0"/>
          </a:p>
        </p:txBody>
      </p:sp>
      <p:sp>
        <p:nvSpPr>
          <p:cNvPr id="49159" name="Text Box 7"/>
          <p:cNvSpPr txBox="1">
            <a:spLocks noChangeArrowheads="1"/>
          </p:cNvSpPr>
          <p:nvPr/>
        </p:nvSpPr>
        <p:spPr bwMode="auto">
          <a:xfrm>
            <a:off x="2057400" y="2209800"/>
            <a:ext cx="5543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additive inverse of 35.</a:t>
            </a:r>
          </a:p>
        </p:txBody>
      </p: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276600" y="5029200"/>
            <a:ext cx="354171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-35 ?</a:t>
            </a:r>
            <a:r>
              <a:rPr lang="en-U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6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mtClean="0">
                <a:solidFill>
                  <a:srgbClr val="FF0000"/>
                </a:solidFill>
              </a:rPr>
              <a:t>Pot Luck 600</a:t>
            </a:r>
          </a:p>
        </p:txBody>
      </p:sp>
      <p:sp>
        <p:nvSpPr>
          <p:cNvPr id="50179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1066800" y="3429000"/>
            <a:ext cx="7848600" cy="14478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en-US" sz="2800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2800" u="sng" smtClean="0">
                <a:hlinkClick r:id="rId3" action="ppaction://hlinksldjump"/>
              </a:rPr>
              <a:t>Back</a:t>
            </a:r>
            <a:endParaRPr lang="en-US" sz="2800" smtClean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2800" smtClean="0"/>
          </a:p>
        </p:txBody>
      </p:sp>
      <p:graphicFrame>
        <p:nvGraphicFramePr>
          <p:cNvPr id="23556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3200400" y="1905000"/>
          <a:ext cx="29718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1" name="Equation" r:id="rId4" imgW="571252" imgH="266584" progId="Equation.3">
                  <p:embed/>
                </p:oleObj>
              </mc:Choice>
              <mc:Fallback>
                <p:oleObj name="Equation" r:id="rId4" imgW="571252" imgH="266584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1905000"/>
                        <a:ext cx="29718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2" name="Text Box 6"/>
          <p:cNvSpPr txBox="1">
            <a:spLocks noChangeArrowheads="1"/>
          </p:cNvSpPr>
          <p:nvPr/>
        </p:nvSpPr>
        <p:spPr bwMode="auto">
          <a:xfrm>
            <a:off x="3200400" y="5257800"/>
            <a:ext cx="33194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i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-4.5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mtClean="0">
                <a:solidFill>
                  <a:srgbClr val="FF0000"/>
                </a:solidFill>
              </a:rPr>
              <a:t>Pot Luck 800</a:t>
            </a:r>
          </a:p>
        </p:txBody>
      </p:sp>
      <p:sp>
        <p:nvSpPr>
          <p:cNvPr id="5120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762000" y="3505200"/>
            <a:ext cx="8007350" cy="12192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u="sng" dirty="0" smtClean="0">
                <a:hlinkClick r:id="rId2" action="ppaction://hlinksldjump"/>
              </a:rPr>
              <a:t>Back</a:t>
            </a:r>
            <a:endParaRPr lang="en-US" dirty="0" smtClean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1066800" y="1981200"/>
            <a:ext cx="775084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ratio 20 </a:t>
            </a:r>
            <a:r>
              <a:rPr lang="en-US" sz="3600" dirty="0" err="1" smtClean="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oz</a:t>
            </a:r>
            <a:r>
              <a:rPr lang="en-US" sz="3600" dirty="0" smtClean="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600" dirty="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 </a:t>
            </a:r>
            <a:r>
              <a:rPr lang="en-US" sz="3600" dirty="0" smtClean="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 </a:t>
            </a:r>
            <a:r>
              <a:rPr lang="en-US" sz="3600" dirty="0" err="1" smtClean="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lbs</a:t>
            </a:r>
            <a:r>
              <a:rPr lang="en-US" sz="3600" dirty="0" smtClean="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600" dirty="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expressed as </a:t>
            </a:r>
          </a:p>
          <a:p>
            <a:pPr>
              <a:defRPr/>
            </a:pPr>
            <a:r>
              <a:rPr lang="en-US" sz="3600" dirty="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a fraction in lowest terms</a:t>
            </a:r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3048000" y="5181600"/>
            <a:ext cx="360707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i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 </a:t>
            </a:r>
            <a:r>
              <a:rPr lang="en-US" sz="4000" i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5/16 </a:t>
            </a:r>
            <a:r>
              <a:rPr lang="en-US" sz="4000" i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4800" smtClean="0">
                <a:solidFill>
                  <a:srgbClr val="FF0000"/>
                </a:solidFill>
              </a:rPr>
              <a:t>Pot Luck 1000</a:t>
            </a:r>
          </a:p>
        </p:txBody>
      </p:sp>
      <p:sp>
        <p:nvSpPr>
          <p:cNvPr id="5222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136650" y="3505200"/>
            <a:ext cx="8007350" cy="12192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en-US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u="sng" smtClean="0">
                <a:hlinkClick r:id="rId2" action="ppaction://hlinksldjump"/>
              </a:rPr>
              <a:t>Back</a:t>
            </a:r>
            <a:endParaRPr lang="en-US" smtClean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mtClean="0"/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1676400" y="2133600"/>
            <a:ext cx="63658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¼ %  as a fraction in lowest terms </a:t>
            </a:r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3200400" y="5105400"/>
            <a:ext cx="38560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i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1/400 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mtClean="0">
                <a:solidFill>
                  <a:srgbClr val="FF0000"/>
                </a:solidFill>
              </a:rPr>
              <a:t>GCF, LCM, LCD 200</a:t>
            </a:r>
          </a:p>
        </p:txBody>
      </p:sp>
      <p:sp>
        <p:nvSpPr>
          <p:cNvPr id="5325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38200" y="3657600"/>
            <a:ext cx="8007350" cy="12192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en-US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u="sng" smtClean="0">
                <a:hlinkClick r:id="rId2" action="ppaction://hlinksldjump"/>
              </a:rPr>
              <a:t>Back</a:t>
            </a:r>
            <a:endParaRPr lang="en-US" smtClean="0"/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2819400" y="2133600"/>
            <a:ext cx="37988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 and 15.  GCF.</a:t>
            </a:r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3505200" y="5029200"/>
            <a:ext cx="27257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i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5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mtClean="0">
                <a:solidFill>
                  <a:srgbClr val="FF0000"/>
                </a:solidFill>
              </a:rPr>
              <a:t>GCF, LCM, LCD 400</a:t>
            </a:r>
          </a:p>
        </p:txBody>
      </p:sp>
      <p:sp>
        <p:nvSpPr>
          <p:cNvPr id="6553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38200" y="3581400"/>
            <a:ext cx="8007350" cy="12192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en-US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u="sng" smtClean="0">
                <a:hlinkClick r:id="rId2" action="ppaction://hlinksldjump"/>
              </a:rPr>
              <a:t>Back</a:t>
            </a:r>
            <a:endParaRPr lang="en-US" smtClean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mtClean="0"/>
          </a:p>
        </p:txBody>
      </p:sp>
      <p:sp>
        <p:nvSpPr>
          <p:cNvPr id="65540" name="Text Box 4"/>
          <p:cNvSpPr txBox="1">
            <a:spLocks noChangeArrowheads="1"/>
          </p:cNvSpPr>
          <p:nvPr/>
        </p:nvSpPr>
        <p:spPr bwMode="auto">
          <a:xfrm>
            <a:off x="2743200" y="2209800"/>
            <a:ext cx="38004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 and 15.  LCM.</a:t>
            </a:r>
          </a:p>
        </p:txBody>
      </p:sp>
      <p:sp>
        <p:nvSpPr>
          <p:cNvPr id="65541" name="Text Box 5"/>
          <p:cNvSpPr txBox="1">
            <a:spLocks noChangeArrowheads="1"/>
          </p:cNvSpPr>
          <p:nvPr/>
        </p:nvSpPr>
        <p:spPr bwMode="auto">
          <a:xfrm>
            <a:off x="3505200" y="5257800"/>
            <a:ext cx="30083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15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mtClean="0">
                <a:solidFill>
                  <a:srgbClr val="FF0000"/>
                </a:solidFill>
              </a:rPr>
              <a:t>GCF, LCM, LCD 600</a:t>
            </a:r>
          </a:p>
        </p:txBody>
      </p:sp>
      <p:sp>
        <p:nvSpPr>
          <p:cNvPr id="56323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914400" y="3733800"/>
            <a:ext cx="7772400" cy="12192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en-US" sz="2800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2800" u="sng" smtClean="0">
                <a:hlinkClick r:id="rId3" action="ppaction://hlinksldjump"/>
              </a:rPr>
              <a:t>Back</a:t>
            </a:r>
            <a:endParaRPr lang="en-US" sz="2800" u="sng" smtClean="0"/>
          </a:p>
        </p:txBody>
      </p:sp>
      <p:graphicFrame>
        <p:nvGraphicFramePr>
          <p:cNvPr id="28676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2362200" y="1981200"/>
          <a:ext cx="3417888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2" name="Equation" r:id="rId4" imgW="596900" imgH="457200" progId="Equation.3">
                  <p:embed/>
                </p:oleObj>
              </mc:Choice>
              <mc:Fallback>
                <p:oleObj name="Equation" r:id="rId4" imgW="596900" imgH="457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981200"/>
                        <a:ext cx="3417888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7" name="Text Box 7"/>
          <p:cNvSpPr txBox="1">
            <a:spLocks noChangeArrowheads="1"/>
          </p:cNvSpPr>
          <p:nvPr/>
        </p:nvSpPr>
        <p:spPr bwMode="auto">
          <a:xfrm>
            <a:off x="5943600" y="2362200"/>
            <a:ext cx="13017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4400">
                <a:solidFill>
                  <a:srgbClr val="000000"/>
                </a:solidFill>
              </a:rPr>
              <a:t>LCD</a:t>
            </a:r>
          </a:p>
        </p:txBody>
      </p:sp>
      <p:sp>
        <p:nvSpPr>
          <p:cNvPr id="56328" name="Text Box 8"/>
          <p:cNvSpPr txBox="1">
            <a:spLocks noChangeArrowheads="1"/>
          </p:cNvSpPr>
          <p:nvPr/>
        </p:nvSpPr>
        <p:spPr bwMode="auto">
          <a:xfrm>
            <a:off x="3429000" y="5334000"/>
            <a:ext cx="30083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i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60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mtClean="0">
                <a:solidFill>
                  <a:srgbClr val="FF0000"/>
                </a:solidFill>
              </a:rPr>
              <a:t>GCF, LCM, LCD 800</a:t>
            </a:r>
          </a:p>
        </p:txBody>
      </p:sp>
      <p:sp>
        <p:nvSpPr>
          <p:cNvPr id="573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914400" y="3429000"/>
            <a:ext cx="8007350" cy="12192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en-US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u="sng" smtClean="0">
                <a:hlinkClick r:id="rId2" action="ppaction://hlinksldjump"/>
              </a:rPr>
              <a:t>Back</a:t>
            </a:r>
            <a:endParaRPr lang="en-US" u="sng" smtClean="0"/>
          </a:p>
        </p:txBody>
      </p:sp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2362200" y="2133600"/>
            <a:ext cx="43640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12, 42, 54.    GCF.</a:t>
            </a:r>
          </a:p>
        </p:txBody>
      </p:sp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3352800" y="5257800"/>
            <a:ext cx="27257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i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6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mtClean="0">
                <a:solidFill>
                  <a:srgbClr val="FF0000"/>
                </a:solidFill>
              </a:rPr>
              <a:t>GCF, LCM, LCD 1000</a:t>
            </a:r>
          </a:p>
        </p:txBody>
      </p:sp>
      <p:sp>
        <p:nvSpPr>
          <p:cNvPr id="5837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914400" y="3657600"/>
            <a:ext cx="8007350" cy="12954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en-US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u="sng" smtClean="0">
                <a:hlinkClick r:id="rId2" action="ppaction://hlinksldjump"/>
              </a:rPr>
              <a:t>Back</a:t>
            </a:r>
            <a:endParaRPr lang="en-US" u="sng" smtClean="0"/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2667000" y="2057400"/>
            <a:ext cx="42243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10, 12, 15.   LCM.</a:t>
            </a:r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3124200" y="5334000"/>
            <a:ext cx="30083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60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mtClean="0">
                <a:solidFill>
                  <a:srgbClr val="FF0000"/>
                </a:solidFill>
              </a:rPr>
              <a:t>Word Problems 200</a:t>
            </a:r>
          </a:p>
        </p:txBody>
      </p:sp>
      <p:sp>
        <p:nvSpPr>
          <p:cNvPr id="6041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762000" y="3581400"/>
            <a:ext cx="8007350" cy="12192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en-US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u="sng" smtClean="0">
                <a:hlinkClick r:id="rId2" action="ppaction://hlinksldjump"/>
              </a:rPr>
              <a:t>Back</a:t>
            </a:r>
            <a:endParaRPr lang="en-US" smtClean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u="sng" smtClean="0"/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2362200" y="1981200"/>
            <a:ext cx="45053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This is 10% of 250.</a:t>
            </a:r>
          </a:p>
        </p:txBody>
      </p:sp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3200400" y="5029200"/>
            <a:ext cx="30083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i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25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mtClean="0">
                <a:solidFill>
                  <a:srgbClr val="FF0000"/>
                </a:solidFill>
              </a:rPr>
              <a:t>Word Problems 400</a:t>
            </a:r>
          </a:p>
        </p:txBody>
      </p:sp>
      <p:sp>
        <p:nvSpPr>
          <p:cNvPr id="6144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38200" y="3657600"/>
            <a:ext cx="8007350" cy="12192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en-US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u="sng" smtClean="0">
                <a:hlinkClick r:id="rId2" action="ppaction://hlinksldjump"/>
              </a:rPr>
              <a:t>Back</a:t>
            </a:r>
            <a:endParaRPr lang="en-US" u="sng" smtClean="0"/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066800" y="1981200"/>
            <a:ext cx="7837488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sweater is on sale for 30% off.</a:t>
            </a:r>
          </a:p>
          <a:p>
            <a:pPr>
              <a:defRPr/>
            </a:pPr>
            <a:r>
              <a:rPr lang="en-US" sz="400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This would be the sale price when</a:t>
            </a:r>
          </a:p>
          <a:p>
            <a:pPr>
              <a:defRPr/>
            </a:pPr>
            <a:r>
              <a:rPr lang="en-US" sz="400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original price was $60.00.</a:t>
            </a: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2819400" y="5029200"/>
            <a:ext cx="39973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i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$42.00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mtClean="0">
                <a:solidFill>
                  <a:srgbClr val="FF0000"/>
                </a:solidFill>
              </a:rPr>
              <a:t>Word Problems 600</a:t>
            </a:r>
          </a:p>
        </p:txBody>
      </p:sp>
      <p:sp>
        <p:nvSpPr>
          <p:cNvPr id="6246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914400" y="3581400"/>
            <a:ext cx="8007350" cy="11430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u="sng" smtClean="0">
                <a:hlinkClick r:id="rId2" action="ppaction://hlinksldjump"/>
              </a:rPr>
              <a:t>Back</a:t>
            </a:r>
            <a:endParaRPr lang="en-US" u="sng" smtClean="0"/>
          </a:p>
        </p:txBody>
      </p:sp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990600" y="1905000"/>
            <a:ext cx="747031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Find the mean of the following numbers:</a:t>
            </a:r>
          </a:p>
          <a:p>
            <a:pPr>
              <a:defRPr/>
            </a:pPr>
            <a:r>
              <a:rPr lang="en-US" sz="3200" dirty="0" smtClean="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16, 22, 54, 35, 30, 23</a:t>
            </a:r>
            <a:endParaRPr lang="en-US" sz="3200" dirty="0">
              <a:solidFill>
                <a:srgbClr val="CC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r>
              <a:rPr lang="en-US" sz="3200" dirty="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</a:t>
            </a: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3581400" y="5257800"/>
            <a:ext cx="303640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i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</a:t>
            </a:r>
            <a:r>
              <a:rPr lang="en-US" sz="4000" i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is 30 </a:t>
            </a:r>
            <a:r>
              <a:rPr lang="en-US" sz="4000" i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mtClean="0">
                <a:solidFill>
                  <a:srgbClr val="FF0000"/>
                </a:solidFill>
              </a:rPr>
              <a:t>Word Problems 800</a:t>
            </a:r>
          </a:p>
        </p:txBody>
      </p:sp>
      <p:sp>
        <p:nvSpPr>
          <p:cNvPr id="6349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914400" y="3505200"/>
            <a:ext cx="8007350" cy="12192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en-US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u="sng" smtClean="0">
                <a:hlinkClick r:id="rId2" action="ppaction://hlinksldjump"/>
              </a:rPr>
              <a:t>Back</a:t>
            </a:r>
            <a:endParaRPr lang="en-US" u="sng" smtClean="0"/>
          </a:p>
        </p:txBody>
      </p:sp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1279525" y="1844675"/>
            <a:ext cx="6858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If Tom traveled 72 miles in 16 hours, </a:t>
            </a:r>
          </a:p>
          <a:p>
            <a:pPr>
              <a:defRPr/>
            </a:pPr>
            <a:r>
              <a:rPr lang="en-US" sz="320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what is his rate in miles per hour?</a:t>
            </a:r>
          </a:p>
        </p:txBody>
      </p:sp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2743200" y="5334000"/>
            <a:ext cx="42799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i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4.5 mph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mtClean="0">
                <a:solidFill>
                  <a:srgbClr val="FF0000"/>
                </a:solidFill>
              </a:rPr>
              <a:t>Word Problems 1000</a:t>
            </a:r>
          </a:p>
        </p:txBody>
      </p:sp>
      <p:sp>
        <p:nvSpPr>
          <p:cNvPr id="6451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914400" y="3657600"/>
            <a:ext cx="8007350" cy="12192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en-US" u="sng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u="sng" smtClean="0">
                <a:hlinkClick r:id="rId2" action="ppaction://hlinksldjump"/>
              </a:rPr>
              <a:t>Back</a:t>
            </a:r>
            <a:endParaRPr lang="en-US" u="sng" smtClean="0"/>
          </a:p>
        </p:txBody>
      </p:sp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914400" y="2057400"/>
            <a:ext cx="8085138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Chaz earned $280 selling magazine subscriptions</a:t>
            </a:r>
          </a:p>
          <a:p>
            <a:pPr>
              <a:defRPr/>
            </a:pPr>
            <a:r>
              <a:rPr lang="en-US" sz="280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and his total sales were $2000.  This would mean </a:t>
            </a:r>
          </a:p>
          <a:p>
            <a:pPr>
              <a:defRPr/>
            </a:pPr>
            <a:r>
              <a:rPr lang="en-US" sz="280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his rate of commission was this.</a:t>
            </a: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3124200" y="5257800"/>
            <a:ext cx="34607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i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14%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lass Layers">
  <a:themeElements>
    <a:clrScheme name="Glass Layers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Glass Layers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lass Layers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ass Layers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782</TotalTime>
  <Words>577</Words>
  <Application>Microsoft Office PowerPoint</Application>
  <PresentationFormat>On-screen Show (4:3)</PresentationFormat>
  <Paragraphs>187</Paragraphs>
  <Slides>33</Slides>
  <Notes>0</Notes>
  <HiddenSlides>0</HiddenSlides>
  <MMClips>2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Glass Layers</vt:lpstr>
      <vt:lpstr>Equation</vt:lpstr>
      <vt:lpstr>Jeopardy!</vt:lpstr>
      <vt:lpstr>   Choose Category &amp; Amount</vt:lpstr>
      <vt:lpstr>          Final Jeopardy</vt:lpstr>
      <vt:lpstr>PEMDAS 200</vt:lpstr>
      <vt:lpstr>PEMDAS 400</vt:lpstr>
      <vt:lpstr>PEMDAS 600</vt:lpstr>
      <vt:lpstr>PEMDAS 800</vt:lpstr>
      <vt:lpstr>PEMDAS 1000</vt:lpstr>
      <vt:lpstr>Equations 200</vt:lpstr>
      <vt:lpstr>Equations 400</vt:lpstr>
      <vt:lpstr>Equations 600</vt:lpstr>
      <vt:lpstr>Equations 800</vt:lpstr>
      <vt:lpstr>Equations 1000</vt:lpstr>
      <vt:lpstr>Add ‘em Up 200</vt:lpstr>
      <vt:lpstr>Add ‘em Up 400</vt:lpstr>
      <vt:lpstr>Add ‘em Up 600</vt:lpstr>
      <vt:lpstr>Add ‘em Up 800</vt:lpstr>
      <vt:lpstr>Add ‘em Up 1000</vt:lpstr>
      <vt:lpstr>Pot Luck 200</vt:lpstr>
      <vt:lpstr>Pot Luck 400</vt:lpstr>
      <vt:lpstr>Pot Luck 600</vt:lpstr>
      <vt:lpstr>Pot Luck 800</vt:lpstr>
      <vt:lpstr>Pot Luck 1000</vt:lpstr>
      <vt:lpstr>GCF, LCM, LCD 200</vt:lpstr>
      <vt:lpstr>GCF, LCM, LCD 400</vt:lpstr>
      <vt:lpstr>GCF, LCM, LCD 600</vt:lpstr>
      <vt:lpstr>GCF, LCM, LCD 800</vt:lpstr>
      <vt:lpstr>GCF, LCM, LCD 1000</vt:lpstr>
      <vt:lpstr>Word Problems 200</vt:lpstr>
      <vt:lpstr>Word Problems 400</vt:lpstr>
      <vt:lpstr>Word Problems 600</vt:lpstr>
      <vt:lpstr>Word Problems 800</vt:lpstr>
      <vt:lpstr>Word Problems 1000</vt:lpstr>
    </vt:vector>
  </TitlesOfParts>
  <Company>The Pingry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Physics Jeopardy!</dc:title>
  <dc:creator>Jeffrey Jenkins</dc:creator>
  <cp:lastModifiedBy>techteam</cp:lastModifiedBy>
  <cp:revision>98</cp:revision>
  <dcterms:created xsi:type="dcterms:W3CDTF">2002-11-25T23:06:00Z</dcterms:created>
  <dcterms:modified xsi:type="dcterms:W3CDTF">2012-05-31T19:42:09Z</dcterms:modified>
</cp:coreProperties>
</file>