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60" r:id="rId4"/>
    <p:sldId id="257" r:id="rId5"/>
    <p:sldId id="259" r:id="rId6"/>
    <p:sldId id="263" r:id="rId7"/>
    <p:sldId id="264" r:id="rId8"/>
    <p:sldId id="265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4FC125C-3975-4562-9078-69C2ED7E5A14}" type="datetimeFigureOut">
              <a:rPr lang="en-US" smtClean="0"/>
              <a:pPr/>
              <a:t>9/30/2010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882A336-3739-46C5-B827-8C2A2C6F6D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BioEthics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Introduction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oethicsbytes.files.wordpress.com/2009/07/tbq61.jpg?w=399&amp;h=1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763993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Bioethics is the philosophical study of ethical controversies brought about by advances in biology and medicine.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Relatively new discipline (1960s)</a:t>
            </a:r>
          </a:p>
          <a:p>
            <a:r>
              <a:rPr lang="en-US" dirty="0" smtClean="0"/>
              <a:t>Born in response to violations of human rights in biomedical research </a:t>
            </a:r>
            <a:r>
              <a:rPr lang="en-US" dirty="0" smtClean="0">
                <a:sym typeface="Wingdings" pitchFamily="2" charset="2"/>
              </a:rPr>
              <a:t> focusing on protection of individuals</a:t>
            </a:r>
            <a:endParaRPr lang="en-US" dirty="0" smtClean="0"/>
          </a:p>
          <a:p>
            <a:r>
              <a:rPr lang="en-US" i="1" dirty="0" smtClean="0"/>
              <a:t>Informed consent</a:t>
            </a:r>
          </a:p>
          <a:p>
            <a:r>
              <a:rPr lang="en-US" dirty="0" smtClean="0"/>
              <a:t>Does not tell you what to do or think</a:t>
            </a:r>
          </a:p>
          <a:p>
            <a:r>
              <a:rPr lang="en-US" dirty="0" smtClean="0"/>
              <a:t>Instead provides a framework of discussion to consider different perspectives and formulate your own responses to these fascinating issues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BioEthics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Abortion</a:t>
            </a:r>
          </a:p>
          <a:p>
            <a:r>
              <a:rPr lang="en-US" dirty="0" smtClean="0"/>
              <a:t>Advance directives</a:t>
            </a:r>
          </a:p>
          <a:p>
            <a:r>
              <a:rPr lang="en-US" dirty="0" smtClean="0"/>
              <a:t>Confidentiality</a:t>
            </a:r>
          </a:p>
          <a:p>
            <a:r>
              <a:rPr lang="en-US" dirty="0" smtClean="0"/>
              <a:t>DNR orders</a:t>
            </a:r>
          </a:p>
          <a:p>
            <a:r>
              <a:rPr lang="en-US" dirty="0" smtClean="0"/>
              <a:t>End of life issues</a:t>
            </a:r>
          </a:p>
          <a:p>
            <a:r>
              <a:rPr lang="en-US" dirty="0" smtClean="0"/>
              <a:t>Informed consent</a:t>
            </a:r>
          </a:p>
          <a:p>
            <a:r>
              <a:rPr lang="en-US" dirty="0" smtClean="0"/>
              <a:t>Neuroethics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Organ donation</a:t>
            </a:r>
          </a:p>
          <a:p>
            <a:r>
              <a:rPr lang="en-US" dirty="0" smtClean="0"/>
              <a:t>Reproductive technologies</a:t>
            </a:r>
          </a:p>
          <a:p>
            <a:r>
              <a:rPr lang="en-US" dirty="0" smtClean="0"/>
              <a:t>Research ethics</a:t>
            </a:r>
          </a:p>
          <a:p>
            <a:r>
              <a:rPr lang="en-US" dirty="0" smtClean="0"/>
              <a:t>Resource allocation</a:t>
            </a:r>
          </a:p>
          <a:p>
            <a:r>
              <a:rPr lang="en-US" dirty="0" smtClean="0"/>
              <a:t>Spirituality and Medicine</a:t>
            </a:r>
          </a:p>
          <a:p>
            <a:r>
              <a:rPr lang="en-US" dirty="0" smtClean="0"/>
              <a:t>Treatment refusal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BioEthics Topics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</a:t>
            </a:r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Karen </a:t>
            </a:r>
            <a:r>
              <a:rPr lang="en-US" dirty="0" smtClean="0"/>
              <a:t>Ann </a:t>
            </a:r>
            <a:r>
              <a:rPr lang="en-US" dirty="0" smtClean="0"/>
              <a:t>Quinlan</a:t>
            </a:r>
          </a:p>
          <a:p>
            <a:pPr lvl="1"/>
            <a:r>
              <a:rPr lang="en-US" dirty="0" smtClean="0"/>
              <a:t>Right to die controversy</a:t>
            </a:r>
          </a:p>
          <a:p>
            <a:pPr lvl="1"/>
            <a:r>
              <a:rPr lang="en-US" dirty="0" smtClean="0"/>
              <a:t>At 21 collapsed and stopped breathing for 15 minutes or more</a:t>
            </a:r>
          </a:p>
          <a:p>
            <a:pPr lvl="1"/>
            <a:r>
              <a:rPr lang="en-US" dirty="0" smtClean="0"/>
              <a:t>Parents request for removal from ventilator spurred legal battle</a:t>
            </a:r>
          </a:p>
          <a:p>
            <a:pPr lvl="1"/>
            <a:r>
              <a:rPr lang="en-US" dirty="0" smtClean="0"/>
              <a:t>Removed from ventilator in 1976, died in 1985</a:t>
            </a:r>
          </a:p>
          <a:p>
            <a:pPr lvl="1"/>
            <a:r>
              <a:rPr lang="en-US" dirty="0" smtClean="0"/>
              <a:t>Moral theology, bioethics, euthanasia, civil rights and legal guardianship</a:t>
            </a:r>
            <a:endParaRPr lang="en-US" dirty="0"/>
          </a:p>
        </p:txBody>
      </p:sp>
      <p:pic>
        <p:nvPicPr>
          <p:cNvPr id="1026" name="Picture 2" descr="http://media.nj.com/ledgerupdates_impact/photo/karen-ann-quinlanjpg-29ed61e65cf269c4_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371600"/>
            <a:ext cx="3048000" cy="4533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Nancy </a:t>
            </a:r>
            <a:r>
              <a:rPr lang="en-US" dirty="0" smtClean="0"/>
              <a:t>Cruzan</a:t>
            </a:r>
          </a:p>
          <a:p>
            <a:pPr lvl="1"/>
            <a:r>
              <a:rPr lang="en-US" dirty="0" smtClean="0"/>
              <a:t>After auto accident (1983) left her in a persistent vegetative state, family tried for 3 years to have feeding tube removed</a:t>
            </a:r>
          </a:p>
          <a:p>
            <a:pPr lvl="1"/>
            <a:r>
              <a:rPr lang="en-US" dirty="0" smtClean="0"/>
              <a:t>Dec 1990 feeding tube removed and passed 12 days later</a:t>
            </a:r>
          </a:p>
          <a:p>
            <a:pPr lvl="1"/>
            <a:endParaRPr lang="en-US" dirty="0"/>
          </a:p>
        </p:txBody>
      </p:sp>
      <p:pic>
        <p:nvPicPr>
          <p:cNvPr id="21506" name="Picture 2" descr="http://content.answcdn.com/main/content/img/webpics/Nancy_Cruz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672612"/>
            <a:ext cx="3429000" cy="378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Terri </a:t>
            </a:r>
            <a:r>
              <a:rPr lang="en-US" dirty="0" smtClean="0"/>
              <a:t>Schiavo</a:t>
            </a:r>
          </a:p>
          <a:p>
            <a:pPr lvl="1"/>
            <a:r>
              <a:rPr lang="en-US" dirty="0" smtClean="0"/>
              <a:t>Suffered cardiac arrest Feb 1990 causing extensive brain damage</a:t>
            </a:r>
          </a:p>
          <a:p>
            <a:pPr lvl="1"/>
            <a:r>
              <a:rPr lang="en-US" dirty="0" smtClean="0"/>
              <a:t>1998 husband petioned court to have feeding tube removed</a:t>
            </a:r>
          </a:p>
          <a:p>
            <a:pPr lvl="1"/>
            <a:r>
              <a:rPr lang="en-US" dirty="0" smtClean="0"/>
              <a:t>Terri’s family objected</a:t>
            </a:r>
          </a:p>
          <a:p>
            <a:pPr lvl="1"/>
            <a:r>
              <a:rPr lang="en-US" dirty="0" smtClean="0"/>
              <a:t>First removal 2001</a:t>
            </a:r>
          </a:p>
          <a:p>
            <a:pPr lvl="1"/>
            <a:r>
              <a:rPr lang="en-US" dirty="0" smtClean="0"/>
              <a:t>Final removal March 18, 2005</a:t>
            </a:r>
          </a:p>
          <a:p>
            <a:pPr lvl="1"/>
            <a:r>
              <a:rPr lang="en-US" dirty="0" smtClean="0"/>
              <a:t>Terri passed 13 days later</a:t>
            </a:r>
            <a:endParaRPr lang="en-US" dirty="0"/>
          </a:p>
        </p:txBody>
      </p:sp>
      <p:pic>
        <p:nvPicPr>
          <p:cNvPr id="22530" name="Picture 2" descr="http://www.terri-schiavo-memorial.com/pictures/Terri-Schiav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599" y="2057400"/>
            <a:ext cx="2986889" cy="34477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hilippetastet.com/Contenu/en-version/bioethic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81000"/>
            <a:ext cx="5334000" cy="57641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</TotalTime>
  <Words>229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BioEthics</vt:lpstr>
      <vt:lpstr>Slide 2</vt:lpstr>
      <vt:lpstr>Slide 3</vt:lpstr>
      <vt:lpstr>BioEthics</vt:lpstr>
      <vt:lpstr>BioEthics Topics</vt:lpstr>
      <vt:lpstr>Case Studies</vt:lpstr>
      <vt:lpstr>Case Studies</vt:lpstr>
      <vt:lpstr>Case Studies</vt:lpstr>
      <vt:lpstr>Slide 9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BioEthics</dc:title>
  <dc:creator>Laptop User</dc:creator>
  <cp:lastModifiedBy>Laptop User</cp:lastModifiedBy>
  <cp:revision>11</cp:revision>
  <dcterms:created xsi:type="dcterms:W3CDTF">2010-09-29T12:02:40Z</dcterms:created>
  <dcterms:modified xsi:type="dcterms:W3CDTF">2010-09-30T13:42:05Z</dcterms:modified>
</cp:coreProperties>
</file>