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88"/>
  </p:notesMasterIdLst>
  <p:handoutMasterIdLst>
    <p:handoutMasterId r:id="rId89"/>
  </p:handoutMasterIdLst>
  <p:sldIdLst>
    <p:sldId id="256" r:id="rId2"/>
    <p:sldId id="302" r:id="rId3"/>
    <p:sldId id="321" r:id="rId4"/>
    <p:sldId id="398" r:id="rId5"/>
    <p:sldId id="303" r:id="rId6"/>
    <p:sldId id="304" r:id="rId7"/>
    <p:sldId id="308" r:id="rId8"/>
    <p:sldId id="400" r:id="rId9"/>
    <p:sldId id="305" r:id="rId10"/>
    <p:sldId id="307" r:id="rId11"/>
    <p:sldId id="306" r:id="rId12"/>
    <p:sldId id="401" r:id="rId13"/>
    <p:sldId id="310" r:id="rId14"/>
    <p:sldId id="311" r:id="rId15"/>
    <p:sldId id="312" r:id="rId16"/>
    <p:sldId id="373" r:id="rId17"/>
    <p:sldId id="374" r:id="rId18"/>
    <p:sldId id="313" r:id="rId19"/>
    <p:sldId id="314" r:id="rId20"/>
    <p:sldId id="375" r:id="rId21"/>
    <p:sldId id="315" r:id="rId22"/>
    <p:sldId id="316" r:id="rId23"/>
    <p:sldId id="317" r:id="rId24"/>
    <p:sldId id="396" r:id="rId25"/>
    <p:sldId id="318" r:id="rId26"/>
    <p:sldId id="319" r:id="rId27"/>
    <p:sldId id="320" r:id="rId28"/>
    <p:sldId id="322" r:id="rId29"/>
    <p:sldId id="323" r:id="rId30"/>
    <p:sldId id="324" r:id="rId31"/>
    <p:sldId id="325" r:id="rId32"/>
    <p:sldId id="402" r:id="rId33"/>
    <p:sldId id="328" r:id="rId34"/>
    <p:sldId id="399" r:id="rId35"/>
    <p:sldId id="329" r:id="rId36"/>
    <p:sldId id="330" r:id="rId37"/>
    <p:sldId id="376" r:id="rId38"/>
    <p:sldId id="377" r:id="rId39"/>
    <p:sldId id="378" r:id="rId40"/>
    <p:sldId id="331" r:id="rId41"/>
    <p:sldId id="332" r:id="rId42"/>
    <p:sldId id="379" r:id="rId43"/>
    <p:sldId id="380" r:id="rId44"/>
    <p:sldId id="381" r:id="rId45"/>
    <p:sldId id="334" r:id="rId46"/>
    <p:sldId id="335" r:id="rId47"/>
    <p:sldId id="336" r:id="rId48"/>
    <p:sldId id="405" r:id="rId49"/>
    <p:sldId id="382" r:id="rId50"/>
    <p:sldId id="339" r:id="rId51"/>
    <p:sldId id="337" r:id="rId52"/>
    <p:sldId id="371" r:id="rId53"/>
    <p:sldId id="341" r:id="rId54"/>
    <p:sldId id="343" r:id="rId55"/>
    <p:sldId id="344" r:id="rId56"/>
    <p:sldId id="345" r:id="rId57"/>
    <p:sldId id="348" r:id="rId58"/>
    <p:sldId id="346" r:id="rId59"/>
    <p:sldId id="349" r:id="rId60"/>
    <p:sldId id="347" r:id="rId61"/>
    <p:sldId id="351" r:id="rId62"/>
    <p:sldId id="406" r:id="rId63"/>
    <p:sldId id="350" r:id="rId64"/>
    <p:sldId id="352" r:id="rId65"/>
    <p:sldId id="353" r:id="rId66"/>
    <p:sldId id="385" r:id="rId67"/>
    <p:sldId id="354" r:id="rId68"/>
    <p:sldId id="355" r:id="rId69"/>
    <p:sldId id="356" r:id="rId70"/>
    <p:sldId id="357" r:id="rId71"/>
    <p:sldId id="358" r:id="rId72"/>
    <p:sldId id="359" r:id="rId73"/>
    <p:sldId id="360" r:id="rId74"/>
    <p:sldId id="361" r:id="rId75"/>
    <p:sldId id="403" r:id="rId76"/>
    <p:sldId id="362" r:id="rId77"/>
    <p:sldId id="386" r:id="rId78"/>
    <p:sldId id="387" r:id="rId79"/>
    <p:sldId id="388" r:id="rId80"/>
    <p:sldId id="363" r:id="rId81"/>
    <p:sldId id="364" r:id="rId82"/>
    <p:sldId id="365" r:id="rId83"/>
    <p:sldId id="366" r:id="rId84"/>
    <p:sldId id="395" r:id="rId85"/>
    <p:sldId id="367" r:id="rId86"/>
    <p:sldId id="404" r:id="rId87"/>
  </p:sldIdLst>
  <p:sldSz cx="9144000" cy="6858000" type="screen4x3"/>
  <p:notesSz cx="6858000" cy="9144000"/>
  <p:custDataLst>
    <p:tags r:id="rId90"/>
  </p:custDataLst>
  <p:defaultTextStyle>
    <a:defPPr>
      <a:defRPr lang="en-US"/>
    </a:defPPr>
    <a:lvl1pPr algn="r" rtl="0" eaLnBrk="0" fontAlgn="base" hangingPunct="0">
      <a:spcBef>
        <a:spcPct val="0"/>
      </a:spcBef>
      <a:spcAft>
        <a:spcPct val="0"/>
      </a:spcAft>
      <a:defRPr sz="1600" b="1" kern="1200">
        <a:solidFill>
          <a:schemeClr val="tx1"/>
        </a:solidFill>
        <a:latin typeface="Arial" charset="0"/>
        <a:ea typeface="+mn-ea"/>
        <a:cs typeface="+mn-cs"/>
      </a:defRPr>
    </a:lvl1pPr>
    <a:lvl2pPr marL="457200" algn="r" rtl="0" eaLnBrk="0" fontAlgn="base" hangingPunct="0">
      <a:spcBef>
        <a:spcPct val="0"/>
      </a:spcBef>
      <a:spcAft>
        <a:spcPct val="0"/>
      </a:spcAft>
      <a:defRPr sz="1600" b="1" kern="1200">
        <a:solidFill>
          <a:schemeClr val="tx1"/>
        </a:solidFill>
        <a:latin typeface="Arial" charset="0"/>
        <a:ea typeface="+mn-ea"/>
        <a:cs typeface="+mn-cs"/>
      </a:defRPr>
    </a:lvl2pPr>
    <a:lvl3pPr marL="914400" algn="r" rtl="0" eaLnBrk="0" fontAlgn="base" hangingPunct="0">
      <a:spcBef>
        <a:spcPct val="0"/>
      </a:spcBef>
      <a:spcAft>
        <a:spcPct val="0"/>
      </a:spcAft>
      <a:defRPr sz="1600" b="1" kern="1200">
        <a:solidFill>
          <a:schemeClr val="tx1"/>
        </a:solidFill>
        <a:latin typeface="Arial" charset="0"/>
        <a:ea typeface="+mn-ea"/>
        <a:cs typeface="+mn-cs"/>
      </a:defRPr>
    </a:lvl3pPr>
    <a:lvl4pPr marL="1371600" algn="r" rtl="0" eaLnBrk="0" fontAlgn="base" hangingPunct="0">
      <a:spcBef>
        <a:spcPct val="0"/>
      </a:spcBef>
      <a:spcAft>
        <a:spcPct val="0"/>
      </a:spcAft>
      <a:defRPr sz="1600" b="1" kern="1200">
        <a:solidFill>
          <a:schemeClr val="tx1"/>
        </a:solidFill>
        <a:latin typeface="Arial" charset="0"/>
        <a:ea typeface="+mn-ea"/>
        <a:cs typeface="+mn-cs"/>
      </a:defRPr>
    </a:lvl4pPr>
    <a:lvl5pPr marL="1828800" algn="r" rtl="0" eaLnBrk="0" fontAlgn="base" hangingPunct="0">
      <a:spcBef>
        <a:spcPct val="0"/>
      </a:spcBef>
      <a:spcAft>
        <a:spcPct val="0"/>
      </a:spcAft>
      <a:defRPr sz="1600" b="1" kern="1200">
        <a:solidFill>
          <a:schemeClr val="tx1"/>
        </a:solidFill>
        <a:latin typeface="Arial" charset="0"/>
        <a:ea typeface="+mn-ea"/>
        <a:cs typeface="+mn-cs"/>
      </a:defRPr>
    </a:lvl5pPr>
    <a:lvl6pPr marL="2286000" algn="l" defTabSz="914400" rtl="0" eaLnBrk="1" latinLnBrk="0" hangingPunct="1">
      <a:defRPr sz="1600" b="1" kern="1200">
        <a:solidFill>
          <a:schemeClr val="tx1"/>
        </a:solidFill>
        <a:latin typeface="Arial" charset="0"/>
        <a:ea typeface="+mn-ea"/>
        <a:cs typeface="+mn-cs"/>
      </a:defRPr>
    </a:lvl6pPr>
    <a:lvl7pPr marL="2743200" algn="l" defTabSz="914400" rtl="0" eaLnBrk="1" latinLnBrk="0" hangingPunct="1">
      <a:defRPr sz="1600" b="1" kern="1200">
        <a:solidFill>
          <a:schemeClr val="tx1"/>
        </a:solidFill>
        <a:latin typeface="Arial" charset="0"/>
        <a:ea typeface="+mn-ea"/>
        <a:cs typeface="+mn-cs"/>
      </a:defRPr>
    </a:lvl7pPr>
    <a:lvl8pPr marL="3200400" algn="l" defTabSz="914400" rtl="0" eaLnBrk="1" latinLnBrk="0" hangingPunct="1">
      <a:defRPr sz="1600" b="1" kern="1200">
        <a:solidFill>
          <a:schemeClr val="tx1"/>
        </a:solidFill>
        <a:latin typeface="Arial" charset="0"/>
        <a:ea typeface="+mn-ea"/>
        <a:cs typeface="+mn-cs"/>
      </a:defRPr>
    </a:lvl8pPr>
    <a:lvl9pPr marL="3657600" algn="l" defTabSz="914400" rtl="0" eaLnBrk="1" latinLnBrk="0" hangingPunct="1">
      <a:defRPr sz="1600"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D209"/>
    <a:srgbClr val="990066"/>
    <a:srgbClr val="009247"/>
    <a:srgbClr val="FFECD7"/>
    <a:srgbClr val="0060AF"/>
    <a:srgbClr val="FFE5C1"/>
    <a:srgbClr val="F7955A"/>
    <a:srgbClr val="637BB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00" autoAdjust="0"/>
    <p:restoredTop sz="92089" autoAdjust="0"/>
  </p:normalViewPr>
  <p:slideViewPr>
    <p:cSldViewPr snapToGrid="0">
      <p:cViewPr>
        <p:scale>
          <a:sx n="70" d="100"/>
          <a:sy n="70" d="100"/>
        </p:scale>
        <p:origin x="-1578" y="-426"/>
      </p:cViewPr>
      <p:guideLst>
        <p:guide orient="horz" pos="314"/>
        <p:guide orient="horz" pos="663"/>
        <p:guide orient="horz" pos="3157"/>
        <p:guide orient="horz" pos="3983"/>
        <p:guide orient="horz" pos="3441"/>
        <p:guide pos="113"/>
        <p:guide pos="512"/>
        <p:guide pos="409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230"/>
    </p:cViewPr>
  </p:sorterViewPr>
  <p:notesViewPr>
    <p:cSldViewPr snapToGrid="0">
      <p:cViewPr varScale="1">
        <p:scale>
          <a:sx n="84" d="100"/>
          <a:sy n="84" d="100"/>
        </p:scale>
        <p:origin x="-1860"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gs" Target="tags/tag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28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latin typeface="Times New Roman" pitchFamily="18" charset="0"/>
              </a:defRPr>
            </a:lvl1pPr>
          </a:lstStyle>
          <a:p>
            <a:endParaRPr lang="en-US"/>
          </a:p>
        </p:txBody>
      </p:sp>
      <p:sp>
        <p:nvSpPr>
          <p:cNvPr id="46285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pitchFamily="18" charset="0"/>
              </a:defRPr>
            </a:lvl1pPr>
          </a:lstStyle>
          <a:p>
            <a:endParaRPr lang="en-US"/>
          </a:p>
        </p:txBody>
      </p:sp>
      <p:sp>
        <p:nvSpPr>
          <p:cNvPr id="46285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latin typeface="Times New Roman" pitchFamily="18" charset="0"/>
              </a:defRPr>
            </a:lvl1pPr>
          </a:lstStyle>
          <a:p>
            <a:endParaRPr lang="en-US"/>
          </a:p>
        </p:txBody>
      </p:sp>
      <p:sp>
        <p:nvSpPr>
          <p:cNvPr id="46285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pitchFamily="18" charset="0"/>
              </a:defRPr>
            </a:lvl1pPr>
          </a:lstStyle>
          <a:p>
            <a:fld id="{F92BD939-E00D-4BF0-912E-3D69BF846203}"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21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latin typeface="Times New Roman" pitchFamily="18" charset="0"/>
              </a:defRPr>
            </a:lvl1pPr>
          </a:lstStyle>
          <a:p>
            <a:endParaRPr lang="en-US"/>
          </a:p>
        </p:txBody>
      </p:sp>
      <p:sp>
        <p:nvSpPr>
          <p:cNvPr id="56217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pitchFamily="18" charset="0"/>
              </a:defRPr>
            </a:lvl1pPr>
          </a:lstStyle>
          <a:p>
            <a:endParaRPr lang="en-US"/>
          </a:p>
        </p:txBody>
      </p:sp>
      <p:sp>
        <p:nvSpPr>
          <p:cNvPr id="5621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6218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218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latin typeface="Times New Roman" pitchFamily="18" charset="0"/>
              </a:defRPr>
            </a:lvl1pPr>
          </a:lstStyle>
          <a:p>
            <a:endParaRPr lang="en-US"/>
          </a:p>
        </p:txBody>
      </p:sp>
      <p:sp>
        <p:nvSpPr>
          <p:cNvPr id="56218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pitchFamily="18" charset="0"/>
              </a:defRPr>
            </a:lvl1pPr>
          </a:lstStyle>
          <a:p>
            <a:fld id="{6BDE81E3-949A-4884-96C3-D996ACCD054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8DE387-F49F-4130-805F-BBE7FD8053EA}" type="slidenum">
              <a:rPr lang="en-US"/>
              <a:pPr/>
              <a:t>1</a:t>
            </a:fld>
            <a:endParaRPr lang="en-US"/>
          </a:p>
        </p:txBody>
      </p:sp>
      <p:sp>
        <p:nvSpPr>
          <p:cNvPr id="724994" name="Rectangle 2"/>
          <p:cNvSpPr>
            <a:spLocks noGrp="1" noRot="1" noChangeAspect="1" noChangeArrowheads="1" noTextEdit="1"/>
          </p:cNvSpPr>
          <p:nvPr>
            <p:ph type="sldImg"/>
          </p:nvPr>
        </p:nvSpPr>
        <p:spPr>
          <a:ln/>
        </p:spPr>
      </p:sp>
      <p:sp>
        <p:nvSpPr>
          <p:cNvPr id="724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4B15D6-4B52-4337-8A2B-8EFD622A64B2}" type="slidenum">
              <a:rPr lang="en-US"/>
              <a:pPr/>
              <a:t>2</a:t>
            </a:fld>
            <a:endParaRPr lang="en-US"/>
          </a:p>
        </p:txBody>
      </p:sp>
      <p:sp>
        <p:nvSpPr>
          <p:cNvPr id="563202" name="Rectangle 2"/>
          <p:cNvSpPr>
            <a:spLocks noGrp="1" noRot="1" noChangeAspect="1" noChangeArrowheads="1" noTextEdit="1"/>
          </p:cNvSpPr>
          <p:nvPr>
            <p:ph type="sldImg"/>
          </p:nvPr>
        </p:nvSpPr>
        <p:spPr>
          <a:ln/>
        </p:spPr>
      </p:sp>
      <p:sp>
        <p:nvSpPr>
          <p:cNvPr id="563203" name="Rectangle 3"/>
          <p:cNvSpPr>
            <a:spLocks noGrp="1" noChangeArrowheads="1"/>
          </p:cNvSpPr>
          <p:nvPr>
            <p:ph type="body" idx="1"/>
          </p:nvPr>
        </p:nvSpPr>
        <p:spPr/>
        <p:txBody>
          <a:bodyPr/>
          <a:lstStyle/>
          <a:p>
            <a:r>
              <a:rPr lang="en-US"/>
              <a:t>This chapter describes how working cells, such as those found in a prey organism, use cellular metabolism directed by enzymes associated with membranes to convert energy.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C16060-7E24-453A-A679-9A7748E583AE}" type="slidenum">
              <a:rPr lang="en-US"/>
              <a:pPr/>
              <a:t>3</a:t>
            </a:fld>
            <a:endParaRPr lang="en-US"/>
          </a:p>
        </p:txBody>
      </p:sp>
      <p:sp>
        <p:nvSpPr>
          <p:cNvPr id="705538" name="Rectangle 2"/>
          <p:cNvSpPr>
            <a:spLocks noGrp="1" noRot="1" noChangeAspect="1" noChangeArrowheads="1" noTextEdit="1"/>
          </p:cNvSpPr>
          <p:nvPr>
            <p:ph type="sldImg"/>
          </p:nvPr>
        </p:nvSpPr>
        <p:spPr>
          <a:ln/>
        </p:spPr>
      </p:sp>
      <p:sp>
        <p:nvSpPr>
          <p:cNvPr id="705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7792DD-81AB-4C3A-83ED-9FAA12F605BC}" type="slidenum">
              <a:rPr lang="en-US"/>
              <a:pPr/>
              <a:t>4</a:t>
            </a:fld>
            <a:endParaRPr lang="en-US"/>
          </a:p>
        </p:txBody>
      </p:sp>
      <p:sp>
        <p:nvSpPr>
          <p:cNvPr id="788482" name="Rectangle 2"/>
          <p:cNvSpPr>
            <a:spLocks noGrp="1" noRot="1" noChangeAspect="1" noChangeArrowheads="1" noTextEdit="1"/>
          </p:cNvSpPr>
          <p:nvPr>
            <p:ph type="sldImg"/>
          </p:nvPr>
        </p:nvSpPr>
        <p:spPr>
          <a:ln/>
        </p:spPr>
      </p:sp>
      <p:sp>
        <p:nvSpPr>
          <p:cNvPr id="788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F430CB-1355-4AC3-A91C-82FBB324416D}" type="slidenum">
              <a:rPr lang="en-US"/>
              <a:pPr/>
              <a:t>5</a:t>
            </a:fld>
            <a:endParaRPr lang="en-US"/>
          </a:p>
        </p:txBody>
      </p:sp>
      <p:sp>
        <p:nvSpPr>
          <p:cNvPr id="696322" name="Rectangle 2"/>
          <p:cNvSpPr>
            <a:spLocks noGrp="1" noRot="1" noChangeAspect="1" noChangeArrowheads="1" noTextEdit="1"/>
          </p:cNvSpPr>
          <p:nvPr>
            <p:ph type="sldImg"/>
          </p:nvPr>
        </p:nvSpPr>
        <p:spPr>
          <a:ln/>
        </p:spPr>
      </p:sp>
      <p:sp>
        <p:nvSpPr>
          <p:cNvPr id="696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64EEAE-BD27-4280-A1C1-2D0480DC4691}" type="slidenum">
              <a:rPr lang="en-US"/>
              <a:pPr/>
              <a:t>6</a:t>
            </a:fld>
            <a:endParaRPr lang="en-US"/>
          </a:p>
        </p:txBody>
      </p:sp>
      <p:sp>
        <p:nvSpPr>
          <p:cNvPr id="566274" name="Rectangle 2"/>
          <p:cNvSpPr>
            <a:spLocks noGrp="1" noRot="1" noChangeAspect="1" noChangeArrowheads="1" noTextEdit="1"/>
          </p:cNvSpPr>
          <p:nvPr>
            <p:ph type="sldImg"/>
          </p:nvPr>
        </p:nvSpPr>
        <p:spPr>
          <a:ln/>
        </p:spPr>
      </p:sp>
      <p:sp>
        <p:nvSpPr>
          <p:cNvPr id="56627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A4468F-20AD-4112-9F41-765C6994FD1A}" type="slidenum">
              <a:rPr lang="en-US"/>
              <a:pPr/>
              <a:t>7</a:t>
            </a:fld>
            <a:endParaRPr lang="en-US"/>
          </a:p>
        </p:txBody>
      </p:sp>
      <p:sp>
        <p:nvSpPr>
          <p:cNvPr id="697346" name="Rectangle 2"/>
          <p:cNvSpPr>
            <a:spLocks noGrp="1" noRot="1" noChangeAspect="1" noChangeArrowheads="1" noTextEdit="1"/>
          </p:cNvSpPr>
          <p:nvPr>
            <p:ph type="sldImg"/>
          </p:nvPr>
        </p:nvSpPr>
        <p:spPr>
          <a:ln/>
        </p:spPr>
      </p:sp>
      <p:sp>
        <p:nvSpPr>
          <p:cNvPr id="697347" name="Rectangle 3"/>
          <p:cNvSpPr>
            <a:spLocks noGrp="1" noChangeArrowheads="1"/>
          </p:cNvSpPr>
          <p:nvPr>
            <p:ph type="body" idx="1"/>
          </p:nvPr>
        </p:nvSpPr>
        <p:spPr/>
        <p:txBody>
          <a:bodyPr/>
          <a:lstStyle/>
          <a:p>
            <a:r>
              <a:rPr lang="en-US"/>
              <a:t>Campbell, Neil, and Jane Reece, </a:t>
            </a:r>
            <a:r>
              <a:rPr lang="en-US" i="1"/>
              <a:t>Biology</a:t>
            </a:r>
            <a:r>
              <a:rPr lang="en-US"/>
              <a:t>, 8th ed., Figure 7.3 The fluid mosaic model for membranes.</a:t>
            </a:r>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AE6C5B-818F-41A4-8EFC-3F512E4AC8EB}" type="slidenum">
              <a:rPr lang="en-US"/>
              <a:pPr/>
              <a:t>9</a:t>
            </a:fld>
            <a:endParaRPr lang="en-US"/>
          </a:p>
        </p:txBody>
      </p:sp>
      <p:sp>
        <p:nvSpPr>
          <p:cNvPr id="568322" name="Rectangle 2"/>
          <p:cNvSpPr>
            <a:spLocks noGrp="1" noRot="1" noChangeAspect="1" noChangeArrowheads="1" noTextEdit="1"/>
          </p:cNvSpPr>
          <p:nvPr>
            <p:ph type="sldImg"/>
          </p:nvPr>
        </p:nvSpPr>
        <p:spPr>
          <a:ln/>
        </p:spPr>
      </p:sp>
      <p:sp>
        <p:nvSpPr>
          <p:cNvPr id="568323" name="Rectangle 3"/>
          <p:cNvSpPr>
            <a:spLocks noGrp="1" noChangeArrowheads="1"/>
          </p:cNvSpPr>
          <p:nvPr>
            <p:ph type="body" idx="1"/>
          </p:nvPr>
        </p:nvSpPr>
        <p:spPr/>
        <p:txBody>
          <a:bodyPr/>
          <a:lstStyle/>
          <a:p>
            <a:r>
              <a:rPr lang="en-US"/>
              <a:t>The bilayer is about as fluid as salad or cooking oil. </a:t>
            </a:r>
          </a:p>
          <a:p>
            <a:endParaRPr lang="en-US"/>
          </a:p>
          <a:p>
            <a:r>
              <a:rPr lang="en-US" b="1"/>
              <a:t>Teaching Tips</a:t>
            </a:r>
          </a:p>
          <a:p>
            <a:r>
              <a:rPr lang="en-US"/>
              <a:t>1. You might wish to share a very simple analogy that seems to work well for some students. A cell membrane is a little like a peanut butter and jelly sandwich with jellybeans poked into it. The bread represents the hydrophilic portions of the bilayer (and bread does indeed quickly absorb water). The peanut butter and jelly represent the hydrophobic regions (and peanut butter, containing plenty of oil, is generally hydrophobic). The jellybeans stuck into the sandwich represent proteins variously embedded partially into or completely through the membrane. Transport proteins would be like the jellybeans that poke completely through the sandwich. Analogies are rarely perfect. Challenge your students to critique this analogy by finding exceptions. (For example, this analogy does not include a model of the carbohydrates on the cell surface.)</a:t>
            </a:r>
          </a:p>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17A277-992D-46FC-B9C9-3E307885B3D6}" type="slidenum">
              <a:rPr lang="en-US"/>
              <a:pPr/>
              <a:t>10</a:t>
            </a:fld>
            <a:endParaRPr lang="en-US"/>
          </a:p>
        </p:txBody>
      </p:sp>
      <p:sp>
        <p:nvSpPr>
          <p:cNvPr id="698370" name="Rectangle 2"/>
          <p:cNvSpPr>
            <a:spLocks noGrp="1" noRot="1" noChangeAspect="1" noChangeArrowheads="1" noTextEdit="1"/>
          </p:cNvSpPr>
          <p:nvPr>
            <p:ph type="sldImg"/>
          </p:nvPr>
        </p:nvSpPr>
        <p:spPr>
          <a:ln/>
        </p:spPr>
      </p:sp>
      <p:sp>
        <p:nvSpPr>
          <p:cNvPr id="698371" name="Rectangle 3"/>
          <p:cNvSpPr>
            <a:spLocks noGrp="1" noChangeArrowheads="1"/>
          </p:cNvSpPr>
          <p:nvPr>
            <p:ph type="body" idx="1"/>
          </p:nvPr>
        </p:nvSpPr>
        <p:spPr/>
        <p:txBody>
          <a:bodyPr/>
          <a:lstStyle/>
          <a:p>
            <a:r>
              <a:rPr lang="en-US" dirty="0"/>
              <a:t>Campbell, Neil, and Jane Reece, </a:t>
            </a:r>
            <a:r>
              <a:rPr lang="en-US" i="1" dirty="0"/>
              <a:t>Biology</a:t>
            </a:r>
            <a:r>
              <a:rPr lang="en-US" dirty="0"/>
              <a:t>, 8th ed., Figure 7.2 Phospholipid </a:t>
            </a:r>
            <a:r>
              <a:rPr lang="en-US" dirty="0" err="1"/>
              <a:t>bilayer</a:t>
            </a:r>
            <a:r>
              <a:rPr lang="en-US" dirty="0"/>
              <a:t> (cross section).</a:t>
            </a:r>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54031B-C44D-4192-943B-8DF95BD192A7}" type="slidenum">
              <a:rPr lang="en-US"/>
              <a:pPr/>
              <a:t>11</a:t>
            </a:fld>
            <a:endParaRPr lang="en-US"/>
          </a:p>
        </p:txBody>
      </p:sp>
      <p:sp>
        <p:nvSpPr>
          <p:cNvPr id="699394" name="Rectangle 2"/>
          <p:cNvSpPr>
            <a:spLocks noGrp="1" noRot="1" noChangeAspect="1" noChangeArrowheads="1" noTextEdit="1"/>
          </p:cNvSpPr>
          <p:nvPr>
            <p:ph type="sldImg"/>
          </p:nvPr>
        </p:nvSpPr>
        <p:spPr>
          <a:ln/>
        </p:spPr>
      </p:sp>
      <p:sp>
        <p:nvSpPr>
          <p:cNvPr id="6993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90130D-2D84-4AA0-97E4-D776CA394FA1}" type="slidenum">
              <a:rPr lang="en-US"/>
              <a:pPr/>
              <a:t>13</a:t>
            </a:fld>
            <a:endParaRPr lang="en-US"/>
          </a:p>
        </p:txBody>
      </p:sp>
      <p:sp>
        <p:nvSpPr>
          <p:cNvPr id="578562" name="Rectangle 2"/>
          <p:cNvSpPr>
            <a:spLocks noGrp="1" noRot="1" noChangeAspect="1" noChangeArrowheads="1" noTextEdit="1"/>
          </p:cNvSpPr>
          <p:nvPr>
            <p:ph type="sldImg"/>
          </p:nvPr>
        </p:nvSpPr>
        <p:spPr>
          <a:ln/>
        </p:spPr>
      </p:sp>
      <p:sp>
        <p:nvSpPr>
          <p:cNvPr id="578563" name="Rectangle 3"/>
          <p:cNvSpPr>
            <a:spLocks noGrp="1" noChangeArrowheads="1"/>
          </p:cNvSpPr>
          <p:nvPr>
            <p:ph type="body" idx="1"/>
          </p:nvPr>
        </p:nvSpPr>
        <p:spPr/>
        <p:txBody>
          <a:bodyPr/>
          <a:lstStyle/>
          <a:p>
            <a:r>
              <a:rPr lang="en-US"/>
              <a:t>Carbohydrates vary among individual cells and function as markers. For example, the four human blood types designated A, B, AB, and O reflect variation in the carbohydrates on the surface of red blood cells. </a:t>
            </a:r>
          </a:p>
          <a:p>
            <a:endParaRPr lang="en-US"/>
          </a:p>
          <a:p>
            <a:r>
              <a:rPr lang="en-US" b="1"/>
              <a:t>Teaching Tips</a:t>
            </a:r>
          </a:p>
          <a:p>
            <a:r>
              <a:rPr lang="en-US"/>
              <a:t>1. You might wish to share a very simple analogy that seems to work well for some students. A cell membrane is a little like a peanut butter and jelly sandwich with jellybeans poked into it. The bread represents the hydrophilic portions of the bilayer (and bread does indeed quickly absorb water). The peanut butter and jelly represent the hydrophobic regions (and peanut butter, containing plenty of oil, is generally hydrophobic). The jellybeans stuck into the sandwich represent proteins variously embedded partially into or completely through the membrane. Transport proteins would be like the jellybeans that poke completely through the sandwich. Analogies are rarely perfect. Challenge your students to critique this analogy by finding exceptions. (For example, this analogy does not include a model of the carbohydrates on the cell surface.)</a:t>
            </a:r>
          </a:p>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19E641-35D8-461D-A472-0D68A6F63D34}" type="slidenum">
              <a:rPr lang="en-US"/>
              <a:pPr/>
              <a:t>14</a:t>
            </a:fld>
            <a:endParaRPr lang="en-US"/>
          </a:p>
        </p:txBody>
      </p:sp>
      <p:sp>
        <p:nvSpPr>
          <p:cNvPr id="582658" name="Rectangle 2"/>
          <p:cNvSpPr>
            <a:spLocks noGrp="1" noRot="1" noChangeAspect="1" noChangeArrowheads="1" noTextEdit="1"/>
          </p:cNvSpPr>
          <p:nvPr>
            <p:ph type="sldImg"/>
          </p:nvPr>
        </p:nvSpPr>
        <p:spPr>
          <a:ln/>
        </p:spPr>
      </p:sp>
      <p:sp>
        <p:nvSpPr>
          <p:cNvPr id="582659" name="Rectangle 3"/>
          <p:cNvSpPr>
            <a:spLocks noGrp="1" noChangeArrowheads="1"/>
          </p:cNvSpPr>
          <p:nvPr>
            <p:ph type="body" idx="1"/>
          </p:nvPr>
        </p:nvSpPr>
        <p:spPr/>
        <p:txBody>
          <a:bodyPr/>
          <a:lstStyle/>
          <a:p>
            <a:r>
              <a:rPr lang="en-US"/>
              <a:t>Membrane proteins called transport proteins play a “gatekeeper” role in selective permeability.</a:t>
            </a:r>
          </a:p>
          <a:p>
            <a:endParaRPr lang="en-US"/>
          </a:p>
          <a:p>
            <a:r>
              <a:rPr lang="en-US" b="1"/>
              <a:t>Teaching Tips</a:t>
            </a:r>
          </a:p>
          <a:p>
            <a:r>
              <a:rPr lang="en-US"/>
              <a:t>1. You might wish to share a very simple analogy that seems to work well for some students. A cell membrane is a little like a peanut butter and jelly sandwich with jellybeans poked into it. The bread represents the hydrophilic portions of the bilayer (and bread does indeed quickly absorb water). The peanut butter and jelly represent the hydrophobic regions (and peanut butter, containing plenty of oil, is generally hydrophobic). The jellybeans stuck into the sandwich represent proteins variously embedded partially into or completely through the membrane. Transport proteins would be like the jellybeans that poke completely through the sandwich. Analogies are rarely perfect. Challenge your students to critique this analogy by finding exceptions. (For example, this analogy does not include a model of the carbohydrates on the cell surface.)</a:t>
            </a:r>
          </a:p>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988DEB-06B3-45CA-BA19-E195C4CE9886}" type="slidenum">
              <a:rPr lang="en-US"/>
              <a:pPr/>
              <a:t>15</a:t>
            </a:fld>
            <a:endParaRPr lang="en-US"/>
          </a:p>
        </p:txBody>
      </p:sp>
      <p:sp>
        <p:nvSpPr>
          <p:cNvPr id="701442" name="Rectangle 2"/>
          <p:cNvSpPr>
            <a:spLocks noGrp="1" noRot="1" noChangeAspect="1" noChangeArrowheads="1" noTextEdit="1"/>
          </p:cNvSpPr>
          <p:nvPr>
            <p:ph type="sldImg"/>
          </p:nvPr>
        </p:nvSpPr>
        <p:spPr>
          <a:ln/>
        </p:spPr>
      </p:sp>
      <p:sp>
        <p:nvSpPr>
          <p:cNvPr id="701443" name="Rectangle 3"/>
          <p:cNvSpPr>
            <a:spLocks noGrp="1" noChangeArrowheads="1"/>
          </p:cNvSpPr>
          <p:nvPr>
            <p:ph type="body" idx="1"/>
          </p:nvPr>
        </p:nvSpPr>
        <p:spPr/>
        <p:txBody>
          <a:bodyPr/>
          <a:lstStyle/>
          <a:p>
            <a:r>
              <a:rPr lang="en-US"/>
              <a:t>Figure 5.1B Enzyme activity.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3E4F97-ADD5-48D9-B5E0-91F4095070ED}" type="slidenum">
              <a:rPr lang="en-US"/>
              <a:pPr/>
              <a:t>16</a:t>
            </a:fld>
            <a:endParaRPr lang="en-US"/>
          </a:p>
        </p:txBody>
      </p:sp>
      <p:sp>
        <p:nvSpPr>
          <p:cNvPr id="735234" name="Rectangle 2"/>
          <p:cNvSpPr>
            <a:spLocks noGrp="1" noRot="1" noChangeAspect="1" noChangeArrowheads="1" noTextEdit="1"/>
          </p:cNvSpPr>
          <p:nvPr>
            <p:ph type="sldImg"/>
          </p:nvPr>
        </p:nvSpPr>
        <p:spPr>
          <a:ln/>
        </p:spPr>
      </p:sp>
      <p:sp>
        <p:nvSpPr>
          <p:cNvPr id="735235" name="Rectangle 3"/>
          <p:cNvSpPr>
            <a:spLocks noGrp="1" noChangeArrowheads="1"/>
          </p:cNvSpPr>
          <p:nvPr>
            <p:ph type="body" idx="1"/>
          </p:nvPr>
        </p:nvSpPr>
        <p:spPr/>
        <p:txBody>
          <a:bodyPr/>
          <a:lstStyle/>
          <a:p>
            <a:r>
              <a:rPr lang="en-US"/>
              <a:t>Figure 5.1C Signal transduction.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6058C9-BF14-44F0-9BB6-49DFBD364B26}" type="slidenum">
              <a:rPr lang="en-US"/>
              <a:pPr/>
              <a:t>17</a:t>
            </a:fld>
            <a:endParaRPr lang="en-US"/>
          </a:p>
        </p:txBody>
      </p:sp>
      <p:sp>
        <p:nvSpPr>
          <p:cNvPr id="737282" name="Rectangle 2"/>
          <p:cNvSpPr>
            <a:spLocks noGrp="1" noRot="1" noChangeAspect="1" noChangeArrowheads="1" noTextEdit="1"/>
          </p:cNvSpPr>
          <p:nvPr>
            <p:ph type="sldImg"/>
          </p:nvPr>
        </p:nvSpPr>
        <p:spPr>
          <a:ln/>
        </p:spPr>
      </p:sp>
      <p:sp>
        <p:nvSpPr>
          <p:cNvPr id="737283" name="Rectangle 3"/>
          <p:cNvSpPr>
            <a:spLocks noGrp="1" noChangeArrowheads="1"/>
          </p:cNvSpPr>
          <p:nvPr>
            <p:ph type="body" idx="1"/>
          </p:nvPr>
        </p:nvSpPr>
        <p:spPr/>
        <p:txBody>
          <a:bodyPr/>
          <a:lstStyle/>
          <a:p>
            <a:r>
              <a:rPr lang="en-US"/>
              <a:t>Figure 5.1D Transport.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E8D3CB-2050-4503-A877-778A68373265}" type="slidenum">
              <a:rPr lang="en-US"/>
              <a:pPr/>
              <a:t>18</a:t>
            </a:fld>
            <a:endParaRPr lang="en-US"/>
          </a:p>
        </p:txBody>
      </p:sp>
      <p:sp>
        <p:nvSpPr>
          <p:cNvPr id="584706" name="Rectangle 2"/>
          <p:cNvSpPr>
            <a:spLocks noGrp="1" noRot="1" noChangeAspect="1" noChangeArrowheads="1" noTextEdit="1"/>
          </p:cNvSpPr>
          <p:nvPr>
            <p:ph type="sldImg"/>
          </p:nvPr>
        </p:nvSpPr>
        <p:spPr>
          <a:ln/>
        </p:spPr>
      </p:sp>
      <p:sp>
        <p:nvSpPr>
          <p:cNvPr id="584707" name="Rectangle 3"/>
          <p:cNvSpPr>
            <a:spLocks noGrp="1" noChangeArrowheads="1"/>
          </p:cNvSpPr>
          <p:nvPr>
            <p:ph type="body" idx="1"/>
          </p:nvPr>
        </p:nvSpPr>
        <p:spPr/>
        <p:txBody>
          <a:bodyPr/>
          <a:lstStyle/>
          <a:p>
            <a:r>
              <a:rPr lang="en-US" dirty="0"/>
              <a:t>All cell membranes are similar in structure and function. This is a excellent point to illustrate the evolutionary unity of life. </a:t>
            </a:r>
          </a:p>
          <a:p>
            <a:endParaRPr lang="en-US" dirty="0"/>
          </a:p>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962B12-39DF-4772-982F-51572253A84F}" type="slidenum">
              <a:rPr lang="en-US"/>
              <a:pPr/>
              <a:t>19</a:t>
            </a:fld>
            <a:endParaRPr lang="en-US"/>
          </a:p>
        </p:txBody>
      </p:sp>
      <p:sp>
        <p:nvSpPr>
          <p:cNvPr id="702466" name="Rectangle 2"/>
          <p:cNvSpPr>
            <a:spLocks noGrp="1" noRot="1" noChangeAspect="1" noChangeArrowheads="1" noTextEdit="1"/>
          </p:cNvSpPr>
          <p:nvPr>
            <p:ph type="sldImg"/>
          </p:nvPr>
        </p:nvSpPr>
        <p:spPr>
          <a:ln/>
        </p:spPr>
      </p:sp>
      <p:sp>
        <p:nvSpPr>
          <p:cNvPr id="702467" name="Rectangle 3"/>
          <p:cNvSpPr>
            <a:spLocks noGrp="1" noChangeArrowheads="1"/>
          </p:cNvSpPr>
          <p:nvPr>
            <p:ph type="body" idx="1"/>
          </p:nvPr>
        </p:nvSpPr>
        <p:spPr/>
        <p:txBody>
          <a:bodyPr/>
          <a:lstStyle/>
          <a:p>
            <a:r>
              <a:rPr lang="en-US"/>
              <a:t>Figure 5.2 Artificial membrane-bound sacs.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985A91-C4D3-446C-95DA-730137E5D5F6}" type="slidenum">
              <a:rPr lang="en-US"/>
              <a:pPr/>
              <a:t>20</a:t>
            </a:fld>
            <a:endParaRPr lang="en-US"/>
          </a:p>
        </p:txBody>
      </p:sp>
      <p:sp>
        <p:nvSpPr>
          <p:cNvPr id="739330" name="Rectangle 2"/>
          <p:cNvSpPr>
            <a:spLocks noGrp="1" noRot="1" noChangeAspect="1" noChangeArrowheads="1" noTextEdit="1"/>
          </p:cNvSpPr>
          <p:nvPr>
            <p:ph type="sldImg"/>
          </p:nvPr>
        </p:nvSpPr>
        <p:spPr>
          <a:ln/>
        </p:spPr>
      </p:sp>
      <p:sp>
        <p:nvSpPr>
          <p:cNvPr id="739331" name="Rectangle 3"/>
          <p:cNvSpPr>
            <a:spLocks noGrp="1" noChangeArrowheads="1"/>
          </p:cNvSpPr>
          <p:nvPr>
            <p:ph type="body" idx="1"/>
          </p:nvPr>
        </p:nvSpPr>
        <p:spPr/>
        <p:txBody>
          <a:bodyPr/>
          <a:lstStyle/>
          <a:p>
            <a:r>
              <a:rPr lang="en-US"/>
              <a:t>Figure 5.2 Diagram of a section of a membrane sac.</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2B296D-79E1-4E01-84A8-BED25996768D}" type="slidenum">
              <a:rPr lang="en-US"/>
              <a:pPr/>
              <a:t>21</a:t>
            </a:fld>
            <a:endParaRPr lang="en-US"/>
          </a:p>
        </p:txBody>
      </p:sp>
      <p:sp>
        <p:nvSpPr>
          <p:cNvPr id="589826" name="Rectangle 2"/>
          <p:cNvSpPr>
            <a:spLocks noGrp="1" noRot="1" noChangeAspect="1" noChangeArrowheads="1" noTextEdit="1"/>
          </p:cNvSpPr>
          <p:nvPr>
            <p:ph type="sldImg"/>
          </p:nvPr>
        </p:nvSpPr>
        <p:spPr>
          <a:ln/>
        </p:spPr>
      </p:sp>
      <p:sp>
        <p:nvSpPr>
          <p:cNvPr id="589827" name="Rectangle 3"/>
          <p:cNvSpPr>
            <a:spLocks noGrp="1" noChangeArrowheads="1"/>
          </p:cNvSpPr>
          <p:nvPr>
            <p:ph type="body" idx="1"/>
          </p:nvPr>
        </p:nvSpPr>
        <p:spPr/>
        <p:txBody>
          <a:bodyPr/>
          <a:lstStyle/>
          <a:p>
            <a:r>
              <a:rPr lang="en-US"/>
              <a:t>Much of the traffic across a membrane occurs by diffusion </a:t>
            </a:r>
            <a:r>
              <a:rPr lang="en-US" i="1"/>
              <a:t>down</a:t>
            </a:r>
            <a:r>
              <a:rPr lang="en-US"/>
              <a:t> its concentration gradient. This is exemplified by the diffusion of oxygen across the plasma membrane of a cell actively utilizing oxygen. As long as the cell is using the oxygen, the concentration from outside to inside will be maintained.</a:t>
            </a:r>
          </a:p>
          <a:p>
            <a:endParaRPr lang="en-US"/>
          </a:p>
          <a:p>
            <a:r>
              <a:rPr lang="en-US"/>
              <a:t>For the BLAST Animation Diffusion, go to Animation and Video Files.</a:t>
            </a:r>
          </a:p>
          <a:p>
            <a:endParaRPr lang="en-US"/>
          </a:p>
          <a:p>
            <a:r>
              <a:rPr lang="en-US" b="1"/>
              <a:t>Student Misconceptions and Concerns</a:t>
            </a:r>
            <a:endParaRPr lang="en-US"/>
          </a:p>
          <a:p>
            <a:r>
              <a:rPr lang="en-US"/>
              <a:t>1. For students with limited science backgrounds, concepts such as diffusion and osmosis can take considerable time to fully understand and apply. Instructors often struggle to remember a time in their lives when they did not know about such fundamental scientific principles. Consider spending extra time to illustrate and demonstrate these key processes to the class. Consider short interactive class exercises in which students create analogies or think of examples of these principles in their lives.</a:t>
            </a:r>
          </a:p>
          <a:p>
            <a:endParaRPr lang="en-US"/>
          </a:p>
          <a:p>
            <a:r>
              <a:rPr lang="en-US" b="1"/>
              <a:t>Teaching Tips</a:t>
            </a:r>
          </a:p>
          <a:p>
            <a:r>
              <a:rPr lang="en-US"/>
              <a:t>1. Students often benefit from reminders of diffusion in their lives. Smells can usually be traced back to their sources—the smell of dinner on the stove, the scent of perfume or cologne from a bottle, the smoke drifting away from a campfire. These scents are strongest nearest the source and weaker as we move away.</a:t>
            </a:r>
          </a:p>
          <a:p>
            <a:r>
              <a:rPr lang="en-US"/>
              <a:t>2. Consider demonstrating simple diffusion. A large jar of water and a few drops of ark-colored dye work well over the course of a lecture period. Alternatively, release a strong scent of cologne or peppermint or peel part of an orange in the classroom and have students raise their hands as they first detect the smell. Students nearest the source will raise their hands before students farther away. The fan from an active overhead projector or overhead vent may bias the experiment a bit, so be aware of any directed movements of air in your classroom that might disrupt this demonstration.</a:t>
            </a:r>
          </a:p>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89AC9B-013B-4287-8905-2A2C19D73386}" type="slidenum">
              <a:rPr lang="en-US"/>
              <a:pPr/>
              <a:t>22</a:t>
            </a:fld>
            <a:endParaRPr lang="en-US"/>
          </a:p>
        </p:txBody>
      </p:sp>
      <p:sp>
        <p:nvSpPr>
          <p:cNvPr id="592898" name="Rectangle 2"/>
          <p:cNvSpPr>
            <a:spLocks noGrp="1" noRot="1" noChangeAspect="1" noChangeArrowheads="1" noTextEdit="1"/>
          </p:cNvSpPr>
          <p:nvPr>
            <p:ph type="sldImg"/>
          </p:nvPr>
        </p:nvSpPr>
        <p:spPr>
          <a:ln/>
        </p:spPr>
      </p:sp>
      <p:sp>
        <p:nvSpPr>
          <p:cNvPr id="592899" name="Rectangle 3"/>
          <p:cNvSpPr>
            <a:spLocks noGrp="1" noChangeArrowheads="1"/>
          </p:cNvSpPr>
          <p:nvPr>
            <p:ph type="body" idx="1"/>
          </p:nvPr>
        </p:nvSpPr>
        <p:spPr/>
        <p:txBody>
          <a:bodyPr/>
          <a:lstStyle/>
          <a:p>
            <a:r>
              <a:rPr lang="en-US"/>
              <a:t>Because membranes are selectively permeable, they have different effects on the rates of diffusion of various molecules.</a:t>
            </a:r>
          </a:p>
          <a:p>
            <a:endParaRPr lang="en-US"/>
          </a:p>
          <a:p>
            <a:r>
              <a:rPr lang="en-US"/>
              <a:t>For the BLAST Animation Passive Diffusion Across a Membrane, go to Animation and Video Files.</a:t>
            </a:r>
          </a:p>
          <a:p>
            <a:endParaRPr lang="en-US"/>
          </a:p>
          <a:p>
            <a:r>
              <a:rPr lang="en-US" b="1"/>
              <a:t>Student Misconceptions and Concerns</a:t>
            </a:r>
            <a:endParaRPr lang="en-US"/>
          </a:p>
          <a:p>
            <a:r>
              <a:rPr lang="en-US"/>
              <a:t>1. For students with limited science backgrounds, concepts such as diffusion and osmosis can take considerable time to fully understand and apply. Instructors often struggle to remember a time in their lives when they did not know about such fundamental scientific principles. Consider spending extra time to illustrate and demonstrate these key processes to the class. Consider short interactive class exercises in which students create analogies or think of examples of these principles in their lives.</a:t>
            </a:r>
          </a:p>
          <a:p>
            <a:endParaRPr lang="en-US"/>
          </a:p>
          <a:p>
            <a:r>
              <a:rPr lang="en-US" b="1"/>
              <a:t>Teaching Tips</a:t>
            </a:r>
          </a:p>
          <a:p>
            <a:r>
              <a:rPr lang="en-US"/>
              <a:t>1. Students often benefit from reminders of diffusion in their lives. Smells can usually be traced back to their sources—the smell of dinner on the stove, the scent of perfume or cologne from a bottle, the smoke drifting away from a campfire. These scents are strongest nearest the source and weaker as we move away.</a:t>
            </a:r>
          </a:p>
          <a:p>
            <a:r>
              <a:rPr lang="en-US"/>
              <a:t>2. Consider demonstrating simple diffusion. A large jar of water and a few drops of dark-colored dye work well over the course of a lecture period. Alternatively, release a strong scent of cologne or peppermint or peel part of an orange in the classroom and have students raise their hands as they first detect the smell. Students nearest the source will raise their hands before students farther away. The fan from an active overhead projector or overhead vent may bias the experiment a bit, so be aware of any directed movements of air in your classroom that might disrupt this demonstration.</a:t>
            </a:r>
          </a:p>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41DF8-C00A-44B4-BC86-976C4BD4F72C}" type="slidenum">
              <a:rPr lang="en-US"/>
              <a:pPr/>
              <a:t>23</a:t>
            </a:fld>
            <a:endParaRPr lang="en-US"/>
          </a:p>
        </p:txBody>
      </p:sp>
      <p:sp>
        <p:nvSpPr>
          <p:cNvPr id="703490" name="Rectangle 2"/>
          <p:cNvSpPr>
            <a:spLocks noGrp="1" noRot="1" noChangeAspect="1" noChangeArrowheads="1" noTextEdit="1"/>
          </p:cNvSpPr>
          <p:nvPr>
            <p:ph type="sldImg"/>
          </p:nvPr>
        </p:nvSpPr>
        <p:spPr>
          <a:ln/>
        </p:spPr>
      </p:sp>
      <p:sp>
        <p:nvSpPr>
          <p:cNvPr id="703491" name="Rectangle 3"/>
          <p:cNvSpPr>
            <a:spLocks noGrp="1" noChangeArrowheads="1"/>
          </p:cNvSpPr>
          <p:nvPr>
            <p:ph type="body" idx="1"/>
          </p:nvPr>
        </p:nvSpPr>
        <p:spPr/>
        <p:txBody>
          <a:bodyPr/>
          <a:lstStyle/>
          <a:p>
            <a:r>
              <a:rPr lang="en-US"/>
              <a:t>Figure 5.3A Passive transport of one type of molecule.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715057-83E2-4F65-8B18-B3FB52C7E22B}" type="slidenum">
              <a:rPr lang="en-US"/>
              <a:pPr/>
              <a:t>24</a:t>
            </a:fld>
            <a:endParaRPr lang="en-US"/>
          </a:p>
        </p:txBody>
      </p:sp>
      <p:sp>
        <p:nvSpPr>
          <p:cNvPr id="784386" name="Rectangle 2"/>
          <p:cNvSpPr>
            <a:spLocks noGrp="1" noRot="1" noChangeAspect="1" noChangeArrowheads="1" noTextEdit="1"/>
          </p:cNvSpPr>
          <p:nvPr>
            <p:ph type="sldImg"/>
          </p:nvPr>
        </p:nvSpPr>
        <p:spPr>
          <a:ln/>
        </p:spPr>
      </p:sp>
      <p:sp>
        <p:nvSpPr>
          <p:cNvPr id="784387" name="Rectangle 3"/>
          <p:cNvSpPr>
            <a:spLocks noGrp="1" noChangeArrowheads="1"/>
          </p:cNvSpPr>
          <p:nvPr>
            <p:ph type="body" idx="1"/>
          </p:nvPr>
        </p:nvSpPr>
        <p:spPr/>
        <p:txBody>
          <a:bodyPr/>
          <a:lstStyle/>
          <a:p>
            <a:r>
              <a:rPr lang="en-US"/>
              <a:t>Figure 5.3B Passive transport of two types of molecules.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FE3E4D-6D24-452A-841B-59051344EB50}" type="slidenum">
              <a:rPr lang="en-US"/>
              <a:pPr/>
              <a:t>25</a:t>
            </a:fld>
            <a:endParaRPr lang="en-US"/>
          </a:p>
        </p:txBody>
      </p:sp>
      <p:sp>
        <p:nvSpPr>
          <p:cNvPr id="704514" name="Rectangle 2"/>
          <p:cNvSpPr>
            <a:spLocks noGrp="1" noRot="1" noChangeAspect="1" noChangeArrowheads="1" noTextEdit="1"/>
          </p:cNvSpPr>
          <p:nvPr>
            <p:ph type="sldImg"/>
          </p:nvPr>
        </p:nvSpPr>
        <p:spPr>
          <a:ln/>
        </p:spPr>
      </p:sp>
      <p:sp>
        <p:nvSpPr>
          <p:cNvPr id="70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870BD0-38E4-4803-A59D-869344A89E3C}" type="slidenum">
              <a:rPr lang="en-US"/>
              <a:pPr/>
              <a:t>26</a:t>
            </a:fld>
            <a:endParaRPr lang="en-US"/>
          </a:p>
        </p:txBody>
      </p:sp>
      <p:sp>
        <p:nvSpPr>
          <p:cNvPr id="596994" name="Rectangle 2"/>
          <p:cNvSpPr>
            <a:spLocks noGrp="1" noRot="1" noChangeAspect="1" noChangeArrowheads="1" noTextEdit="1"/>
          </p:cNvSpPr>
          <p:nvPr>
            <p:ph type="sldImg"/>
          </p:nvPr>
        </p:nvSpPr>
        <p:spPr>
          <a:ln/>
        </p:spPr>
      </p:sp>
      <p:sp>
        <p:nvSpPr>
          <p:cNvPr id="596995" name="Rectangle 3"/>
          <p:cNvSpPr>
            <a:spLocks noGrp="1" noChangeArrowheads="1"/>
          </p:cNvSpPr>
          <p:nvPr>
            <p:ph type="body" idx="1"/>
          </p:nvPr>
        </p:nvSpPr>
        <p:spPr/>
        <p:txBody>
          <a:bodyPr/>
          <a:lstStyle/>
          <a:p>
            <a:r>
              <a:rPr lang="en-US"/>
              <a:t>Figure 5.4 Osmosis, the diffusion of water across a membrane.</a:t>
            </a:r>
          </a:p>
          <a:p>
            <a:r>
              <a:rPr lang="en-US"/>
              <a:t>Note that osmosis is a force that is actually able to cause a differential in water levels in the two arms of the U-tube shown in Figure 5.4.</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82D5B3-6576-4C9A-8BB3-B5F757C534C0}" type="slidenum">
              <a:rPr lang="en-US"/>
              <a:pPr/>
              <a:t>27</a:t>
            </a:fld>
            <a:endParaRPr lang="en-US"/>
          </a:p>
        </p:txBody>
      </p:sp>
      <p:sp>
        <p:nvSpPr>
          <p:cNvPr id="599042" name="Rectangle 2"/>
          <p:cNvSpPr>
            <a:spLocks noGrp="1" noRot="1" noChangeAspect="1" noChangeArrowheads="1" noTextEdit="1"/>
          </p:cNvSpPr>
          <p:nvPr>
            <p:ph type="sldImg"/>
          </p:nvPr>
        </p:nvSpPr>
        <p:spPr>
          <a:ln/>
        </p:spPr>
      </p:sp>
      <p:sp>
        <p:nvSpPr>
          <p:cNvPr id="599043" name="Rectangle 3"/>
          <p:cNvSpPr>
            <a:spLocks noGrp="1" noChangeArrowheads="1"/>
          </p:cNvSpPr>
          <p:nvPr>
            <p:ph type="body" idx="1"/>
          </p:nvPr>
        </p:nvSpPr>
        <p:spPr/>
        <p:txBody>
          <a:bodyPr/>
          <a:lstStyle/>
          <a:p>
            <a:r>
              <a:rPr lang="en-US" dirty="0"/>
              <a:t>Seawater is isotonic to many marine invertebrates. The cells of most terrestrial animals are bathed in an extracellular fluid that is isotonic to their cells.</a:t>
            </a:r>
          </a:p>
          <a:p>
            <a:r>
              <a:rPr lang="en-US" dirty="0"/>
              <a:t>If cells are put into a hypotonic or hypertonic solution, the results can be dangerous for the cell.</a:t>
            </a:r>
          </a:p>
          <a:p>
            <a:r>
              <a:rPr lang="en-US" dirty="0"/>
              <a:t>Your students may have noticed that the skin of their fingers wrinkles after taking a long shower or bath or washing dishes. The skin wrinkles because it is swollen with water but still tacked down at some points. By osmosis, water moves into the epidermal skin cells. Our skin is hypertonic to these solutions, producing the swelling that appears as large wrinkles. </a:t>
            </a:r>
          </a:p>
          <a:p>
            <a:endParaRPr lang="en-US" dirty="0"/>
          </a:p>
          <a:p>
            <a:r>
              <a:rPr lang="en-US" b="1" dirty="0"/>
              <a:t>Student Misconceptions and Concerns</a:t>
            </a:r>
          </a:p>
          <a:p>
            <a:r>
              <a:rPr lang="en-US" dirty="0"/>
              <a:t>1. Students easily confuse the term </a:t>
            </a:r>
            <a:r>
              <a:rPr lang="en-US" i="1" dirty="0"/>
              <a:t>hypertonic </a:t>
            </a:r>
            <a:r>
              <a:rPr lang="en-US" dirty="0"/>
              <a:t>and </a:t>
            </a:r>
            <a:r>
              <a:rPr lang="en-US" i="1" dirty="0"/>
              <a:t>hypotonic. </a:t>
            </a:r>
            <a:r>
              <a:rPr lang="en-US" dirty="0"/>
              <a:t>One challenge is to get them to understand that these are relative terms, like heavier, darker, or fewer. No single object is heavier, no single cup of coffee is darker, and no single bag of M &amp; M’s has fewer candies. Such terms only apply when comparing two or more items. A solution with a higher concentration than another solution is hypertonic to that solution. However, the same solution might also be hypotonic to a third solution.</a:t>
            </a:r>
          </a:p>
          <a:p>
            <a:endParaRPr lang="en-US" b="1" dirty="0"/>
          </a:p>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0D34A0-F304-4C73-AA5D-BBED2327D0E2}" type="slidenum">
              <a:rPr lang="en-US"/>
              <a:pPr/>
              <a:t>28</a:t>
            </a:fld>
            <a:endParaRPr lang="en-US"/>
          </a:p>
        </p:txBody>
      </p:sp>
      <p:sp>
        <p:nvSpPr>
          <p:cNvPr id="603138" name="Rectangle 2"/>
          <p:cNvSpPr>
            <a:spLocks noGrp="1" noRot="1" noChangeAspect="1" noChangeArrowheads="1" noTextEdit="1"/>
          </p:cNvSpPr>
          <p:nvPr>
            <p:ph type="sldImg"/>
          </p:nvPr>
        </p:nvSpPr>
        <p:spPr>
          <a:ln/>
        </p:spPr>
      </p:sp>
      <p:sp>
        <p:nvSpPr>
          <p:cNvPr id="603139" name="Rectangle 3"/>
          <p:cNvSpPr>
            <a:spLocks noGrp="1" noChangeArrowheads="1"/>
          </p:cNvSpPr>
          <p:nvPr>
            <p:ph type="body" idx="1"/>
          </p:nvPr>
        </p:nvSpPr>
        <p:spPr/>
        <p:txBody>
          <a:bodyPr/>
          <a:lstStyle/>
          <a:p>
            <a:r>
              <a:rPr lang="en-US"/>
              <a:t>Organisms with cell walls are protected from lysis when exposed to a hypotonic environment.</a:t>
            </a:r>
          </a:p>
          <a:p>
            <a:endParaRPr lang="en-US"/>
          </a:p>
          <a:p>
            <a:r>
              <a:rPr lang="en-US" b="1"/>
              <a:t>Student Misconceptions and Concerns</a:t>
            </a:r>
          </a:p>
          <a:p>
            <a:r>
              <a:rPr lang="en-US"/>
              <a:t>1. Students easily confuse the term </a:t>
            </a:r>
            <a:r>
              <a:rPr lang="en-US" i="1"/>
              <a:t>hypertonic </a:t>
            </a:r>
            <a:r>
              <a:rPr lang="en-US"/>
              <a:t>and </a:t>
            </a:r>
            <a:r>
              <a:rPr lang="en-US" i="1"/>
              <a:t>hypotonic. </a:t>
            </a:r>
            <a:r>
              <a:rPr lang="en-US"/>
              <a:t>One challenge is to get them to understand that these are relative terms, like heavier, darker, or fewer. No single object is heavier, no single cup of coffee is darker, and no single bag of M &amp; M’s has fewer candies. Such terms only apply when comparing two or more items. A solution with a higher concentration than another solution is hypertonic to that solution. However, the same solution might also be hypotonic to a third solution.</a:t>
            </a:r>
          </a:p>
          <a:p>
            <a:endParaRPr lang="en-US" b="1"/>
          </a:p>
          <a:p>
            <a:r>
              <a:rPr lang="en-US" b="1"/>
              <a:t>Teaching Tips</a:t>
            </a:r>
          </a:p>
          <a:p>
            <a:r>
              <a:rPr lang="en-US"/>
              <a:t>1. The word root </a:t>
            </a:r>
            <a:r>
              <a:rPr lang="en-US" i="1"/>
              <a:t>hypo- </a:t>
            </a:r>
            <a:r>
              <a:rPr lang="en-US"/>
              <a:t>means “below.” Thus, a hypodermic needle injects substances below the dermis. Students might best remember that hypotonic solutions have concentrations of solutes below that of the other solution(s).</a:t>
            </a:r>
          </a:p>
          <a:p>
            <a:r>
              <a:rPr lang="en-US"/>
              <a:t>2. After introducing the idea of hypertonic and hypotonic solutions, you may wish to challenge your students with the following: A marine salmon moves from the ocean up a freshwater stream to reproduce. The salmon is moving from a _____ environment to a _____ environment. (Answers: hypertonic, hypotonic)</a:t>
            </a:r>
          </a:p>
          <a:p>
            <a:r>
              <a:rPr lang="en-US"/>
              <a:t>3. The effects of hypertonic and hypotonic solutions can be demonstrated if students soak carrot sticks, long slices of potato, or celery in hypertonic and hypotonic solutions. These also make nice class demonstrations.</a:t>
            </a:r>
          </a:p>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939A4E-3BEC-45DD-AD0C-A655F2EA3571}" type="slidenum">
              <a:rPr lang="en-US"/>
              <a:pPr/>
              <a:t>29</a:t>
            </a:fld>
            <a:endParaRPr lang="en-US"/>
          </a:p>
        </p:txBody>
      </p:sp>
      <p:sp>
        <p:nvSpPr>
          <p:cNvPr id="706562" name="Rectangle 2"/>
          <p:cNvSpPr>
            <a:spLocks noGrp="1" noRot="1" noChangeAspect="1" noChangeArrowheads="1" noTextEdit="1"/>
          </p:cNvSpPr>
          <p:nvPr>
            <p:ph type="sldImg"/>
          </p:nvPr>
        </p:nvSpPr>
        <p:spPr>
          <a:ln/>
        </p:spPr>
      </p:sp>
      <p:sp>
        <p:nvSpPr>
          <p:cNvPr id="706563" name="Rectangle 3"/>
          <p:cNvSpPr>
            <a:spLocks noGrp="1" noChangeArrowheads="1"/>
          </p:cNvSpPr>
          <p:nvPr>
            <p:ph type="body" idx="1"/>
          </p:nvPr>
        </p:nvSpPr>
        <p:spPr/>
        <p:txBody>
          <a:bodyPr/>
          <a:lstStyle/>
          <a:p>
            <a:r>
              <a:rPr lang="en-US"/>
              <a:t>Figure 5.5 How animal and plant cells behave in different solutions.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4D5E5DE1-69FB-472D-B2F6-3829E9FB5EDA}" type="slidenum">
              <a:rPr lang="en-US"/>
              <a:pPr/>
              <a:t>30</a:t>
            </a:fld>
            <a:endParaRPr lang="en-US"/>
          </a:p>
        </p:txBody>
      </p:sp>
      <p:sp>
        <p:nvSpPr>
          <p:cNvPr id="607234" name="Slide Image Placeholder 1"/>
          <p:cNvSpPr>
            <a:spLocks noGrp="1" noRot="1" noChangeAspect="1" noTextEdit="1"/>
          </p:cNvSpPr>
          <p:nvPr>
            <p:ph type="sldImg"/>
          </p:nvPr>
        </p:nvSpPr>
        <p:spPr>
          <a:ln/>
        </p:spPr>
      </p:sp>
      <p:sp>
        <p:nvSpPr>
          <p:cNvPr id="607235" name="Notes Placeholder 2"/>
          <p:cNvSpPr>
            <a:spLocks noGrp="1"/>
          </p:cNvSpPr>
          <p:nvPr>
            <p:ph type="body" idx="1"/>
          </p:nvPr>
        </p:nvSpPr>
        <p:spPr/>
        <p:txBody>
          <a:bodyPr/>
          <a:lstStyle/>
          <a:p>
            <a:r>
              <a:rPr lang="en-US"/>
              <a:t>Polar molecules and ions that are impeded by the lipid bilayer diffuse with the help of transport proteins.</a:t>
            </a:r>
          </a:p>
          <a:p>
            <a:endParaRPr lang="en-US"/>
          </a:p>
          <a:p>
            <a:r>
              <a:rPr lang="en-US" b="1"/>
              <a:t>Teaching Tips</a:t>
            </a:r>
          </a:p>
          <a:p>
            <a:r>
              <a:rPr lang="en-US"/>
              <a:t>1.</a:t>
            </a:r>
            <a:r>
              <a:rPr lang="en-US" b="1"/>
              <a:t> </a:t>
            </a:r>
            <a:r>
              <a:rPr lang="en-US"/>
              <a:t>The text notes that “the greater the number of transport proteins for a particular solute present in a membrane, the faster the solute’s rate of diffusion across the membrane.” This is similar to a situation that might be more familiar to your students. The more ticket-takers present at the entrance to a stadium, the faster the rate of movement of people into the stadium.</a:t>
            </a:r>
          </a:p>
          <a:p>
            <a:endParaRPr lang="en-US"/>
          </a:p>
        </p:txBody>
      </p:sp>
      <p:sp>
        <p:nvSpPr>
          <p:cNvPr id="60723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fld id="{2DA644F2-C5B1-4B8C-B7C8-3AEC8CCABD75}" type="slidenum">
              <a:rPr lang="en-US" sz="1200" b="0">
                <a:latin typeface="Times New Roman" pitchFamily="18" charset="0"/>
                <a:cs typeface="Arial" charset="0"/>
              </a:rPr>
              <a:pPr/>
              <a:t>30</a:t>
            </a:fld>
            <a:endParaRPr lang="en-US" sz="1200" b="0">
              <a:latin typeface="Times New Roman" pitchFamily="18" charset="0"/>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F9617F6-D4EC-4067-9D3C-D7345B46F0AE}" type="slidenum">
              <a:rPr lang="en-US"/>
              <a:pPr/>
              <a:t>31</a:t>
            </a:fld>
            <a:endParaRPr lang="en-US"/>
          </a:p>
        </p:txBody>
      </p:sp>
      <p:sp>
        <p:nvSpPr>
          <p:cNvPr id="609282" name="Slide Image Placeholder 1"/>
          <p:cNvSpPr>
            <a:spLocks noGrp="1" noRot="1" noChangeAspect="1" noTextEdit="1"/>
          </p:cNvSpPr>
          <p:nvPr>
            <p:ph type="sldImg"/>
          </p:nvPr>
        </p:nvSpPr>
        <p:spPr>
          <a:ln/>
        </p:spPr>
      </p:sp>
      <p:sp>
        <p:nvSpPr>
          <p:cNvPr id="609283" name="Notes Placeholder 2"/>
          <p:cNvSpPr>
            <a:spLocks noGrp="1"/>
          </p:cNvSpPr>
          <p:nvPr>
            <p:ph type="body" idx="1"/>
          </p:nvPr>
        </p:nvSpPr>
        <p:spPr/>
        <p:txBody>
          <a:bodyPr/>
          <a:lstStyle/>
          <a:p>
            <a:r>
              <a:rPr lang="en-US"/>
              <a:t>Aquaporins, the water-channel proteins, facilitate the massive amount of diffusion that occurs in plant cells and red blood cells.</a:t>
            </a:r>
          </a:p>
          <a:p>
            <a:endParaRPr lang="en-US"/>
          </a:p>
          <a:p>
            <a:r>
              <a:rPr lang="en-US" b="1"/>
              <a:t>Teaching Tips</a:t>
            </a:r>
          </a:p>
          <a:p>
            <a:r>
              <a:rPr lang="en-US"/>
              <a:t>1.</a:t>
            </a:r>
            <a:r>
              <a:rPr lang="en-US" b="1"/>
              <a:t> </a:t>
            </a:r>
            <a:r>
              <a:rPr lang="en-US"/>
              <a:t>The text notes that “the greater the number of transport proteins for a particular solute present in a membrane, the faster the solute’s rate of diffusion across the membrane.” This is similar to a situation that might be more familiar to your students. The more ticket-takers present at the entrance to a stadium, the faster the rate of movement of people into the stadium.</a:t>
            </a:r>
          </a:p>
          <a:p>
            <a:endParaRPr lang="en-US"/>
          </a:p>
        </p:txBody>
      </p:sp>
      <p:sp>
        <p:nvSpPr>
          <p:cNvPr id="60928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fld id="{E7F70BFA-9E2B-4F5B-8DF9-942B3694B7FF}" type="slidenum">
              <a:rPr lang="en-US" sz="1200" b="0">
                <a:latin typeface="Times New Roman" pitchFamily="18" charset="0"/>
                <a:cs typeface="Arial" charset="0"/>
              </a:rPr>
              <a:pPr/>
              <a:t>31</a:t>
            </a:fld>
            <a:endParaRPr lang="en-US" sz="1200" b="0">
              <a:latin typeface="Times New Roman" pitchFamily="18" charset="0"/>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6C19D6-C136-4EE3-A8A6-73CD976472D1}" type="slidenum">
              <a:rPr lang="en-US"/>
              <a:pPr/>
              <a:t>33</a:t>
            </a:fld>
            <a:endParaRPr lang="en-US"/>
          </a:p>
        </p:txBody>
      </p:sp>
      <p:sp>
        <p:nvSpPr>
          <p:cNvPr id="614402" name="Rectangle 2"/>
          <p:cNvSpPr>
            <a:spLocks noGrp="1" noRot="1" noChangeAspect="1" noChangeArrowheads="1" noTextEdit="1"/>
          </p:cNvSpPr>
          <p:nvPr>
            <p:ph type="sldImg"/>
          </p:nvPr>
        </p:nvSpPr>
        <p:spPr>
          <a:ln/>
        </p:spPr>
      </p:sp>
      <p:sp>
        <p:nvSpPr>
          <p:cNvPr id="614403" name="Rectangle 3"/>
          <p:cNvSpPr>
            <a:spLocks noGrp="1" noChangeArrowheads="1"/>
          </p:cNvSpPr>
          <p:nvPr>
            <p:ph type="body" idx="1"/>
          </p:nvPr>
        </p:nvSpPr>
        <p:spPr/>
        <p:txBody>
          <a:bodyPr/>
          <a:lstStyle/>
          <a:p>
            <a:r>
              <a:rPr lang="en-US" dirty="0"/>
              <a:t>Kidney problems can result from defective kidney cells that have defective </a:t>
            </a:r>
            <a:r>
              <a:rPr lang="en-US" dirty="0" err="1"/>
              <a:t>aquaporin</a:t>
            </a:r>
            <a:r>
              <a:rPr lang="en-US" dirty="0"/>
              <a:t> molecules.</a:t>
            </a:r>
          </a:p>
          <a:p>
            <a:endParaRPr lang="en-US" dirty="0"/>
          </a:p>
          <a:p>
            <a:endParaRPr lang="en-US" dirty="0"/>
          </a:p>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37BB02-620B-4CD7-BD5B-873653673B9B}" type="slidenum">
              <a:rPr lang="en-US"/>
              <a:pPr/>
              <a:t>34</a:t>
            </a:fld>
            <a:endParaRPr lang="en-US"/>
          </a:p>
        </p:txBody>
      </p:sp>
      <p:sp>
        <p:nvSpPr>
          <p:cNvPr id="790530" name="Rectangle 2"/>
          <p:cNvSpPr>
            <a:spLocks noGrp="1" noRot="1" noChangeAspect="1" noChangeArrowheads="1" noTextEdit="1"/>
          </p:cNvSpPr>
          <p:nvPr>
            <p:ph type="sldImg"/>
          </p:nvPr>
        </p:nvSpPr>
        <p:spPr>
          <a:ln/>
        </p:spPr>
      </p:sp>
      <p:sp>
        <p:nvSpPr>
          <p:cNvPr id="790531" name="Rectangle 3"/>
          <p:cNvSpPr>
            <a:spLocks noGrp="1" noChangeArrowheads="1"/>
          </p:cNvSpPr>
          <p:nvPr>
            <p:ph type="body" idx="1"/>
          </p:nvPr>
        </p:nvSpPr>
        <p:spPr/>
        <p:txBody>
          <a:bodyPr/>
          <a:lstStyle/>
          <a:p>
            <a:r>
              <a:rPr lang="en-US"/>
              <a:t>Figure 5.7 Peter Agre.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F55D0C-2710-4198-877C-E7F8582028BB}" type="slidenum">
              <a:rPr lang="en-US"/>
              <a:pPr/>
              <a:t>35</a:t>
            </a:fld>
            <a:endParaRPr lang="en-US"/>
          </a:p>
        </p:txBody>
      </p:sp>
      <p:sp>
        <p:nvSpPr>
          <p:cNvPr id="616450" name="Rectangle 2"/>
          <p:cNvSpPr>
            <a:spLocks noGrp="1" noRot="1" noChangeAspect="1" noChangeArrowheads="1" noTextEdit="1"/>
          </p:cNvSpPr>
          <p:nvPr>
            <p:ph type="sldImg"/>
          </p:nvPr>
        </p:nvSpPr>
        <p:spPr>
          <a:ln/>
        </p:spPr>
      </p:sp>
      <p:sp>
        <p:nvSpPr>
          <p:cNvPr id="616451" name="Rectangle 3"/>
          <p:cNvSpPr>
            <a:spLocks noGrp="1" noChangeArrowheads="1"/>
          </p:cNvSpPr>
          <p:nvPr>
            <p:ph type="body" idx="1"/>
          </p:nvPr>
        </p:nvSpPr>
        <p:spPr/>
        <p:txBody>
          <a:bodyPr/>
          <a:lstStyle/>
          <a:p>
            <a:r>
              <a:rPr lang="en-US" dirty="0"/>
              <a:t>The importance of these transport proteins is their ability to move solutes from a low concentration to a high concentration. ATP energy is required.</a:t>
            </a:r>
          </a:p>
          <a:p>
            <a:r>
              <a:rPr lang="en-US" dirty="0"/>
              <a:t>The sodium-potassium pump that helps maintain gradients shuttles sodium and potassium across the membrane against their concentration gradients. The generation of nerve signals also depends on concentration differences.</a:t>
            </a:r>
          </a:p>
          <a:p>
            <a:endParaRPr lang="en-US" dirty="0"/>
          </a:p>
          <a:p>
            <a:r>
              <a:rPr lang="en-US" dirty="0"/>
              <a:t>For the BLAST Animation Active Transport, go to Animation and Video Files.</a:t>
            </a:r>
          </a:p>
          <a:p>
            <a:endParaRPr lang="en-US" dirty="0"/>
          </a:p>
          <a:p>
            <a:r>
              <a:rPr lang="en-US" b="1" dirty="0"/>
              <a:t>Teaching Tips</a:t>
            </a:r>
            <a:endParaRPr lang="en-US" dirty="0"/>
          </a:p>
          <a:p>
            <a:r>
              <a:rPr lang="en-US" dirty="0"/>
              <a:t>1. Active transport uses energy to move a solute against its concentration gradient. Challenge your students to think of the many possible analogies to this situation, for example, bailing out a leaky boat by moving water back to a place (outside the boat) where water is more concentrated. An alternative analogy might be the herding of animals, which requires work to keep the organisms concentrated and counteract their natural tendency to spread out.</a:t>
            </a:r>
          </a:p>
          <a:p>
            <a:r>
              <a:rPr lang="en-US" dirty="0"/>
              <a:t>2. Students familiar with city subway toll stations might think of some gate mechanisms that work similarly to the proteins regulating active transport. A person steps up to a barrier and inserts payment (analogous to ATP input), and the gate changes shape, permitting passage to the other side. Even a simple turnstile system that requires payment is generally similar.</a:t>
            </a:r>
          </a:p>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2D88A9-31CA-442F-AD6E-3D35F83EAB9A}" type="slidenum">
              <a:rPr lang="en-US"/>
              <a:pPr/>
              <a:t>36</a:t>
            </a:fld>
            <a:endParaRPr lang="en-US"/>
          </a:p>
        </p:txBody>
      </p:sp>
      <p:sp>
        <p:nvSpPr>
          <p:cNvPr id="708610" name="Rectangle 2"/>
          <p:cNvSpPr>
            <a:spLocks noGrp="1" noRot="1" noChangeAspect="1" noChangeArrowheads="1" noTextEdit="1"/>
          </p:cNvSpPr>
          <p:nvPr>
            <p:ph type="sldImg"/>
          </p:nvPr>
        </p:nvSpPr>
        <p:spPr>
          <a:ln/>
        </p:spPr>
      </p:sp>
      <p:sp>
        <p:nvSpPr>
          <p:cNvPr id="708611" name="Rectangle 3"/>
          <p:cNvSpPr>
            <a:spLocks noGrp="1" noChangeArrowheads="1"/>
          </p:cNvSpPr>
          <p:nvPr>
            <p:ph type="body" idx="1"/>
          </p:nvPr>
        </p:nvSpPr>
        <p:spPr/>
        <p:txBody>
          <a:bodyPr/>
          <a:lstStyle/>
          <a:p>
            <a:r>
              <a:rPr lang="en-US"/>
              <a:t>Figure 5.8 Active transport of a solute across a membrane.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218639-C5DF-471B-9A32-FDAFB4F41D53}" type="slidenum">
              <a:rPr lang="en-US"/>
              <a:pPr/>
              <a:t>37</a:t>
            </a:fld>
            <a:endParaRPr lang="en-US"/>
          </a:p>
        </p:txBody>
      </p:sp>
      <p:sp>
        <p:nvSpPr>
          <p:cNvPr id="741378" name="Rectangle 2"/>
          <p:cNvSpPr>
            <a:spLocks noGrp="1" noRot="1" noChangeAspect="1" noChangeArrowheads="1" noTextEdit="1"/>
          </p:cNvSpPr>
          <p:nvPr>
            <p:ph type="sldImg"/>
          </p:nvPr>
        </p:nvSpPr>
        <p:spPr>
          <a:ln/>
        </p:spPr>
      </p:sp>
      <p:sp>
        <p:nvSpPr>
          <p:cNvPr id="741379" name="Rectangle 3"/>
          <p:cNvSpPr>
            <a:spLocks noGrp="1" noChangeArrowheads="1"/>
          </p:cNvSpPr>
          <p:nvPr>
            <p:ph type="body" idx="1"/>
          </p:nvPr>
        </p:nvSpPr>
        <p:spPr/>
        <p:txBody>
          <a:bodyPr/>
          <a:lstStyle/>
          <a:p>
            <a:r>
              <a:rPr lang="en-US"/>
              <a:t>Figure 5.8 Active transport of a solute across a membrane.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C7654B-B7BE-487B-AECF-F2098B622806}" type="slidenum">
              <a:rPr lang="en-US"/>
              <a:pPr/>
              <a:t>38</a:t>
            </a:fld>
            <a:endParaRPr lang="en-US"/>
          </a:p>
        </p:txBody>
      </p:sp>
      <p:sp>
        <p:nvSpPr>
          <p:cNvPr id="743426" name="Rectangle 2"/>
          <p:cNvSpPr>
            <a:spLocks noGrp="1" noRot="1" noChangeAspect="1" noChangeArrowheads="1" noTextEdit="1"/>
          </p:cNvSpPr>
          <p:nvPr>
            <p:ph type="sldImg"/>
          </p:nvPr>
        </p:nvSpPr>
        <p:spPr>
          <a:ln/>
        </p:spPr>
      </p:sp>
      <p:sp>
        <p:nvSpPr>
          <p:cNvPr id="743427" name="Rectangle 3"/>
          <p:cNvSpPr>
            <a:spLocks noGrp="1" noChangeArrowheads="1"/>
          </p:cNvSpPr>
          <p:nvPr>
            <p:ph type="body" idx="1"/>
          </p:nvPr>
        </p:nvSpPr>
        <p:spPr/>
        <p:txBody>
          <a:bodyPr/>
          <a:lstStyle/>
          <a:p>
            <a:r>
              <a:rPr lang="en-US"/>
              <a:t>Figure 5.8 Active transport of a solute across a membrane.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87E0E8-2DA2-4AF3-9869-A56C92835486}" type="slidenum">
              <a:rPr lang="en-US"/>
              <a:pPr/>
              <a:t>39</a:t>
            </a:fld>
            <a:endParaRPr lang="en-US"/>
          </a:p>
        </p:txBody>
      </p:sp>
      <p:sp>
        <p:nvSpPr>
          <p:cNvPr id="745474" name="Rectangle 2"/>
          <p:cNvSpPr>
            <a:spLocks noGrp="1" noRot="1" noChangeAspect="1" noChangeArrowheads="1" noTextEdit="1"/>
          </p:cNvSpPr>
          <p:nvPr>
            <p:ph type="sldImg"/>
          </p:nvPr>
        </p:nvSpPr>
        <p:spPr>
          <a:ln/>
        </p:spPr>
      </p:sp>
      <p:sp>
        <p:nvSpPr>
          <p:cNvPr id="745475" name="Rectangle 3"/>
          <p:cNvSpPr>
            <a:spLocks noGrp="1" noChangeArrowheads="1"/>
          </p:cNvSpPr>
          <p:nvPr>
            <p:ph type="body" idx="1"/>
          </p:nvPr>
        </p:nvSpPr>
        <p:spPr/>
        <p:txBody>
          <a:bodyPr/>
          <a:lstStyle/>
          <a:p>
            <a:r>
              <a:rPr lang="en-US"/>
              <a:t>Figure 5.8 Active transport of a solute across a membrane.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38B51A-103C-426B-AAE2-5A6578E8DA3D}" type="slidenum">
              <a:rPr lang="en-US"/>
              <a:pPr/>
              <a:t>40</a:t>
            </a:fld>
            <a:endParaRPr lang="en-US"/>
          </a:p>
        </p:txBody>
      </p:sp>
      <p:sp>
        <p:nvSpPr>
          <p:cNvPr id="620546" name="Rectangle 2"/>
          <p:cNvSpPr>
            <a:spLocks noGrp="1" noRot="1" noChangeAspect="1" noChangeArrowheads="1" noTextEdit="1"/>
          </p:cNvSpPr>
          <p:nvPr>
            <p:ph type="sldImg"/>
          </p:nvPr>
        </p:nvSpPr>
        <p:spPr>
          <a:ln/>
        </p:spPr>
      </p:sp>
      <p:sp>
        <p:nvSpPr>
          <p:cNvPr id="620547" name="Rectangle 3"/>
          <p:cNvSpPr>
            <a:spLocks noGrp="1" noChangeArrowheads="1"/>
          </p:cNvSpPr>
          <p:nvPr>
            <p:ph type="body" idx="1"/>
          </p:nvPr>
        </p:nvSpPr>
        <p:spPr/>
        <p:txBody>
          <a:bodyPr/>
          <a:lstStyle/>
          <a:p>
            <a:r>
              <a:rPr lang="en-US" dirty="0"/>
              <a:t>When the vesicles fuse with the cell membrane, the vesicle becomes part of the membrane.</a:t>
            </a:r>
          </a:p>
          <a:p>
            <a:r>
              <a:rPr lang="en-US" dirty="0"/>
              <a:t>An example of </a:t>
            </a:r>
            <a:r>
              <a:rPr lang="en-US" dirty="0" err="1"/>
              <a:t>exocytosis</a:t>
            </a:r>
            <a:r>
              <a:rPr lang="en-US" dirty="0"/>
              <a:t> is the excretion of insulin by cells within the pancreas.</a:t>
            </a:r>
          </a:p>
          <a:p>
            <a:endParaRPr lang="en-US" dirty="0"/>
          </a:p>
          <a:p>
            <a:endParaRPr lang="en-US" dirty="0"/>
          </a:p>
          <a:p>
            <a:endParaRPr lang="en-US" dirty="0"/>
          </a:p>
          <a:p>
            <a:endParaRPr lang="en-US" dirty="0"/>
          </a:p>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54484C-A67E-4838-BF73-2E9906EADF10}" type="slidenum">
              <a:rPr lang="en-US"/>
              <a:pPr/>
              <a:t>41</a:t>
            </a:fld>
            <a:endParaRPr lang="en-US"/>
          </a:p>
        </p:txBody>
      </p:sp>
      <p:sp>
        <p:nvSpPr>
          <p:cNvPr id="622594" name="Rectangle 2"/>
          <p:cNvSpPr>
            <a:spLocks noGrp="1" noRot="1" noChangeAspect="1" noChangeArrowheads="1" noTextEdit="1"/>
          </p:cNvSpPr>
          <p:nvPr>
            <p:ph type="sldImg"/>
          </p:nvPr>
        </p:nvSpPr>
        <p:spPr>
          <a:ln/>
        </p:spPr>
      </p:sp>
      <p:sp>
        <p:nvSpPr>
          <p:cNvPr id="622595" name="Rectangle 3"/>
          <p:cNvSpPr>
            <a:spLocks noGrp="1" noChangeArrowheads="1"/>
          </p:cNvSpPr>
          <p:nvPr>
            <p:ph type="body" idx="1"/>
          </p:nvPr>
        </p:nvSpPr>
        <p:spPr/>
        <p:txBody>
          <a:bodyPr/>
          <a:lstStyle/>
          <a:p>
            <a:pPr marL="228600" indent="-228600"/>
            <a:r>
              <a:rPr lang="en-US"/>
              <a:t>These mechanisms occur continually in most eukaryotic cells with the amount of plasma membrane remaining constant in a nongrowing cell. Apparently, the addition of membrane by one process offsets the loss of membrane by the other.</a:t>
            </a:r>
          </a:p>
          <a:p>
            <a:pPr marL="228600" indent="-228600"/>
            <a:endParaRPr lang="en-US"/>
          </a:p>
          <a:p>
            <a:pPr marL="228600" indent="-228600"/>
            <a:r>
              <a:rPr lang="en-US"/>
              <a:t>For the BLAST Animation Endocytosis and Exocytosis, go to Animation and Video Files.</a:t>
            </a:r>
          </a:p>
          <a:p>
            <a:pPr marL="228600" indent="-228600"/>
            <a:endParaRPr lang="en-US"/>
          </a:p>
          <a:p>
            <a:pPr marL="228600" indent="-228600"/>
            <a:r>
              <a:rPr lang="en-US" b="1"/>
              <a:t>Teaching Tips</a:t>
            </a:r>
          </a:p>
          <a:p>
            <a:pPr marL="228600" indent="-228600">
              <a:buFont typeface="Arial" charset="0"/>
              <a:buAutoNum type="arabicPeriod"/>
            </a:pPr>
            <a:r>
              <a:rPr lang="en-US"/>
              <a:t> Students carefully considering exocytosis might notice that membrane from secretory vesicles is added to the plasma membrane.</a:t>
            </a:r>
          </a:p>
          <a:p>
            <a:pPr marL="228600" indent="-228600">
              <a:buFont typeface="Arial" charset="0"/>
              <a:buNone/>
            </a:pPr>
            <a:r>
              <a:rPr lang="en-US"/>
              <a:t>Consider challenging your students to identify mechanisms that balance out this enlargement of the cell surface. (Endocytosis “subtracts” area from the cell surface. It is a major factor balancing out the additional membrane supplied by exocytosis.)</a:t>
            </a:r>
          </a:p>
          <a:p>
            <a:pPr marL="228600" indent="-228600">
              <a:buFont typeface="Arial" charset="0"/>
              <a:buAutoNum type="arabicPeriod"/>
            </a:pPr>
            <a:endParaRPr lang="en-US"/>
          </a:p>
          <a:p>
            <a:pPr marL="228600" indent="-228600">
              <a:buFont typeface="Arial" charset="0"/>
              <a:buAutoNum type="arabicPeriod"/>
            </a:pPr>
            <a:endParaRPr lang="en-US"/>
          </a:p>
          <a:p>
            <a:pPr marL="228600" indent="-228600"/>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A23F69-E7C4-425E-855A-771499696335}" type="slidenum">
              <a:rPr lang="en-US"/>
              <a:pPr/>
              <a:t>42</a:t>
            </a:fld>
            <a:endParaRPr lang="en-US"/>
          </a:p>
        </p:txBody>
      </p:sp>
      <p:sp>
        <p:nvSpPr>
          <p:cNvPr id="747522" name="Rectangle 2"/>
          <p:cNvSpPr>
            <a:spLocks noGrp="1" noRot="1" noChangeAspect="1" noChangeArrowheads="1" noTextEdit="1"/>
          </p:cNvSpPr>
          <p:nvPr>
            <p:ph type="sldImg"/>
          </p:nvPr>
        </p:nvSpPr>
        <p:spPr>
          <a:ln/>
        </p:spPr>
      </p:sp>
      <p:sp>
        <p:nvSpPr>
          <p:cNvPr id="747523" name="Rectangle 3"/>
          <p:cNvSpPr>
            <a:spLocks noGrp="1" noChangeArrowheads="1"/>
          </p:cNvSpPr>
          <p:nvPr>
            <p:ph type="body" idx="1"/>
          </p:nvPr>
        </p:nvSpPr>
        <p:spPr/>
        <p:txBody>
          <a:bodyPr/>
          <a:lstStyle/>
          <a:p>
            <a:r>
              <a:rPr lang="en-US"/>
              <a:t>Figure 5.9 Three kinds of endocytosis.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6E69CF-6E3F-46DD-8749-DD4E8832F1FD}" type="slidenum">
              <a:rPr lang="en-US"/>
              <a:pPr/>
              <a:t>43</a:t>
            </a:fld>
            <a:endParaRPr lang="en-US"/>
          </a:p>
        </p:txBody>
      </p:sp>
      <p:sp>
        <p:nvSpPr>
          <p:cNvPr id="749570" name="Rectangle 2"/>
          <p:cNvSpPr>
            <a:spLocks noGrp="1" noRot="1" noChangeAspect="1" noChangeArrowheads="1" noTextEdit="1"/>
          </p:cNvSpPr>
          <p:nvPr>
            <p:ph type="sldImg"/>
          </p:nvPr>
        </p:nvSpPr>
        <p:spPr>
          <a:ln/>
        </p:spPr>
      </p:sp>
      <p:sp>
        <p:nvSpPr>
          <p:cNvPr id="749571" name="Rectangle 3"/>
          <p:cNvSpPr>
            <a:spLocks noGrp="1" noChangeArrowheads="1"/>
          </p:cNvSpPr>
          <p:nvPr>
            <p:ph type="body" idx="1"/>
          </p:nvPr>
        </p:nvSpPr>
        <p:spPr/>
        <p:txBody>
          <a:bodyPr/>
          <a:lstStyle/>
          <a:p>
            <a:r>
              <a:rPr lang="en-US"/>
              <a:t>Figure 5.9 Three kinds of endocytosis.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88A7AB-C5DA-4B1C-A038-669A7A2104AB}" type="slidenum">
              <a:rPr lang="en-US"/>
              <a:pPr/>
              <a:t>44</a:t>
            </a:fld>
            <a:endParaRPr lang="en-US"/>
          </a:p>
        </p:txBody>
      </p:sp>
      <p:sp>
        <p:nvSpPr>
          <p:cNvPr id="751618" name="Rectangle 2"/>
          <p:cNvSpPr>
            <a:spLocks noGrp="1" noRot="1" noChangeAspect="1" noChangeArrowheads="1" noTextEdit="1"/>
          </p:cNvSpPr>
          <p:nvPr>
            <p:ph type="sldImg"/>
          </p:nvPr>
        </p:nvSpPr>
        <p:spPr>
          <a:ln/>
        </p:spPr>
      </p:sp>
      <p:sp>
        <p:nvSpPr>
          <p:cNvPr id="751619" name="Rectangle 3"/>
          <p:cNvSpPr>
            <a:spLocks noGrp="1" noChangeArrowheads="1"/>
          </p:cNvSpPr>
          <p:nvPr>
            <p:ph type="body" idx="1"/>
          </p:nvPr>
        </p:nvSpPr>
        <p:spPr/>
        <p:txBody>
          <a:bodyPr/>
          <a:lstStyle/>
          <a:p>
            <a:r>
              <a:rPr lang="en-US"/>
              <a:t>Figure 5.9 Three kinds of endocytosis.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BB6861-BA5F-4521-BC12-9997E55CE78C}" type="slidenum">
              <a:rPr lang="en-US"/>
              <a:pPr/>
              <a:t>45</a:t>
            </a:fld>
            <a:endParaRPr lang="en-US"/>
          </a:p>
        </p:txBody>
      </p:sp>
      <p:sp>
        <p:nvSpPr>
          <p:cNvPr id="726018" name="Rectangle 2"/>
          <p:cNvSpPr>
            <a:spLocks noGrp="1" noRot="1" noChangeAspect="1" noChangeArrowheads="1" noTextEdit="1"/>
          </p:cNvSpPr>
          <p:nvPr>
            <p:ph type="sldImg"/>
          </p:nvPr>
        </p:nvSpPr>
        <p:spPr>
          <a:ln/>
        </p:spPr>
      </p:sp>
      <p:sp>
        <p:nvSpPr>
          <p:cNvPr id="726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FC0F4F-8D5C-4409-9440-465927EF01BD}" type="slidenum">
              <a:rPr lang="en-US"/>
              <a:pPr/>
              <a:t>46</a:t>
            </a:fld>
            <a:endParaRPr lang="en-US"/>
          </a:p>
        </p:txBody>
      </p:sp>
      <p:sp>
        <p:nvSpPr>
          <p:cNvPr id="727042" name="Rectangle 2"/>
          <p:cNvSpPr>
            <a:spLocks noGrp="1" noRot="1" noChangeAspect="1" noChangeArrowheads="1" noTextEdit="1"/>
          </p:cNvSpPr>
          <p:nvPr>
            <p:ph type="sldImg"/>
          </p:nvPr>
        </p:nvSpPr>
        <p:spPr>
          <a:ln/>
        </p:spPr>
      </p:sp>
      <p:sp>
        <p:nvSpPr>
          <p:cNvPr id="7270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6420C8-EC8B-4D38-BF7E-DC9123BF84EF}" type="slidenum">
              <a:rPr lang="en-US"/>
              <a:pPr/>
              <a:t>47</a:t>
            </a:fld>
            <a:endParaRPr lang="en-US"/>
          </a:p>
        </p:txBody>
      </p:sp>
      <p:sp>
        <p:nvSpPr>
          <p:cNvPr id="628738" name="Rectangle 2"/>
          <p:cNvSpPr>
            <a:spLocks noGrp="1" noRot="1" noChangeAspect="1" noChangeArrowheads="1" noTextEdit="1"/>
          </p:cNvSpPr>
          <p:nvPr>
            <p:ph type="sldImg"/>
          </p:nvPr>
        </p:nvSpPr>
        <p:spPr>
          <a:ln/>
        </p:spPr>
      </p:sp>
      <p:sp>
        <p:nvSpPr>
          <p:cNvPr id="628739" name="Rectangle 3"/>
          <p:cNvSpPr>
            <a:spLocks noGrp="1" noChangeArrowheads="1"/>
          </p:cNvSpPr>
          <p:nvPr>
            <p:ph type="body" idx="1"/>
          </p:nvPr>
        </p:nvSpPr>
        <p:spPr/>
        <p:txBody>
          <a:bodyPr/>
          <a:lstStyle/>
          <a:p>
            <a:pPr marL="228600" indent="-228600"/>
            <a:r>
              <a:rPr lang="en-US" dirty="0"/>
              <a:t>Energy is fundamental to all metabolic processes.</a:t>
            </a:r>
          </a:p>
          <a:p>
            <a:pPr marL="228600" indent="-228600"/>
            <a:r>
              <a:rPr lang="en-US" i="1" dirty="0"/>
              <a:t>Bioenergetics</a:t>
            </a:r>
            <a:r>
              <a:rPr lang="en-US" dirty="0"/>
              <a:t> is the study of how energy flows through living organisms.</a:t>
            </a:r>
          </a:p>
          <a:p>
            <a:pPr marL="228600" indent="-228600"/>
            <a:endParaRPr lang="en-US" dirty="0"/>
          </a:p>
          <a:p>
            <a:pPr marL="228600" indent="-228600"/>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C57E06-3984-4F31-9439-803CB3CC23F6}" type="slidenum">
              <a:rPr lang="en-US"/>
              <a:pPr/>
              <a:t>49</a:t>
            </a:fld>
            <a:endParaRPr lang="en-US"/>
          </a:p>
        </p:txBody>
      </p:sp>
      <p:sp>
        <p:nvSpPr>
          <p:cNvPr id="753666" name="Rectangle 2"/>
          <p:cNvSpPr>
            <a:spLocks noGrp="1" noRot="1" noChangeAspect="1" noChangeArrowheads="1" noTextEdit="1"/>
          </p:cNvSpPr>
          <p:nvPr>
            <p:ph type="sldImg"/>
          </p:nvPr>
        </p:nvSpPr>
        <p:spPr>
          <a:ln/>
        </p:spPr>
      </p:sp>
      <p:sp>
        <p:nvSpPr>
          <p:cNvPr id="753667" name="Rectangle 3"/>
          <p:cNvSpPr>
            <a:spLocks noGrp="1" noChangeArrowheads="1"/>
          </p:cNvSpPr>
          <p:nvPr>
            <p:ph type="body" idx="1"/>
          </p:nvPr>
        </p:nvSpPr>
        <p:spPr/>
        <p:txBody>
          <a:bodyPr/>
          <a:lstStyle/>
          <a:p>
            <a:r>
              <a:rPr lang="en-US"/>
              <a:t>Figure 5.10A Kinetic energy, the energy of motion.</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346FFB-EAA2-4A36-901C-86687AF8EAE6}" type="slidenum">
              <a:rPr lang="en-US"/>
              <a:pPr/>
              <a:t>50</a:t>
            </a:fld>
            <a:endParaRPr lang="en-US"/>
          </a:p>
        </p:txBody>
      </p:sp>
      <p:sp>
        <p:nvSpPr>
          <p:cNvPr id="711682" name="Rectangle 2"/>
          <p:cNvSpPr>
            <a:spLocks noGrp="1" noRot="1" noChangeAspect="1" noChangeArrowheads="1" noTextEdit="1"/>
          </p:cNvSpPr>
          <p:nvPr>
            <p:ph type="sldImg"/>
          </p:nvPr>
        </p:nvSpPr>
        <p:spPr>
          <a:ln/>
        </p:spPr>
      </p:sp>
      <p:sp>
        <p:nvSpPr>
          <p:cNvPr id="711683" name="Rectangle 3"/>
          <p:cNvSpPr>
            <a:spLocks noGrp="1" noChangeArrowheads="1"/>
          </p:cNvSpPr>
          <p:nvPr>
            <p:ph type="body" idx="1"/>
          </p:nvPr>
        </p:nvSpPr>
        <p:spPr/>
        <p:txBody>
          <a:bodyPr/>
          <a:lstStyle/>
          <a:p>
            <a:r>
              <a:rPr lang="en-US" dirty="0"/>
              <a:t>Figure 5.10B Potential energy, stored energy as a result of location or structure</a:t>
            </a:r>
            <a:r>
              <a:rPr lang="en-US" dirty="0" smtClean="0"/>
              <a:t>.</a:t>
            </a:r>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Figure 5.10C Potential energy being converted to kinetic energy.</a:t>
            </a:r>
          </a:p>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7CFB7A-49CA-401A-A982-FA66FEA8CBA3}" type="slidenum">
              <a:rPr lang="en-US"/>
              <a:pPr/>
              <a:t>51</a:t>
            </a:fld>
            <a:endParaRPr lang="en-US"/>
          </a:p>
        </p:txBody>
      </p:sp>
      <p:sp>
        <p:nvSpPr>
          <p:cNvPr id="691202" name="Rectangle 2"/>
          <p:cNvSpPr>
            <a:spLocks noGrp="1" noRot="1" noChangeAspect="1" noChangeArrowheads="1" noTextEdit="1"/>
          </p:cNvSpPr>
          <p:nvPr>
            <p:ph type="sldImg"/>
          </p:nvPr>
        </p:nvSpPr>
        <p:spPr>
          <a:ln/>
        </p:spPr>
      </p:sp>
      <p:sp>
        <p:nvSpPr>
          <p:cNvPr id="69120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CCAAC8-435D-40A8-AA5F-3C1DEDB923A8}" type="slidenum">
              <a:rPr lang="en-US"/>
              <a:pPr/>
              <a:t>52</a:t>
            </a:fld>
            <a:endParaRPr lang="en-US"/>
          </a:p>
        </p:txBody>
      </p:sp>
      <p:sp>
        <p:nvSpPr>
          <p:cNvPr id="728066" name="Rectangle 2"/>
          <p:cNvSpPr>
            <a:spLocks noGrp="1" noRot="1" noChangeAspect="1" noChangeArrowheads="1" noTextEdit="1"/>
          </p:cNvSpPr>
          <p:nvPr>
            <p:ph type="sldImg"/>
          </p:nvPr>
        </p:nvSpPr>
        <p:spPr>
          <a:ln/>
        </p:spPr>
      </p:sp>
      <p:sp>
        <p:nvSpPr>
          <p:cNvPr id="7280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145837-FECA-408A-B2BB-59D53B1399D0}" type="slidenum">
              <a:rPr lang="en-US"/>
              <a:pPr/>
              <a:t>53</a:t>
            </a:fld>
            <a:endParaRPr lang="en-US"/>
          </a:p>
        </p:txBody>
      </p:sp>
      <p:sp>
        <p:nvSpPr>
          <p:cNvPr id="637954" name="Rectangle 2"/>
          <p:cNvSpPr>
            <a:spLocks noGrp="1" noRot="1" noChangeAspect="1" noChangeArrowheads="1" noTextEdit="1"/>
          </p:cNvSpPr>
          <p:nvPr>
            <p:ph type="sldImg"/>
          </p:nvPr>
        </p:nvSpPr>
        <p:spPr>
          <a:ln/>
        </p:spPr>
      </p:sp>
      <p:sp>
        <p:nvSpPr>
          <p:cNvPr id="637955" name="Rectangle 3"/>
          <p:cNvSpPr>
            <a:spLocks noGrp="1" noChangeArrowheads="1"/>
          </p:cNvSpPr>
          <p:nvPr>
            <p:ph type="body" idx="1"/>
          </p:nvPr>
        </p:nvSpPr>
        <p:spPr/>
        <p:txBody>
          <a:bodyPr/>
          <a:lstStyle/>
          <a:p>
            <a:r>
              <a:rPr lang="en-US" dirty="0"/>
              <a:t>Some scientists study matter within a particular system. Some systems are isolated systems because they are unable to exchange energy or matter with their surroundings. An open system allows energy and matter to be transferred between the system and the surroundings. Organisms are open systems.</a:t>
            </a:r>
          </a:p>
          <a:p>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99459B-178C-4EFE-B112-9F7B5F932075}" type="slidenum">
              <a:rPr lang="en-US"/>
              <a:pPr/>
              <a:t>54</a:t>
            </a:fld>
            <a:endParaRPr lang="en-US"/>
          </a:p>
        </p:txBody>
      </p:sp>
      <p:sp>
        <p:nvSpPr>
          <p:cNvPr id="641026" name="Rectangle 2"/>
          <p:cNvSpPr>
            <a:spLocks noGrp="1" noRot="1" noChangeAspect="1" noChangeArrowheads="1" noTextEdit="1"/>
          </p:cNvSpPr>
          <p:nvPr>
            <p:ph type="sldImg"/>
          </p:nvPr>
        </p:nvSpPr>
        <p:spPr>
          <a:ln/>
        </p:spPr>
      </p:sp>
      <p:sp>
        <p:nvSpPr>
          <p:cNvPr id="641027" name="Rectangle 3"/>
          <p:cNvSpPr>
            <a:spLocks noGrp="1" noChangeArrowheads="1"/>
          </p:cNvSpPr>
          <p:nvPr>
            <p:ph type="body" idx="1"/>
          </p:nvPr>
        </p:nvSpPr>
        <p:spPr/>
        <p:txBody>
          <a:bodyPr/>
          <a:lstStyle/>
          <a:p>
            <a:r>
              <a:rPr lang="en-US" dirty="0"/>
              <a:t>In the process of carrying out chemical reactions that provide work for the cell, living cells unavoidably convert organized forms of energy to heat. Therefore, living systems increase the entropy of their surroundings.</a:t>
            </a:r>
          </a:p>
          <a:p>
            <a:r>
              <a:rPr lang="en-US" dirty="0"/>
              <a:t>Some students can relate well to the concept of entropy as it relates to the room where they live. Despite cleaning up and organizing the room on a regular (or irregular) basis, the room increasingly becomes disorganized, a victim of entropy, until another energy input (or effort) is exerted to make the room more orderly again. Students might even get to know “entropy” as the “dorm room effect.” </a:t>
            </a:r>
          </a:p>
          <a:p>
            <a:endParaRPr lang="en-US" dirty="0"/>
          </a:p>
          <a:p>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F96FD-2A51-4139-B525-E63F493D3ADB}" type="slidenum">
              <a:rPr lang="en-US"/>
              <a:pPr/>
              <a:t>55</a:t>
            </a:fld>
            <a:endParaRPr lang="en-US"/>
          </a:p>
        </p:txBody>
      </p:sp>
      <p:sp>
        <p:nvSpPr>
          <p:cNvPr id="713730" name="Rectangle 2"/>
          <p:cNvSpPr>
            <a:spLocks noGrp="1" noRot="1" noChangeAspect="1" noChangeArrowheads="1" noTextEdit="1"/>
          </p:cNvSpPr>
          <p:nvPr>
            <p:ph type="sldImg"/>
          </p:nvPr>
        </p:nvSpPr>
        <p:spPr>
          <a:ln/>
        </p:spPr>
      </p:sp>
      <p:sp>
        <p:nvSpPr>
          <p:cNvPr id="713731" name="Rectangle 3"/>
          <p:cNvSpPr>
            <a:spLocks noGrp="1" noChangeArrowheads="1"/>
          </p:cNvSpPr>
          <p:nvPr>
            <p:ph type="body" idx="1"/>
          </p:nvPr>
        </p:nvSpPr>
        <p:spPr/>
        <p:txBody>
          <a:bodyPr/>
          <a:lstStyle/>
          <a:p>
            <a:r>
              <a:rPr lang="en-US"/>
              <a:t>Figure 5.11 Energy transformations (with an increase in entropy) in a car and a cell.</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5BF7A0-F0F2-4304-911B-50A9F9EFF9D8}" type="slidenum">
              <a:rPr lang="en-US"/>
              <a:pPr/>
              <a:t>56</a:t>
            </a:fld>
            <a:endParaRPr lang="en-US"/>
          </a:p>
        </p:txBody>
      </p:sp>
      <p:sp>
        <p:nvSpPr>
          <p:cNvPr id="695298" name="Rectangle 2"/>
          <p:cNvSpPr>
            <a:spLocks noGrp="1" noRot="1" noChangeAspect="1" noChangeArrowheads="1" noTextEdit="1"/>
          </p:cNvSpPr>
          <p:nvPr>
            <p:ph type="sldImg"/>
          </p:nvPr>
        </p:nvSpPr>
        <p:spPr>
          <a:ln/>
        </p:spPr>
      </p:sp>
      <p:sp>
        <p:nvSpPr>
          <p:cNvPr id="695299" name="Rectangle 3"/>
          <p:cNvSpPr>
            <a:spLocks noGrp="1" noChangeArrowheads="1"/>
          </p:cNvSpPr>
          <p:nvPr>
            <p:ph type="body" idx="1"/>
          </p:nvPr>
        </p:nvSpPr>
        <p:spPr/>
        <p:txBody>
          <a:bodyPr/>
          <a:lstStyle/>
          <a:p>
            <a:r>
              <a:rPr lang="en-US" dirty="0"/>
              <a:t>A car engine in the summer struggles to dissipate heat in the same way that a human struggles to cool off after exercising when weather is warm. </a:t>
            </a:r>
          </a:p>
          <a:p>
            <a:endParaRPr lang="en-US" dirty="0"/>
          </a:p>
          <a:p>
            <a:endParaRPr lang="en-US" dirty="0"/>
          </a:p>
          <a:p>
            <a:endParaRPr lang="en-US" dirty="0"/>
          </a:p>
          <a:p>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9F8FB3-9EE0-4D2F-998D-3C988B547B70}" type="slidenum">
              <a:rPr lang="en-US"/>
              <a:pPr/>
              <a:t>57</a:t>
            </a:fld>
            <a:endParaRPr lang="en-US"/>
          </a:p>
        </p:txBody>
      </p:sp>
      <p:sp>
        <p:nvSpPr>
          <p:cNvPr id="714754" name="Rectangle 2"/>
          <p:cNvSpPr>
            <a:spLocks noGrp="1" noRot="1" noChangeAspect="1" noChangeArrowheads="1" noTextEdit="1"/>
          </p:cNvSpPr>
          <p:nvPr>
            <p:ph type="sldImg"/>
          </p:nvPr>
        </p:nvSpPr>
        <p:spPr>
          <a:ln/>
        </p:spPr>
      </p:sp>
      <p:sp>
        <p:nvSpPr>
          <p:cNvPr id="714755" name="Rectangle 3"/>
          <p:cNvSpPr>
            <a:spLocks noGrp="1" noChangeArrowheads="1"/>
          </p:cNvSpPr>
          <p:nvPr>
            <p:ph type="body" idx="1"/>
          </p:nvPr>
        </p:nvSpPr>
        <p:spPr/>
        <p:txBody>
          <a:bodyPr/>
          <a:lstStyle/>
          <a:p>
            <a:r>
              <a:rPr lang="en-US"/>
              <a:t>Figure 5.12A Exergonic reaction, energy released.</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D1BFC0-46F3-4052-80A2-DE2FB71DF1FC}" type="slidenum">
              <a:rPr lang="en-US"/>
              <a:pPr/>
              <a:t>58</a:t>
            </a:fld>
            <a:endParaRPr lang="en-US"/>
          </a:p>
        </p:txBody>
      </p:sp>
      <p:sp>
        <p:nvSpPr>
          <p:cNvPr id="729090" name="Rectangle 2"/>
          <p:cNvSpPr>
            <a:spLocks noGrp="1" noRot="1" noChangeAspect="1" noChangeArrowheads="1" noTextEdit="1"/>
          </p:cNvSpPr>
          <p:nvPr>
            <p:ph type="sldImg"/>
          </p:nvPr>
        </p:nvSpPr>
        <p:spPr>
          <a:ln/>
        </p:spPr>
      </p:sp>
      <p:sp>
        <p:nvSpPr>
          <p:cNvPr id="729091" name="Rectangle 3"/>
          <p:cNvSpPr>
            <a:spLocks noGrp="1" noChangeArrowheads="1"/>
          </p:cNvSpPr>
          <p:nvPr>
            <p:ph type="body" idx="1"/>
          </p:nvPr>
        </p:nvSpPr>
        <p:spPr/>
        <p:txBody>
          <a:bodyPr/>
          <a:lstStyle/>
          <a:p>
            <a:endParaRPr lang="en-US" dirty="0"/>
          </a:p>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C2F91E-4F56-4933-8A6B-F8984F3C2B67}" type="slidenum">
              <a:rPr lang="en-US"/>
              <a:pPr/>
              <a:t>59</a:t>
            </a:fld>
            <a:endParaRPr lang="en-US"/>
          </a:p>
        </p:txBody>
      </p:sp>
      <p:sp>
        <p:nvSpPr>
          <p:cNvPr id="715778" name="Rectangle 2"/>
          <p:cNvSpPr>
            <a:spLocks noGrp="1" noRot="1" noChangeAspect="1" noChangeArrowheads="1" noTextEdit="1"/>
          </p:cNvSpPr>
          <p:nvPr>
            <p:ph type="sldImg"/>
          </p:nvPr>
        </p:nvSpPr>
        <p:spPr>
          <a:ln/>
        </p:spPr>
      </p:sp>
      <p:sp>
        <p:nvSpPr>
          <p:cNvPr id="715779" name="Rectangle 3"/>
          <p:cNvSpPr>
            <a:spLocks noGrp="1" noChangeArrowheads="1"/>
          </p:cNvSpPr>
          <p:nvPr>
            <p:ph type="body" idx="1"/>
          </p:nvPr>
        </p:nvSpPr>
        <p:spPr/>
        <p:txBody>
          <a:bodyPr/>
          <a:lstStyle/>
          <a:p>
            <a:r>
              <a:rPr lang="en-US"/>
              <a:t>Figure 5.12B Endergonic reaction, energy required.</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41DA21-5569-4242-BCDE-0B2960D0ED3C}" type="slidenum">
              <a:rPr lang="en-US"/>
              <a:pPr/>
              <a:t>60</a:t>
            </a:fld>
            <a:endParaRPr lang="en-US"/>
          </a:p>
        </p:txBody>
      </p:sp>
      <p:sp>
        <p:nvSpPr>
          <p:cNvPr id="651266" name="Rectangle 2"/>
          <p:cNvSpPr>
            <a:spLocks noGrp="1" noRot="1" noChangeAspect="1" noChangeArrowheads="1" noTextEdit="1"/>
          </p:cNvSpPr>
          <p:nvPr>
            <p:ph type="sldImg"/>
          </p:nvPr>
        </p:nvSpPr>
        <p:spPr>
          <a:ln/>
        </p:spPr>
      </p:sp>
      <p:sp>
        <p:nvSpPr>
          <p:cNvPr id="651267" name="Rectangle 3"/>
          <p:cNvSpPr>
            <a:spLocks noGrp="1" noChangeArrowheads="1"/>
          </p:cNvSpPr>
          <p:nvPr>
            <p:ph type="body" idx="1"/>
          </p:nvPr>
        </p:nvSpPr>
        <p:spPr/>
        <p:txBody>
          <a:bodyPr/>
          <a:lstStyle/>
          <a:p>
            <a:r>
              <a:rPr lang="en-US"/>
              <a:t>Metabolism requires energy, which is taken from sugar or other molecules containing energy.</a:t>
            </a:r>
          </a:p>
          <a:p>
            <a:endParaRPr lang="en-US"/>
          </a:p>
          <a:p>
            <a:r>
              <a:rPr lang="en-US" b="1"/>
              <a:t>Student Misconceptions and Concerns</a:t>
            </a:r>
          </a:p>
          <a:p>
            <a:r>
              <a:rPr lang="en-US"/>
              <a:t>1. Students with limited exposure to physics may have never understood the concepts of energy and the conservation of energy or distinguished between potential and kinetic energy. Understanding such broad and new abstract concepts requires time and concrete examples.</a:t>
            </a:r>
          </a:p>
          <a:p>
            <a:r>
              <a:rPr lang="en-US"/>
              <a:t>2. Energy coupling at the cellular level may be new to many students, but it is a familiar concept when related to the use of money in our society. Students might be discouraged if the only benefit of work was the ability to make purchases from the employer. (We all might soon tire of a fast-food job that only paid its employees in food!) Money permits the coupling of a generation of value (a paycheck, analogous to an energy-releasing reaction) to an energy-consuming reaction (money, which allows us to make purchases in distant locations). This idea of earning and spending is a common concept we all know well.</a:t>
            </a:r>
          </a:p>
          <a:p>
            <a:endParaRPr lang="en-US"/>
          </a:p>
          <a:p>
            <a:r>
              <a:rPr lang="en-US" b="1"/>
              <a:t>Teaching Tips</a:t>
            </a:r>
          </a:p>
          <a:p>
            <a:r>
              <a:rPr lang="en-US"/>
              <a:t>1. The same mass of fat stores nearly twice as many calories (about 9 kcal per gram) as an equivalent mass of protein or carbohydrates (about 4.5–5 kcal per gram). Thus, when comparing equal masses of fat, protein, and lipid, the fat has nearly twice the potential energy. Fat is therefore an efficient way to store energy in animals and many plants. To store an equivalent amount of energy in the form of carbohydrates or proteins would require about twice the mass, adding a significant burden to the organism’s structure. (For example, if you were 20 lbs overweight, you would be nearly 40 lbs overweight if the same energy were stored as carbohydrates or proteins instead of fat).</a:t>
            </a:r>
          </a:p>
          <a:p>
            <a:r>
              <a:rPr lang="en-US"/>
              <a:t>2. The amount of energy each adult human needs to generate the ATP required in a day is tremendous. Here is a calculation that has impressed many students. Depending upon the size and activity of a person, a human might burn 2,000 dietary calories (kilocalories) a day. This is enough energy to raise the temperature of 20 liters of liquid water from 0° to 100°C. This is something to think about the next time you heat water on the stove! If you can bring in ten 2-liter bottles, you can help students visualize how much liquid water can be raised from 0° to 100°C. (Note: 100 calories raises about 1 liter of water 100°C, but it takes much more energy to melt ice or to convert boiling water into steam.)</a:t>
            </a:r>
          </a:p>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F6C8CA-D1A3-4738-924F-C18027C809FB}" type="slidenum">
              <a:rPr lang="en-US"/>
              <a:pPr/>
              <a:t>61</a:t>
            </a:fld>
            <a:endParaRPr lang="en-US"/>
          </a:p>
        </p:txBody>
      </p:sp>
      <p:sp>
        <p:nvSpPr>
          <p:cNvPr id="654338" name="Rectangle 2"/>
          <p:cNvSpPr>
            <a:spLocks noGrp="1" noRot="1" noChangeAspect="1" noChangeArrowheads="1" noTextEdit="1"/>
          </p:cNvSpPr>
          <p:nvPr>
            <p:ph type="sldImg"/>
          </p:nvPr>
        </p:nvSpPr>
        <p:spPr>
          <a:ln/>
        </p:spPr>
      </p:sp>
      <p:sp>
        <p:nvSpPr>
          <p:cNvPr id="654339" name="Rectangle 3"/>
          <p:cNvSpPr>
            <a:spLocks noGrp="1" noChangeArrowheads="1"/>
          </p:cNvSpPr>
          <p:nvPr>
            <p:ph type="body" idx="1"/>
          </p:nvPr>
        </p:nvSpPr>
        <p:spPr/>
        <p:txBody>
          <a:bodyPr/>
          <a:lstStyle/>
          <a:p>
            <a:r>
              <a:rPr lang="en-US"/>
              <a:t>ATP is responsible for mediating most energy coupling in cells.</a:t>
            </a:r>
          </a:p>
          <a:p>
            <a:endParaRPr lang="en-US"/>
          </a:p>
          <a:p>
            <a:r>
              <a:rPr lang="en-US" b="1"/>
              <a:t>Student Misconceptions and Concerns</a:t>
            </a:r>
          </a:p>
          <a:p>
            <a:r>
              <a:rPr lang="en-US"/>
              <a:t>1. Students with limited exposure to physics may have never understood the concepts of energy and the conservation of energy or distinguished between potential and kinetic energy. Understanding such broad and new abstract concepts requires time and concrete examples.</a:t>
            </a:r>
          </a:p>
          <a:p>
            <a:r>
              <a:rPr lang="en-US"/>
              <a:t>2. Energy coupling at the cellular level may be new to many students, but it is a familiar concept when related to the use of money in our society. Students might be discouraged if the only benefit of work was the ability to make purchases from the employer. (We all might soon tire of a fast-food job that only paid its employees in food!) Money permits the coupling of a generation of value (a paycheck, analogous to an energy-releasing reaction) to an energy-consuming reaction (money, which allows us to make purchases in distant locations). This idea of earning and spending is a common concept we all know well.</a:t>
            </a:r>
          </a:p>
          <a:p>
            <a:endParaRPr lang="en-US"/>
          </a:p>
          <a:p>
            <a:r>
              <a:rPr lang="en-US" b="1"/>
              <a:t>Teaching Tips</a:t>
            </a:r>
          </a:p>
          <a:p>
            <a:r>
              <a:rPr lang="en-US"/>
              <a:t>1. The same mass of fat stores nearly twice as many calories (about 9 kcal per gram) as an equivalent mass of protein or carbohydrates (about 4.5–5 kcal per gram). Thus, when comparing equal masses of fat, protein, and lipid, the fat has nearly twice the potential energy. Fat is therefore an efficient way to store energy in animals and many plants. To store an equivalent amount of energy in the form of carbohydrates or proteins would require about twice the mass, adding a significant burden to the organism’s structure. (For example, if you were 20 lbs overweight, you would be nearly 40 lbs overweight if the same energy were stored as carbohydrates or proteins instead of fat).</a:t>
            </a:r>
          </a:p>
          <a:p>
            <a:r>
              <a:rPr lang="en-US"/>
              <a:t>2. The amount of energy each adult human needs to generate the ATP required in a day is tremendous. Here is a calculation that has impressed many students. Depending upon the size and activity of a person, a human might burn 2,000 dietary calories (kilocalories) a day. This is enough energy to raise the temperature of 20 liters of liquid water from 0° to 100°C. This is something to think about the next time you heat water on the stove! If you can bring in ten 2-liter bottles, you can help students visualize how much liquid water can be raised from 0° to 100°C. (Note: 100 calories raises about 1 liter of water 100°C, but it takes much more energy to melt ice or to convert boiling water into steam.)</a:t>
            </a:r>
          </a:p>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514E3D-9DFC-4BDD-BBE8-F8C4D596208B}" type="slidenum">
              <a:rPr lang="en-US"/>
              <a:pPr/>
              <a:t>62</a:t>
            </a:fld>
            <a:endParaRPr lang="en-US"/>
          </a:p>
        </p:txBody>
      </p:sp>
      <p:sp>
        <p:nvSpPr>
          <p:cNvPr id="718850" name="Rectangle 2"/>
          <p:cNvSpPr>
            <a:spLocks noGrp="1" noRot="1" noChangeAspect="1" noChangeArrowheads="1" noTextEdit="1"/>
          </p:cNvSpPr>
          <p:nvPr>
            <p:ph type="sldImg"/>
          </p:nvPr>
        </p:nvSpPr>
        <p:spPr>
          <a:ln/>
        </p:spPr>
      </p:sp>
      <p:sp>
        <p:nvSpPr>
          <p:cNvPr id="718851" name="Rectangle 3"/>
          <p:cNvSpPr>
            <a:spLocks noGrp="1" noChangeArrowheads="1"/>
          </p:cNvSpPr>
          <p:nvPr>
            <p:ph type="body" idx="1"/>
          </p:nvPr>
        </p:nvSpPr>
        <p:spPr/>
        <p:txBody>
          <a:bodyPr/>
          <a:lstStyle/>
          <a:p>
            <a:r>
              <a:rPr lang="en-US"/>
              <a:t>Figure 5.13B How ATP powers cellular work.</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A7FE7F-F29C-4904-B7B8-C1327BE1C49E}" type="slidenum">
              <a:rPr lang="en-US"/>
              <a:pPr/>
              <a:t>63</a:t>
            </a:fld>
            <a:endParaRPr lang="en-US"/>
          </a:p>
        </p:txBody>
      </p:sp>
      <p:sp>
        <p:nvSpPr>
          <p:cNvPr id="655362" name="Rectangle 2"/>
          <p:cNvSpPr>
            <a:spLocks noGrp="1" noRot="1" noChangeAspect="1" noChangeArrowheads="1" noTextEdit="1"/>
          </p:cNvSpPr>
          <p:nvPr>
            <p:ph type="sldImg"/>
          </p:nvPr>
        </p:nvSpPr>
        <p:spPr>
          <a:ln/>
        </p:spPr>
      </p:sp>
      <p:sp>
        <p:nvSpPr>
          <p:cNvPr id="655363" name="Rectangle 3"/>
          <p:cNvSpPr>
            <a:spLocks noGrp="1" noChangeArrowheads="1"/>
          </p:cNvSpPr>
          <p:nvPr>
            <p:ph type="body" idx="1"/>
          </p:nvPr>
        </p:nvSpPr>
        <p:spPr/>
        <p:txBody>
          <a:bodyPr/>
          <a:lstStyle/>
          <a:p>
            <a:r>
              <a:rPr lang="en-US"/>
              <a:t>The phosphate group serves as a functional group, and the hydrolysis of this group releases energy.</a:t>
            </a:r>
          </a:p>
          <a:p>
            <a:r>
              <a:rPr lang="en-US"/>
              <a:t>ATP is also one of the nucleoside triphosphates used to make RNA.</a:t>
            </a:r>
          </a:p>
          <a:p>
            <a:endParaRPr lang="en-US"/>
          </a:p>
          <a:p>
            <a:r>
              <a:rPr lang="en-US" b="1"/>
              <a:t>Student Misconceptions and Concerns</a:t>
            </a:r>
          </a:p>
          <a:p>
            <a:r>
              <a:rPr lang="en-US"/>
              <a:t>1. Students with limited exposure to physics may have never understood the concepts of energy and the conservation of energy or distinguished between potential and kinetic energy. Understanding such broad and new abstract concepts requires time and concrete examples.</a:t>
            </a:r>
          </a:p>
          <a:p>
            <a:r>
              <a:rPr lang="en-US"/>
              <a:t>2. Energy coupling at the cellular level may be new to many students, but it is a familiar concept when related to the use of money in our society. Students might be discouraged if the only benefit of work was the ability to make purchases from the employer. (We all might soon tire of a fast-food job that only paid its employees in food!) Money permits the coupling of a generation of value (a paycheck, analogous to an energy-releasing reaction) to an energy-consuming reaction (money, which allows us to make purchases in distant locations). This idea of earning and spending is a common concept we all know well.</a:t>
            </a:r>
          </a:p>
          <a:p>
            <a:endParaRPr lang="en-US" b="1"/>
          </a:p>
          <a:p>
            <a:r>
              <a:rPr lang="en-US" b="1"/>
              <a:t>Teaching Tips</a:t>
            </a:r>
          </a:p>
          <a:p>
            <a:r>
              <a:rPr lang="en-US"/>
              <a:t>1. The amount of energy each adult human needs to generate the ATP required in a day is tremendous. Here is a calculation that has impressed many students. Depending upon the size and activity of a person, a human might burn 2,000 dietary calories (kilocalories) a day. This is enough energy to raise the temperature of 20 liters of liquid water from 0° to 100°C. This is something to think about the next time you heat water on the stove! If you can bring in ten 2-liter bottles, you can help students visualize how much liquid water can be raised from 0° to 100°C. (Note: 100 calories raises about 1 liter of water 100°C, but it takes much more energy to melt ice or to convert boiling water into steam.)</a:t>
            </a:r>
          </a:p>
          <a:p>
            <a:r>
              <a:rPr lang="en-US"/>
              <a:t>2. When introducing ATP and ADP, consider having them think of the terms as A-3-P and A-2-P, noting that the word roots </a:t>
            </a:r>
            <a:r>
              <a:rPr lang="en-US" i="1"/>
              <a:t>tri-</a:t>
            </a:r>
            <a:r>
              <a:rPr lang="en-US"/>
              <a:t> = 3 and </a:t>
            </a:r>
            <a:r>
              <a:rPr lang="en-US" i="1"/>
              <a:t>di-</a:t>
            </a:r>
            <a:r>
              <a:rPr lang="en-US"/>
              <a:t> = 2. It might help students to keep track of the number of phosphates more easily.</a:t>
            </a:r>
          </a:p>
          <a:p>
            <a:r>
              <a:rPr lang="en-US"/>
              <a:t>3. Recycling is essential in cell biology. Damaged organelles are broken down intracellularly and chemical components, the monomers of the cytoskeleton, and ADP are routinely recycled. There are several advantages common to human recycling of garbage and cellular recycling. Both save energy by avoiding the need to remanufacture the basic units, and both avoid an accumulation of waste products that could interfere with other “environmental” chemistry (the environment of the cell or the environment of the human population).</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DC2F9D-A7D8-436C-B609-33E89D5C659D}" type="slidenum">
              <a:rPr lang="en-US"/>
              <a:pPr/>
              <a:t>64</a:t>
            </a:fld>
            <a:endParaRPr lang="en-US"/>
          </a:p>
        </p:txBody>
      </p:sp>
      <p:sp>
        <p:nvSpPr>
          <p:cNvPr id="716802" name="Rectangle 2"/>
          <p:cNvSpPr>
            <a:spLocks noGrp="1" noRot="1" noChangeAspect="1" noChangeArrowheads="1" noTextEdit="1"/>
          </p:cNvSpPr>
          <p:nvPr>
            <p:ph type="sldImg"/>
          </p:nvPr>
        </p:nvSpPr>
        <p:spPr>
          <a:ln/>
        </p:spPr>
      </p:sp>
      <p:sp>
        <p:nvSpPr>
          <p:cNvPr id="716803" name="Rectangle 3"/>
          <p:cNvSpPr>
            <a:spLocks noGrp="1" noChangeArrowheads="1"/>
          </p:cNvSpPr>
          <p:nvPr>
            <p:ph type="body" idx="1"/>
          </p:nvPr>
        </p:nvSpPr>
        <p:spPr/>
        <p:txBody>
          <a:bodyPr/>
          <a:lstStyle/>
          <a:p>
            <a:r>
              <a:rPr lang="en-US"/>
              <a:t>For the BLAST Animation ATP/ADP Cycle, go to Animation and Video Files.</a:t>
            </a:r>
          </a:p>
          <a:p>
            <a:endParaRPr lang="en-US"/>
          </a:p>
          <a:p>
            <a:r>
              <a:rPr lang="en-US" b="1"/>
              <a:t>Student Misconceptions and Concerns</a:t>
            </a:r>
          </a:p>
          <a:p>
            <a:r>
              <a:rPr lang="en-US"/>
              <a:t>1. Students with limited exposure to physics may have never understood the concepts of energy and the conservation of energy or distinguished between potential and kinetic energy. Understanding such broad and new abstract concepts requires time and concrete examples.</a:t>
            </a:r>
          </a:p>
          <a:p>
            <a:r>
              <a:rPr lang="en-US"/>
              <a:t>2. Energy coupling at the cellular level may be new to many students, but it is a familiar concept when related to the use of money in our society. Students might be discouraged if the only benefit of work was the ability to make purchases from the employer. (We all might soon tire of a fast-food job that only paid its employees in food!) Money permits the coupling of a generation of value (a paycheck, analogous to an energy-releasing reaction) to an energy-consuming reaction (money, which allows us to make purchases in distant locations). This idea of earning and spending is a common concept we all know well.</a:t>
            </a:r>
          </a:p>
          <a:p>
            <a:endParaRPr lang="en-US" b="1"/>
          </a:p>
          <a:p>
            <a:r>
              <a:rPr lang="en-US" b="1"/>
              <a:t>Teaching Tips</a:t>
            </a:r>
          </a:p>
          <a:p>
            <a:r>
              <a:rPr lang="en-US"/>
              <a:t>1. The amount of energy each adult human needs to generate the ATP required in a day is tremendous. Here is a calculation that has impressed many students. Depending upon the size and activity of a person, a human might burn 2,000 dietary calories (kilocalories) a day. This is enough energy to raise the temperature of 20 liters of liquid water from 0° to 100°C. This is something to think about the next time you heat water on the stove! If you can bring in ten 2-liter bottles, you can help students visualize how much liquid water can be raised from 0° to 100°C. (Note: 100 calories raises about 1 liter of water 100°C, but it takes much more energy to melt ice or to convert boiling water into steam.)</a:t>
            </a:r>
          </a:p>
          <a:p>
            <a:r>
              <a:rPr lang="en-US"/>
              <a:t>2. When introducing ATP and ADP, consider having them think of the terms as A-3-P and A-2-P, noting that the word roots </a:t>
            </a:r>
            <a:r>
              <a:rPr lang="en-US" i="1"/>
              <a:t>tri-</a:t>
            </a:r>
            <a:r>
              <a:rPr lang="en-US"/>
              <a:t> = 3 and </a:t>
            </a:r>
            <a:r>
              <a:rPr lang="en-US" i="1"/>
              <a:t>di-</a:t>
            </a:r>
            <a:r>
              <a:rPr lang="en-US"/>
              <a:t> = 2. It might help students to keep track of the number of phosphates more easily.</a:t>
            </a:r>
          </a:p>
          <a:p>
            <a:r>
              <a:rPr lang="en-US"/>
              <a:t>3. Recycling is essential in cell biology. Damaged organelles are broken down intracellularly and chemical components, the monomers of the cytoskeleton, and ADP are routinely recycled. There are several advantages common to human recycling of garbage and cellular recycling. Both save energy by avoiding the need to remanufacture the basic units, and both avoid an accumulation of waste products that could interfere with other “environmental” chemistry (the environment of the cell or the environment of the human population).</a:t>
            </a:r>
          </a:p>
          <a:p>
            <a:endParaRPr lang="en-US"/>
          </a:p>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86527C-987B-4DFF-A81E-4074B0DB7634}" type="slidenum">
              <a:rPr lang="en-US"/>
              <a:pPr/>
              <a:t>65</a:t>
            </a:fld>
            <a:endParaRPr lang="en-US"/>
          </a:p>
        </p:txBody>
      </p:sp>
      <p:sp>
        <p:nvSpPr>
          <p:cNvPr id="717826" name="Rectangle 2"/>
          <p:cNvSpPr>
            <a:spLocks noGrp="1" noRot="1" noChangeAspect="1" noChangeArrowheads="1" noTextEdit="1"/>
          </p:cNvSpPr>
          <p:nvPr>
            <p:ph type="sldImg"/>
          </p:nvPr>
        </p:nvSpPr>
        <p:spPr>
          <a:ln/>
        </p:spPr>
      </p:sp>
      <p:sp>
        <p:nvSpPr>
          <p:cNvPr id="717827" name="Rectangle 3"/>
          <p:cNvSpPr>
            <a:spLocks noGrp="1" noChangeArrowheads="1"/>
          </p:cNvSpPr>
          <p:nvPr>
            <p:ph type="body" idx="1"/>
          </p:nvPr>
        </p:nvSpPr>
        <p:spPr/>
        <p:txBody>
          <a:bodyPr/>
          <a:lstStyle/>
          <a:p>
            <a:r>
              <a:rPr lang="en-US"/>
              <a:t>Figure 5.13A The structure and hydrolysis of ATP. The reaction of ATP and water yields ADP, a phosphate group, and energy.</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E0A76C-B9AD-4A35-829C-FA9149F20E3D}" type="slidenum">
              <a:rPr lang="en-US"/>
              <a:pPr/>
              <a:t>66</a:t>
            </a:fld>
            <a:endParaRPr lang="en-US"/>
          </a:p>
        </p:txBody>
      </p:sp>
      <p:sp>
        <p:nvSpPr>
          <p:cNvPr id="761858" name="Rectangle 2"/>
          <p:cNvSpPr>
            <a:spLocks noGrp="1" noRot="1" noChangeAspect="1" noChangeArrowheads="1" noTextEdit="1"/>
          </p:cNvSpPr>
          <p:nvPr>
            <p:ph type="sldImg"/>
          </p:nvPr>
        </p:nvSpPr>
        <p:spPr>
          <a:ln/>
        </p:spPr>
      </p:sp>
      <p:sp>
        <p:nvSpPr>
          <p:cNvPr id="761859" name="Rectangle 3"/>
          <p:cNvSpPr>
            <a:spLocks noGrp="1" noChangeArrowheads="1"/>
          </p:cNvSpPr>
          <p:nvPr>
            <p:ph type="body" idx="1"/>
          </p:nvPr>
        </p:nvSpPr>
        <p:spPr/>
        <p:txBody>
          <a:bodyPr/>
          <a:lstStyle/>
          <a:p>
            <a:r>
              <a:rPr lang="en-US"/>
              <a:t>Figure 5.13A The structure and hydrolysis of ATP. The reaction of ATP and water yields ADP, a phosphate group, and energy.</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514E3D-9DFC-4BDD-BBE8-F8C4D596208B}" type="slidenum">
              <a:rPr lang="en-US"/>
              <a:pPr/>
              <a:t>67</a:t>
            </a:fld>
            <a:endParaRPr lang="en-US"/>
          </a:p>
        </p:txBody>
      </p:sp>
      <p:sp>
        <p:nvSpPr>
          <p:cNvPr id="718850" name="Rectangle 2"/>
          <p:cNvSpPr>
            <a:spLocks noGrp="1" noRot="1" noChangeAspect="1" noChangeArrowheads="1" noTextEdit="1"/>
          </p:cNvSpPr>
          <p:nvPr>
            <p:ph type="sldImg"/>
          </p:nvPr>
        </p:nvSpPr>
        <p:spPr>
          <a:ln/>
        </p:spPr>
      </p:sp>
      <p:sp>
        <p:nvSpPr>
          <p:cNvPr id="718851" name="Rectangle 3"/>
          <p:cNvSpPr>
            <a:spLocks noGrp="1" noChangeArrowheads="1"/>
          </p:cNvSpPr>
          <p:nvPr>
            <p:ph type="body" idx="1"/>
          </p:nvPr>
        </p:nvSpPr>
        <p:spPr/>
        <p:txBody>
          <a:bodyPr/>
          <a:lstStyle/>
          <a:p>
            <a:r>
              <a:rPr lang="en-US"/>
              <a:t>Figure 5.13B How ATP powers cellular work.</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E83C66-407A-4B1A-9EC4-E34B644FC677}" type="slidenum">
              <a:rPr lang="en-US"/>
              <a:pPr/>
              <a:t>68</a:t>
            </a:fld>
            <a:endParaRPr lang="en-US"/>
          </a:p>
        </p:txBody>
      </p:sp>
      <p:sp>
        <p:nvSpPr>
          <p:cNvPr id="692226" name="Rectangle 2"/>
          <p:cNvSpPr>
            <a:spLocks noGrp="1" noRot="1" noChangeAspect="1" noChangeArrowheads="1" noTextEdit="1"/>
          </p:cNvSpPr>
          <p:nvPr>
            <p:ph type="sldImg"/>
          </p:nvPr>
        </p:nvSpPr>
        <p:spPr>
          <a:ln/>
        </p:spPr>
      </p:sp>
      <p:sp>
        <p:nvSpPr>
          <p:cNvPr id="692227" name="Rectangle 3"/>
          <p:cNvSpPr>
            <a:spLocks noGrp="1" noChangeArrowheads="1"/>
          </p:cNvSpPr>
          <p:nvPr>
            <p:ph type="body" idx="1"/>
          </p:nvPr>
        </p:nvSpPr>
        <p:spPr/>
        <p:txBody>
          <a:bodyPr/>
          <a:lstStyle/>
          <a:p>
            <a:r>
              <a:rPr lang="en-US" dirty="0"/>
              <a:t>For the BLAST Animation Structure of ATP, go to Animation and Video Files.</a:t>
            </a:r>
          </a:p>
          <a:p>
            <a:endParaRPr lang="en-US" dirty="0"/>
          </a:p>
          <a:p>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B063F8-9302-4F86-83B2-4B5748414C06}" type="slidenum">
              <a:rPr lang="en-US"/>
              <a:pPr/>
              <a:t>69</a:t>
            </a:fld>
            <a:endParaRPr lang="en-US"/>
          </a:p>
        </p:txBody>
      </p:sp>
      <p:sp>
        <p:nvSpPr>
          <p:cNvPr id="719874" name="Rectangle 2"/>
          <p:cNvSpPr>
            <a:spLocks noGrp="1" noRot="1" noChangeAspect="1" noChangeArrowheads="1" noTextEdit="1"/>
          </p:cNvSpPr>
          <p:nvPr>
            <p:ph type="sldImg"/>
          </p:nvPr>
        </p:nvSpPr>
        <p:spPr>
          <a:ln/>
        </p:spPr>
      </p:sp>
      <p:sp>
        <p:nvSpPr>
          <p:cNvPr id="719875" name="Rectangle 3"/>
          <p:cNvSpPr>
            <a:spLocks noGrp="1" noChangeArrowheads="1"/>
          </p:cNvSpPr>
          <p:nvPr>
            <p:ph type="body" idx="1"/>
          </p:nvPr>
        </p:nvSpPr>
        <p:spPr/>
        <p:txBody>
          <a:bodyPr/>
          <a:lstStyle/>
          <a:p>
            <a:r>
              <a:rPr lang="en-US"/>
              <a:t>Figure 5.13C The ATP cycle.</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EEA809-D8D2-4931-BF08-88945B0FF49C}" type="slidenum">
              <a:rPr lang="en-US"/>
              <a:pPr/>
              <a:t>70</a:t>
            </a:fld>
            <a:endParaRPr lang="en-US"/>
          </a:p>
        </p:txBody>
      </p:sp>
      <p:sp>
        <p:nvSpPr>
          <p:cNvPr id="730114" name="Rectangle 2"/>
          <p:cNvSpPr>
            <a:spLocks noGrp="1" noRot="1" noChangeAspect="1" noChangeArrowheads="1" noTextEdit="1"/>
          </p:cNvSpPr>
          <p:nvPr>
            <p:ph type="sldImg"/>
          </p:nvPr>
        </p:nvSpPr>
        <p:spPr>
          <a:ln/>
        </p:spPr>
      </p:sp>
      <p:sp>
        <p:nvSpPr>
          <p:cNvPr id="730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FC51B0-1B22-44F4-9995-8DD4F4B61299}" type="slidenum">
              <a:rPr lang="en-US"/>
              <a:pPr/>
              <a:t>71</a:t>
            </a:fld>
            <a:endParaRPr lang="en-US"/>
          </a:p>
        </p:txBody>
      </p:sp>
      <p:sp>
        <p:nvSpPr>
          <p:cNvPr id="666626" name="Rectangle 2"/>
          <p:cNvSpPr>
            <a:spLocks noGrp="1" noRot="1" noChangeAspect="1" noChangeArrowheads="1" noTextEdit="1"/>
          </p:cNvSpPr>
          <p:nvPr>
            <p:ph type="sldImg"/>
          </p:nvPr>
        </p:nvSpPr>
        <p:spPr>
          <a:ln/>
        </p:spPr>
      </p:sp>
      <p:sp>
        <p:nvSpPr>
          <p:cNvPr id="666627" name="Rectangle 3"/>
          <p:cNvSpPr>
            <a:spLocks noGrp="1" noChangeArrowheads="1"/>
          </p:cNvSpPr>
          <p:nvPr>
            <p:ph type="body" idx="1"/>
          </p:nvPr>
        </p:nvSpPr>
        <p:spPr/>
        <p:txBody>
          <a:bodyPr/>
          <a:lstStyle/>
          <a:p>
            <a:pPr marL="228600" indent="-228600"/>
            <a:r>
              <a:rPr lang="en-US" dirty="0"/>
              <a:t>Heat could be used to initiate a reaction. However, heat would kill the cell and would not be specific for a particular reaction.</a:t>
            </a:r>
          </a:p>
          <a:p>
            <a:pPr marL="228600" indent="-228600"/>
            <a:endParaRPr lang="en-US" dirty="0"/>
          </a:p>
          <a:p>
            <a:pPr marL="228600" indent="-228600"/>
            <a:r>
              <a:rPr lang="en-US" dirty="0"/>
              <a:t>For the BLAST Animation Enzymes: Activation Energy, go to Animation and Video Files.</a:t>
            </a:r>
          </a:p>
          <a:p>
            <a:pPr marL="228600" indent="-228600"/>
            <a:endParaRPr lang="en-US" dirty="0"/>
          </a:p>
          <a:p>
            <a:pPr marL="228600" indent="-228600">
              <a:buFont typeface="Arial" charset="0"/>
              <a:buAutoNum type="arabicPeriod"/>
            </a:pPr>
            <a:endParaRPr lang="en-US" dirty="0"/>
          </a:p>
          <a:p>
            <a:pPr marL="228600" indent="-228600">
              <a:buFont typeface="Arial" charset="0"/>
              <a:buNone/>
            </a:pPr>
            <a:endParaRPr lang="en-US" dirty="0"/>
          </a:p>
          <a:p>
            <a:pPr marL="228600" indent="-228600"/>
            <a:endParaRPr lang="en-US" dirty="0"/>
          </a:p>
          <a:p>
            <a:pPr marL="228600" indent="-228600"/>
            <a:endParaRPr 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C3A5E1-4335-465C-9522-E258C69606C4}" type="slidenum">
              <a:rPr lang="en-US"/>
              <a:pPr/>
              <a:t>72</a:t>
            </a:fld>
            <a:endParaRPr lang="en-US"/>
          </a:p>
        </p:txBody>
      </p:sp>
      <p:sp>
        <p:nvSpPr>
          <p:cNvPr id="672770" name="Rectangle 2"/>
          <p:cNvSpPr>
            <a:spLocks noGrp="1" noRot="1" noChangeAspect="1" noChangeArrowheads="1" noTextEdit="1"/>
          </p:cNvSpPr>
          <p:nvPr>
            <p:ph type="sldImg"/>
          </p:nvPr>
        </p:nvSpPr>
        <p:spPr>
          <a:ln/>
        </p:spPr>
      </p:sp>
      <p:sp>
        <p:nvSpPr>
          <p:cNvPr id="672771" name="Rectangle 3"/>
          <p:cNvSpPr>
            <a:spLocks noGrp="1" noChangeArrowheads="1"/>
          </p:cNvSpPr>
          <p:nvPr>
            <p:ph type="body" idx="1"/>
          </p:nvPr>
        </p:nvSpPr>
        <p:spPr/>
        <p:txBody>
          <a:bodyPr/>
          <a:lstStyle/>
          <a:p>
            <a:r>
              <a:rPr lang="en-US" dirty="0"/>
              <a:t>Most enzymes are proteins, but RNA enzymes, also called </a:t>
            </a:r>
            <a:r>
              <a:rPr lang="en-US" dirty="0" err="1"/>
              <a:t>ribozymes</a:t>
            </a:r>
            <a:r>
              <a:rPr lang="en-US" dirty="0"/>
              <a:t>, also catalyze reactions.</a:t>
            </a:r>
          </a:p>
          <a:p>
            <a:endParaRPr lang="en-US" dirty="0"/>
          </a:p>
          <a:p>
            <a:endParaRPr 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60EF2F-5D89-428F-A74C-37588A4262B3}" type="slidenum">
              <a:rPr lang="en-US"/>
              <a:pPr/>
              <a:t>73</a:t>
            </a:fld>
            <a:endParaRPr lang="en-US"/>
          </a:p>
        </p:txBody>
      </p:sp>
      <p:sp>
        <p:nvSpPr>
          <p:cNvPr id="720898" name="Rectangle 2"/>
          <p:cNvSpPr>
            <a:spLocks noGrp="1" noRot="1" noChangeAspect="1" noChangeArrowheads="1" noTextEdit="1"/>
          </p:cNvSpPr>
          <p:nvPr>
            <p:ph type="sldImg"/>
          </p:nvPr>
        </p:nvSpPr>
        <p:spPr>
          <a:xfrm>
            <a:off x="1131888" y="674688"/>
            <a:ext cx="4572000" cy="3429000"/>
          </a:xfrm>
          <a:ln/>
        </p:spPr>
      </p:sp>
      <p:sp>
        <p:nvSpPr>
          <p:cNvPr id="720899" name="Rectangle 3"/>
          <p:cNvSpPr>
            <a:spLocks noGrp="1" noChangeArrowheads="1"/>
          </p:cNvSpPr>
          <p:nvPr>
            <p:ph type="body" idx="1"/>
          </p:nvPr>
        </p:nvSpPr>
        <p:spPr/>
        <p:txBody>
          <a:bodyPr/>
          <a:lstStyle/>
          <a:p>
            <a:r>
              <a:rPr lang="en-US"/>
              <a:t>Figure 5.14 The effect of an enzyme is to lower E</a:t>
            </a:r>
            <a:r>
              <a:rPr lang="en-US" baseline="-25000"/>
              <a:t>A</a:t>
            </a:r>
            <a:r>
              <a:rPr lang="en-US"/>
              <a:t>.</a:t>
            </a:r>
          </a:p>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636FA8-12AA-4A8D-B454-CE91901E3B62}" type="slidenum">
              <a:rPr lang="en-US"/>
              <a:pPr/>
              <a:t>74</a:t>
            </a:fld>
            <a:endParaRPr lang="en-US"/>
          </a:p>
        </p:txBody>
      </p:sp>
      <p:sp>
        <p:nvSpPr>
          <p:cNvPr id="674818" name="Rectangle 2"/>
          <p:cNvSpPr>
            <a:spLocks noGrp="1" noRot="1" noChangeAspect="1" noChangeArrowheads="1" noTextEdit="1"/>
          </p:cNvSpPr>
          <p:nvPr>
            <p:ph type="sldImg"/>
          </p:nvPr>
        </p:nvSpPr>
        <p:spPr>
          <a:ln/>
        </p:spPr>
      </p:sp>
      <p:sp>
        <p:nvSpPr>
          <p:cNvPr id="67481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50DE05-F0CE-45EE-B3C6-9C88B2CA65E8}" type="slidenum">
              <a:rPr lang="en-US"/>
              <a:pPr/>
              <a:t>76</a:t>
            </a:fld>
            <a:endParaRPr lang="en-US"/>
          </a:p>
        </p:txBody>
      </p:sp>
      <p:sp>
        <p:nvSpPr>
          <p:cNvPr id="721922" name="Rectangle 2"/>
          <p:cNvSpPr>
            <a:spLocks noGrp="1" noRot="1" noChangeAspect="1" noChangeArrowheads="1" noTextEdit="1"/>
          </p:cNvSpPr>
          <p:nvPr>
            <p:ph type="sldImg"/>
          </p:nvPr>
        </p:nvSpPr>
        <p:spPr>
          <a:ln/>
        </p:spPr>
      </p:sp>
      <p:sp>
        <p:nvSpPr>
          <p:cNvPr id="721923" name="Rectangle 3"/>
          <p:cNvSpPr>
            <a:spLocks noGrp="1" noChangeArrowheads="1"/>
          </p:cNvSpPr>
          <p:nvPr>
            <p:ph type="body" idx="1"/>
          </p:nvPr>
        </p:nvSpPr>
        <p:spPr/>
        <p:txBody>
          <a:bodyPr/>
          <a:lstStyle/>
          <a:p>
            <a:r>
              <a:rPr lang="en-US"/>
              <a:t>Figure 5.15 The catalytic cycle of an enzyme.</a:t>
            </a:r>
          </a:p>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49A5A0-7DF0-4C48-AF4A-D4543BB91809}" type="slidenum">
              <a:rPr lang="en-US"/>
              <a:pPr/>
              <a:t>77</a:t>
            </a:fld>
            <a:endParaRPr lang="en-US"/>
          </a:p>
        </p:txBody>
      </p:sp>
      <p:sp>
        <p:nvSpPr>
          <p:cNvPr id="763906" name="Rectangle 2"/>
          <p:cNvSpPr>
            <a:spLocks noGrp="1" noRot="1" noChangeAspect="1" noChangeArrowheads="1" noTextEdit="1"/>
          </p:cNvSpPr>
          <p:nvPr>
            <p:ph type="sldImg"/>
          </p:nvPr>
        </p:nvSpPr>
        <p:spPr>
          <a:ln/>
        </p:spPr>
      </p:sp>
      <p:sp>
        <p:nvSpPr>
          <p:cNvPr id="763907" name="Rectangle 3"/>
          <p:cNvSpPr>
            <a:spLocks noGrp="1" noChangeArrowheads="1"/>
          </p:cNvSpPr>
          <p:nvPr>
            <p:ph type="body" idx="1"/>
          </p:nvPr>
        </p:nvSpPr>
        <p:spPr/>
        <p:txBody>
          <a:bodyPr/>
          <a:lstStyle/>
          <a:p>
            <a:r>
              <a:rPr lang="en-US"/>
              <a:t>Figure 5.15 The catalytic cycle of an enzyme.</a:t>
            </a:r>
          </a:p>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D73111-F5F4-4056-A6E4-876C4E3C89C9}" type="slidenum">
              <a:rPr lang="en-US"/>
              <a:pPr/>
              <a:t>78</a:t>
            </a:fld>
            <a:endParaRPr lang="en-US"/>
          </a:p>
        </p:txBody>
      </p:sp>
      <p:sp>
        <p:nvSpPr>
          <p:cNvPr id="765954" name="Rectangle 2"/>
          <p:cNvSpPr>
            <a:spLocks noGrp="1" noRot="1" noChangeAspect="1" noChangeArrowheads="1" noTextEdit="1"/>
          </p:cNvSpPr>
          <p:nvPr>
            <p:ph type="sldImg"/>
          </p:nvPr>
        </p:nvSpPr>
        <p:spPr>
          <a:ln/>
        </p:spPr>
      </p:sp>
      <p:sp>
        <p:nvSpPr>
          <p:cNvPr id="765955" name="Rectangle 3"/>
          <p:cNvSpPr>
            <a:spLocks noGrp="1" noChangeArrowheads="1"/>
          </p:cNvSpPr>
          <p:nvPr>
            <p:ph type="body" idx="1"/>
          </p:nvPr>
        </p:nvSpPr>
        <p:spPr/>
        <p:txBody>
          <a:bodyPr/>
          <a:lstStyle/>
          <a:p>
            <a:r>
              <a:rPr lang="en-US"/>
              <a:t>Figure 5.15 The catalytic cycle of an enzyme.</a:t>
            </a:r>
          </a:p>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80A56F-51A9-4E44-B603-E52EF5D0A07A}" type="slidenum">
              <a:rPr lang="en-US"/>
              <a:pPr/>
              <a:t>79</a:t>
            </a:fld>
            <a:endParaRPr lang="en-US"/>
          </a:p>
        </p:txBody>
      </p:sp>
      <p:sp>
        <p:nvSpPr>
          <p:cNvPr id="768002" name="Rectangle 2"/>
          <p:cNvSpPr>
            <a:spLocks noGrp="1" noRot="1" noChangeAspect="1" noChangeArrowheads="1" noTextEdit="1"/>
          </p:cNvSpPr>
          <p:nvPr>
            <p:ph type="sldImg"/>
          </p:nvPr>
        </p:nvSpPr>
        <p:spPr>
          <a:ln/>
        </p:spPr>
      </p:sp>
      <p:sp>
        <p:nvSpPr>
          <p:cNvPr id="768003" name="Rectangle 3"/>
          <p:cNvSpPr>
            <a:spLocks noGrp="1" noChangeArrowheads="1"/>
          </p:cNvSpPr>
          <p:nvPr>
            <p:ph type="body" idx="1"/>
          </p:nvPr>
        </p:nvSpPr>
        <p:spPr/>
        <p:txBody>
          <a:bodyPr/>
          <a:lstStyle/>
          <a:p>
            <a:r>
              <a:rPr lang="en-US"/>
              <a:t>Figure 5.15 The catalytic cycle of an enzyme.</a:t>
            </a:r>
          </a:p>
          <a:p>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85A7AE-7F91-4502-B612-543EB4F87384}" type="slidenum">
              <a:rPr lang="en-US"/>
              <a:pPr/>
              <a:t>80</a:t>
            </a:fld>
            <a:endParaRPr lang="en-US"/>
          </a:p>
        </p:txBody>
      </p:sp>
      <p:sp>
        <p:nvSpPr>
          <p:cNvPr id="678914" name="Rectangle 2"/>
          <p:cNvSpPr>
            <a:spLocks noGrp="1" noRot="1" noChangeAspect="1" noChangeArrowheads="1" noTextEdit="1"/>
          </p:cNvSpPr>
          <p:nvPr>
            <p:ph type="sldImg"/>
          </p:nvPr>
        </p:nvSpPr>
        <p:spPr>
          <a:ln/>
        </p:spPr>
      </p:sp>
      <p:sp>
        <p:nvSpPr>
          <p:cNvPr id="678915" name="Rectangle 3"/>
          <p:cNvSpPr>
            <a:spLocks noGrp="1" noChangeArrowheads="1"/>
          </p:cNvSpPr>
          <p:nvPr>
            <p:ph type="body" idx="1"/>
          </p:nvPr>
        </p:nvSpPr>
        <p:spPr/>
        <p:txBody>
          <a:bodyPr/>
          <a:lstStyle/>
          <a:p>
            <a:r>
              <a:rPr lang="en-US" dirty="0"/>
              <a:t>Certain chemicals also alter enzyme function and have been used to kill bacteria.</a:t>
            </a:r>
          </a:p>
          <a:p>
            <a:endParaRPr lang="en-US" dirty="0"/>
          </a:p>
          <a:p>
            <a:r>
              <a:rPr lang="en-US" dirty="0"/>
              <a:t>For the BLAST Animation Enzymes: Types and Specificity, go to Animation and Video Files.</a:t>
            </a:r>
          </a:p>
          <a:p>
            <a:endParaRPr lang="en-US" b="1"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46D3F9-EADC-43EA-BF04-ECD44E86FDBF}" type="slidenum">
              <a:rPr lang="en-US"/>
              <a:pPr/>
              <a:t>81</a:t>
            </a:fld>
            <a:endParaRPr lang="en-US"/>
          </a:p>
        </p:txBody>
      </p:sp>
      <p:sp>
        <p:nvSpPr>
          <p:cNvPr id="680962" name="Rectangle 2"/>
          <p:cNvSpPr>
            <a:spLocks noGrp="1" noRot="1" noChangeAspect="1" noChangeArrowheads="1" noTextEdit="1"/>
          </p:cNvSpPr>
          <p:nvPr>
            <p:ph type="sldImg"/>
          </p:nvPr>
        </p:nvSpPr>
        <p:spPr>
          <a:ln/>
        </p:spPr>
      </p:sp>
      <p:sp>
        <p:nvSpPr>
          <p:cNvPr id="680963" name="Rectangle 3"/>
          <p:cNvSpPr>
            <a:spLocks noGrp="1" noChangeArrowheads="1"/>
          </p:cNvSpPr>
          <p:nvPr>
            <p:ph type="body" idx="1"/>
          </p:nvPr>
        </p:nvSpPr>
        <p:spPr/>
        <p:txBody>
          <a:bodyPr/>
          <a:lstStyle/>
          <a:p>
            <a:r>
              <a:rPr lang="en-US" dirty="0"/>
              <a:t>We need vitamins in our food or as supplements because of their role in metabolism driven by enzymes.</a:t>
            </a:r>
          </a:p>
          <a:p>
            <a:endParaRPr 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292E2D-9868-437F-AD8F-0201A38B0C0A}" type="slidenum">
              <a:rPr lang="en-US"/>
              <a:pPr/>
              <a:t>82</a:t>
            </a:fld>
            <a:endParaRPr lang="en-US"/>
          </a:p>
        </p:txBody>
      </p:sp>
      <p:sp>
        <p:nvSpPr>
          <p:cNvPr id="685058" name="Rectangle 2"/>
          <p:cNvSpPr>
            <a:spLocks noGrp="1" noRot="1" noChangeAspect="1" noChangeArrowheads="1" noTextEdit="1"/>
          </p:cNvSpPr>
          <p:nvPr>
            <p:ph type="sldImg"/>
          </p:nvPr>
        </p:nvSpPr>
        <p:spPr>
          <a:ln/>
        </p:spPr>
      </p:sp>
      <p:sp>
        <p:nvSpPr>
          <p:cNvPr id="685059" name="Rectangle 3"/>
          <p:cNvSpPr>
            <a:spLocks noGrp="1" noChangeArrowheads="1"/>
          </p:cNvSpPr>
          <p:nvPr>
            <p:ph type="body" idx="1"/>
          </p:nvPr>
        </p:nvSpPr>
        <p:spPr/>
        <p:txBody>
          <a:bodyPr/>
          <a:lstStyle/>
          <a:p>
            <a:pPr>
              <a:lnSpc>
                <a:spcPct val="80000"/>
              </a:lnSpc>
            </a:pPr>
            <a:r>
              <a:rPr lang="en-US" dirty="0"/>
              <a:t>Penicillin, an antibiotic, is an example of a noncompetitive inhibitor because it blocks the active site of an enzyme that some bacteria use to make their cell wall.</a:t>
            </a:r>
          </a:p>
          <a:p>
            <a:pPr>
              <a:lnSpc>
                <a:spcPct val="80000"/>
              </a:lnSpc>
            </a:pPr>
            <a:endParaRPr lang="en-US" dirty="0"/>
          </a:p>
          <a:p>
            <a:pPr>
              <a:lnSpc>
                <a:spcPct val="80000"/>
              </a:lnSpc>
            </a:pPr>
            <a:r>
              <a:rPr lang="en-US" dirty="0"/>
              <a:t>For the BLAST Animation Enzyme Regulation: Chemical Modification, go to Animation and Video Files.</a:t>
            </a:r>
          </a:p>
          <a:p>
            <a:pPr>
              <a:lnSpc>
                <a:spcPct val="80000"/>
              </a:lnSpc>
            </a:pPr>
            <a:r>
              <a:rPr lang="en-US" dirty="0"/>
              <a:t>For the BLAST Animation Enzyme Regulation: Competitive Inhibition, go to Animation and Video Files.</a:t>
            </a:r>
          </a:p>
          <a:p>
            <a:pPr>
              <a:lnSpc>
                <a:spcPct val="80000"/>
              </a:lnSpc>
            </a:pPr>
            <a:endParaRPr 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D09421-35D3-4C54-B5C8-5DD482C4C195}" type="slidenum">
              <a:rPr lang="en-US"/>
              <a:pPr/>
              <a:t>83</a:t>
            </a:fld>
            <a:endParaRPr lang="en-US"/>
          </a:p>
        </p:txBody>
      </p:sp>
      <p:sp>
        <p:nvSpPr>
          <p:cNvPr id="684034" name="Rectangle 2"/>
          <p:cNvSpPr>
            <a:spLocks noGrp="1" noRot="1" noChangeAspect="1" noChangeArrowheads="1" noTextEdit="1"/>
          </p:cNvSpPr>
          <p:nvPr>
            <p:ph type="sldImg"/>
          </p:nvPr>
        </p:nvSpPr>
        <p:spPr>
          <a:ln/>
        </p:spPr>
      </p:sp>
      <p:sp>
        <p:nvSpPr>
          <p:cNvPr id="6840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D95A06-F3A3-45F1-88BD-AFC1D6D6B02F}" type="slidenum">
              <a:rPr lang="en-US"/>
              <a:pPr/>
              <a:t>84</a:t>
            </a:fld>
            <a:endParaRPr lang="en-US"/>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pPr>
              <a:lnSpc>
                <a:spcPct val="80000"/>
              </a:lnSpc>
            </a:pPr>
            <a:r>
              <a:rPr lang="en-US"/>
              <a:t>Figure 5.16 How inhibitors interfere with substrate binding.</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9B64F8-60F0-4D4B-BBA9-FC7F1796F5FC}" type="slidenum">
              <a:rPr lang="en-US"/>
              <a:pPr/>
              <a:t>85</a:t>
            </a:fld>
            <a:endParaRPr lang="en-US"/>
          </a:p>
        </p:txBody>
      </p:sp>
      <p:sp>
        <p:nvSpPr>
          <p:cNvPr id="693250" name="Rectangle 2"/>
          <p:cNvSpPr>
            <a:spLocks noGrp="1" noRot="1" noChangeAspect="1" noChangeArrowheads="1" noTextEdit="1"/>
          </p:cNvSpPr>
          <p:nvPr>
            <p:ph type="sldImg"/>
          </p:nvPr>
        </p:nvSpPr>
        <p:spPr>
          <a:ln/>
        </p:spPr>
      </p:sp>
      <p:sp>
        <p:nvSpPr>
          <p:cNvPr id="693251"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60137" name="Picture 9" descr="art_hires_leopardfront"/>
          <p:cNvPicPr>
            <a:picLocks noChangeAspect="1" noChangeArrowheads="1"/>
          </p:cNvPicPr>
          <p:nvPr userDrawn="1"/>
        </p:nvPicPr>
        <p:blipFill>
          <a:blip r:embed="rId2" cstate="print"/>
          <a:srcRect t="40196" b="4932"/>
          <a:stretch>
            <a:fillRect/>
          </a:stretch>
        </p:blipFill>
        <p:spPr bwMode="auto">
          <a:xfrm>
            <a:off x="3175" y="0"/>
            <a:ext cx="9140825" cy="6553200"/>
          </a:xfrm>
          <a:prstGeom prst="rect">
            <a:avLst/>
          </a:prstGeom>
          <a:noFill/>
        </p:spPr>
      </p:pic>
      <p:sp>
        <p:nvSpPr>
          <p:cNvPr id="560138" name="Rectangle 10"/>
          <p:cNvSpPr>
            <a:spLocks noChangeArrowheads="1"/>
          </p:cNvSpPr>
          <p:nvPr userDrawn="1"/>
        </p:nvSpPr>
        <p:spPr bwMode="auto">
          <a:xfrm>
            <a:off x="0" y="0"/>
            <a:ext cx="9140825" cy="6856413"/>
          </a:xfrm>
          <a:prstGeom prst="rect">
            <a:avLst/>
          </a:prstGeom>
          <a:solidFill>
            <a:schemeClr val="bg1">
              <a:alpha val="64999"/>
            </a:schemeClr>
          </a:solidFill>
          <a:ln w="9525">
            <a:noFill/>
            <a:miter lim="800000"/>
            <a:headEnd/>
            <a:tailEnd/>
          </a:ln>
        </p:spPr>
        <p:txBody>
          <a:bodyPr wrap="none" anchor="ctr"/>
          <a:lstStyle/>
          <a:p>
            <a:endParaRPr lang="en-US"/>
          </a:p>
        </p:txBody>
      </p:sp>
      <p:sp>
        <p:nvSpPr>
          <p:cNvPr id="560139" name="Rectangle 11"/>
          <p:cNvSpPr>
            <a:spLocks noChangeArrowheads="1"/>
          </p:cNvSpPr>
          <p:nvPr userDrawn="1"/>
        </p:nvSpPr>
        <p:spPr bwMode="auto">
          <a:xfrm>
            <a:off x="0" y="190500"/>
            <a:ext cx="3271838" cy="1096963"/>
          </a:xfrm>
          <a:prstGeom prst="rect">
            <a:avLst/>
          </a:prstGeom>
          <a:solidFill>
            <a:srgbClr val="F99D28"/>
          </a:solidFill>
          <a:ln w="9525">
            <a:noFill/>
            <a:miter lim="800000"/>
            <a:headEnd/>
            <a:tailEnd/>
          </a:ln>
        </p:spPr>
        <p:txBody>
          <a:bodyPr wrap="none" anchor="ctr"/>
          <a:lstStyle/>
          <a:p>
            <a:endParaRPr lang="en-US"/>
          </a:p>
        </p:txBody>
      </p:sp>
      <p:sp>
        <p:nvSpPr>
          <p:cNvPr id="560140" name="Rectangle 12"/>
          <p:cNvSpPr>
            <a:spLocks noChangeArrowheads="1"/>
          </p:cNvSpPr>
          <p:nvPr userDrawn="1"/>
        </p:nvSpPr>
        <p:spPr bwMode="auto">
          <a:xfrm>
            <a:off x="3271838" y="190500"/>
            <a:ext cx="5868987" cy="1096963"/>
          </a:xfrm>
          <a:prstGeom prst="rect">
            <a:avLst/>
          </a:prstGeom>
          <a:solidFill>
            <a:srgbClr val="64888C"/>
          </a:solidFill>
          <a:ln w="9525">
            <a:noFill/>
            <a:miter lim="800000"/>
            <a:headEnd/>
            <a:tailEnd/>
          </a:ln>
        </p:spPr>
        <p:txBody>
          <a:bodyPr wrap="none" anchor="ctr"/>
          <a:lstStyle/>
          <a:p>
            <a:endParaRPr lang="en-US"/>
          </a:p>
        </p:txBody>
      </p:sp>
      <p:sp>
        <p:nvSpPr>
          <p:cNvPr id="560141" name="Rectangle 13"/>
          <p:cNvSpPr>
            <a:spLocks noChangeArrowheads="1"/>
          </p:cNvSpPr>
          <p:nvPr userDrawn="1"/>
        </p:nvSpPr>
        <p:spPr bwMode="auto">
          <a:xfrm>
            <a:off x="0" y="6126163"/>
            <a:ext cx="9144000" cy="731837"/>
          </a:xfrm>
          <a:prstGeom prst="rect">
            <a:avLst/>
          </a:prstGeom>
          <a:solidFill>
            <a:srgbClr val="F4E06C"/>
          </a:solidFill>
          <a:ln w="9525">
            <a:noFill/>
            <a:miter lim="800000"/>
            <a:headEnd/>
            <a:tailEnd/>
          </a:ln>
        </p:spPr>
        <p:txBody>
          <a:bodyPr wrap="none" anchor="ctr"/>
          <a:lstStyle/>
          <a:p>
            <a:endParaRPr lang="en-US"/>
          </a:p>
        </p:txBody>
      </p:sp>
      <p:sp>
        <p:nvSpPr>
          <p:cNvPr id="560142" name="Text Box 14"/>
          <p:cNvSpPr txBox="1">
            <a:spLocks noChangeArrowheads="1"/>
          </p:cNvSpPr>
          <p:nvPr userDrawn="1"/>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
        <p:nvSpPr>
          <p:cNvPr id="560143" name="Rectangle 15"/>
          <p:cNvSpPr>
            <a:spLocks noChangeArrowheads="1"/>
          </p:cNvSpPr>
          <p:nvPr userDrawn="1"/>
        </p:nvSpPr>
        <p:spPr bwMode="auto">
          <a:xfrm>
            <a:off x="0" y="0"/>
            <a:ext cx="9140825" cy="155575"/>
          </a:xfrm>
          <a:prstGeom prst="rect">
            <a:avLst/>
          </a:prstGeom>
          <a:solidFill>
            <a:srgbClr val="84A05E"/>
          </a:solidFill>
          <a:ln w="9525">
            <a:noFill/>
            <a:miter lim="800000"/>
            <a:headEnd/>
            <a:tailEnd/>
          </a:ln>
        </p:spPr>
        <p:txBody>
          <a:bodyPr wrap="none" anchor="ctr"/>
          <a:lstStyle/>
          <a:p>
            <a:endParaRPr lang="en-US"/>
          </a:p>
        </p:txBody>
      </p:sp>
      <p:sp>
        <p:nvSpPr>
          <p:cNvPr id="560144" name="Rectangle 16"/>
          <p:cNvSpPr>
            <a:spLocks noGrp="1" noChangeArrowheads="1"/>
          </p:cNvSpPr>
          <p:nvPr>
            <p:ph type="subTitle" idx="1"/>
          </p:nvPr>
        </p:nvSpPr>
        <p:spPr>
          <a:xfrm>
            <a:off x="3400425" y="190500"/>
            <a:ext cx="5667375" cy="1096963"/>
          </a:xfrm>
        </p:spPr>
        <p:txBody>
          <a:bodyPr rIns="0" anchor="ctr"/>
          <a:lstStyle>
            <a:lvl1pPr marL="0" indent="0">
              <a:buFont typeface="Wingdings" pitchFamily="2" charset="2"/>
              <a:buNone/>
              <a:defRPr sz="5100">
                <a:solidFill>
                  <a:srgbClr val="0060AF"/>
                </a:solidFill>
                <a:latin typeface="Times New Roman" pitchFamily="18" charset="0"/>
              </a:defRPr>
            </a:lvl1pPr>
          </a:lstStyle>
          <a:p>
            <a:r>
              <a:rPr lang="en-US"/>
              <a:t>Click to edit Master subtitle style</a:t>
            </a:r>
          </a:p>
        </p:txBody>
      </p:sp>
      <p:sp>
        <p:nvSpPr>
          <p:cNvPr id="560145" name="Rectangle 17"/>
          <p:cNvSpPr>
            <a:spLocks noGrp="1" noChangeArrowheads="1"/>
          </p:cNvSpPr>
          <p:nvPr>
            <p:ph type="ctrTitle" sz="quarter"/>
          </p:nvPr>
        </p:nvSpPr>
        <p:spPr>
          <a:xfrm>
            <a:off x="182563" y="190500"/>
            <a:ext cx="3089275" cy="1096963"/>
          </a:xfrm>
        </p:spPr>
        <p:txBody>
          <a:bodyPr anchor="ctr"/>
          <a:lstStyle>
            <a:lvl1pPr marL="0" indent="0">
              <a:defRPr sz="5000">
                <a:solidFill>
                  <a:schemeClr val="bg1"/>
                </a:solidFill>
                <a:latin typeface="Arial" charset="0"/>
              </a:defRPr>
            </a:lvl1pPr>
          </a:lstStyle>
          <a:p>
            <a:r>
              <a:rPr lang="en-US"/>
              <a:t>Click to edit Master title style</a:t>
            </a:r>
          </a:p>
        </p:txBody>
      </p:sp>
      <p:sp>
        <p:nvSpPr>
          <p:cNvPr id="560146" name="Text Box 18"/>
          <p:cNvSpPr txBox="1">
            <a:spLocks noChangeArrowheads="1"/>
          </p:cNvSpPr>
          <p:nvPr userDrawn="1"/>
        </p:nvSpPr>
        <p:spPr bwMode="auto">
          <a:xfrm>
            <a:off x="0" y="5027613"/>
            <a:ext cx="9140825" cy="1004887"/>
          </a:xfrm>
          <a:prstGeom prst="rect">
            <a:avLst/>
          </a:prstGeom>
          <a:solidFill>
            <a:srgbClr val="C2D6B2">
              <a:alpha val="59000"/>
            </a:srgbClr>
          </a:solidFill>
          <a:ln w="9525">
            <a:noFill/>
            <a:miter lim="800000"/>
            <a:headEnd/>
            <a:tailEnd/>
          </a:ln>
        </p:spPr>
        <p:txBody>
          <a:bodyPr lIns="182880" tIns="0" rIns="0" bIns="0" anchor="ctr"/>
          <a:lstStyle/>
          <a:p>
            <a:pPr algn="l"/>
            <a:r>
              <a:rPr lang="en-US" sz="1800" b="0">
                <a:latin typeface="Arial Narrow" pitchFamily="34" charset="0"/>
              </a:rPr>
              <a:t>PowerPoint Lectures for</a:t>
            </a:r>
          </a:p>
          <a:p>
            <a:pPr algn="l"/>
            <a:r>
              <a:rPr lang="en-US" sz="2200" i="1">
                <a:latin typeface="Arial Narrow" pitchFamily="34" charset="0"/>
              </a:rPr>
              <a:t>Biology: Concepts &amp; Connections, </a:t>
            </a:r>
            <a:r>
              <a:rPr lang="en-US" sz="1800" i="1">
                <a:latin typeface="Arial Narrow" pitchFamily="34" charset="0"/>
              </a:rPr>
              <a:t>Sixth Edition</a:t>
            </a:r>
          </a:p>
          <a:p>
            <a:pPr algn="l"/>
            <a:r>
              <a:rPr lang="en-US" sz="1800" i="1">
                <a:latin typeface="Arial Narrow" pitchFamily="34" charset="0"/>
              </a:rPr>
              <a:t>Campbell, Reece, Taylor, Simon, and Dickey</a:t>
            </a:r>
            <a:endParaRPr lang="en-US" sz="2400" b="0"/>
          </a:p>
        </p:txBody>
      </p:sp>
      <p:sp>
        <p:nvSpPr>
          <p:cNvPr id="560147" name="Rectangle 19"/>
          <p:cNvSpPr>
            <a:spLocks noChangeArrowheads="1"/>
          </p:cNvSpPr>
          <p:nvPr userDrawn="1"/>
        </p:nvSpPr>
        <p:spPr bwMode="auto">
          <a:xfrm>
            <a:off x="0" y="6122988"/>
            <a:ext cx="9144000" cy="109537"/>
          </a:xfrm>
          <a:prstGeom prst="rect">
            <a:avLst/>
          </a:prstGeom>
          <a:solidFill>
            <a:srgbClr val="F4CA2F"/>
          </a:solidFill>
          <a:ln w="9525">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2563" y="1279525"/>
            <a:ext cx="4311650" cy="5073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279525"/>
            <a:ext cx="4311650" cy="5073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4338" y="182563"/>
            <a:ext cx="2193925" cy="61706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2563" y="182563"/>
            <a:ext cx="6429375" cy="61706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9111" name="Rectangle 7"/>
          <p:cNvSpPr>
            <a:spLocks noGrp="1" noChangeArrowheads="1"/>
          </p:cNvSpPr>
          <p:nvPr>
            <p:ph type="title"/>
          </p:nvPr>
        </p:nvSpPr>
        <p:spPr bwMode="auto">
          <a:xfrm>
            <a:off x="182563" y="182563"/>
            <a:ext cx="8775700" cy="8223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559112" name="Rectangle 8"/>
          <p:cNvSpPr>
            <a:spLocks noGrp="1" noChangeArrowheads="1"/>
          </p:cNvSpPr>
          <p:nvPr>
            <p:ph type="body" idx="1"/>
          </p:nvPr>
        </p:nvSpPr>
        <p:spPr bwMode="auto">
          <a:xfrm>
            <a:off x="182563" y="1279525"/>
            <a:ext cx="8775700" cy="5073650"/>
          </a:xfrm>
          <a:prstGeom prst="rect">
            <a:avLst/>
          </a:prstGeom>
          <a:noFill/>
          <a:ln w="9525">
            <a:noFill/>
            <a:miter lim="800000"/>
            <a:headEnd/>
            <a:tailEnd/>
          </a:ln>
        </p:spPr>
        <p:txBody>
          <a:bodyPr vert="horz" wrap="square" lIns="0" tIns="0" rIns="13716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iming>
    <p:tnLst>
      <p:par>
        <p:cTn id="1" dur="indefinite" restart="never" nodeType="tmRoot"/>
      </p:par>
    </p:tnLst>
  </p:timing>
  <p:txStyles>
    <p:titleStyle>
      <a:lvl1pPr marL="450850" indent="-450850" algn="l" rtl="0" fontAlgn="base">
        <a:lnSpc>
          <a:spcPct val="90000"/>
        </a:lnSpc>
        <a:spcBef>
          <a:spcPct val="0"/>
        </a:spcBef>
        <a:spcAft>
          <a:spcPct val="0"/>
        </a:spcAft>
        <a:defRPr sz="3000" b="1">
          <a:solidFill>
            <a:schemeClr val="tx2"/>
          </a:solidFill>
          <a:latin typeface="+mj-lt"/>
          <a:ea typeface="+mj-ea"/>
          <a:cs typeface="+mj-cs"/>
        </a:defRPr>
      </a:lvl1pPr>
      <a:lvl2pPr marL="4508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2pPr>
      <a:lvl3pPr marL="4508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3pPr>
      <a:lvl4pPr marL="4508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4pPr>
      <a:lvl5pPr marL="4508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5pPr>
      <a:lvl6pPr marL="9080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6pPr>
      <a:lvl7pPr marL="13652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7pPr>
      <a:lvl8pPr marL="18224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8pPr>
      <a:lvl9pPr marL="22796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9pPr>
    </p:titleStyle>
    <p:bodyStyle>
      <a:lvl1pPr marL="339725" indent="-339725" algn="l" rtl="0" fontAlgn="base">
        <a:spcBef>
          <a:spcPct val="45000"/>
        </a:spcBef>
        <a:spcAft>
          <a:spcPct val="20000"/>
        </a:spcAft>
        <a:buClr>
          <a:schemeClr val="tx2"/>
        </a:buClr>
        <a:buFont typeface="Wingdings" pitchFamily="2" charset="2"/>
        <a:buChar char="§"/>
        <a:defRPr sz="2800">
          <a:solidFill>
            <a:schemeClr val="tx1"/>
          </a:solidFill>
          <a:latin typeface="+mn-lt"/>
          <a:ea typeface="+mn-ea"/>
          <a:cs typeface="+mn-cs"/>
        </a:defRPr>
      </a:lvl1pPr>
      <a:lvl2pPr marL="798513" indent="-341313" algn="l" rtl="0" fontAlgn="base">
        <a:spcBef>
          <a:spcPct val="45000"/>
        </a:spcBef>
        <a:spcAft>
          <a:spcPct val="20000"/>
        </a:spcAft>
        <a:buClr>
          <a:schemeClr val="tx2"/>
        </a:buClr>
        <a:buFont typeface="Wingdings" pitchFamily="2" charset="2"/>
        <a:buChar char="§"/>
        <a:defRPr sz="2400">
          <a:solidFill>
            <a:schemeClr val="tx1"/>
          </a:solidFill>
          <a:latin typeface="+mn-lt"/>
          <a:cs typeface="+mn-cs"/>
        </a:defRPr>
      </a:lvl2pPr>
      <a:lvl3pPr marL="1485900" indent="-339725"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3pPr>
      <a:lvl4pPr marL="2176463"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4pPr>
      <a:lvl5pPr marL="2859088"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5pPr>
      <a:lvl6pPr marL="3316288"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6pPr>
      <a:lvl7pPr marL="3773488"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7pPr>
      <a:lvl8pPr marL="4230688"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8pPr>
      <a:lvl9pPr marL="4687888"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hyperlink" Target="05_01CSignalingOverview_A.html"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ULR79TiUj80" TargetMode="External"/><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www.youtube.com/watch?v=7k2KAfRsZ4Q"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05_01CSignalingOverview_A.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05_01SignalTransduction_A.html" TargetMode="Externa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youtube.com/watch?v=s0p1ztrbXPY"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www.youtube.com/watch?v=sdiJtDRJQEc"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hyperlink" Target="http://www.youtube.com/watch?v=owEgqrq51zY"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www.youtube.com/watch?v=AKyyvuOmXq0"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p:cNvSpPr>
            <a:spLocks noGrp="1" noChangeArrowheads="1"/>
          </p:cNvSpPr>
          <p:nvPr>
            <p:ph type="ctrTitle"/>
          </p:nvPr>
        </p:nvSpPr>
        <p:spPr>
          <a:xfrm>
            <a:off x="182563" y="157163"/>
            <a:ext cx="8709025" cy="1143000"/>
          </a:xfrm>
        </p:spPr>
        <p:txBody>
          <a:bodyPr/>
          <a:lstStyle/>
          <a:p>
            <a:r>
              <a:rPr lang="en-US" sz="4400">
                <a:solidFill>
                  <a:schemeClr val="tx1"/>
                </a:solidFill>
                <a:effectLst>
                  <a:outerShdw blurRad="38100" dist="38100" dir="2700000" algn="tl">
                    <a:srgbClr val="C0C0C0"/>
                  </a:outerShdw>
                </a:effectLst>
              </a:rPr>
              <a:t>Chapter 5</a:t>
            </a:r>
            <a:endParaRPr lang="en-US"/>
          </a:p>
        </p:txBody>
      </p:sp>
      <p:sp>
        <p:nvSpPr>
          <p:cNvPr id="456707" name="Rectangle 3"/>
          <p:cNvSpPr>
            <a:spLocks noGrp="1" noChangeArrowheads="1"/>
          </p:cNvSpPr>
          <p:nvPr>
            <p:ph type="subTitle" idx="1"/>
          </p:nvPr>
        </p:nvSpPr>
        <p:spPr>
          <a:xfrm>
            <a:off x="3417888" y="365125"/>
            <a:ext cx="3192462" cy="942975"/>
          </a:xfrm>
        </p:spPr>
        <p:txBody>
          <a:bodyPr/>
          <a:lstStyle/>
          <a:p>
            <a:r>
              <a:rPr lang="en-US" sz="2800" b="1">
                <a:solidFill>
                  <a:schemeClr val="bg1"/>
                </a:solidFill>
              </a:rPr>
              <a:t>The Working Cell</a:t>
            </a:r>
          </a:p>
        </p:txBody>
      </p:sp>
      <p:sp>
        <p:nvSpPr>
          <p:cNvPr id="45670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a:latin typeface="Tahoma" pitchFamily="34" charset="0"/>
              </a:rPr>
              <a:t>0</a:t>
            </a:r>
          </a:p>
        </p:txBody>
      </p:sp>
      <p:sp>
        <p:nvSpPr>
          <p:cNvPr id="456709" name="Text Box 5"/>
          <p:cNvSpPr txBox="1">
            <a:spLocks noChangeArrowheads="1"/>
          </p:cNvSpPr>
          <p:nvPr/>
        </p:nvSpPr>
        <p:spPr bwMode="auto">
          <a:xfrm>
            <a:off x="182563" y="6242050"/>
            <a:ext cx="8775700" cy="228600"/>
          </a:xfrm>
          <a:prstGeom prst="rect">
            <a:avLst/>
          </a:prstGeom>
          <a:noFill/>
          <a:ln w="9525">
            <a:noFill/>
            <a:miter lim="800000"/>
            <a:headEnd/>
            <a:tailEnd/>
          </a:ln>
        </p:spPr>
        <p:txBody>
          <a:bodyPr lIns="0" tIns="0" rIns="0" bIns="0"/>
          <a:lstStyle/>
          <a:p>
            <a:r>
              <a:rPr lang="en-US" sz="2000">
                <a:solidFill>
                  <a:srgbClr val="10648C"/>
                </a:solidFill>
                <a:latin typeface="Times New Roman" pitchFamily="18" charset="0"/>
              </a:rPr>
              <a:t>Lecture by Richard L. Myers</a:t>
            </a: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Rectangle 2"/>
          <p:cNvSpPr>
            <a:spLocks noGrp="1" noChangeArrowheads="1"/>
          </p:cNvSpPr>
          <p:nvPr>
            <p:ph type="title"/>
          </p:nvPr>
        </p:nvSpPr>
        <p:spPr>
          <a:xfrm>
            <a:off x="160338" y="158750"/>
            <a:ext cx="8961437" cy="914400"/>
          </a:xfrm>
        </p:spPr>
        <p:txBody>
          <a:bodyPr/>
          <a:lstStyle/>
          <a:p>
            <a:r>
              <a:rPr lang="en-US" sz="3200"/>
              <a:t>Introduction: </a:t>
            </a:r>
            <a:r>
              <a:rPr lang="en-US" sz="3200" i="1"/>
              <a:t>Turning on the Lights to Be Invisible</a:t>
            </a:r>
          </a:p>
        </p:txBody>
      </p:sp>
      <p:sp>
        <p:nvSpPr>
          <p:cNvPr id="561155" name="Rectangle 3"/>
          <p:cNvSpPr>
            <a:spLocks noGrp="1" noChangeArrowheads="1"/>
          </p:cNvSpPr>
          <p:nvPr>
            <p:ph type="body" idx="1"/>
          </p:nvPr>
        </p:nvSpPr>
        <p:spPr>
          <a:xfrm>
            <a:off x="153988" y="1303338"/>
            <a:ext cx="8534400" cy="4264025"/>
          </a:xfrm>
        </p:spPr>
        <p:txBody>
          <a:bodyPr/>
          <a:lstStyle/>
          <a:p>
            <a:r>
              <a:rPr lang="en-US"/>
              <a:t>Some organisms use energy-converting reactions to produce light</a:t>
            </a:r>
          </a:p>
          <a:p>
            <a:pPr lvl="1">
              <a:buFontTx/>
              <a:buChar char="–"/>
            </a:pPr>
            <a:r>
              <a:rPr lang="en-US"/>
              <a:t>Examples are organisms that live in the ocean and use light to hide themselves from predators</a:t>
            </a:r>
          </a:p>
          <a:p>
            <a:r>
              <a:rPr lang="en-US"/>
              <a:t>Energy conversion involves not only energy but also membranes and enzymes</a:t>
            </a:r>
          </a:p>
          <a:p>
            <a:r>
              <a:rPr lang="en-US"/>
              <a:t>So, production of light involves all of the topics covered in this chapter</a:t>
            </a:r>
          </a:p>
        </p:txBody>
      </p:sp>
      <p:sp>
        <p:nvSpPr>
          <p:cNvPr id="561156"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56115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6115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0093" name="Picture 29" descr="05_00aSquid-L"/>
          <p:cNvPicPr>
            <a:picLocks noChangeAspect="1" noChangeArrowheads="1"/>
          </p:cNvPicPr>
          <p:nvPr/>
        </p:nvPicPr>
        <p:blipFill>
          <a:blip r:embed="rId3" cstate="print"/>
          <a:srcRect/>
          <a:stretch>
            <a:fillRect/>
          </a:stretch>
        </p:blipFill>
        <p:spPr bwMode="auto">
          <a:xfrm>
            <a:off x="163772" y="265848"/>
            <a:ext cx="2825087" cy="4250440"/>
          </a:xfrm>
          <a:prstGeom prst="rect">
            <a:avLst/>
          </a:prstGeom>
          <a:noFill/>
        </p:spPr>
      </p:pic>
      <p:pic>
        <p:nvPicPr>
          <p:cNvPr id="3" name="Picture 2" descr="05_00bAnglerFish-L"/>
          <p:cNvPicPr>
            <a:picLocks noChangeAspect="1" noChangeArrowheads="1"/>
          </p:cNvPicPr>
          <p:nvPr/>
        </p:nvPicPr>
        <p:blipFill>
          <a:blip r:embed="rId4" cstate="print"/>
          <a:srcRect/>
          <a:stretch>
            <a:fillRect/>
          </a:stretch>
        </p:blipFill>
        <p:spPr bwMode="auto">
          <a:xfrm>
            <a:off x="3289111" y="3020679"/>
            <a:ext cx="5283484" cy="292382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7458" name="Picture 2" descr="05_00cCookieCutterShark-L"/>
          <p:cNvPicPr>
            <a:picLocks noChangeAspect="1" noChangeArrowheads="1"/>
          </p:cNvPicPr>
          <p:nvPr/>
        </p:nvPicPr>
        <p:blipFill>
          <a:blip r:embed="rId3" cstate="print"/>
          <a:srcRect/>
          <a:stretch>
            <a:fillRect/>
          </a:stretch>
        </p:blipFill>
        <p:spPr bwMode="auto">
          <a:xfrm>
            <a:off x="1044575" y="1770063"/>
            <a:ext cx="7054850" cy="3316287"/>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7" name="Rectangle 3"/>
          <p:cNvSpPr>
            <a:spLocks noGrp="1" noChangeArrowheads="1"/>
          </p:cNvSpPr>
          <p:nvPr>
            <p:ph type="body" idx="1"/>
          </p:nvPr>
        </p:nvSpPr>
        <p:spPr>
          <a:xfrm>
            <a:off x="304800" y="1295400"/>
            <a:ext cx="8534400" cy="1565275"/>
          </a:xfrm>
        </p:spPr>
        <p:txBody>
          <a:bodyPr/>
          <a:lstStyle/>
          <a:p>
            <a:pPr algn="ctr">
              <a:buFont typeface="Wingdings" pitchFamily="2" charset="2"/>
              <a:buNone/>
            </a:pPr>
            <a:r>
              <a:rPr lang="en-US" sz="4400"/>
              <a:t>MEMBRANE STRUCTURE AND FUNCTION</a:t>
            </a:r>
          </a:p>
        </p:txBody>
      </p:sp>
      <p:sp>
        <p:nvSpPr>
          <p:cNvPr id="564228"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56422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6423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2"/>
          <p:cNvSpPr>
            <a:spLocks noGrp="1" noChangeArrowheads="1"/>
          </p:cNvSpPr>
          <p:nvPr>
            <p:ph type="title"/>
          </p:nvPr>
        </p:nvSpPr>
        <p:spPr>
          <a:xfrm>
            <a:off x="160338" y="158750"/>
            <a:ext cx="8534400" cy="914400"/>
          </a:xfrm>
        </p:spPr>
        <p:txBody>
          <a:bodyPr/>
          <a:lstStyle/>
          <a:p>
            <a:pPr marL="574675" indent="-574675"/>
            <a:r>
              <a:rPr lang="en-US" sz="3200"/>
              <a:t>5.1 Membranes are a fluid mosaic of phospholipids and proteins</a:t>
            </a:r>
          </a:p>
        </p:txBody>
      </p:sp>
      <p:sp>
        <p:nvSpPr>
          <p:cNvPr id="565251" name="Rectangle 3"/>
          <p:cNvSpPr>
            <a:spLocks noGrp="1" noChangeArrowheads="1"/>
          </p:cNvSpPr>
          <p:nvPr>
            <p:ph type="body" idx="1"/>
          </p:nvPr>
        </p:nvSpPr>
        <p:spPr>
          <a:xfrm>
            <a:off x="153988" y="1301750"/>
            <a:ext cx="8534400" cy="3333750"/>
          </a:xfrm>
        </p:spPr>
        <p:txBody>
          <a:bodyPr/>
          <a:lstStyle/>
          <a:p>
            <a:r>
              <a:rPr lang="en-US"/>
              <a:t>Membranes are composed of phospholipids and proteins</a:t>
            </a:r>
          </a:p>
          <a:p>
            <a:pPr lvl="1">
              <a:buFontTx/>
              <a:buChar char="–"/>
            </a:pPr>
            <a:r>
              <a:rPr lang="en-US"/>
              <a:t>Membranes are commonly described as a </a:t>
            </a:r>
            <a:r>
              <a:rPr lang="en-US" b="1"/>
              <a:t>fluid mosaic</a:t>
            </a:r>
            <a:endParaRPr lang="en-US"/>
          </a:p>
          <a:p>
            <a:pPr lvl="1">
              <a:buFontTx/>
              <a:buChar char="–"/>
            </a:pPr>
            <a:r>
              <a:rPr lang="en-US"/>
              <a:t>This means that the surface appears </a:t>
            </a:r>
            <a:r>
              <a:rPr lang="en-US" i="1"/>
              <a:t>mosaic</a:t>
            </a:r>
            <a:r>
              <a:rPr lang="en-US"/>
              <a:t> because of the proteins embedded in the phospholipids and </a:t>
            </a:r>
            <a:r>
              <a:rPr lang="en-US" i="1"/>
              <a:t>fluid</a:t>
            </a:r>
            <a:r>
              <a:rPr lang="en-US"/>
              <a:t> because the proteins can drift about in the phospholipids</a:t>
            </a:r>
          </a:p>
        </p:txBody>
      </p:sp>
      <p:sp>
        <p:nvSpPr>
          <p:cNvPr id="565252"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56525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6525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2423" name="Picture 7" descr="07_03FluidMosaicModel-U"/>
          <p:cNvPicPr>
            <a:picLocks noChangeAspect="1" noChangeArrowheads="1"/>
          </p:cNvPicPr>
          <p:nvPr/>
        </p:nvPicPr>
        <p:blipFill>
          <a:blip r:embed="rId3" cstate="print"/>
          <a:srcRect/>
          <a:stretch>
            <a:fillRect/>
          </a:stretch>
        </p:blipFill>
        <p:spPr bwMode="auto">
          <a:xfrm>
            <a:off x="296863" y="1028700"/>
            <a:ext cx="8548687" cy="4799013"/>
          </a:xfrm>
          <a:prstGeom prst="rect">
            <a:avLst/>
          </a:prstGeom>
          <a:noFill/>
        </p:spPr>
      </p:pic>
      <p:sp>
        <p:nvSpPr>
          <p:cNvPr id="572424" name="Text Box 8"/>
          <p:cNvSpPr txBox="1">
            <a:spLocks noChangeArrowheads="1"/>
          </p:cNvSpPr>
          <p:nvPr/>
        </p:nvSpPr>
        <p:spPr bwMode="auto">
          <a:xfrm>
            <a:off x="336550" y="3284538"/>
            <a:ext cx="1862138" cy="641350"/>
          </a:xfrm>
          <a:prstGeom prst="rect">
            <a:avLst/>
          </a:prstGeom>
          <a:noFill/>
          <a:ln w="9525">
            <a:noFill/>
            <a:miter lim="800000"/>
            <a:headEnd/>
            <a:tailEnd/>
          </a:ln>
          <a:effectLst/>
        </p:spPr>
        <p:txBody>
          <a:bodyPr lIns="0" tIns="0" rIns="0" bIns="0">
            <a:spAutoFit/>
          </a:bodyPr>
          <a:lstStyle/>
          <a:p>
            <a:pPr algn="l"/>
            <a:r>
              <a:rPr lang="en-US" sz="2100" dirty="0"/>
              <a:t>Phospholipid</a:t>
            </a:r>
          </a:p>
          <a:p>
            <a:pPr algn="l"/>
            <a:r>
              <a:rPr lang="en-US" sz="2100" dirty="0" err="1"/>
              <a:t>bilayer</a:t>
            </a:r>
            <a:endParaRPr lang="en-US" sz="2100" dirty="0">
              <a:latin typeface="Times" pitchFamily="18" charset="0"/>
            </a:endParaRPr>
          </a:p>
        </p:txBody>
      </p:sp>
      <p:sp>
        <p:nvSpPr>
          <p:cNvPr id="572425" name="Text Box 9"/>
          <p:cNvSpPr txBox="1">
            <a:spLocks noChangeArrowheads="1"/>
          </p:cNvSpPr>
          <p:nvPr/>
        </p:nvSpPr>
        <p:spPr bwMode="auto">
          <a:xfrm>
            <a:off x="2813050" y="4967288"/>
            <a:ext cx="2763838" cy="577850"/>
          </a:xfrm>
          <a:prstGeom prst="rect">
            <a:avLst/>
          </a:prstGeom>
          <a:noFill/>
          <a:ln w="9525">
            <a:noFill/>
            <a:miter lim="800000"/>
            <a:headEnd/>
            <a:tailEnd/>
          </a:ln>
          <a:effectLst/>
        </p:spPr>
        <p:txBody>
          <a:bodyPr lIns="0" tIns="0" rIns="0" bIns="0">
            <a:spAutoFit/>
          </a:bodyPr>
          <a:lstStyle/>
          <a:p>
            <a:pPr algn="l">
              <a:lnSpc>
                <a:spcPct val="90000"/>
              </a:lnSpc>
            </a:pPr>
            <a:r>
              <a:rPr lang="en-US" sz="2100"/>
              <a:t>Hydrophobic regions</a:t>
            </a:r>
          </a:p>
          <a:p>
            <a:pPr algn="l">
              <a:lnSpc>
                <a:spcPct val="90000"/>
              </a:lnSpc>
            </a:pPr>
            <a:r>
              <a:rPr lang="en-US" sz="2100"/>
              <a:t>of protein</a:t>
            </a:r>
            <a:endParaRPr lang="en-US" sz="2100">
              <a:latin typeface="Times" pitchFamily="18" charset="0"/>
            </a:endParaRPr>
          </a:p>
        </p:txBody>
      </p:sp>
      <p:sp>
        <p:nvSpPr>
          <p:cNvPr id="572426" name="AutoShape 10"/>
          <p:cNvSpPr>
            <a:spLocks/>
          </p:cNvSpPr>
          <p:nvPr/>
        </p:nvSpPr>
        <p:spPr bwMode="auto">
          <a:xfrm>
            <a:off x="2247900" y="2482850"/>
            <a:ext cx="152400" cy="1949450"/>
          </a:xfrm>
          <a:prstGeom prst="leftBrace">
            <a:avLst>
              <a:gd name="adj1" fmla="val 106597"/>
              <a:gd name="adj2" fmla="val 50000"/>
            </a:avLst>
          </a:prstGeom>
          <a:noFill/>
          <a:ln w="25400">
            <a:solidFill>
              <a:schemeClr val="tx1"/>
            </a:solidFill>
            <a:round/>
            <a:headEnd/>
            <a:tailEnd/>
          </a:ln>
          <a:effectLst/>
        </p:spPr>
        <p:txBody>
          <a:bodyPr wrap="none" anchor="ctr"/>
          <a:lstStyle/>
          <a:p>
            <a:endParaRPr lang="en-US"/>
          </a:p>
        </p:txBody>
      </p:sp>
      <p:sp>
        <p:nvSpPr>
          <p:cNvPr id="572427" name="Line 11"/>
          <p:cNvSpPr>
            <a:spLocks noChangeShapeType="1"/>
          </p:cNvSpPr>
          <p:nvPr/>
        </p:nvSpPr>
        <p:spPr bwMode="auto">
          <a:xfrm>
            <a:off x="2063750" y="3457575"/>
            <a:ext cx="184150" cy="0"/>
          </a:xfrm>
          <a:prstGeom prst="line">
            <a:avLst/>
          </a:prstGeom>
          <a:noFill/>
          <a:ln w="25400">
            <a:solidFill>
              <a:schemeClr val="tx1"/>
            </a:solidFill>
            <a:round/>
            <a:headEnd/>
            <a:tailEnd/>
          </a:ln>
          <a:effectLst/>
        </p:spPr>
        <p:txBody>
          <a:bodyPr wrap="none" anchor="ctr"/>
          <a:lstStyle/>
          <a:p>
            <a:endParaRPr lang="en-US"/>
          </a:p>
        </p:txBody>
      </p:sp>
      <p:sp>
        <p:nvSpPr>
          <p:cNvPr id="572428" name="Line 12"/>
          <p:cNvSpPr>
            <a:spLocks noChangeShapeType="1"/>
          </p:cNvSpPr>
          <p:nvPr/>
        </p:nvSpPr>
        <p:spPr bwMode="auto">
          <a:xfrm flipH="1">
            <a:off x="3511550" y="3556000"/>
            <a:ext cx="450850" cy="1435100"/>
          </a:xfrm>
          <a:prstGeom prst="line">
            <a:avLst/>
          </a:prstGeom>
          <a:noFill/>
          <a:ln w="25400">
            <a:solidFill>
              <a:schemeClr val="tx1"/>
            </a:solidFill>
            <a:round/>
            <a:headEnd/>
            <a:tailEnd/>
          </a:ln>
          <a:effectLst/>
        </p:spPr>
        <p:txBody>
          <a:bodyPr wrap="none" anchor="ctr"/>
          <a:lstStyle/>
          <a:p>
            <a:endParaRPr lang="en-US"/>
          </a:p>
        </p:txBody>
      </p:sp>
      <p:sp>
        <p:nvSpPr>
          <p:cNvPr id="572429" name="Line 13"/>
          <p:cNvSpPr>
            <a:spLocks noChangeShapeType="1"/>
          </p:cNvSpPr>
          <p:nvPr/>
        </p:nvSpPr>
        <p:spPr bwMode="auto">
          <a:xfrm flipH="1">
            <a:off x="3511550" y="3663950"/>
            <a:ext cx="1289050" cy="1320800"/>
          </a:xfrm>
          <a:prstGeom prst="line">
            <a:avLst/>
          </a:prstGeom>
          <a:noFill/>
          <a:ln w="25400">
            <a:solidFill>
              <a:schemeClr val="tx1"/>
            </a:solidFill>
            <a:round/>
            <a:headEnd/>
            <a:tailEnd/>
          </a:ln>
          <a:effectLst/>
        </p:spPr>
        <p:txBody>
          <a:bodyPr wrap="none" anchor="ctr"/>
          <a:lstStyle/>
          <a:p>
            <a:endParaRPr lang="en-US"/>
          </a:p>
        </p:txBody>
      </p:sp>
      <p:sp>
        <p:nvSpPr>
          <p:cNvPr id="572430" name="Text Box 14"/>
          <p:cNvSpPr txBox="1">
            <a:spLocks noChangeArrowheads="1"/>
          </p:cNvSpPr>
          <p:nvPr/>
        </p:nvSpPr>
        <p:spPr bwMode="auto">
          <a:xfrm>
            <a:off x="6445250" y="4967288"/>
            <a:ext cx="2325688" cy="577850"/>
          </a:xfrm>
          <a:prstGeom prst="rect">
            <a:avLst/>
          </a:prstGeom>
          <a:noFill/>
          <a:ln w="9525">
            <a:noFill/>
            <a:miter lim="800000"/>
            <a:headEnd/>
            <a:tailEnd/>
          </a:ln>
          <a:effectLst/>
        </p:spPr>
        <p:txBody>
          <a:bodyPr lIns="0" tIns="0" rIns="0" bIns="0">
            <a:spAutoFit/>
          </a:bodyPr>
          <a:lstStyle/>
          <a:p>
            <a:pPr algn="l">
              <a:lnSpc>
                <a:spcPct val="90000"/>
              </a:lnSpc>
            </a:pPr>
            <a:r>
              <a:rPr lang="en-US" sz="2100"/>
              <a:t>Hydrophilic</a:t>
            </a:r>
          </a:p>
          <a:p>
            <a:pPr algn="l">
              <a:lnSpc>
                <a:spcPct val="90000"/>
              </a:lnSpc>
            </a:pPr>
            <a:r>
              <a:rPr lang="en-US" sz="2100"/>
              <a:t>regions of protein</a:t>
            </a:r>
            <a:endParaRPr lang="en-US" sz="2100">
              <a:latin typeface="Times" pitchFamily="18" charset="0"/>
            </a:endParaRPr>
          </a:p>
        </p:txBody>
      </p:sp>
      <p:sp>
        <p:nvSpPr>
          <p:cNvPr id="572431" name="Line 15"/>
          <p:cNvSpPr>
            <a:spLocks noChangeShapeType="1"/>
          </p:cNvSpPr>
          <p:nvPr/>
        </p:nvSpPr>
        <p:spPr bwMode="auto">
          <a:xfrm>
            <a:off x="6902450" y="4546600"/>
            <a:ext cx="571500" cy="400050"/>
          </a:xfrm>
          <a:prstGeom prst="line">
            <a:avLst/>
          </a:prstGeom>
          <a:noFill/>
          <a:ln w="25400">
            <a:solidFill>
              <a:schemeClr val="tx1"/>
            </a:solidFill>
            <a:round/>
            <a:headEnd/>
            <a:tailEnd/>
          </a:ln>
          <a:effectLst/>
        </p:spPr>
        <p:txBody>
          <a:bodyPr wrap="none" anchor="ctr"/>
          <a:lstStyle/>
          <a:p>
            <a:endParaRPr lang="en-US"/>
          </a:p>
        </p:txBody>
      </p:sp>
      <p:sp>
        <p:nvSpPr>
          <p:cNvPr id="572432" name="Line 16"/>
          <p:cNvSpPr>
            <a:spLocks noChangeShapeType="1"/>
          </p:cNvSpPr>
          <p:nvPr/>
        </p:nvSpPr>
        <p:spPr bwMode="auto">
          <a:xfrm>
            <a:off x="6877050" y="2387600"/>
            <a:ext cx="596900" cy="255905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Fluid Mosaic Model Of a Plasma Membrane</a:t>
            </a:r>
            <a:endParaRPr lang="en-US" dirty="0"/>
          </a:p>
        </p:txBody>
      </p:sp>
      <p:pic>
        <p:nvPicPr>
          <p:cNvPr id="791555" name="Picture 3"/>
          <p:cNvPicPr>
            <a:picLocks noChangeAspect="1" noChangeArrowheads="1"/>
          </p:cNvPicPr>
          <p:nvPr/>
        </p:nvPicPr>
        <p:blipFill>
          <a:blip r:embed="rId2" cstate="print"/>
          <a:srcRect/>
          <a:stretch>
            <a:fillRect/>
          </a:stretch>
        </p:blipFill>
        <p:spPr bwMode="auto">
          <a:xfrm>
            <a:off x="545970" y="1119116"/>
            <a:ext cx="7632106" cy="3848669"/>
          </a:xfrm>
          <a:prstGeom prst="rect">
            <a:avLst/>
          </a:prstGeom>
          <a:noFill/>
          <a:ln w="9525">
            <a:noFill/>
            <a:miter lim="800000"/>
            <a:headEnd/>
            <a:tailEnd/>
          </a:ln>
        </p:spPr>
      </p:pic>
      <p:sp>
        <p:nvSpPr>
          <p:cNvPr id="5" name="TextBox 4"/>
          <p:cNvSpPr txBox="1"/>
          <p:nvPr/>
        </p:nvSpPr>
        <p:spPr>
          <a:xfrm>
            <a:off x="1542197" y="5718412"/>
            <a:ext cx="6237027" cy="523220"/>
          </a:xfrm>
          <a:prstGeom prst="rect">
            <a:avLst/>
          </a:prstGeom>
          <a:noFill/>
        </p:spPr>
        <p:txBody>
          <a:bodyPr wrap="square" rtlCol="0">
            <a:spAutoFit/>
          </a:bodyPr>
          <a:lstStyle/>
          <a:p>
            <a:pPr algn="ctr"/>
            <a:r>
              <a:rPr lang="en-US" sz="2800" dirty="0" smtClean="0">
                <a:hlinkClick r:id="rId3"/>
              </a:rPr>
              <a:t>Fluid Mosaic of a Cell’s Membrane</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Rectangle 2"/>
          <p:cNvSpPr>
            <a:spLocks noGrp="1" noChangeArrowheads="1"/>
          </p:cNvSpPr>
          <p:nvPr>
            <p:ph type="title"/>
          </p:nvPr>
        </p:nvSpPr>
        <p:spPr>
          <a:xfrm>
            <a:off x="160338" y="158750"/>
            <a:ext cx="8534400" cy="914400"/>
          </a:xfrm>
        </p:spPr>
        <p:txBody>
          <a:bodyPr/>
          <a:lstStyle/>
          <a:p>
            <a:pPr marL="574675" indent="-574675"/>
            <a:r>
              <a:rPr lang="en-US" sz="3200"/>
              <a:t>5.1 Membranes are a fluid mosaic of phospholipids and proteins</a:t>
            </a:r>
          </a:p>
        </p:txBody>
      </p:sp>
      <p:sp>
        <p:nvSpPr>
          <p:cNvPr id="567299" name="Rectangle 3"/>
          <p:cNvSpPr>
            <a:spLocks noGrp="1" noChangeArrowheads="1"/>
          </p:cNvSpPr>
          <p:nvPr>
            <p:ph type="body" idx="1"/>
          </p:nvPr>
        </p:nvSpPr>
        <p:spPr>
          <a:xfrm>
            <a:off x="155575" y="1301750"/>
            <a:ext cx="8534400" cy="2968625"/>
          </a:xfrm>
        </p:spPr>
        <p:txBody>
          <a:bodyPr/>
          <a:lstStyle/>
          <a:p>
            <a:r>
              <a:rPr lang="en-US"/>
              <a:t>Many phospholipids are made from unsaturated fatty acids that have kinks in their tails</a:t>
            </a:r>
          </a:p>
          <a:p>
            <a:pPr lvl="1">
              <a:buFontTx/>
              <a:buChar char="–"/>
            </a:pPr>
            <a:r>
              <a:rPr lang="en-US"/>
              <a:t>This prevents them from packing tightly together, which keeps them liquid</a:t>
            </a:r>
          </a:p>
          <a:p>
            <a:pPr lvl="1">
              <a:buFontTx/>
              <a:buChar char="–"/>
            </a:pPr>
            <a:r>
              <a:rPr lang="en-US"/>
              <a:t>This is aided by cholesterol wedged into the bilayer to help keep it liquid at lower temperatures</a:t>
            </a:r>
          </a:p>
        </p:txBody>
      </p:sp>
      <p:sp>
        <p:nvSpPr>
          <p:cNvPr id="567300"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56730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6730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0375" name="Picture 7" descr="07_02PhospholipidBilayer-U"/>
          <p:cNvPicPr>
            <a:picLocks noChangeAspect="1" noChangeArrowheads="1"/>
          </p:cNvPicPr>
          <p:nvPr/>
        </p:nvPicPr>
        <p:blipFill>
          <a:blip r:embed="rId3" cstate="print"/>
          <a:srcRect/>
          <a:stretch>
            <a:fillRect/>
          </a:stretch>
        </p:blipFill>
        <p:spPr bwMode="auto">
          <a:xfrm>
            <a:off x="739775" y="146050"/>
            <a:ext cx="7664450" cy="6565900"/>
          </a:xfrm>
          <a:prstGeom prst="rect">
            <a:avLst/>
          </a:prstGeom>
          <a:noFill/>
        </p:spPr>
      </p:pic>
      <p:sp>
        <p:nvSpPr>
          <p:cNvPr id="570376" name="Text Box 8"/>
          <p:cNvSpPr txBox="1">
            <a:spLocks noChangeArrowheads="1"/>
          </p:cNvSpPr>
          <p:nvPr/>
        </p:nvSpPr>
        <p:spPr bwMode="auto">
          <a:xfrm>
            <a:off x="750888" y="3995738"/>
            <a:ext cx="1412875" cy="549275"/>
          </a:xfrm>
          <a:prstGeom prst="rect">
            <a:avLst/>
          </a:prstGeom>
          <a:noFill/>
          <a:ln w="9525">
            <a:noFill/>
            <a:miter lim="800000"/>
            <a:headEnd/>
            <a:tailEnd/>
          </a:ln>
          <a:effectLst/>
        </p:spPr>
        <p:txBody>
          <a:bodyPr lIns="0" tIns="0" rIns="0" bIns="0">
            <a:spAutoFit/>
          </a:bodyPr>
          <a:lstStyle/>
          <a:p>
            <a:pPr algn="l">
              <a:lnSpc>
                <a:spcPct val="90000"/>
              </a:lnSpc>
            </a:pPr>
            <a:r>
              <a:rPr lang="en-US" sz="2000"/>
              <a:t>Hydrophilic</a:t>
            </a:r>
          </a:p>
          <a:p>
            <a:pPr algn="l">
              <a:lnSpc>
                <a:spcPct val="90000"/>
              </a:lnSpc>
            </a:pPr>
            <a:r>
              <a:rPr lang="en-US" sz="2000"/>
              <a:t>head</a:t>
            </a:r>
            <a:endParaRPr lang="en-US" sz="2000">
              <a:latin typeface="Times" pitchFamily="18" charset="0"/>
            </a:endParaRPr>
          </a:p>
        </p:txBody>
      </p:sp>
      <p:sp>
        <p:nvSpPr>
          <p:cNvPr id="570377" name="Line 9"/>
          <p:cNvSpPr>
            <a:spLocks noChangeShapeType="1"/>
          </p:cNvSpPr>
          <p:nvPr/>
        </p:nvSpPr>
        <p:spPr bwMode="auto">
          <a:xfrm>
            <a:off x="1392238" y="4411663"/>
            <a:ext cx="1160462" cy="0"/>
          </a:xfrm>
          <a:prstGeom prst="line">
            <a:avLst/>
          </a:prstGeom>
          <a:noFill/>
          <a:ln w="25400">
            <a:solidFill>
              <a:schemeClr val="tx1"/>
            </a:solidFill>
            <a:round/>
            <a:headEnd/>
            <a:tailEnd/>
          </a:ln>
          <a:effectLst/>
        </p:spPr>
        <p:txBody>
          <a:bodyPr wrap="none" anchor="ctr"/>
          <a:lstStyle/>
          <a:p>
            <a:endParaRPr lang="en-US"/>
          </a:p>
        </p:txBody>
      </p:sp>
      <p:sp>
        <p:nvSpPr>
          <p:cNvPr id="570378" name="Text Box 10"/>
          <p:cNvSpPr txBox="1">
            <a:spLocks noChangeArrowheads="1"/>
          </p:cNvSpPr>
          <p:nvPr/>
        </p:nvSpPr>
        <p:spPr bwMode="auto">
          <a:xfrm>
            <a:off x="3578225" y="3810000"/>
            <a:ext cx="973138" cy="274638"/>
          </a:xfrm>
          <a:prstGeom prst="rect">
            <a:avLst/>
          </a:prstGeom>
          <a:noFill/>
          <a:ln w="9525">
            <a:noFill/>
            <a:miter lim="800000"/>
            <a:headEnd/>
            <a:tailEnd/>
          </a:ln>
          <a:effectLst/>
        </p:spPr>
        <p:txBody>
          <a:bodyPr lIns="0" tIns="0" rIns="0" bIns="0">
            <a:spAutoFit/>
          </a:bodyPr>
          <a:lstStyle/>
          <a:p>
            <a:pPr algn="l">
              <a:lnSpc>
                <a:spcPct val="90000"/>
              </a:lnSpc>
            </a:pPr>
            <a:r>
              <a:rPr lang="en-US" sz="2000"/>
              <a:t>WATER</a:t>
            </a:r>
            <a:endParaRPr lang="en-US" sz="2000">
              <a:latin typeface="Times" pitchFamily="18" charset="0"/>
            </a:endParaRPr>
          </a:p>
        </p:txBody>
      </p:sp>
      <p:sp>
        <p:nvSpPr>
          <p:cNvPr id="570379" name="Text Box 11"/>
          <p:cNvSpPr txBox="1">
            <a:spLocks noChangeArrowheads="1"/>
          </p:cNvSpPr>
          <p:nvPr/>
        </p:nvSpPr>
        <p:spPr bwMode="auto">
          <a:xfrm>
            <a:off x="777875" y="5053013"/>
            <a:ext cx="1582738" cy="549275"/>
          </a:xfrm>
          <a:prstGeom prst="rect">
            <a:avLst/>
          </a:prstGeom>
          <a:noFill/>
          <a:ln w="9525">
            <a:noFill/>
            <a:miter lim="800000"/>
            <a:headEnd/>
            <a:tailEnd/>
          </a:ln>
          <a:effectLst/>
        </p:spPr>
        <p:txBody>
          <a:bodyPr lIns="0" tIns="0" rIns="0" bIns="0">
            <a:spAutoFit/>
          </a:bodyPr>
          <a:lstStyle/>
          <a:p>
            <a:pPr algn="l">
              <a:lnSpc>
                <a:spcPct val="90000"/>
              </a:lnSpc>
            </a:pPr>
            <a:r>
              <a:rPr lang="en-US" sz="2000"/>
              <a:t>Hydrophobic</a:t>
            </a:r>
          </a:p>
          <a:p>
            <a:pPr algn="l">
              <a:lnSpc>
                <a:spcPct val="90000"/>
              </a:lnSpc>
            </a:pPr>
            <a:r>
              <a:rPr lang="en-US" sz="2000"/>
              <a:t>tail</a:t>
            </a:r>
            <a:endParaRPr lang="en-US" sz="2000">
              <a:latin typeface="Times" pitchFamily="18" charset="0"/>
            </a:endParaRPr>
          </a:p>
        </p:txBody>
      </p:sp>
      <p:sp>
        <p:nvSpPr>
          <p:cNvPr id="570380" name="Line 12"/>
          <p:cNvSpPr>
            <a:spLocks noChangeShapeType="1"/>
          </p:cNvSpPr>
          <p:nvPr/>
        </p:nvSpPr>
        <p:spPr bwMode="auto">
          <a:xfrm flipV="1">
            <a:off x="2222500" y="4897438"/>
            <a:ext cx="296863" cy="165100"/>
          </a:xfrm>
          <a:prstGeom prst="line">
            <a:avLst/>
          </a:prstGeom>
          <a:noFill/>
          <a:ln w="25400">
            <a:solidFill>
              <a:schemeClr val="tx1"/>
            </a:solidFill>
            <a:round/>
            <a:headEnd/>
            <a:tailEnd/>
          </a:ln>
          <a:effectLst/>
        </p:spPr>
        <p:txBody>
          <a:bodyPr wrap="none" anchor="ctr"/>
          <a:lstStyle/>
          <a:p>
            <a:endParaRPr lang="en-US"/>
          </a:p>
        </p:txBody>
      </p:sp>
      <p:sp>
        <p:nvSpPr>
          <p:cNvPr id="570381" name="Text Box 13"/>
          <p:cNvSpPr txBox="1">
            <a:spLocks noChangeArrowheads="1"/>
          </p:cNvSpPr>
          <p:nvPr/>
        </p:nvSpPr>
        <p:spPr bwMode="auto">
          <a:xfrm>
            <a:off x="3575050" y="6130925"/>
            <a:ext cx="973138" cy="274638"/>
          </a:xfrm>
          <a:prstGeom prst="rect">
            <a:avLst/>
          </a:prstGeom>
          <a:noFill/>
          <a:ln w="9525">
            <a:noFill/>
            <a:miter lim="800000"/>
            <a:headEnd/>
            <a:tailEnd/>
          </a:ln>
          <a:effectLst/>
        </p:spPr>
        <p:txBody>
          <a:bodyPr lIns="0" tIns="0" rIns="0" bIns="0">
            <a:spAutoFit/>
          </a:bodyPr>
          <a:lstStyle/>
          <a:p>
            <a:pPr algn="l">
              <a:lnSpc>
                <a:spcPct val="90000"/>
              </a:lnSpc>
            </a:pPr>
            <a:r>
              <a:rPr lang="en-US" sz="2000"/>
              <a:t>WATER</a:t>
            </a:r>
            <a:endParaRPr lang="en-US" sz="2000">
              <a:latin typeface="Times" pitchFamily="18" charset="0"/>
            </a:endParaRPr>
          </a:p>
        </p:txBody>
      </p:sp>
      <p:sp>
        <p:nvSpPr>
          <p:cNvPr id="570382" name="Rectangle 14"/>
          <p:cNvSpPr>
            <a:spLocks noChangeArrowheads="1"/>
          </p:cNvSpPr>
          <p:nvPr/>
        </p:nvSpPr>
        <p:spPr bwMode="auto">
          <a:xfrm>
            <a:off x="5124450" y="4140200"/>
            <a:ext cx="238125" cy="1917700"/>
          </a:xfrm>
          <a:prstGeom prst="rect">
            <a:avLst/>
          </a:prstGeom>
          <a:noFill/>
          <a:ln w="25400">
            <a:solidFill>
              <a:schemeClr val="tx1"/>
            </a:solidFill>
            <a:miter lim="800000"/>
            <a:headEnd/>
            <a:tailEnd/>
          </a:ln>
          <a:effectLst/>
        </p:spPr>
        <p:txBody>
          <a:bodyPr wrap="none" anchor="ctr"/>
          <a:lstStyle/>
          <a:p>
            <a:endParaRPr lang="en-US"/>
          </a:p>
        </p:txBody>
      </p:sp>
      <p:sp>
        <p:nvSpPr>
          <p:cNvPr id="11" name="TextBox 10"/>
          <p:cNvSpPr txBox="1"/>
          <p:nvPr/>
        </p:nvSpPr>
        <p:spPr>
          <a:xfrm>
            <a:off x="491319" y="764275"/>
            <a:ext cx="5581935" cy="707886"/>
          </a:xfrm>
          <a:prstGeom prst="rect">
            <a:avLst/>
          </a:prstGeom>
          <a:noFill/>
        </p:spPr>
        <p:txBody>
          <a:bodyPr wrap="square" rtlCol="0">
            <a:spAutoFit/>
          </a:bodyPr>
          <a:lstStyle/>
          <a:p>
            <a:pPr algn="ctr"/>
            <a:r>
              <a:rPr lang="en-US" sz="4000" dirty="0" smtClean="0">
                <a:hlinkClick r:id="rId4"/>
              </a:rPr>
              <a:t>Phospholipid </a:t>
            </a:r>
            <a:r>
              <a:rPr lang="en-US" sz="4000" dirty="0" err="1" smtClean="0">
                <a:hlinkClick r:id="rId4"/>
              </a:rPr>
              <a:t>Bilayer</a:t>
            </a:r>
            <a:endParaRPr lang="en-US" sz="4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2"/>
          <p:cNvSpPr>
            <a:spLocks noGrp="1" noChangeArrowheads="1"/>
          </p:cNvSpPr>
          <p:nvPr>
            <p:ph type="title"/>
          </p:nvPr>
        </p:nvSpPr>
        <p:spPr>
          <a:xfrm>
            <a:off x="160338" y="158750"/>
            <a:ext cx="8534400" cy="914400"/>
          </a:xfrm>
        </p:spPr>
        <p:txBody>
          <a:bodyPr/>
          <a:lstStyle/>
          <a:p>
            <a:pPr marL="574675" indent="-574675"/>
            <a:r>
              <a:rPr lang="en-US" sz="3200"/>
              <a:t>5.1 Membranes are a fluid mosaic of phospholipids and proteins</a:t>
            </a:r>
          </a:p>
        </p:txBody>
      </p:sp>
      <p:sp>
        <p:nvSpPr>
          <p:cNvPr id="569347" name="Rectangle 3"/>
          <p:cNvSpPr>
            <a:spLocks noGrp="1" noChangeArrowheads="1"/>
          </p:cNvSpPr>
          <p:nvPr>
            <p:ph type="body" idx="1"/>
          </p:nvPr>
        </p:nvSpPr>
        <p:spPr>
          <a:xfrm>
            <a:off x="153988" y="1301750"/>
            <a:ext cx="8534400" cy="2365375"/>
          </a:xfrm>
        </p:spPr>
        <p:txBody>
          <a:bodyPr/>
          <a:lstStyle/>
          <a:p>
            <a:r>
              <a:rPr lang="en-US" dirty="0"/>
              <a:t>Membranes contain </a:t>
            </a:r>
            <a:r>
              <a:rPr lang="en-US" dirty="0" err="1" smtClean="0"/>
              <a:t>integrins</a:t>
            </a:r>
            <a:r>
              <a:rPr lang="en-US" dirty="0" smtClean="0"/>
              <a:t> (integral proteins), </a:t>
            </a:r>
            <a:r>
              <a:rPr lang="en-US" dirty="0"/>
              <a:t>which give the membrane a stronger framework</a:t>
            </a:r>
          </a:p>
          <a:p>
            <a:pPr lvl="1">
              <a:buFontTx/>
              <a:buChar char="–"/>
            </a:pPr>
            <a:r>
              <a:rPr lang="en-US" dirty="0" err="1"/>
              <a:t>Integrins</a:t>
            </a:r>
            <a:r>
              <a:rPr lang="en-US" dirty="0"/>
              <a:t> attach to the extracellular matrix on the outside of the cell as well as span the membrane to attach to the cytoskeleton </a:t>
            </a:r>
          </a:p>
        </p:txBody>
      </p:sp>
      <p:sp>
        <p:nvSpPr>
          <p:cNvPr id="569348"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56934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6935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2578" name="Picture 2"/>
          <p:cNvPicPr>
            <a:picLocks noChangeAspect="1" noChangeArrowheads="1"/>
          </p:cNvPicPr>
          <p:nvPr/>
        </p:nvPicPr>
        <p:blipFill>
          <a:blip r:embed="rId2" cstate="print"/>
          <a:srcRect/>
          <a:stretch>
            <a:fillRect/>
          </a:stretch>
        </p:blipFill>
        <p:spPr bwMode="auto">
          <a:xfrm>
            <a:off x="627557" y="696035"/>
            <a:ext cx="8020838" cy="5445457"/>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Rectangle 2"/>
          <p:cNvSpPr>
            <a:spLocks noGrp="1" noChangeArrowheads="1"/>
          </p:cNvSpPr>
          <p:nvPr>
            <p:ph type="title"/>
          </p:nvPr>
        </p:nvSpPr>
        <p:spPr>
          <a:xfrm>
            <a:off x="160338" y="158750"/>
            <a:ext cx="8534400" cy="914400"/>
          </a:xfrm>
        </p:spPr>
        <p:txBody>
          <a:bodyPr/>
          <a:lstStyle/>
          <a:p>
            <a:pPr marL="574675" indent="-574675"/>
            <a:r>
              <a:rPr lang="en-US" sz="3200"/>
              <a:t>5.1 Membranes are a fluid mosaic of phospholipids and proteins</a:t>
            </a:r>
          </a:p>
        </p:txBody>
      </p:sp>
      <p:sp>
        <p:nvSpPr>
          <p:cNvPr id="577539" name="Rectangle 3"/>
          <p:cNvSpPr>
            <a:spLocks noGrp="1" noChangeArrowheads="1"/>
          </p:cNvSpPr>
          <p:nvPr>
            <p:ph type="body" idx="1"/>
          </p:nvPr>
        </p:nvSpPr>
        <p:spPr>
          <a:xfrm>
            <a:off x="153988" y="1301750"/>
            <a:ext cx="8534400" cy="3760788"/>
          </a:xfrm>
        </p:spPr>
        <p:txBody>
          <a:bodyPr/>
          <a:lstStyle/>
          <a:p>
            <a:r>
              <a:rPr lang="en-US"/>
              <a:t>Some glycoproteins in the membrane serve as identification tags that are specifically recognized by membrane proteins of other cells</a:t>
            </a:r>
          </a:p>
          <a:p>
            <a:pPr lvl="1">
              <a:buFontTx/>
              <a:buChar char="–"/>
            </a:pPr>
            <a:r>
              <a:rPr lang="en-US"/>
              <a:t>For example, cell-cell recognition enables cells of the immune system to recognize and reject foreign cells, such as infectious bacteria</a:t>
            </a:r>
          </a:p>
          <a:p>
            <a:pPr lvl="1">
              <a:buFontTx/>
              <a:buChar char="–"/>
            </a:pPr>
            <a:r>
              <a:rPr lang="en-US"/>
              <a:t>Carbohydrates that are part of the extracellular matrix are significantly involved in cell-cell recognition</a:t>
            </a:r>
          </a:p>
        </p:txBody>
      </p:sp>
      <p:sp>
        <p:nvSpPr>
          <p:cNvPr id="577540"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57754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7754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title"/>
          </p:nvPr>
        </p:nvSpPr>
        <p:spPr>
          <a:xfrm>
            <a:off x="160338" y="158750"/>
            <a:ext cx="8534400" cy="914400"/>
          </a:xfrm>
        </p:spPr>
        <p:txBody>
          <a:bodyPr/>
          <a:lstStyle/>
          <a:p>
            <a:pPr marL="574675" indent="-574675"/>
            <a:r>
              <a:rPr lang="en-US" sz="3200"/>
              <a:t>5.1 Membranes are a fluid mosaic of phospholipids and proteins</a:t>
            </a:r>
          </a:p>
        </p:txBody>
      </p:sp>
      <p:sp>
        <p:nvSpPr>
          <p:cNvPr id="579587" name="Rectangle 3"/>
          <p:cNvSpPr>
            <a:spLocks noGrp="1" noChangeArrowheads="1"/>
          </p:cNvSpPr>
          <p:nvPr>
            <p:ph type="body" idx="1"/>
          </p:nvPr>
        </p:nvSpPr>
        <p:spPr>
          <a:xfrm>
            <a:off x="153988" y="1301750"/>
            <a:ext cx="8534400" cy="4100513"/>
          </a:xfrm>
        </p:spPr>
        <p:txBody>
          <a:bodyPr/>
          <a:lstStyle/>
          <a:p>
            <a:r>
              <a:rPr lang="en-US"/>
              <a:t>Many membrane proteins function as </a:t>
            </a:r>
            <a:r>
              <a:rPr lang="en-US" i="1"/>
              <a:t>enzymes</a:t>
            </a:r>
            <a:r>
              <a:rPr lang="en-US"/>
              <a:t>, others in </a:t>
            </a:r>
            <a:r>
              <a:rPr lang="en-US" i="1"/>
              <a:t>signal transduction</a:t>
            </a:r>
            <a:r>
              <a:rPr lang="en-US"/>
              <a:t>, while others are important in </a:t>
            </a:r>
            <a:r>
              <a:rPr lang="en-US" i="1"/>
              <a:t>transport</a:t>
            </a:r>
            <a:endParaRPr lang="en-US"/>
          </a:p>
          <a:p>
            <a:pPr lvl="1">
              <a:buFontTx/>
              <a:buChar char="–"/>
            </a:pPr>
            <a:r>
              <a:rPr lang="en-US"/>
              <a:t>Because membranes allow some substances to cross or be transported more easily than others, they exhibit </a:t>
            </a:r>
            <a:r>
              <a:rPr lang="en-US" b="1"/>
              <a:t>selectively permeability</a:t>
            </a:r>
            <a:endParaRPr lang="en-US"/>
          </a:p>
          <a:p>
            <a:pPr lvl="2">
              <a:buFontTx/>
              <a:buChar char="–"/>
            </a:pPr>
            <a:r>
              <a:rPr lang="en-US"/>
              <a:t>Nonpolar molecules (carbon dioxide and oxygen) cross easily</a:t>
            </a:r>
          </a:p>
          <a:p>
            <a:pPr lvl="2">
              <a:buFontTx/>
              <a:buChar char="–"/>
            </a:pPr>
            <a:r>
              <a:rPr lang="en-US"/>
              <a:t>Polar molecules (glucose and other sugars) do not cross easily</a:t>
            </a:r>
          </a:p>
        </p:txBody>
      </p:sp>
      <p:sp>
        <p:nvSpPr>
          <p:cNvPr id="579588"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57958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7959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
        <p:nvSpPr>
          <p:cNvPr id="579591" name="AutoShape 7">
            <a:hlinkClick r:id="" action="ppaction://noaction" highlightClick="1"/>
          </p:cNvPr>
          <p:cNvSpPr>
            <a:spLocks noChangeArrowheads="1"/>
          </p:cNvSpPr>
          <p:nvPr/>
        </p:nvSpPr>
        <p:spPr bwMode="auto">
          <a:xfrm>
            <a:off x="3325813" y="6089650"/>
            <a:ext cx="3684587" cy="342900"/>
          </a:xfrm>
          <a:prstGeom prst="actionButtonBlank">
            <a:avLst/>
          </a:prstGeom>
          <a:solidFill>
            <a:srgbClr val="84A05E"/>
          </a:solidFill>
          <a:ln w="9525">
            <a:noFill/>
            <a:miter lim="800000"/>
            <a:headEnd/>
            <a:tailEnd/>
          </a:ln>
          <a:effectLst/>
        </p:spPr>
        <p:txBody>
          <a:bodyPr wrap="none" anchor="ctr"/>
          <a:lstStyle/>
          <a:p>
            <a:pPr algn="ctr"/>
            <a:r>
              <a:rPr lang="en-US" sz="1400">
                <a:ea typeface="ＭＳ Ｐゴシック" pitchFamily="48" charset="-128"/>
              </a:rPr>
              <a:t>Animation: </a:t>
            </a:r>
            <a:r>
              <a:rPr lang="en-US" sz="1400">
                <a:solidFill>
                  <a:srgbClr val="000000"/>
                </a:solidFill>
                <a:ea typeface="ＭＳ Ｐゴシック" pitchFamily="48" charset="-128"/>
              </a:rPr>
              <a:t>Overview of Cell Signaling</a:t>
            </a:r>
            <a:endParaRPr lang="en-US" sz="1400" b="0">
              <a:solidFill>
                <a:srgbClr val="000000"/>
              </a:solidFill>
              <a:ea typeface="ＭＳ Ｐゴシック" pitchFamily="48" charset="-128"/>
            </a:endParaRPr>
          </a:p>
        </p:txBody>
      </p:sp>
      <p:pic>
        <p:nvPicPr>
          <p:cNvPr id="579592" name="Picture 8" descr="Campbell Concepts Play Button">
            <a:hlinkClick r:id="rId3"/>
          </p:cNvPr>
          <p:cNvPicPr>
            <a:picLocks noChangeAspect="1" noChangeArrowheads="1"/>
          </p:cNvPicPr>
          <p:nvPr/>
        </p:nvPicPr>
        <p:blipFill>
          <a:blip r:embed="rId4" cstate="print"/>
          <a:srcRect/>
          <a:stretch>
            <a:fillRect/>
          </a:stretch>
        </p:blipFill>
        <p:spPr bwMode="auto">
          <a:xfrm>
            <a:off x="2295525" y="5978525"/>
            <a:ext cx="933450" cy="514350"/>
          </a:xfrm>
          <a:prstGeom prst="rect">
            <a:avLst/>
          </a:prstGeom>
          <a:noFill/>
        </p:spPr>
      </p:pic>
      <p:sp>
        <p:nvSpPr>
          <p:cNvPr id="579593" name="AutoShape 9">
            <a:hlinkClick r:id="" action="ppaction://noaction" highlightClick="1"/>
          </p:cNvPr>
          <p:cNvSpPr>
            <a:spLocks noChangeArrowheads="1"/>
          </p:cNvSpPr>
          <p:nvPr/>
        </p:nvSpPr>
        <p:spPr bwMode="auto">
          <a:xfrm>
            <a:off x="3333750" y="5553075"/>
            <a:ext cx="3684588" cy="342900"/>
          </a:xfrm>
          <a:prstGeom prst="actionButtonBlank">
            <a:avLst/>
          </a:prstGeom>
          <a:solidFill>
            <a:srgbClr val="84A05E"/>
          </a:solidFill>
          <a:ln w="9525">
            <a:noFill/>
            <a:miter lim="800000"/>
            <a:headEnd/>
            <a:tailEnd/>
          </a:ln>
          <a:effectLst/>
        </p:spPr>
        <p:txBody>
          <a:bodyPr wrap="none" anchor="ctr"/>
          <a:lstStyle/>
          <a:p>
            <a:pPr algn="ctr"/>
            <a:r>
              <a:rPr lang="en-US" sz="1400">
                <a:ea typeface="ＭＳ Ｐゴシック" pitchFamily="48" charset="-128"/>
              </a:rPr>
              <a:t>Animation: </a:t>
            </a:r>
            <a:r>
              <a:rPr lang="en-US" sz="1400">
                <a:solidFill>
                  <a:srgbClr val="000000"/>
                </a:solidFill>
                <a:ea typeface="ＭＳ Ｐゴシック" pitchFamily="48" charset="-128"/>
              </a:rPr>
              <a:t>Signal Transduction Pathways</a:t>
            </a:r>
            <a:endParaRPr lang="en-US" sz="1400" b="0">
              <a:solidFill>
                <a:srgbClr val="000000"/>
              </a:solidFill>
              <a:ea typeface="ＭＳ Ｐゴシック" pitchFamily="48" charset="-128"/>
            </a:endParaRPr>
          </a:p>
        </p:txBody>
      </p:sp>
      <p:pic>
        <p:nvPicPr>
          <p:cNvPr id="579594" name="Picture 10" descr="Campbell Concepts Play Button">
            <a:hlinkClick r:id="rId5"/>
          </p:cNvPr>
          <p:cNvPicPr>
            <a:picLocks noChangeAspect="1" noChangeArrowheads="1"/>
          </p:cNvPicPr>
          <p:nvPr/>
        </p:nvPicPr>
        <p:blipFill>
          <a:blip r:embed="rId4" cstate="print"/>
          <a:srcRect/>
          <a:stretch>
            <a:fillRect/>
          </a:stretch>
        </p:blipFill>
        <p:spPr bwMode="auto">
          <a:xfrm>
            <a:off x="2303463" y="5441950"/>
            <a:ext cx="933450" cy="51435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0615" name="Picture 7" descr="05_01bEnzymeActivity-U"/>
          <p:cNvPicPr>
            <a:picLocks noChangeAspect="1" noChangeArrowheads="1"/>
          </p:cNvPicPr>
          <p:nvPr/>
        </p:nvPicPr>
        <p:blipFill>
          <a:blip r:embed="rId3" cstate="print"/>
          <a:srcRect/>
          <a:stretch>
            <a:fillRect/>
          </a:stretch>
        </p:blipFill>
        <p:spPr bwMode="auto">
          <a:xfrm>
            <a:off x="4909545" y="920443"/>
            <a:ext cx="2736850" cy="4962525"/>
          </a:xfrm>
          <a:prstGeom prst="rect">
            <a:avLst/>
          </a:prstGeom>
          <a:noFill/>
        </p:spPr>
      </p:pic>
      <p:sp>
        <p:nvSpPr>
          <p:cNvPr id="580616" name="Text Box 8"/>
          <p:cNvSpPr txBox="1">
            <a:spLocks noChangeArrowheads="1"/>
          </p:cNvSpPr>
          <p:nvPr/>
        </p:nvSpPr>
        <p:spPr bwMode="auto">
          <a:xfrm>
            <a:off x="5644890" y="1477986"/>
            <a:ext cx="1346200" cy="304800"/>
          </a:xfrm>
          <a:prstGeom prst="rect">
            <a:avLst/>
          </a:prstGeom>
          <a:noFill/>
          <a:ln w="9525">
            <a:noFill/>
            <a:miter lim="800000"/>
            <a:headEnd/>
            <a:tailEnd/>
          </a:ln>
          <a:effectLst/>
        </p:spPr>
        <p:txBody>
          <a:bodyPr wrap="none" lIns="0" tIns="0" rIns="0" bIns="0"/>
          <a:lstStyle/>
          <a:p>
            <a:pPr algn="l">
              <a:lnSpc>
                <a:spcPct val="90000"/>
              </a:lnSpc>
            </a:pPr>
            <a:r>
              <a:rPr lang="en-US" sz="2400" dirty="0"/>
              <a:t>Enzymes</a:t>
            </a:r>
          </a:p>
        </p:txBody>
      </p:sp>
      <p:sp>
        <p:nvSpPr>
          <p:cNvPr id="580617" name="Line 9"/>
          <p:cNvSpPr>
            <a:spLocks noChangeShapeType="1"/>
          </p:cNvSpPr>
          <p:nvPr/>
        </p:nvSpPr>
        <p:spPr bwMode="auto">
          <a:xfrm flipV="1">
            <a:off x="6057284" y="1803447"/>
            <a:ext cx="352425" cy="720725"/>
          </a:xfrm>
          <a:prstGeom prst="line">
            <a:avLst/>
          </a:prstGeom>
          <a:noFill/>
          <a:ln w="25400">
            <a:solidFill>
              <a:schemeClr val="tx1"/>
            </a:solidFill>
            <a:round/>
            <a:headEnd/>
            <a:tailEnd/>
          </a:ln>
          <a:effectLst/>
        </p:spPr>
        <p:txBody>
          <a:bodyPr wrap="none" anchor="ctr"/>
          <a:lstStyle/>
          <a:p>
            <a:endParaRPr lang="en-US"/>
          </a:p>
        </p:txBody>
      </p:sp>
      <p:sp>
        <p:nvSpPr>
          <p:cNvPr id="580618" name="Line 10"/>
          <p:cNvSpPr>
            <a:spLocks noChangeShapeType="1"/>
          </p:cNvSpPr>
          <p:nvPr/>
        </p:nvSpPr>
        <p:spPr bwMode="auto">
          <a:xfrm>
            <a:off x="6437004" y="1789800"/>
            <a:ext cx="298450" cy="74295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4211" name="Picture 3" descr="05_01cSignalTransduction-U"/>
          <p:cNvPicPr>
            <a:picLocks noChangeAspect="1" noChangeArrowheads="1"/>
          </p:cNvPicPr>
          <p:nvPr/>
        </p:nvPicPr>
        <p:blipFill>
          <a:blip r:embed="rId3" cstate="print"/>
          <a:srcRect/>
          <a:stretch>
            <a:fillRect/>
          </a:stretch>
        </p:blipFill>
        <p:spPr bwMode="auto">
          <a:xfrm>
            <a:off x="2111375" y="950913"/>
            <a:ext cx="4919663" cy="4956175"/>
          </a:xfrm>
          <a:prstGeom prst="rect">
            <a:avLst/>
          </a:prstGeom>
          <a:noFill/>
        </p:spPr>
      </p:pic>
      <p:sp>
        <p:nvSpPr>
          <p:cNvPr id="734212" name="Text Box 4"/>
          <p:cNvSpPr txBox="1">
            <a:spLocks noChangeArrowheads="1"/>
          </p:cNvSpPr>
          <p:nvPr/>
        </p:nvSpPr>
        <p:spPr bwMode="auto">
          <a:xfrm>
            <a:off x="3454400" y="1182688"/>
            <a:ext cx="3048000" cy="327025"/>
          </a:xfrm>
          <a:prstGeom prst="rect">
            <a:avLst/>
          </a:prstGeom>
          <a:noFill/>
          <a:ln w="9525">
            <a:noFill/>
            <a:miter lim="800000"/>
            <a:headEnd/>
            <a:tailEnd/>
          </a:ln>
          <a:effectLst/>
        </p:spPr>
        <p:txBody>
          <a:bodyPr wrap="none" lIns="0" tIns="0" rIns="0" bIns="0"/>
          <a:lstStyle/>
          <a:p>
            <a:pPr algn="l">
              <a:lnSpc>
                <a:spcPct val="90000"/>
              </a:lnSpc>
            </a:pPr>
            <a:r>
              <a:rPr lang="en-US" sz="2400"/>
              <a:t>Messenger molecule</a:t>
            </a:r>
          </a:p>
        </p:txBody>
      </p:sp>
      <p:sp>
        <p:nvSpPr>
          <p:cNvPr id="734213" name="Text Box 5"/>
          <p:cNvSpPr txBox="1">
            <a:spLocks noChangeArrowheads="1"/>
          </p:cNvSpPr>
          <p:nvPr/>
        </p:nvSpPr>
        <p:spPr bwMode="auto">
          <a:xfrm>
            <a:off x="3295650" y="4919663"/>
            <a:ext cx="1662113" cy="638175"/>
          </a:xfrm>
          <a:prstGeom prst="rect">
            <a:avLst/>
          </a:prstGeom>
          <a:noFill/>
          <a:ln w="9525">
            <a:noFill/>
            <a:miter lim="800000"/>
            <a:headEnd/>
            <a:tailEnd/>
          </a:ln>
          <a:effectLst/>
        </p:spPr>
        <p:txBody>
          <a:bodyPr wrap="none" lIns="0" tIns="0" rIns="0" bIns="0"/>
          <a:lstStyle/>
          <a:p>
            <a:pPr algn="l">
              <a:lnSpc>
                <a:spcPct val="80000"/>
              </a:lnSpc>
            </a:pPr>
            <a:r>
              <a:rPr lang="en-US" sz="2400"/>
              <a:t>Activated</a:t>
            </a:r>
          </a:p>
          <a:p>
            <a:pPr algn="l">
              <a:lnSpc>
                <a:spcPct val="80000"/>
              </a:lnSpc>
            </a:pPr>
            <a:r>
              <a:rPr lang="en-US" sz="2400"/>
              <a:t>molecule</a:t>
            </a:r>
          </a:p>
        </p:txBody>
      </p:sp>
      <p:sp>
        <p:nvSpPr>
          <p:cNvPr id="734214" name="Line 6"/>
          <p:cNvSpPr>
            <a:spLocks noChangeShapeType="1"/>
          </p:cNvSpPr>
          <p:nvPr/>
        </p:nvSpPr>
        <p:spPr bwMode="auto">
          <a:xfrm flipV="1">
            <a:off x="2689225" y="1355725"/>
            <a:ext cx="708025" cy="342900"/>
          </a:xfrm>
          <a:prstGeom prst="line">
            <a:avLst/>
          </a:prstGeom>
          <a:noFill/>
          <a:ln w="25400">
            <a:solidFill>
              <a:schemeClr val="tx1"/>
            </a:solidFill>
            <a:round/>
            <a:headEnd/>
            <a:tailEnd/>
          </a:ln>
          <a:effectLst/>
        </p:spPr>
        <p:txBody>
          <a:bodyPr wrap="none" anchor="ctr"/>
          <a:lstStyle/>
          <a:p>
            <a:endParaRPr lang="en-US"/>
          </a:p>
        </p:txBody>
      </p:sp>
      <p:sp>
        <p:nvSpPr>
          <p:cNvPr id="734215" name="Line 7"/>
          <p:cNvSpPr>
            <a:spLocks noChangeShapeType="1"/>
          </p:cNvSpPr>
          <p:nvPr/>
        </p:nvSpPr>
        <p:spPr bwMode="auto">
          <a:xfrm flipV="1">
            <a:off x="4678363" y="5372100"/>
            <a:ext cx="1536700" cy="12700"/>
          </a:xfrm>
          <a:prstGeom prst="line">
            <a:avLst/>
          </a:prstGeom>
          <a:noFill/>
          <a:ln w="25400">
            <a:solidFill>
              <a:schemeClr val="tx1"/>
            </a:solidFill>
            <a:round/>
            <a:headEnd/>
            <a:tailEnd/>
          </a:ln>
          <a:effectLst/>
        </p:spPr>
        <p:txBody>
          <a:bodyPr wrap="none" anchor="ctr"/>
          <a:lstStyle/>
          <a:p>
            <a:endParaRPr lang="en-US"/>
          </a:p>
        </p:txBody>
      </p:sp>
      <p:sp>
        <p:nvSpPr>
          <p:cNvPr id="734216" name="Line 8"/>
          <p:cNvSpPr>
            <a:spLocks noChangeShapeType="1"/>
          </p:cNvSpPr>
          <p:nvPr/>
        </p:nvSpPr>
        <p:spPr bwMode="auto">
          <a:xfrm flipV="1">
            <a:off x="3667125" y="1909763"/>
            <a:ext cx="625475" cy="657225"/>
          </a:xfrm>
          <a:prstGeom prst="line">
            <a:avLst/>
          </a:prstGeom>
          <a:noFill/>
          <a:ln w="25400">
            <a:solidFill>
              <a:schemeClr val="tx1"/>
            </a:solidFill>
            <a:round/>
            <a:headEnd/>
            <a:tailEnd/>
          </a:ln>
          <a:effectLst/>
        </p:spPr>
        <p:txBody>
          <a:bodyPr wrap="none" anchor="ctr"/>
          <a:lstStyle/>
          <a:p>
            <a:endParaRPr lang="en-US"/>
          </a:p>
        </p:txBody>
      </p:sp>
      <p:sp>
        <p:nvSpPr>
          <p:cNvPr id="734217" name="Text Box 9"/>
          <p:cNvSpPr txBox="1">
            <a:spLocks noChangeArrowheads="1"/>
          </p:cNvSpPr>
          <p:nvPr/>
        </p:nvSpPr>
        <p:spPr bwMode="auto">
          <a:xfrm>
            <a:off x="4344988" y="1735138"/>
            <a:ext cx="1574800" cy="288925"/>
          </a:xfrm>
          <a:prstGeom prst="rect">
            <a:avLst/>
          </a:prstGeom>
          <a:noFill/>
          <a:ln w="9525">
            <a:noFill/>
            <a:miter lim="800000"/>
            <a:headEnd/>
            <a:tailEnd/>
          </a:ln>
          <a:effectLst/>
        </p:spPr>
        <p:txBody>
          <a:bodyPr wrap="none" lIns="0" tIns="0" rIns="0" bIns="0"/>
          <a:lstStyle/>
          <a:p>
            <a:pPr algn="l">
              <a:lnSpc>
                <a:spcPct val="90000"/>
              </a:lnSpc>
            </a:pPr>
            <a:r>
              <a:rPr lang="en-US" sz="2400"/>
              <a:t>Receptor</a:t>
            </a:r>
          </a:p>
        </p:txBody>
      </p:sp>
      <p:sp>
        <p:nvSpPr>
          <p:cNvPr id="9" name="TextBox 8"/>
          <p:cNvSpPr txBox="1"/>
          <p:nvPr/>
        </p:nvSpPr>
        <p:spPr>
          <a:xfrm>
            <a:off x="941696" y="6100549"/>
            <a:ext cx="7014949" cy="584775"/>
          </a:xfrm>
          <a:prstGeom prst="rect">
            <a:avLst/>
          </a:prstGeom>
          <a:noFill/>
        </p:spPr>
        <p:txBody>
          <a:bodyPr wrap="square" rtlCol="0">
            <a:spAutoFit/>
          </a:bodyPr>
          <a:lstStyle/>
          <a:p>
            <a:pPr algn="ctr"/>
            <a:r>
              <a:rPr lang="en-US" sz="3200" dirty="0" smtClean="0"/>
              <a:t>Signal Transduction</a:t>
            </a:r>
            <a:endParaRPr lang="en-US" sz="3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6259" name="Picture 3" descr="05_01dTransport-L"/>
          <p:cNvPicPr>
            <a:picLocks noChangeAspect="1" noChangeArrowheads="1"/>
          </p:cNvPicPr>
          <p:nvPr/>
        </p:nvPicPr>
        <p:blipFill>
          <a:blip r:embed="rId3" cstate="print"/>
          <a:srcRect/>
          <a:stretch>
            <a:fillRect/>
          </a:stretch>
        </p:blipFill>
        <p:spPr bwMode="auto">
          <a:xfrm>
            <a:off x="3190875" y="955675"/>
            <a:ext cx="2762250" cy="4945063"/>
          </a:xfrm>
          <a:prstGeom prst="rect">
            <a:avLst/>
          </a:prstGeom>
          <a:noFill/>
        </p:spPr>
      </p:pic>
      <p:sp>
        <p:nvSpPr>
          <p:cNvPr id="3" name="TextBox 2"/>
          <p:cNvSpPr txBox="1"/>
          <p:nvPr/>
        </p:nvSpPr>
        <p:spPr>
          <a:xfrm>
            <a:off x="163774" y="1023582"/>
            <a:ext cx="2743200" cy="3477875"/>
          </a:xfrm>
          <a:prstGeom prst="rect">
            <a:avLst/>
          </a:prstGeom>
          <a:noFill/>
        </p:spPr>
        <p:txBody>
          <a:bodyPr wrap="square" rtlCol="0">
            <a:spAutoFit/>
          </a:bodyPr>
          <a:lstStyle/>
          <a:p>
            <a:pPr algn="ctr"/>
            <a:r>
              <a:rPr lang="en-US" sz="2800" dirty="0" smtClean="0"/>
              <a:t>Transport across a membrane</a:t>
            </a:r>
          </a:p>
          <a:p>
            <a:pPr algn="ctr"/>
            <a:endParaRPr lang="en-US" sz="2000" dirty="0"/>
          </a:p>
          <a:p>
            <a:pPr algn="ctr"/>
            <a:endParaRPr lang="en-US" sz="2000" dirty="0" smtClean="0"/>
          </a:p>
          <a:p>
            <a:pPr algn="ctr">
              <a:buFont typeface="Wingdings" pitchFamily="2" charset="2"/>
              <a:buChar char="Ø"/>
            </a:pPr>
            <a:r>
              <a:rPr lang="en-US" sz="2400" dirty="0" smtClean="0"/>
              <a:t>Passive diffusion</a:t>
            </a:r>
          </a:p>
          <a:p>
            <a:pPr algn="ctr"/>
            <a:endParaRPr lang="en-US" sz="2400" dirty="0" smtClean="0"/>
          </a:p>
          <a:p>
            <a:pPr algn="ctr">
              <a:buFont typeface="Wingdings" pitchFamily="2" charset="2"/>
              <a:buChar char="Ø"/>
            </a:pPr>
            <a:r>
              <a:rPr lang="en-US" sz="2400" dirty="0" smtClean="0"/>
              <a:t>Active diffusion</a:t>
            </a:r>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Rectangle 2"/>
          <p:cNvSpPr>
            <a:spLocks noGrp="1" noChangeArrowheads="1"/>
          </p:cNvSpPr>
          <p:nvPr>
            <p:ph type="title"/>
          </p:nvPr>
        </p:nvSpPr>
        <p:spPr>
          <a:xfrm>
            <a:off x="160338" y="158750"/>
            <a:ext cx="8666162" cy="860425"/>
          </a:xfrm>
        </p:spPr>
        <p:txBody>
          <a:bodyPr/>
          <a:lstStyle/>
          <a:p>
            <a:pPr marL="574675" indent="-574675"/>
            <a:r>
              <a:rPr lang="en-US" sz="3200"/>
              <a:t>5.2 </a:t>
            </a:r>
            <a:r>
              <a:rPr lang="en-US" sz="3200">
                <a:solidFill>
                  <a:srgbClr val="0060AF"/>
                </a:solidFill>
              </a:rPr>
              <a:t>EVOLUTION CONNECTION:</a:t>
            </a:r>
            <a:r>
              <a:rPr lang="en-US" sz="3200"/>
              <a:t> Membranes form spontaneously, a critical step in the origin of life</a:t>
            </a:r>
          </a:p>
        </p:txBody>
      </p:sp>
      <p:sp>
        <p:nvSpPr>
          <p:cNvPr id="583683" name="Rectangle 3"/>
          <p:cNvSpPr>
            <a:spLocks noGrp="1" noChangeArrowheads="1"/>
          </p:cNvSpPr>
          <p:nvPr>
            <p:ph type="body" idx="1"/>
          </p:nvPr>
        </p:nvSpPr>
        <p:spPr>
          <a:xfrm>
            <a:off x="155575" y="1762125"/>
            <a:ext cx="8534400" cy="2792413"/>
          </a:xfrm>
        </p:spPr>
        <p:txBody>
          <a:bodyPr/>
          <a:lstStyle/>
          <a:p>
            <a:r>
              <a:rPr lang="en-US"/>
              <a:t>Phospholipids, the key component of biological membranes, spontaneously assemble into simple membranes</a:t>
            </a:r>
          </a:p>
          <a:p>
            <a:pPr lvl="1">
              <a:buFontTx/>
              <a:buChar char="–"/>
            </a:pPr>
            <a:r>
              <a:rPr lang="en-US"/>
              <a:t>Formation of a membrane that encloses collections of molecules necessary for life was a critical step in evolution</a:t>
            </a:r>
          </a:p>
        </p:txBody>
      </p:sp>
      <p:sp>
        <p:nvSpPr>
          <p:cNvPr id="583684" name="Line 4"/>
          <p:cNvSpPr>
            <a:spLocks noChangeShapeType="1"/>
          </p:cNvSpPr>
          <p:nvPr/>
        </p:nvSpPr>
        <p:spPr bwMode="auto">
          <a:xfrm>
            <a:off x="182563" y="1517650"/>
            <a:ext cx="8775700" cy="0"/>
          </a:xfrm>
          <a:prstGeom prst="line">
            <a:avLst/>
          </a:prstGeom>
          <a:noFill/>
          <a:ln w="76200">
            <a:solidFill>
              <a:srgbClr val="A8B99B"/>
            </a:solidFill>
            <a:round/>
            <a:headEnd/>
            <a:tailEnd/>
          </a:ln>
        </p:spPr>
        <p:txBody>
          <a:bodyPr wrap="none" anchor="ctr"/>
          <a:lstStyle/>
          <a:p>
            <a:endParaRPr lang="en-US"/>
          </a:p>
        </p:txBody>
      </p:sp>
      <p:sp>
        <p:nvSpPr>
          <p:cNvPr id="58368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8368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5734" name="Picture 6" descr="05_02aPLipidsWaterBubble-U"/>
          <p:cNvPicPr>
            <a:picLocks noChangeAspect="1" noChangeArrowheads="1"/>
          </p:cNvPicPr>
          <p:nvPr/>
        </p:nvPicPr>
        <p:blipFill>
          <a:blip r:embed="rId3" cstate="print"/>
          <a:srcRect/>
          <a:stretch>
            <a:fillRect/>
          </a:stretch>
        </p:blipFill>
        <p:spPr bwMode="auto">
          <a:xfrm>
            <a:off x="647700" y="1371600"/>
            <a:ext cx="7847013" cy="4114800"/>
          </a:xfrm>
          <a:prstGeom prst="rect">
            <a:avLst/>
          </a:prstGeom>
          <a:noFill/>
        </p:spPr>
      </p:pic>
      <p:sp>
        <p:nvSpPr>
          <p:cNvPr id="585735" name="Text Box 7"/>
          <p:cNvSpPr txBox="1">
            <a:spLocks noChangeArrowheads="1"/>
          </p:cNvSpPr>
          <p:nvPr/>
        </p:nvSpPr>
        <p:spPr bwMode="auto">
          <a:xfrm>
            <a:off x="4867275" y="2552700"/>
            <a:ext cx="2325688" cy="1117600"/>
          </a:xfrm>
          <a:prstGeom prst="rect">
            <a:avLst/>
          </a:prstGeom>
          <a:noFill/>
          <a:ln w="9525">
            <a:noFill/>
            <a:miter lim="800000"/>
            <a:headEnd/>
            <a:tailEnd/>
          </a:ln>
          <a:effectLst/>
        </p:spPr>
        <p:txBody>
          <a:bodyPr wrap="none" lIns="0" tIns="0" rIns="0" bIns="0"/>
          <a:lstStyle/>
          <a:p>
            <a:pPr algn="l"/>
            <a:r>
              <a:rPr lang="en-US" sz="2400">
                <a:solidFill>
                  <a:schemeClr val="bg1"/>
                </a:solidFill>
              </a:rPr>
              <a:t>Water-filled</a:t>
            </a:r>
          </a:p>
          <a:p>
            <a:pPr algn="l"/>
            <a:r>
              <a:rPr lang="en-US" sz="2400">
                <a:solidFill>
                  <a:schemeClr val="bg1"/>
                </a:solidFill>
              </a:rPr>
              <a:t>bubble made of</a:t>
            </a:r>
          </a:p>
          <a:p>
            <a:pPr algn="l"/>
            <a:r>
              <a:rPr lang="en-US" sz="2400">
                <a:solidFill>
                  <a:schemeClr val="bg1"/>
                </a:solidFill>
              </a:rPr>
              <a:t>phospholipids</a:t>
            </a:r>
          </a:p>
        </p:txBody>
      </p:sp>
      <p:sp>
        <p:nvSpPr>
          <p:cNvPr id="585736" name="Line 8"/>
          <p:cNvSpPr>
            <a:spLocks noChangeShapeType="1"/>
          </p:cNvSpPr>
          <p:nvPr/>
        </p:nvSpPr>
        <p:spPr bwMode="auto">
          <a:xfrm flipV="1">
            <a:off x="3743325" y="3105150"/>
            <a:ext cx="1044575" cy="631825"/>
          </a:xfrm>
          <a:prstGeom prst="line">
            <a:avLst/>
          </a:prstGeom>
          <a:noFill/>
          <a:ln w="25400">
            <a:solidFill>
              <a:schemeClr val="bg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8310" name="Picture 6" descr="05_02bMembraneSac-U"/>
          <p:cNvPicPr>
            <a:picLocks noChangeAspect="1" noChangeArrowheads="1"/>
          </p:cNvPicPr>
          <p:nvPr/>
        </p:nvPicPr>
        <p:blipFill>
          <a:blip r:embed="rId3" cstate="print"/>
          <a:srcRect/>
          <a:stretch>
            <a:fillRect/>
          </a:stretch>
        </p:blipFill>
        <p:spPr bwMode="auto">
          <a:xfrm>
            <a:off x="2813050" y="1597025"/>
            <a:ext cx="3517900" cy="3663950"/>
          </a:xfrm>
          <a:prstGeom prst="rect">
            <a:avLst/>
          </a:prstGeom>
          <a:noFill/>
        </p:spPr>
      </p:pic>
      <p:sp>
        <p:nvSpPr>
          <p:cNvPr id="738311" name="Text Box 7"/>
          <p:cNvSpPr txBox="1">
            <a:spLocks noChangeArrowheads="1"/>
          </p:cNvSpPr>
          <p:nvPr/>
        </p:nvSpPr>
        <p:spPr bwMode="auto">
          <a:xfrm>
            <a:off x="4230688" y="4449763"/>
            <a:ext cx="906462" cy="280987"/>
          </a:xfrm>
          <a:prstGeom prst="rect">
            <a:avLst/>
          </a:prstGeom>
          <a:noFill/>
          <a:ln w="9525">
            <a:noFill/>
            <a:miter lim="800000"/>
            <a:headEnd/>
            <a:tailEnd/>
          </a:ln>
          <a:effectLst/>
        </p:spPr>
        <p:txBody>
          <a:bodyPr wrap="none" lIns="0" tIns="0" rIns="0" bIns="0"/>
          <a:lstStyle/>
          <a:p>
            <a:pPr algn="l">
              <a:lnSpc>
                <a:spcPct val="90000"/>
              </a:lnSpc>
            </a:pPr>
            <a:r>
              <a:rPr lang="en-US" sz="2400"/>
              <a:t>Water</a:t>
            </a:r>
          </a:p>
        </p:txBody>
      </p:sp>
      <p:sp>
        <p:nvSpPr>
          <p:cNvPr id="738312" name="Text Box 8"/>
          <p:cNvSpPr txBox="1">
            <a:spLocks noChangeArrowheads="1"/>
          </p:cNvSpPr>
          <p:nvPr/>
        </p:nvSpPr>
        <p:spPr bwMode="auto">
          <a:xfrm>
            <a:off x="4227513" y="2255838"/>
            <a:ext cx="906462" cy="280987"/>
          </a:xfrm>
          <a:prstGeom prst="rect">
            <a:avLst/>
          </a:prstGeom>
          <a:noFill/>
          <a:ln w="9525">
            <a:noFill/>
            <a:miter lim="800000"/>
            <a:headEnd/>
            <a:tailEnd/>
          </a:ln>
          <a:effectLst/>
        </p:spPr>
        <p:txBody>
          <a:bodyPr wrap="none" lIns="0" tIns="0" rIns="0" bIns="0"/>
          <a:lstStyle/>
          <a:p>
            <a:pPr algn="l">
              <a:lnSpc>
                <a:spcPct val="90000"/>
              </a:lnSpc>
            </a:pPr>
            <a:r>
              <a:rPr lang="en-US" sz="2400"/>
              <a:t>Water</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2"/>
          <p:cNvSpPr>
            <a:spLocks noGrp="1" noChangeArrowheads="1"/>
          </p:cNvSpPr>
          <p:nvPr>
            <p:ph type="title"/>
          </p:nvPr>
        </p:nvSpPr>
        <p:spPr>
          <a:xfrm>
            <a:off x="160338" y="158750"/>
            <a:ext cx="8534400" cy="914400"/>
          </a:xfrm>
        </p:spPr>
        <p:txBody>
          <a:bodyPr/>
          <a:lstStyle/>
          <a:p>
            <a:pPr marL="574675" indent="-574675"/>
            <a:r>
              <a:rPr lang="en-US" sz="3200"/>
              <a:t>5.3 Passive transport is diffusion across a membrane with no energy investment</a:t>
            </a:r>
          </a:p>
        </p:txBody>
      </p:sp>
      <p:sp>
        <p:nvSpPr>
          <p:cNvPr id="587779" name="Rectangle 3"/>
          <p:cNvSpPr>
            <a:spLocks noGrp="1" noChangeArrowheads="1"/>
          </p:cNvSpPr>
          <p:nvPr>
            <p:ph type="body" idx="1"/>
          </p:nvPr>
        </p:nvSpPr>
        <p:spPr>
          <a:xfrm>
            <a:off x="153988" y="1301750"/>
            <a:ext cx="8534400" cy="3937000"/>
          </a:xfrm>
        </p:spPr>
        <p:txBody>
          <a:bodyPr/>
          <a:lstStyle/>
          <a:p>
            <a:r>
              <a:rPr lang="en-US" b="1"/>
              <a:t>Diffusion</a:t>
            </a:r>
            <a:r>
              <a:rPr lang="en-US"/>
              <a:t> is a process in which particles spread out evenly in an available space</a:t>
            </a:r>
          </a:p>
          <a:p>
            <a:pPr lvl="1">
              <a:buFontTx/>
              <a:buChar char="–"/>
            </a:pPr>
            <a:r>
              <a:rPr lang="en-US"/>
              <a:t>Particles move from an area of more concentrated particles to an area where they are less concentrated</a:t>
            </a:r>
          </a:p>
          <a:p>
            <a:pPr lvl="1">
              <a:buFontTx/>
              <a:buChar char="–"/>
            </a:pPr>
            <a:r>
              <a:rPr lang="en-US"/>
              <a:t>This means that particles diffuse down their </a:t>
            </a:r>
            <a:r>
              <a:rPr lang="en-US" b="1"/>
              <a:t>concentration gradient</a:t>
            </a:r>
            <a:endParaRPr lang="en-US"/>
          </a:p>
          <a:p>
            <a:pPr lvl="1">
              <a:buFontTx/>
              <a:buChar char="–"/>
            </a:pPr>
            <a:r>
              <a:rPr lang="en-US"/>
              <a:t>Eventually, the particles reach equilibrium where the concentration of particles is the same throughout</a:t>
            </a:r>
          </a:p>
        </p:txBody>
      </p:sp>
      <p:sp>
        <p:nvSpPr>
          <p:cNvPr id="587780"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58778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8778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ChangeArrowheads="1"/>
          </p:cNvSpPr>
          <p:nvPr>
            <p:ph type="title"/>
          </p:nvPr>
        </p:nvSpPr>
        <p:spPr>
          <a:xfrm>
            <a:off x="160338" y="158750"/>
            <a:ext cx="8534400" cy="914400"/>
          </a:xfrm>
        </p:spPr>
        <p:txBody>
          <a:bodyPr/>
          <a:lstStyle/>
          <a:p>
            <a:pPr marL="574675" indent="-574675"/>
            <a:r>
              <a:rPr lang="en-US" sz="3200"/>
              <a:t>5.3 Passive transport is diffusion across a membrane with no energy investment</a:t>
            </a:r>
          </a:p>
        </p:txBody>
      </p:sp>
      <p:sp>
        <p:nvSpPr>
          <p:cNvPr id="588803" name="Rectangle 3"/>
          <p:cNvSpPr>
            <a:spLocks noGrp="1" noChangeArrowheads="1"/>
          </p:cNvSpPr>
          <p:nvPr>
            <p:ph type="body" idx="1"/>
          </p:nvPr>
        </p:nvSpPr>
        <p:spPr>
          <a:xfrm>
            <a:off x="153988" y="1301750"/>
            <a:ext cx="8534400" cy="2000250"/>
          </a:xfrm>
        </p:spPr>
        <p:txBody>
          <a:bodyPr/>
          <a:lstStyle/>
          <a:p>
            <a:r>
              <a:rPr lang="en-US" dirty="0"/>
              <a:t>Diffusion across a cell membrane does not require energy, so it is called </a:t>
            </a:r>
            <a:r>
              <a:rPr lang="en-US" b="1" dirty="0">
                <a:hlinkClick r:id="rId3"/>
              </a:rPr>
              <a:t>passive transport</a:t>
            </a:r>
            <a:endParaRPr lang="en-US" dirty="0"/>
          </a:p>
          <a:p>
            <a:pPr lvl="1">
              <a:buFontTx/>
              <a:buChar char="–"/>
            </a:pPr>
            <a:r>
              <a:rPr lang="en-US" dirty="0"/>
              <a:t>The concentration gradient itself represents potential energy for diffusion</a:t>
            </a:r>
          </a:p>
        </p:txBody>
      </p:sp>
      <p:sp>
        <p:nvSpPr>
          <p:cNvPr id="588804"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58880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8880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0855" name="Picture 7" descr="05_03aPassiveTransport-U"/>
          <p:cNvPicPr>
            <a:picLocks noChangeAspect="1" noChangeArrowheads="1"/>
          </p:cNvPicPr>
          <p:nvPr/>
        </p:nvPicPr>
        <p:blipFill>
          <a:blip r:embed="rId3" cstate="print"/>
          <a:srcRect/>
          <a:stretch>
            <a:fillRect/>
          </a:stretch>
        </p:blipFill>
        <p:spPr bwMode="auto">
          <a:xfrm>
            <a:off x="296863" y="1724025"/>
            <a:ext cx="8548687" cy="3408363"/>
          </a:xfrm>
          <a:prstGeom prst="rect">
            <a:avLst/>
          </a:prstGeom>
          <a:noFill/>
        </p:spPr>
      </p:pic>
      <p:sp>
        <p:nvSpPr>
          <p:cNvPr id="590856" name="Text Box 8"/>
          <p:cNvSpPr txBox="1">
            <a:spLocks noChangeArrowheads="1"/>
          </p:cNvSpPr>
          <p:nvPr/>
        </p:nvSpPr>
        <p:spPr bwMode="auto">
          <a:xfrm>
            <a:off x="327025" y="1762125"/>
            <a:ext cx="2470150" cy="342900"/>
          </a:xfrm>
          <a:prstGeom prst="rect">
            <a:avLst/>
          </a:prstGeom>
          <a:noFill/>
          <a:ln w="9525">
            <a:noFill/>
            <a:miter lim="800000"/>
            <a:headEnd/>
            <a:tailEnd/>
          </a:ln>
          <a:effectLst/>
        </p:spPr>
        <p:txBody>
          <a:bodyPr wrap="none" lIns="0" tIns="0" rIns="0" bIns="0"/>
          <a:lstStyle/>
          <a:p>
            <a:pPr algn="l">
              <a:lnSpc>
                <a:spcPct val="90000"/>
              </a:lnSpc>
            </a:pPr>
            <a:r>
              <a:rPr lang="en-US" sz="2400"/>
              <a:t>Molecules of dye</a:t>
            </a:r>
          </a:p>
        </p:txBody>
      </p:sp>
      <p:sp>
        <p:nvSpPr>
          <p:cNvPr id="590857" name="Line 9"/>
          <p:cNvSpPr>
            <a:spLocks noChangeShapeType="1"/>
          </p:cNvSpPr>
          <p:nvPr/>
        </p:nvSpPr>
        <p:spPr bwMode="auto">
          <a:xfrm flipV="1">
            <a:off x="549275" y="2089150"/>
            <a:ext cx="441325" cy="492125"/>
          </a:xfrm>
          <a:prstGeom prst="line">
            <a:avLst/>
          </a:prstGeom>
          <a:noFill/>
          <a:ln w="25400">
            <a:solidFill>
              <a:schemeClr val="tx1"/>
            </a:solidFill>
            <a:round/>
            <a:headEnd/>
            <a:tailEnd/>
          </a:ln>
          <a:effectLst/>
        </p:spPr>
        <p:txBody>
          <a:bodyPr wrap="none" anchor="ctr"/>
          <a:lstStyle/>
          <a:p>
            <a:endParaRPr lang="en-US"/>
          </a:p>
        </p:txBody>
      </p:sp>
      <p:sp>
        <p:nvSpPr>
          <p:cNvPr id="590858" name="Text Box 10"/>
          <p:cNvSpPr txBox="1">
            <a:spLocks noChangeArrowheads="1"/>
          </p:cNvSpPr>
          <p:nvPr/>
        </p:nvSpPr>
        <p:spPr bwMode="auto">
          <a:xfrm>
            <a:off x="3840163" y="1789113"/>
            <a:ext cx="1574800" cy="288925"/>
          </a:xfrm>
          <a:prstGeom prst="rect">
            <a:avLst/>
          </a:prstGeom>
          <a:noFill/>
          <a:ln w="9525">
            <a:noFill/>
            <a:miter lim="800000"/>
            <a:headEnd/>
            <a:tailEnd/>
          </a:ln>
          <a:effectLst/>
        </p:spPr>
        <p:txBody>
          <a:bodyPr wrap="none" lIns="0" tIns="0" rIns="0" bIns="0"/>
          <a:lstStyle/>
          <a:p>
            <a:pPr algn="l">
              <a:lnSpc>
                <a:spcPct val="90000"/>
              </a:lnSpc>
            </a:pPr>
            <a:r>
              <a:rPr lang="en-US" sz="2400"/>
              <a:t>Membrane</a:t>
            </a:r>
          </a:p>
        </p:txBody>
      </p:sp>
      <p:sp>
        <p:nvSpPr>
          <p:cNvPr id="590859" name="Text Box 11"/>
          <p:cNvSpPr txBox="1">
            <a:spLocks noChangeArrowheads="1"/>
          </p:cNvSpPr>
          <p:nvPr/>
        </p:nvSpPr>
        <p:spPr bwMode="auto">
          <a:xfrm>
            <a:off x="6834188" y="1789113"/>
            <a:ext cx="1673225" cy="292100"/>
          </a:xfrm>
          <a:prstGeom prst="rect">
            <a:avLst/>
          </a:prstGeom>
          <a:noFill/>
          <a:ln w="9525">
            <a:noFill/>
            <a:miter lim="800000"/>
            <a:headEnd/>
            <a:tailEnd/>
          </a:ln>
          <a:effectLst/>
        </p:spPr>
        <p:txBody>
          <a:bodyPr wrap="none" lIns="0" tIns="0" rIns="0" bIns="0"/>
          <a:lstStyle/>
          <a:p>
            <a:pPr algn="l">
              <a:lnSpc>
                <a:spcPct val="90000"/>
              </a:lnSpc>
            </a:pPr>
            <a:r>
              <a:rPr lang="en-US" sz="2400"/>
              <a:t>Equilibrium</a:t>
            </a:r>
          </a:p>
        </p:txBody>
      </p:sp>
      <p:sp>
        <p:nvSpPr>
          <p:cNvPr id="590860" name="Line 12"/>
          <p:cNvSpPr>
            <a:spLocks noChangeShapeType="1"/>
          </p:cNvSpPr>
          <p:nvPr/>
        </p:nvSpPr>
        <p:spPr bwMode="auto">
          <a:xfrm flipH="1" flipV="1">
            <a:off x="4381500" y="2108200"/>
            <a:ext cx="171450" cy="406400"/>
          </a:xfrm>
          <a:prstGeom prst="line">
            <a:avLst/>
          </a:prstGeom>
          <a:noFill/>
          <a:ln w="25400">
            <a:solidFill>
              <a:schemeClr val="tx1"/>
            </a:solidFill>
            <a:round/>
            <a:headEnd/>
            <a:tailEnd/>
          </a:ln>
          <a:effectLst/>
        </p:spPr>
        <p:txBody>
          <a:bodyPr wrap="none" anchor="ctr"/>
          <a:lstStyle/>
          <a:p>
            <a:endParaRPr lang="en-US"/>
          </a:p>
        </p:txBody>
      </p:sp>
      <p:sp>
        <p:nvSpPr>
          <p:cNvPr id="590861" name="Line 13"/>
          <p:cNvSpPr>
            <a:spLocks noChangeShapeType="1"/>
          </p:cNvSpPr>
          <p:nvPr/>
        </p:nvSpPr>
        <p:spPr bwMode="auto">
          <a:xfrm flipH="1">
            <a:off x="876300" y="2089150"/>
            <a:ext cx="114300" cy="736600"/>
          </a:xfrm>
          <a:prstGeom prst="line">
            <a:avLst/>
          </a:prstGeom>
          <a:noFill/>
          <a:ln w="25400">
            <a:solidFill>
              <a:schemeClr val="tx1"/>
            </a:solidFill>
            <a:round/>
            <a:headEnd/>
            <a:tailEnd/>
          </a:ln>
          <a:effectLst/>
        </p:spPr>
        <p:txBody>
          <a:bodyPr wrap="none" anchor="ctr"/>
          <a:lstStyle/>
          <a:p>
            <a:endParaRPr lang="en-US"/>
          </a:p>
        </p:txBody>
      </p:sp>
      <p:sp>
        <p:nvSpPr>
          <p:cNvPr id="9" name="TextBox 8"/>
          <p:cNvSpPr txBox="1"/>
          <p:nvPr/>
        </p:nvSpPr>
        <p:spPr>
          <a:xfrm>
            <a:off x="504967" y="614149"/>
            <a:ext cx="7356143" cy="646331"/>
          </a:xfrm>
          <a:prstGeom prst="rect">
            <a:avLst/>
          </a:prstGeom>
          <a:noFill/>
        </p:spPr>
        <p:txBody>
          <a:bodyPr wrap="square" rtlCol="0">
            <a:spAutoFit/>
          </a:bodyPr>
          <a:lstStyle/>
          <a:p>
            <a:pPr algn="l"/>
            <a:r>
              <a:rPr lang="en-US" sz="3600" dirty="0" smtClean="0"/>
              <a:t>Passive Diffusion</a:t>
            </a:r>
            <a:endParaRPr lang="en-US" sz="3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3369" name="Picture 9" descr="05_03bPassiveTransport-U"/>
          <p:cNvPicPr>
            <a:picLocks noChangeAspect="1" noChangeArrowheads="1"/>
          </p:cNvPicPr>
          <p:nvPr/>
        </p:nvPicPr>
        <p:blipFill>
          <a:blip r:embed="rId3" cstate="print"/>
          <a:srcRect/>
          <a:stretch>
            <a:fillRect/>
          </a:stretch>
        </p:blipFill>
        <p:spPr bwMode="auto">
          <a:xfrm>
            <a:off x="296863" y="1630363"/>
            <a:ext cx="8548687" cy="3597275"/>
          </a:xfrm>
          <a:prstGeom prst="rect">
            <a:avLst/>
          </a:prstGeom>
          <a:noFill/>
        </p:spPr>
      </p:pic>
      <p:sp>
        <p:nvSpPr>
          <p:cNvPr id="783370" name="Text Box 10"/>
          <p:cNvSpPr txBox="1">
            <a:spLocks noChangeArrowheads="1"/>
          </p:cNvSpPr>
          <p:nvPr/>
        </p:nvSpPr>
        <p:spPr bwMode="auto">
          <a:xfrm>
            <a:off x="500063" y="1662113"/>
            <a:ext cx="1993900" cy="615950"/>
          </a:xfrm>
          <a:prstGeom prst="rect">
            <a:avLst/>
          </a:prstGeom>
          <a:noFill/>
          <a:ln w="9525">
            <a:noFill/>
            <a:miter lim="800000"/>
            <a:headEnd/>
            <a:tailEnd/>
          </a:ln>
          <a:effectLst/>
        </p:spPr>
        <p:txBody>
          <a:bodyPr wrap="none" lIns="0" tIns="0" rIns="0" bIns="0"/>
          <a:lstStyle/>
          <a:p>
            <a:pPr algn="l">
              <a:lnSpc>
                <a:spcPct val="80000"/>
              </a:lnSpc>
            </a:pPr>
            <a:r>
              <a:rPr lang="en-US" sz="2400"/>
              <a:t>Two different</a:t>
            </a:r>
          </a:p>
          <a:p>
            <a:pPr algn="l">
              <a:lnSpc>
                <a:spcPct val="80000"/>
              </a:lnSpc>
            </a:pPr>
            <a:r>
              <a:rPr lang="en-US" sz="2400"/>
              <a:t>substances</a:t>
            </a:r>
          </a:p>
        </p:txBody>
      </p:sp>
      <p:sp>
        <p:nvSpPr>
          <p:cNvPr id="783371" name="Line 11"/>
          <p:cNvSpPr>
            <a:spLocks noChangeShapeType="1"/>
          </p:cNvSpPr>
          <p:nvPr/>
        </p:nvSpPr>
        <p:spPr bwMode="auto">
          <a:xfrm flipV="1">
            <a:off x="987425" y="2257425"/>
            <a:ext cx="368300" cy="434975"/>
          </a:xfrm>
          <a:prstGeom prst="line">
            <a:avLst/>
          </a:prstGeom>
          <a:noFill/>
          <a:ln w="25400">
            <a:solidFill>
              <a:schemeClr val="tx1"/>
            </a:solidFill>
            <a:round/>
            <a:headEnd/>
            <a:tailEnd/>
          </a:ln>
          <a:effectLst/>
        </p:spPr>
        <p:txBody>
          <a:bodyPr wrap="none" anchor="ctr"/>
          <a:lstStyle/>
          <a:p>
            <a:endParaRPr lang="en-US"/>
          </a:p>
        </p:txBody>
      </p:sp>
      <p:sp>
        <p:nvSpPr>
          <p:cNvPr id="783372" name="Text Box 12"/>
          <p:cNvSpPr txBox="1">
            <a:spLocks noChangeArrowheads="1"/>
          </p:cNvSpPr>
          <p:nvPr/>
        </p:nvSpPr>
        <p:spPr bwMode="auto">
          <a:xfrm>
            <a:off x="3668713" y="1633538"/>
            <a:ext cx="1574800" cy="288925"/>
          </a:xfrm>
          <a:prstGeom prst="rect">
            <a:avLst/>
          </a:prstGeom>
          <a:noFill/>
          <a:ln w="9525">
            <a:noFill/>
            <a:miter lim="800000"/>
            <a:headEnd/>
            <a:tailEnd/>
          </a:ln>
          <a:effectLst/>
        </p:spPr>
        <p:txBody>
          <a:bodyPr wrap="none" lIns="0" tIns="0" rIns="0" bIns="0"/>
          <a:lstStyle/>
          <a:p>
            <a:pPr algn="l">
              <a:lnSpc>
                <a:spcPct val="90000"/>
              </a:lnSpc>
            </a:pPr>
            <a:r>
              <a:rPr lang="en-US" sz="2400"/>
              <a:t>Membrane</a:t>
            </a:r>
          </a:p>
        </p:txBody>
      </p:sp>
      <p:sp>
        <p:nvSpPr>
          <p:cNvPr id="783373" name="Text Box 13"/>
          <p:cNvSpPr txBox="1">
            <a:spLocks noChangeArrowheads="1"/>
          </p:cNvSpPr>
          <p:nvPr/>
        </p:nvSpPr>
        <p:spPr bwMode="auto">
          <a:xfrm>
            <a:off x="6850063" y="1633538"/>
            <a:ext cx="1673225" cy="292100"/>
          </a:xfrm>
          <a:prstGeom prst="rect">
            <a:avLst/>
          </a:prstGeom>
          <a:noFill/>
          <a:ln w="9525">
            <a:noFill/>
            <a:miter lim="800000"/>
            <a:headEnd/>
            <a:tailEnd/>
          </a:ln>
          <a:effectLst/>
        </p:spPr>
        <p:txBody>
          <a:bodyPr wrap="none" lIns="0" tIns="0" rIns="0" bIns="0"/>
          <a:lstStyle/>
          <a:p>
            <a:pPr algn="l">
              <a:lnSpc>
                <a:spcPct val="90000"/>
              </a:lnSpc>
            </a:pPr>
            <a:r>
              <a:rPr lang="en-US" sz="2400"/>
              <a:t>Equilibrium</a:t>
            </a:r>
          </a:p>
        </p:txBody>
      </p:sp>
      <p:sp>
        <p:nvSpPr>
          <p:cNvPr id="783374" name="Line 14"/>
          <p:cNvSpPr>
            <a:spLocks noChangeShapeType="1"/>
          </p:cNvSpPr>
          <p:nvPr/>
        </p:nvSpPr>
        <p:spPr bwMode="auto">
          <a:xfrm flipH="1" flipV="1">
            <a:off x="4346575" y="1946275"/>
            <a:ext cx="174625" cy="749300"/>
          </a:xfrm>
          <a:prstGeom prst="line">
            <a:avLst/>
          </a:prstGeom>
          <a:noFill/>
          <a:ln w="25400">
            <a:solidFill>
              <a:schemeClr val="tx1"/>
            </a:solidFill>
            <a:round/>
            <a:headEnd/>
            <a:tailEnd/>
          </a:ln>
          <a:effectLst/>
        </p:spPr>
        <p:txBody>
          <a:bodyPr wrap="none" anchor="ctr"/>
          <a:lstStyle/>
          <a:p>
            <a:endParaRPr lang="en-US"/>
          </a:p>
        </p:txBody>
      </p:sp>
      <p:sp>
        <p:nvSpPr>
          <p:cNvPr id="783375" name="Line 15"/>
          <p:cNvSpPr>
            <a:spLocks noChangeShapeType="1"/>
          </p:cNvSpPr>
          <p:nvPr/>
        </p:nvSpPr>
        <p:spPr bwMode="auto">
          <a:xfrm>
            <a:off x="1355725" y="2257425"/>
            <a:ext cx="422275" cy="546100"/>
          </a:xfrm>
          <a:prstGeom prst="line">
            <a:avLst/>
          </a:prstGeom>
          <a:noFill/>
          <a:ln w="25400">
            <a:solidFill>
              <a:schemeClr val="tx1"/>
            </a:solidFill>
            <a:round/>
            <a:headEnd/>
            <a:tailEnd/>
          </a:ln>
          <a:effectLst/>
        </p:spPr>
        <p:txBody>
          <a:bodyPr wrap="none" anchor="ctr"/>
          <a:lstStyle/>
          <a:p>
            <a:endParaRPr lang="en-US"/>
          </a:p>
        </p:txBody>
      </p:sp>
      <p:sp>
        <p:nvSpPr>
          <p:cNvPr id="9" name="TextBox 8"/>
          <p:cNvSpPr txBox="1"/>
          <p:nvPr/>
        </p:nvSpPr>
        <p:spPr>
          <a:xfrm>
            <a:off x="477672" y="354842"/>
            <a:ext cx="7178722" cy="1077218"/>
          </a:xfrm>
          <a:prstGeom prst="rect">
            <a:avLst/>
          </a:prstGeom>
          <a:noFill/>
        </p:spPr>
        <p:txBody>
          <a:bodyPr wrap="square" rtlCol="0">
            <a:spAutoFit/>
          </a:bodyPr>
          <a:lstStyle/>
          <a:p>
            <a:pPr algn="l"/>
            <a:r>
              <a:rPr lang="en-US" sz="3200" dirty="0" smtClean="0"/>
              <a:t>Passive Diffusion of two different types of molecules</a:t>
            </a:r>
            <a:endParaRPr lang="en-US" sz="3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2"/>
          <p:cNvSpPr>
            <a:spLocks noGrp="1" noChangeArrowheads="1"/>
          </p:cNvSpPr>
          <p:nvPr>
            <p:ph type="title"/>
          </p:nvPr>
        </p:nvSpPr>
        <p:spPr>
          <a:xfrm>
            <a:off x="160338" y="158750"/>
            <a:ext cx="8534400" cy="914400"/>
          </a:xfrm>
        </p:spPr>
        <p:txBody>
          <a:bodyPr/>
          <a:lstStyle/>
          <a:p>
            <a:pPr marL="574675" indent="-574675"/>
            <a:r>
              <a:rPr lang="en-US" sz="3200"/>
              <a:t>5.4 Osmosis is the diffusion of water across a membrane</a:t>
            </a:r>
          </a:p>
        </p:txBody>
      </p:sp>
      <p:sp>
        <p:nvSpPr>
          <p:cNvPr id="593923" name="Rectangle 3"/>
          <p:cNvSpPr>
            <a:spLocks noGrp="1" noChangeArrowheads="1"/>
          </p:cNvSpPr>
          <p:nvPr>
            <p:ph type="body" idx="1"/>
          </p:nvPr>
        </p:nvSpPr>
        <p:spPr>
          <a:xfrm>
            <a:off x="153988" y="1301750"/>
            <a:ext cx="8534400" cy="3698875"/>
          </a:xfrm>
        </p:spPr>
        <p:txBody>
          <a:bodyPr/>
          <a:lstStyle/>
          <a:p>
            <a:r>
              <a:rPr lang="en-US" dirty="0"/>
              <a:t>It is crucial for cells that water moves across their  membrane</a:t>
            </a:r>
          </a:p>
          <a:p>
            <a:pPr lvl="1">
              <a:buFontTx/>
              <a:buChar char="–"/>
            </a:pPr>
            <a:r>
              <a:rPr lang="en-US" dirty="0"/>
              <a:t>Water moves across membranes </a:t>
            </a:r>
            <a:r>
              <a:rPr lang="en-US" i="1" dirty="0"/>
              <a:t>in response to solute concentration inside and outside of the cell</a:t>
            </a:r>
            <a:r>
              <a:rPr lang="en-US" dirty="0"/>
              <a:t> by a process called </a:t>
            </a:r>
            <a:r>
              <a:rPr lang="en-US" b="1" dirty="0">
                <a:hlinkClick r:id="rId3"/>
              </a:rPr>
              <a:t>osmosis</a:t>
            </a:r>
            <a:endParaRPr lang="en-US" dirty="0"/>
          </a:p>
          <a:p>
            <a:pPr lvl="1">
              <a:buFontTx/>
              <a:buChar char="–"/>
            </a:pPr>
            <a:r>
              <a:rPr lang="en-US" dirty="0"/>
              <a:t>Osmosis will move water across a membrane down its concentration gradient until the concentration of solute is equal on both sides of the membrane</a:t>
            </a:r>
          </a:p>
        </p:txBody>
      </p:sp>
      <p:sp>
        <p:nvSpPr>
          <p:cNvPr id="593924"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59392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9392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4951" name="Picture 7" descr="05_04Osmosis-U"/>
          <p:cNvPicPr>
            <a:picLocks noChangeAspect="1" noChangeArrowheads="1"/>
          </p:cNvPicPr>
          <p:nvPr/>
        </p:nvPicPr>
        <p:blipFill>
          <a:blip r:embed="rId3" cstate="print"/>
          <a:srcRect/>
          <a:stretch>
            <a:fillRect/>
          </a:stretch>
        </p:blipFill>
        <p:spPr bwMode="auto">
          <a:xfrm>
            <a:off x="1663700" y="136525"/>
            <a:ext cx="5816600" cy="6584950"/>
          </a:xfrm>
          <a:prstGeom prst="rect">
            <a:avLst/>
          </a:prstGeom>
          <a:noFill/>
        </p:spPr>
      </p:pic>
      <p:sp>
        <p:nvSpPr>
          <p:cNvPr id="594952" name="Text Box 8"/>
          <p:cNvSpPr txBox="1">
            <a:spLocks noChangeArrowheads="1"/>
          </p:cNvSpPr>
          <p:nvPr/>
        </p:nvSpPr>
        <p:spPr bwMode="auto">
          <a:xfrm>
            <a:off x="1698625" y="2398713"/>
            <a:ext cx="1146175" cy="635000"/>
          </a:xfrm>
          <a:prstGeom prst="rect">
            <a:avLst/>
          </a:prstGeom>
          <a:noFill/>
          <a:ln w="9525">
            <a:noFill/>
            <a:miter lim="800000"/>
            <a:headEnd/>
            <a:tailEnd/>
          </a:ln>
          <a:effectLst/>
        </p:spPr>
        <p:txBody>
          <a:bodyPr wrap="none" lIns="0" tIns="0" rIns="0" bIns="0"/>
          <a:lstStyle/>
          <a:p>
            <a:pPr algn="l">
              <a:lnSpc>
                <a:spcPct val="90000"/>
              </a:lnSpc>
            </a:pPr>
            <a:r>
              <a:rPr lang="en-US"/>
              <a:t>Selectively</a:t>
            </a:r>
          </a:p>
          <a:p>
            <a:pPr algn="l">
              <a:lnSpc>
                <a:spcPct val="90000"/>
              </a:lnSpc>
            </a:pPr>
            <a:r>
              <a:rPr lang="en-US"/>
              <a:t>permeable</a:t>
            </a:r>
          </a:p>
          <a:p>
            <a:pPr algn="l">
              <a:lnSpc>
                <a:spcPct val="90000"/>
              </a:lnSpc>
            </a:pPr>
            <a:r>
              <a:rPr lang="en-US"/>
              <a:t>membrane</a:t>
            </a:r>
          </a:p>
        </p:txBody>
      </p:sp>
      <p:sp>
        <p:nvSpPr>
          <p:cNvPr id="594953" name="Text Box 9"/>
          <p:cNvSpPr txBox="1">
            <a:spLocks noChangeArrowheads="1"/>
          </p:cNvSpPr>
          <p:nvPr/>
        </p:nvSpPr>
        <p:spPr bwMode="auto">
          <a:xfrm>
            <a:off x="1697038" y="1858963"/>
            <a:ext cx="1009650" cy="431800"/>
          </a:xfrm>
          <a:prstGeom prst="rect">
            <a:avLst/>
          </a:prstGeom>
          <a:noFill/>
          <a:ln w="9525">
            <a:noFill/>
            <a:miter lim="800000"/>
            <a:headEnd/>
            <a:tailEnd/>
          </a:ln>
          <a:effectLst/>
        </p:spPr>
        <p:txBody>
          <a:bodyPr wrap="none" lIns="0" tIns="0" rIns="0" bIns="0"/>
          <a:lstStyle/>
          <a:p>
            <a:pPr algn="l">
              <a:lnSpc>
                <a:spcPct val="80000"/>
              </a:lnSpc>
            </a:pPr>
            <a:r>
              <a:rPr lang="en-US"/>
              <a:t>Solute</a:t>
            </a:r>
          </a:p>
          <a:p>
            <a:pPr algn="l">
              <a:lnSpc>
                <a:spcPct val="80000"/>
              </a:lnSpc>
            </a:pPr>
            <a:r>
              <a:rPr lang="en-US"/>
              <a:t>molecule</a:t>
            </a:r>
          </a:p>
        </p:txBody>
      </p:sp>
      <p:sp>
        <p:nvSpPr>
          <p:cNvPr id="594954" name="Text Box 10"/>
          <p:cNvSpPr txBox="1">
            <a:spLocks noChangeArrowheads="1"/>
          </p:cNvSpPr>
          <p:nvPr/>
        </p:nvSpPr>
        <p:spPr bwMode="auto">
          <a:xfrm>
            <a:off x="2270125" y="138113"/>
            <a:ext cx="1384300" cy="669925"/>
          </a:xfrm>
          <a:prstGeom prst="rect">
            <a:avLst/>
          </a:prstGeom>
          <a:noFill/>
          <a:ln w="9525">
            <a:noFill/>
            <a:miter lim="800000"/>
            <a:headEnd/>
            <a:tailEnd/>
          </a:ln>
          <a:effectLst/>
        </p:spPr>
        <p:txBody>
          <a:bodyPr wrap="none" lIns="0" tIns="0" rIns="0" bIns="0"/>
          <a:lstStyle/>
          <a:p>
            <a:pPr algn="ctr">
              <a:lnSpc>
                <a:spcPct val="90000"/>
              </a:lnSpc>
            </a:pPr>
            <a:r>
              <a:rPr lang="en-US"/>
              <a:t>Lower</a:t>
            </a:r>
          </a:p>
          <a:p>
            <a:pPr algn="ctr">
              <a:lnSpc>
                <a:spcPct val="90000"/>
              </a:lnSpc>
            </a:pPr>
            <a:r>
              <a:rPr lang="en-US"/>
              <a:t>concentration</a:t>
            </a:r>
          </a:p>
          <a:p>
            <a:pPr algn="ctr">
              <a:lnSpc>
                <a:spcPct val="90000"/>
              </a:lnSpc>
            </a:pPr>
            <a:r>
              <a:rPr lang="en-US"/>
              <a:t>of solute</a:t>
            </a:r>
          </a:p>
        </p:txBody>
      </p:sp>
      <p:sp>
        <p:nvSpPr>
          <p:cNvPr id="594955" name="Text Box 11"/>
          <p:cNvSpPr txBox="1">
            <a:spLocks noChangeArrowheads="1"/>
          </p:cNvSpPr>
          <p:nvPr/>
        </p:nvSpPr>
        <p:spPr bwMode="auto">
          <a:xfrm>
            <a:off x="3538538" y="1635125"/>
            <a:ext cx="422275" cy="279400"/>
          </a:xfrm>
          <a:prstGeom prst="rect">
            <a:avLst/>
          </a:prstGeom>
          <a:noFill/>
          <a:ln w="9525">
            <a:noFill/>
            <a:miter lim="800000"/>
            <a:headEnd/>
            <a:tailEnd/>
          </a:ln>
          <a:effectLst/>
        </p:spPr>
        <p:txBody>
          <a:bodyPr wrap="none" lIns="0" tIns="0" rIns="0" bIns="0"/>
          <a:lstStyle/>
          <a:p>
            <a:pPr algn="l">
              <a:lnSpc>
                <a:spcPct val="90000"/>
              </a:lnSpc>
            </a:pPr>
            <a:r>
              <a:rPr lang="en-US"/>
              <a:t>H</a:t>
            </a:r>
            <a:r>
              <a:rPr lang="en-US" baseline="-25000"/>
              <a:t>2</a:t>
            </a:r>
            <a:r>
              <a:rPr lang="en-US"/>
              <a:t>O</a:t>
            </a:r>
          </a:p>
        </p:txBody>
      </p:sp>
      <p:sp>
        <p:nvSpPr>
          <p:cNvPr id="594956" name="Text Box 12"/>
          <p:cNvSpPr txBox="1">
            <a:spLocks noChangeArrowheads="1"/>
          </p:cNvSpPr>
          <p:nvPr/>
        </p:nvSpPr>
        <p:spPr bwMode="auto">
          <a:xfrm>
            <a:off x="4819650" y="5635625"/>
            <a:ext cx="2508250" cy="425450"/>
          </a:xfrm>
          <a:prstGeom prst="rect">
            <a:avLst/>
          </a:prstGeom>
          <a:noFill/>
          <a:ln w="9525">
            <a:noFill/>
            <a:miter lim="800000"/>
            <a:headEnd/>
            <a:tailEnd/>
          </a:ln>
          <a:effectLst/>
        </p:spPr>
        <p:txBody>
          <a:bodyPr wrap="none" lIns="0" tIns="0" rIns="0" bIns="0"/>
          <a:lstStyle/>
          <a:p>
            <a:pPr algn="ctr">
              <a:lnSpc>
                <a:spcPct val="90000"/>
              </a:lnSpc>
            </a:pPr>
            <a:r>
              <a:rPr lang="en-US"/>
              <a:t>Solute molecule with</a:t>
            </a:r>
          </a:p>
          <a:p>
            <a:pPr algn="ctr">
              <a:lnSpc>
                <a:spcPct val="90000"/>
              </a:lnSpc>
            </a:pPr>
            <a:r>
              <a:rPr lang="en-US"/>
              <a:t>cluster of water molecules</a:t>
            </a:r>
          </a:p>
        </p:txBody>
      </p:sp>
      <p:sp>
        <p:nvSpPr>
          <p:cNvPr id="594957" name="Text Box 13"/>
          <p:cNvSpPr txBox="1">
            <a:spLocks noChangeArrowheads="1"/>
          </p:cNvSpPr>
          <p:nvPr/>
        </p:nvSpPr>
        <p:spPr bwMode="auto">
          <a:xfrm>
            <a:off x="3789363" y="6353175"/>
            <a:ext cx="1660525" cy="200025"/>
          </a:xfrm>
          <a:prstGeom prst="rect">
            <a:avLst/>
          </a:prstGeom>
          <a:noFill/>
          <a:ln w="9525">
            <a:noFill/>
            <a:miter lim="800000"/>
            <a:headEnd/>
            <a:tailEnd/>
          </a:ln>
          <a:effectLst/>
        </p:spPr>
        <p:txBody>
          <a:bodyPr wrap="none" lIns="0" tIns="0" rIns="0" bIns="0"/>
          <a:lstStyle/>
          <a:p>
            <a:pPr algn="l">
              <a:lnSpc>
                <a:spcPct val="90000"/>
              </a:lnSpc>
            </a:pPr>
            <a:r>
              <a:rPr lang="en-US"/>
              <a:t>Net flow of water</a:t>
            </a:r>
          </a:p>
        </p:txBody>
      </p:sp>
      <p:sp>
        <p:nvSpPr>
          <p:cNvPr id="594958" name="Text Box 14"/>
          <p:cNvSpPr txBox="1">
            <a:spLocks noChangeArrowheads="1"/>
          </p:cNvSpPr>
          <p:nvPr/>
        </p:nvSpPr>
        <p:spPr bwMode="auto">
          <a:xfrm>
            <a:off x="1993900" y="3252788"/>
            <a:ext cx="930275" cy="422275"/>
          </a:xfrm>
          <a:prstGeom prst="rect">
            <a:avLst/>
          </a:prstGeom>
          <a:noFill/>
          <a:ln w="9525">
            <a:noFill/>
            <a:miter lim="800000"/>
            <a:headEnd/>
            <a:tailEnd/>
          </a:ln>
          <a:effectLst/>
        </p:spPr>
        <p:txBody>
          <a:bodyPr wrap="none" lIns="0" tIns="0" rIns="0" bIns="0"/>
          <a:lstStyle/>
          <a:p>
            <a:pPr algn="l">
              <a:lnSpc>
                <a:spcPct val="90000"/>
              </a:lnSpc>
            </a:pPr>
            <a:r>
              <a:rPr lang="en-US"/>
              <a:t>Water</a:t>
            </a:r>
          </a:p>
          <a:p>
            <a:pPr algn="l">
              <a:lnSpc>
                <a:spcPct val="90000"/>
              </a:lnSpc>
            </a:pPr>
            <a:r>
              <a:rPr lang="en-US"/>
              <a:t>molecule</a:t>
            </a:r>
          </a:p>
        </p:txBody>
      </p:sp>
      <p:sp>
        <p:nvSpPr>
          <p:cNvPr id="594959" name="Text Box 15"/>
          <p:cNvSpPr txBox="1">
            <a:spLocks noChangeArrowheads="1"/>
          </p:cNvSpPr>
          <p:nvPr/>
        </p:nvSpPr>
        <p:spPr bwMode="auto">
          <a:xfrm>
            <a:off x="5683250" y="138113"/>
            <a:ext cx="1384300" cy="669925"/>
          </a:xfrm>
          <a:prstGeom prst="rect">
            <a:avLst/>
          </a:prstGeom>
          <a:noFill/>
          <a:ln w="9525">
            <a:noFill/>
            <a:miter lim="800000"/>
            <a:headEnd/>
            <a:tailEnd/>
          </a:ln>
          <a:effectLst/>
        </p:spPr>
        <p:txBody>
          <a:bodyPr wrap="none" lIns="0" tIns="0" rIns="0" bIns="0"/>
          <a:lstStyle/>
          <a:p>
            <a:pPr algn="ctr">
              <a:lnSpc>
                <a:spcPct val="90000"/>
              </a:lnSpc>
            </a:pPr>
            <a:r>
              <a:rPr lang="en-US"/>
              <a:t>Equal</a:t>
            </a:r>
          </a:p>
          <a:p>
            <a:pPr algn="ctr">
              <a:lnSpc>
                <a:spcPct val="90000"/>
              </a:lnSpc>
            </a:pPr>
            <a:r>
              <a:rPr lang="en-US"/>
              <a:t>concentration</a:t>
            </a:r>
          </a:p>
          <a:p>
            <a:pPr algn="ctr">
              <a:lnSpc>
                <a:spcPct val="90000"/>
              </a:lnSpc>
            </a:pPr>
            <a:r>
              <a:rPr lang="en-US"/>
              <a:t>of solute</a:t>
            </a:r>
          </a:p>
        </p:txBody>
      </p:sp>
      <p:sp>
        <p:nvSpPr>
          <p:cNvPr id="594960" name="Text Box 16"/>
          <p:cNvSpPr txBox="1">
            <a:spLocks noChangeArrowheads="1"/>
          </p:cNvSpPr>
          <p:nvPr/>
        </p:nvSpPr>
        <p:spPr bwMode="auto">
          <a:xfrm>
            <a:off x="3829050" y="141288"/>
            <a:ext cx="1384300" cy="669925"/>
          </a:xfrm>
          <a:prstGeom prst="rect">
            <a:avLst/>
          </a:prstGeom>
          <a:noFill/>
          <a:ln w="9525">
            <a:noFill/>
            <a:miter lim="800000"/>
            <a:headEnd/>
            <a:tailEnd/>
          </a:ln>
          <a:effectLst/>
        </p:spPr>
        <p:txBody>
          <a:bodyPr wrap="none" lIns="0" tIns="0" rIns="0" bIns="0"/>
          <a:lstStyle/>
          <a:p>
            <a:pPr algn="ctr">
              <a:lnSpc>
                <a:spcPct val="90000"/>
              </a:lnSpc>
            </a:pPr>
            <a:r>
              <a:rPr lang="en-US"/>
              <a:t>Higher</a:t>
            </a:r>
          </a:p>
          <a:p>
            <a:pPr algn="ctr">
              <a:lnSpc>
                <a:spcPct val="90000"/>
              </a:lnSpc>
            </a:pPr>
            <a:r>
              <a:rPr lang="en-US"/>
              <a:t>concentration</a:t>
            </a:r>
          </a:p>
          <a:p>
            <a:pPr algn="ctr">
              <a:lnSpc>
                <a:spcPct val="90000"/>
              </a:lnSpc>
            </a:pPr>
            <a:r>
              <a:rPr lang="en-US"/>
              <a:t>of solute</a:t>
            </a:r>
          </a:p>
        </p:txBody>
      </p:sp>
      <p:sp>
        <p:nvSpPr>
          <p:cNvPr id="594961" name="Line 17"/>
          <p:cNvSpPr>
            <a:spLocks noChangeShapeType="1"/>
          </p:cNvSpPr>
          <p:nvPr/>
        </p:nvSpPr>
        <p:spPr bwMode="auto">
          <a:xfrm flipH="1">
            <a:off x="2635250" y="2152650"/>
            <a:ext cx="301625" cy="0"/>
          </a:xfrm>
          <a:prstGeom prst="line">
            <a:avLst/>
          </a:prstGeom>
          <a:noFill/>
          <a:ln w="25400">
            <a:solidFill>
              <a:schemeClr val="tx1"/>
            </a:solidFill>
            <a:round/>
            <a:headEnd/>
            <a:tailEnd/>
          </a:ln>
          <a:effectLst/>
        </p:spPr>
        <p:txBody>
          <a:bodyPr wrap="none" anchor="ctr"/>
          <a:lstStyle/>
          <a:p>
            <a:endParaRPr lang="en-US"/>
          </a:p>
        </p:txBody>
      </p:sp>
      <p:sp>
        <p:nvSpPr>
          <p:cNvPr id="594962" name="Line 18"/>
          <p:cNvSpPr>
            <a:spLocks noChangeShapeType="1"/>
          </p:cNvSpPr>
          <p:nvPr/>
        </p:nvSpPr>
        <p:spPr bwMode="auto">
          <a:xfrm flipH="1">
            <a:off x="2781300" y="2692400"/>
            <a:ext cx="927100" cy="273050"/>
          </a:xfrm>
          <a:prstGeom prst="line">
            <a:avLst/>
          </a:prstGeom>
          <a:noFill/>
          <a:ln w="25400">
            <a:solidFill>
              <a:schemeClr val="tx1"/>
            </a:solidFill>
            <a:round/>
            <a:headEnd/>
            <a:tailEnd/>
          </a:ln>
          <a:effectLst/>
        </p:spPr>
        <p:txBody>
          <a:bodyPr wrap="none" anchor="ctr"/>
          <a:lstStyle/>
          <a:p>
            <a:endParaRPr lang="en-US"/>
          </a:p>
        </p:txBody>
      </p:sp>
      <p:sp>
        <p:nvSpPr>
          <p:cNvPr id="594963" name="Line 19"/>
          <p:cNvSpPr>
            <a:spLocks noChangeShapeType="1"/>
          </p:cNvSpPr>
          <p:nvPr/>
        </p:nvSpPr>
        <p:spPr bwMode="auto">
          <a:xfrm>
            <a:off x="2781300" y="2965450"/>
            <a:ext cx="1838325" cy="320675"/>
          </a:xfrm>
          <a:prstGeom prst="line">
            <a:avLst/>
          </a:prstGeom>
          <a:noFill/>
          <a:ln w="25400">
            <a:solidFill>
              <a:schemeClr val="tx1"/>
            </a:solidFill>
            <a:round/>
            <a:headEnd/>
            <a:tailEnd/>
          </a:ln>
          <a:effectLst/>
        </p:spPr>
        <p:txBody>
          <a:bodyPr wrap="none" anchor="ctr"/>
          <a:lstStyle/>
          <a:p>
            <a:endParaRPr lang="en-US"/>
          </a:p>
        </p:txBody>
      </p:sp>
      <p:sp>
        <p:nvSpPr>
          <p:cNvPr id="594964" name="Line 20"/>
          <p:cNvSpPr>
            <a:spLocks noChangeShapeType="1"/>
          </p:cNvSpPr>
          <p:nvPr/>
        </p:nvSpPr>
        <p:spPr bwMode="auto">
          <a:xfrm flipH="1" flipV="1">
            <a:off x="2406650" y="3689350"/>
            <a:ext cx="371475" cy="238125"/>
          </a:xfrm>
          <a:prstGeom prst="line">
            <a:avLst/>
          </a:prstGeom>
          <a:noFill/>
          <a:ln w="25400">
            <a:solidFill>
              <a:schemeClr val="tx1"/>
            </a:solidFill>
            <a:round/>
            <a:headEnd/>
            <a:tailEnd/>
          </a:ln>
          <a:effectLst/>
        </p:spPr>
        <p:txBody>
          <a:bodyPr wrap="none" anchor="ctr"/>
          <a:lstStyle/>
          <a:p>
            <a:endParaRPr lang="en-US"/>
          </a:p>
        </p:txBody>
      </p:sp>
      <p:sp>
        <p:nvSpPr>
          <p:cNvPr id="594965" name="Line 21"/>
          <p:cNvSpPr>
            <a:spLocks noChangeShapeType="1"/>
          </p:cNvSpPr>
          <p:nvPr/>
        </p:nvSpPr>
        <p:spPr bwMode="auto">
          <a:xfrm>
            <a:off x="5794375" y="5473700"/>
            <a:ext cx="0" cy="180975"/>
          </a:xfrm>
          <a:prstGeom prst="line">
            <a:avLst/>
          </a:prstGeom>
          <a:noFill/>
          <a:ln w="25400">
            <a:solidFill>
              <a:schemeClr val="tx1"/>
            </a:solidFill>
            <a:round/>
            <a:headEnd/>
            <a:tailEnd/>
          </a:ln>
          <a:effectLst/>
        </p:spPr>
        <p:txBody>
          <a:bodyPr wrap="none" anchor="ctr"/>
          <a:lstStyle/>
          <a:p>
            <a:endParaRPr lang="en-US"/>
          </a:p>
        </p:txBody>
      </p:sp>
      <p:sp>
        <p:nvSpPr>
          <p:cNvPr id="594966" name="AutoShape 22"/>
          <p:cNvSpPr>
            <a:spLocks/>
          </p:cNvSpPr>
          <p:nvPr/>
        </p:nvSpPr>
        <p:spPr bwMode="auto">
          <a:xfrm rot="5400000">
            <a:off x="6292850" y="203201"/>
            <a:ext cx="168275" cy="1339850"/>
          </a:xfrm>
          <a:prstGeom prst="leftBrace">
            <a:avLst>
              <a:gd name="adj1" fmla="val 66352"/>
              <a:gd name="adj2" fmla="val 50000"/>
            </a:avLst>
          </a:prstGeom>
          <a:noFill/>
          <a:ln w="25400">
            <a:solidFill>
              <a:schemeClr val="tx1"/>
            </a:solidFill>
            <a:round/>
            <a:headEnd/>
            <a:tailEnd/>
          </a:ln>
          <a:effectLst/>
        </p:spPr>
        <p:txBody>
          <a:bodyPr wrap="none" anchor="ctr"/>
          <a:lstStyle/>
          <a:p>
            <a:endParaRPr lang="en-US"/>
          </a:p>
        </p:txBody>
      </p:sp>
      <p:sp>
        <p:nvSpPr>
          <p:cNvPr id="594967" name="Line 23"/>
          <p:cNvSpPr>
            <a:spLocks noChangeShapeType="1"/>
          </p:cNvSpPr>
          <p:nvPr/>
        </p:nvSpPr>
        <p:spPr bwMode="auto">
          <a:xfrm>
            <a:off x="7045325" y="962025"/>
            <a:ext cx="0" cy="171450"/>
          </a:xfrm>
          <a:prstGeom prst="line">
            <a:avLst/>
          </a:prstGeom>
          <a:noFill/>
          <a:ln w="25400">
            <a:solidFill>
              <a:schemeClr val="tx1"/>
            </a:solidFill>
            <a:round/>
            <a:headEnd/>
            <a:tailEnd/>
          </a:ln>
          <a:effectLst/>
        </p:spPr>
        <p:txBody>
          <a:bodyPr wrap="none" anchor="ctr"/>
          <a:lstStyle/>
          <a:p>
            <a:endParaRPr lang="en-US"/>
          </a:p>
        </p:txBody>
      </p:sp>
      <p:sp>
        <p:nvSpPr>
          <p:cNvPr id="594968" name="Line 24"/>
          <p:cNvSpPr>
            <a:spLocks noChangeShapeType="1"/>
          </p:cNvSpPr>
          <p:nvPr/>
        </p:nvSpPr>
        <p:spPr bwMode="auto">
          <a:xfrm>
            <a:off x="5708650" y="955675"/>
            <a:ext cx="0" cy="955675"/>
          </a:xfrm>
          <a:prstGeom prst="line">
            <a:avLst/>
          </a:prstGeom>
          <a:noFill/>
          <a:ln w="25400">
            <a:solidFill>
              <a:schemeClr val="tx1"/>
            </a:solidFill>
            <a:round/>
            <a:headEnd/>
            <a:tailEnd/>
          </a:ln>
          <a:effectLst/>
        </p:spPr>
        <p:txBody>
          <a:bodyPr wrap="none" anchor="ctr"/>
          <a:lstStyle/>
          <a:p>
            <a:endParaRPr lang="en-US"/>
          </a:p>
        </p:txBody>
      </p:sp>
      <p:sp>
        <p:nvSpPr>
          <p:cNvPr id="594969" name="Line 25"/>
          <p:cNvSpPr>
            <a:spLocks noChangeShapeType="1"/>
          </p:cNvSpPr>
          <p:nvPr/>
        </p:nvSpPr>
        <p:spPr bwMode="auto">
          <a:xfrm>
            <a:off x="3067050" y="841375"/>
            <a:ext cx="0" cy="609600"/>
          </a:xfrm>
          <a:prstGeom prst="line">
            <a:avLst/>
          </a:prstGeom>
          <a:noFill/>
          <a:ln w="25400">
            <a:solidFill>
              <a:schemeClr val="tx1"/>
            </a:solidFill>
            <a:round/>
            <a:headEnd/>
            <a:tailEnd/>
          </a:ln>
          <a:effectLst/>
        </p:spPr>
        <p:txBody>
          <a:bodyPr wrap="none" anchor="ctr"/>
          <a:lstStyle/>
          <a:p>
            <a:endParaRPr lang="en-US"/>
          </a:p>
        </p:txBody>
      </p:sp>
      <p:sp>
        <p:nvSpPr>
          <p:cNvPr id="594970" name="Line 26"/>
          <p:cNvSpPr>
            <a:spLocks noChangeShapeType="1"/>
          </p:cNvSpPr>
          <p:nvPr/>
        </p:nvSpPr>
        <p:spPr bwMode="auto">
          <a:xfrm>
            <a:off x="4406900" y="838200"/>
            <a:ext cx="0" cy="60960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Rectangle 2"/>
          <p:cNvSpPr>
            <a:spLocks noGrp="1" noChangeArrowheads="1"/>
          </p:cNvSpPr>
          <p:nvPr>
            <p:ph type="title"/>
          </p:nvPr>
        </p:nvSpPr>
        <p:spPr>
          <a:xfrm>
            <a:off x="160338" y="158750"/>
            <a:ext cx="8534400" cy="914400"/>
          </a:xfrm>
        </p:spPr>
        <p:txBody>
          <a:bodyPr/>
          <a:lstStyle/>
          <a:p>
            <a:pPr marL="574675" indent="-574675"/>
            <a:r>
              <a:rPr lang="en-US" sz="3200"/>
              <a:t>5.5 Water balance between cells and their surroundings is crucial to organisms</a:t>
            </a:r>
          </a:p>
        </p:txBody>
      </p:sp>
      <p:sp>
        <p:nvSpPr>
          <p:cNvPr id="598019" name="Rectangle 3"/>
          <p:cNvSpPr>
            <a:spLocks noGrp="1" noChangeArrowheads="1"/>
          </p:cNvSpPr>
          <p:nvPr>
            <p:ph type="body" idx="1"/>
          </p:nvPr>
        </p:nvSpPr>
        <p:spPr>
          <a:xfrm>
            <a:off x="153988" y="1301750"/>
            <a:ext cx="8534400" cy="4921250"/>
          </a:xfrm>
        </p:spPr>
        <p:txBody>
          <a:bodyPr/>
          <a:lstStyle/>
          <a:p>
            <a:r>
              <a:rPr lang="en-US" b="1"/>
              <a:t>Tonicity </a:t>
            </a:r>
            <a:r>
              <a:rPr lang="en-US"/>
              <a:t>is a term that describes the ability of a solution to cause a cell to gain or lose water</a:t>
            </a:r>
          </a:p>
          <a:p>
            <a:pPr lvl="1">
              <a:buFontTx/>
              <a:buChar char="–"/>
            </a:pPr>
            <a:r>
              <a:rPr lang="en-US"/>
              <a:t>Tonicity is dependent on the concentration of a nonpenetrating solute on both sides of the membrane</a:t>
            </a:r>
            <a:endParaRPr lang="en-US" sz="2000"/>
          </a:p>
          <a:p>
            <a:pPr lvl="2">
              <a:buFontTx/>
              <a:buChar char="–"/>
            </a:pPr>
            <a:r>
              <a:rPr lang="en-US" b="1"/>
              <a:t>Isotonic</a:t>
            </a:r>
            <a:r>
              <a:rPr lang="en-US"/>
              <a:t> indicates that the concentration of a solute is the same on both sides</a:t>
            </a:r>
          </a:p>
          <a:p>
            <a:pPr lvl="2">
              <a:buFontTx/>
              <a:buChar char="–"/>
            </a:pPr>
            <a:r>
              <a:rPr lang="en-US" b="1"/>
              <a:t>Hypertonic</a:t>
            </a:r>
            <a:r>
              <a:rPr lang="en-US"/>
              <a:t> indicates that the concentration of solute is higher outside the cell</a:t>
            </a:r>
          </a:p>
          <a:p>
            <a:pPr lvl="2">
              <a:buFontTx/>
              <a:buChar char="–"/>
            </a:pPr>
            <a:r>
              <a:rPr lang="en-US" b="1"/>
              <a:t>Hypotonic</a:t>
            </a:r>
            <a:r>
              <a:rPr lang="en-US"/>
              <a:t> indicates a higher concentration of solute inside the cell</a:t>
            </a:r>
          </a:p>
          <a:p>
            <a:pPr lvl="2"/>
            <a:endParaRPr lang="en-US"/>
          </a:p>
        </p:txBody>
      </p:sp>
      <p:sp>
        <p:nvSpPr>
          <p:cNvPr id="598020"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59802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9802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Rectangle 2"/>
          <p:cNvSpPr>
            <a:spLocks noGrp="1" noChangeArrowheads="1"/>
          </p:cNvSpPr>
          <p:nvPr>
            <p:ph type="title"/>
          </p:nvPr>
        </p:nvSpPr>
        <p:spPr>
          <a:xfrm>
            <a:off x="160338" y="158750"/>
            <a:ext cx="8534400" cy="914400"/>
          </a:xfrm>
        </p:spPr>
        <p:txBody>
          <a:bodyPr/>
          <a:lstStyle/>
          <a:p>
            <a:pPr marL="574675" indent="-574675"/>
            <a:r>
              <a:rPr lang="en-US" sz="3200"/>
              <a:t>5.5 Water balance between cells and their surroundings is crucial to organisms</a:t>
            </a:r>
          </a:p>
        </p:txBody>
      </p:sp>
      <p:sp>
        <p:nvSpPr>
          <p:cNvPr id="602115" name="Rectangle 3"/>
          <p:cNvSpPr>
            <a:spLocks noGrp="1" noChangeArrowheads="1"/>
          </p:cNvSpPr>
          <p:nvPr>
            <p:ph type="body" idx="1"/>
          </p:nvPr>
        </p:nvSpPr>
        <p:spPr>
          <a:xfrm>
            <a:off x="155575" y="1301750"/>
            <a:ext cx="8534400" cy="3395663"/>
          </a:xfrm>
        </p:spPr>
        <p:txBody>
          <a:bodyPr/>
          <a:lstStyle/>
          <a:p>
            <a:r>
              <a:rPr lang="en-US"/>
              <a:t>Many organisms are able to maintain water balance within their cells by a process called </a:t>
            </a:r>
            <a:r>
              <a:rPr lang="en-US" b="1"/>
              <a:t>osmoregulation</a:t>
            </a:r>
            <a:endParaRPr lang="en-US"/>
          </a:p>
          <a:p>
            <a:pPr lvl="1">
              <a:buFontTx/>
              <a:buChar char="–"/>
            </a:pPr>
            <a:r>
              <a:rPr lang="en-US"/>
              <a:t>This process prevents excessive uptake or excessive loss of water</a:t>
            </a:r>
          </a:p>
          <a:p>
            <a:pPr lvl="1">
              <a:buFontTx/>
              <a:buChar char="–"/>
            </a:pPr>
            <a:r>
              <a:rPr lang="en-US"/>
              <a:t>Plant, prokaryotic, and fungal cells have different issues with osmoregulation because of their cell walls</a:t>
            </a:r>
          </a:p>
        </p:txBody>
      </p:sp>
      <p:sp>
        <p:nvSpPr>
          <p:cNvPr id="602116"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0211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0211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67" name="Picture 7" descr="05_05TonicityAnimalPlant-U"/>
          <p:cNvPicPr>
            <a:picLocks noChangeAspect="1" noChangeArrowheads="1"/>
          </p:cNvPicPr>
          <p:nvPr/>
        </p:nvPicPr>
        <p:blipFill>
          <a:blip r:embed="rId3" cstate="print"/>
          <a:srcRect/>
          <a:stretch>
            <a:fillRect/>
          </a:stretch>
        </p:blipFill>
        <p:spPr bwMode="auto">
          <a:xfrm>
            <a:off x="296863" y="760413"/>
            <a:ext cx="8548687" cy="5335587"/>
          </a:xfrm>
          <a:prstGeom prst="rect">
            <a:avLst/>
          </a:prstGeom>
          <a:noFill/>
        </p:spPr>
      </p:pic>
      <p:sp>
        <p:nvSpPr>
          <p:cNvPr id="604168" name="Text Box 8"/>
          <p:cNvSpPr txBox="1">
            <a:spLocks noChangeArrowheads="1"/>
          </p:cNvSpPr>
          <p:nvPr/>
        </p:nvSpPr>
        <p:spPr bwMode="auto">
          <a:xfrm>
            <a:off x="1508125" y="769938"/>
            <a:ext cx="2190750" cy="274637"/>
          </a:xfrm>
          <a:prstGeom prst="rect">
            <a:avLst/>
          </a:prstGeom>
          <a:noFill/>
          <a:ln w="9525">
            <a:noFill/>
            <a:miter lim="800000"/>
            <a:headEnd/>
            <a:tailEnd/>
          </a:ln>
          <a:effectLst/>
        </p:spPr>
        <p:txBody>
          <a:bodyPr wrap="none" lIns="0" tIns="0" rIns="0" bIns="0"/>
          <a:lstStyle/>
          <a:p>
            <a:pPr algn="l">
              <a:lnSpc>
                <a:spcPct val="90000"/>
              </a:lnSpc>
            </a:pPr>
            <a:r>
              <a:rPr lang="en-US" sz="1800"/>
              <a:t>Isotonic solution</a:t>
            </a:r>
          </a:p>
        </p:txBody>
      </p:sp>
      <p:sp>
        <p:nvSpPr>
          <p:cNvPr id="604169" name="Text Box 9"/>
          <p:cNvSpPr txBox="1">
            <a:spLocks noChangeArrowheads="1"/>
          </p:cNvSpPr>
          <p:nvPr/>
        </p:nvSpPr>
        <p:spPr bwMode="auto">
          <a:xfrm>
            <a:off x="4476750" y="2941638"/>
            <a:ext cx="1244600" cy="255587"/>
          </a:xfrm>
          <a:prstGeom prst="rect">
            <a:avLst/>
          </a:prstGeom>
          <a:noFill/>
          <a:ln w="9525">
            <a:noFill/>
            <a:miter lim="800000"/>
            <a:headEnd/>
            <a:tailEnd/>
          </a:ln>
          <a:effectLst/>
        </p:spPr>
        <p:txBody>
          <a:bodyPr wrap="none" lIns="0" tIns="0" rIns="0" bIns="0"/>
          <a:lstStyle/>
          <a:p>
            <a:pPr algn="l">
              <a:lnSpc>
                <a:spcPct val="90000"/>
              </a:lnSpc>
            </a:pPr>
            <a:r>
              <a:rPr lang="en-US" sz="1800"/>
              <a:t>(B) Lysed</a:t>
            </a:r>
          </a:p>
        </p:txBody>
      </p:sp>
      <p:sp>
        <p:nvSpPr>
          <p:cNvPr id="604170" name="Text Box 10"/>
          <p:cNvSpPr txBox="1">
            <a:spLocks noChangeArrowheads="1"/>
          </p:cNvSpPr>
          <p:nvPr/>
        </p:nvSpPr>
        <p:spPr bwMode="auto">
          <a:xfrm>
            <a:off x="6915150" y="2941638"/>
            <a:ext cx="1482725" cy="268287"/>
          </a:xfrm>
          <a:prstGeom prst="rect">
            <a:avLst/>
          </a:prstGeom>
          <a:noFill/>
          <a:ln w="9525">
            <a:noFill/>
            <a:miter lim="800000"/>
            <a:headEnd/>
            <a:tailEnd/>
          </a:ln>
          <a:effectLst/>
        </p:spPr>
        <p:txBody>
          <a:bodyPr wrap="none" lIns="0" tIns="0" rIns="0" bIns="0"/>
          <a:lstStyle/>
          <a:p>
            <a:pPr algn="l">
              <a:lnSpc>
                <a:spcPct val="90000"/>
              </a:lnSpc>
            </a:pPr>
            <a:r>
              <a:rPr lang="en-US" sz="1800"/>
              <a:t>(C) Shriveled</a:t>
            </a:r>
          </a:p>
        </p:txBody>
      </p:sp>
      <p:sp>
        <p:nvSpPr>
          <p:cNvPr id="604171" name="Text Box 11"/>
          <p:cNvSpPr txBox="1">
            <a:spLocks noChangeArrowheads="1"/>
          </p:cNvSpPr>
          <p:nvPr/>
        </p:nvSpPr>
        <p:spPr bwMode="auto">
          <a:xfrm>
            <a:off x="1757363" y="5389563"/>
            <a:ext cx="1181100" cy="255587"/>
          </a:xfrm>
          <a:prstGeom prst="rect">
            <a:avLst/>
          </a:prstGeom>
          <a:noFill/>
          <a:ln w="9525">
            <a:noFill/>
            <a:miter lim="800000"/>
            <a:headEnd/>
            <a:tailEnd/>
          </a:ln>
          <a:effectLst/>
        </p:spPr>
        <p:txBody>
          <a:bodyPr wrap="none" lIns="0" tIns="0" rIns="0" bIns="0"/>
          <a:lstStyle/>
          <a:p>
            <a:pPr algn="l">
              <a:lnSpc>
                <a:spcPct val="90000"/>
              </a:lnSpc>
            </a:pPr>
            <a:r>
              <a:rPr lang="en-US" sz="1800"/>
              <a:t>(D) Flaccid</a:t>
            </a:r>
          </a:p>
        </p:txBody>
      </p:sp>
      <p:sp>
        <p:nvSpPr>
          <p:cNvPr id="604172" name="Text Box 12"/>
          <p:cNvSpPr txBox="1">
            <a:spLocks noChangeArrowheads="1"/>
          </p:cNvSpPr>
          <p:nvPr/>
        </p:nvSpPr>
        <p:spPr bwMode="auto">
          <a:xfrm>
            <a:off x="4454525" y="5389563"/>
            <a:ext cx="1136650" cy="312737"/>
          </a:xfrm>
          <a:prstGeom prst="rect">
            <a:avLst/>
          </a:prstGeom>
          <a:noFill/>
          <a:ln w="9525">
            <a:noFill/>
            <a:miter lim="800000"/>
            <a:headEnd/>
            <a:tailEnd/>
          </a:ln>
          <a:effectLst/>
        </p:spPr>
        <p:txBody>
          <a:bodyPr wrap="none" lIns="0" tIns="0" rIns="0" bIns="0"/>
          <a:lstStyle/>
          <a:p>
            <a:pPr algn="l">
              <a:lnSpc>
                <a:spcPct val="90000"/>
              </a:lnSpc>
            </a:pPr>
            <a:r>
              <a:rPr lang="en-US" sz="1800"/>
              <a:t>(E) Turgid</a:t>
            </a:r>
          </a:p>
        </p:txBody>
      </p:sp>
      <p:sp>
        <p:nvSpPr>
          <p:cNvPr id="604173" name="Text Box 13"/>
          <p:cNvSpPr txBox="1">
            <a:spLocks noChangeArrowheads="1"/>
          </p:cNvSpPr>
          <p:nvPr/>
        </p:nvSpPr>
        <p:spPr bwMode="auto">
          <a:xfrm>
            <a:off x="6697663" y="5376863"/>
            <a:ext cx="1403350" cy="230187"/>
          </a:xfrm>
          <a:prstGeom prst="rect">
            <a:avLst/>
          </a:prstGeom>
          <a:noFill/>
          <a:ln w="9525">
            <a:noFill/>
            <a:miter lim="800000"/>
            <a:headEnd/>
            <a:tailEnd/>
          </a:ln>
          <a:effectLst/>
        </p:spPr>
        <p:txBody>
          <a:bodyPr wrap="none" lIns="0" tIns="0" rIns="0" bIns="0"/>
          <a:lstStyle/>
          <a:p>
            <a:pPr algn="l">
              <a:lnSpc>
                <a:spcPct val="90000"/>
              </a:lnSpc>
            </a:pPr>
            <a:r>
              <a:rPr lang="en-US" sz="1800"/>
              <a:t>(F) Shriveled</a:t>
            </a:r>
          </a:p>
        </p:txBody>
      </p:sp>
      <p:sp>
        <p:nvSpPr>
          <p:cNvPr id="604174" name="Text Box 14"/>
          <p:cNvSpPr txBox="1">
            <a:spLocks noChangeArrowheads="1"/>
          </p:cNvSpPr>
          <p:nvPr/>
        </p:nvSpPr>
        <p:spPr bwMode="auto">
          <a:xfrm>
            <a:off x="6534150" y="773113"/>
            <a:ext cx="2190750" cy="274637"/>
          </a:xfrm>
          <a:prstGeom prst="rect">
            <a:avLst/>
          </a:prstGeom>
          <a:noFill/>
          <a:ln w="9525">
            <a:noFill/>
            <a:miter lim="800000"/>
            <a:headEnd/>
            <a:tailEnd/>
          </a:ln>
          <a:effectLst/>
        </p:spPr>
        <p:txBody>
          <a:bodyPr wrap="none" lIns="0" tIns="0" rIns="0" bIns="0"/>
          <a:lstStyle/>
          <a:p>
            <a:pPr algn="l">
              <a:lnSpc>
                <a:spcPct val="90000"/>
              </a:lnSpc>
            </a:pPr>
            <a:r>
              <a:rPr lang="en-US" sz="1800"/>
              <a:t>Hypertonic solution</a:t>
            </a:r>
          </a:p>
        </p:txBody>
      </p:sp>
      <p:sp>
        <p:nvSpPr>
          <p:cNvPr id="604175" name="Text Box 15"/>
          <p:cNvSpPr txBox="1">
            <a:spLocks noChangeArrowheads="1"/>
          </p:cNvSpPr>
          <p:nvPr/>
        </p:nvSpPr>
        <p:spPr bwMode="auto">
          <a:xfrm>
            <a:off x="3978275" y="768350"/>
            <a:ext cx="2190750" cy="274638"/>
          </a:xfrm>
          <a:prstGeom prst="rect">
            <a:avLst/>
          </a:prstGeom>
          <a:noFill/>
          <a:ln w="9525">
            <a:noFill/>
            <a:miter lim="800000"/>
            <a:headEnd/>
            <a:tailEnd/>
          </a:ln>
          <a:effectLst/>
        </p:spPr>
        <p:txBody>
          <a:bodyPr wrap="none" lIns="0" tIns="0" rIns="0" bIns="0"/>
          <a:lstStyle/>
          <a:p>
            <a:pPr algn="l">
              <a:lnSpc>
                <a:spcPct val="90000"/>
              </a:lnSpc>
            </a:pPr>
            <a:r>
              <a:rPr lang="en-US" sz="1800"/>
              <a:t>Hypotonic solution</a:t>
            </a:r>
          </a:p>
        </p:txBody>
      </p:sp>
      <p:sp>
        <p:nvSpPr>
          <p:cNvPr id="604176" name="Text Box 16"/>
          <p:cNvSpPr txBox="1">
            <a:spLocks noChangeArrowheads="1"/>
          </p:cNvSpPr>
          <p:nvPr/>
        </p:nvSpPr>
        <p:spPr bwMode="auto">
          <a:xfrm>
            <a:off x="349250" y="4368800"/>
            <a:ext cx="708025" cy="477838"/>
          </a:xfrm>
          <a:prstGeom prst="rect">
            <a:avLst/>
          </a:prstGeom>
          <a:noFill/>
          <a:ln w="9525">
            <a:noFill/>
            <a:miter lim="800000"/>
            <a:headEnd/>
            <a:tailEnd/>
          </a:ln>
          <a:effectLst/>
        </p:spPr>
        <p:txBody>
          <a:bodyPr wrap="none" lIns="0" tIns="0" rIns="0" bIns="0"/>
          <a:lstStyle/>
          <a:p>
            <a:pPr algn="l">
              <a:lnSpc>
                <a:spcPct val="80000"/>
              </a:lnSpc>
            </a:pPr>
            <a:r>
              <a:rPr lang="en-US" sz="1800"/>
              <a:t>Plant</a:t>
            </a:r>
          </a:p>
          <a:p>
            <a:pPr algn="l">
              <a:lnSpc>
                <a:spcPct val="80000"/>
              </a:lnSpc>
            </a:pPr>
            <a:r>
              <a:rPr lang="en-US" sz="1800"/>
              <a:t>cell</a:t>
            </a:r>
          </a:p>
        </p:txBody>
      </p:sp>
      <p:sp>
        <p:nvSpPr>
          <p:cNvPr id="604177" name="Text Box 17"/>
          <p:cNvSpPr txBox="1">
            <a:spLocks noChangeArrowheads="1"/>
          </p:cNvSpPr>
          <p:nvPr/>
        </p:nvSpPr>
        <p:spPr bwMode="auto">
          <a:xfrm>
            <a:off x="331788" y="2051050"/>
            <a:ext cx="806450" cy="471488"/>
          </a:xfrm>
          <a:prstGeom prst="rect">
            <a:avLst/>
          </a:prstGeom>
          <a:noFill/>
          <a:ln w="9525">
            <a:noFill/>
            <a:miter lim="800000"/>
            <a:headEnd/>
            <a:tailEnd/>
          </a:ln>
          <a:effectLst/>
        </p:spPr>
        <p:txBody>
          <a:bodyPr wrap="none" lIns="0" tIns="0" rIns="0" bIns="0"/>
          <a:lstStyle/>
          <a:p>
            <a:pPr algn="l">
              <a:lnSpc>
                <a:spcPct val="80000"/>
              </a:lnSpc>
            </a:pPr>
            <a:r>
              <a:rPr lang="en-US" sz="1800"/>
              <a:t>Animal</a:t>
            </a:r>
          </a:p>
          <a:p>
            <a:pPr algn="l">
              <a:lnSpc>
                <a:spcPct val="80000"/>
              </a:lnSpc>
            </a:pPr>
            <a:r>
              <a:rPr lang="en-US" sz="1800"/>
              <a:t>cell</a:t>
            </a:r>
          </a:p>
        </p:txBody>
      </p:sp>
      <p:sp>
        <p:nvSpPr>
          <p:cNvPr id="604178" name="Text Box 18"/>
          <p:cNvSpPr txBox="1">
            <a:spLocks noChangeArrowheads="1"/>
          </p:cNvSpPr>
          <p:nvPr/>
        </p:nvSpPr>
        <p:spPr bwMode="auto">
          <a:xfrm>
            <a:off x="1790700" y="2940050"/>
            <a:ext cx="1235075" cy="255588"/>
          </a:xfrm>
          <a:prstGeom prst="rect">
            <a:avLst/>
          </a:prstGeom>
          <a:noFill/>
          <a:ln w="9525">
            <a:noFill/>
            <a:miter lim="800000"/>
            <a:headEnd/>
            <a:tailEnd/>
          </a:ln>
          <a:effectLst/>
        </p:spPr>
        <p:txBody>
          <a:bodyPr wrap="none" lIns="0" tIns="0" rIns="0" bIns="0"/>
          <a:lstStyle/>
          <a:p>
            <a:pPr algn="l">
              <a:lnSpc>
                <a:spcPct val="90000"/>
              </a:lnSpc>
            </a:pPr>
            <a:r>
              <a:rPr lang="en-US" sz="1800"/>
              <a:t>(A) Normal</a:t>
            </a:r>
          </a:p>
        </p:txBody>
      </p:sp>
      <p:sp>
        <p:nvSpPr>
          <p:cNvPr id="604179" name="Text Box 19"/>
          <p:cNvSpPr txBox="1">
            <a:spLocks noChangeArrowheads="1"/>
          </p:cNvSpPr>
          <p:nvPr/>
        </p:nvSpPr>
        <p:spPr bwMode="auto">
          <a:xfrm>
            <a:off x="6403975" y="3357563"/>
            <a:ext cx="1273175" cy="538162"/>
          </a:xfrm>
          <a:prstGeom prst="rect">
            <a:avLst/>
          </a:prstGeom>
          <a:noFill/>
          <a:ln w="9525">
            <a:noFill/>
            <a:miter lim="800000"/>
            <a:headEnd/>
            <a:tailEnd/>
          </a:ln>
          <a:effectLst/>
        </p:spPr>
        <p:txBody>
          <a:bodyPr wrap="none" lIns="0" tIns="0" rIns="0" bIns="0"/>
          <a:lstStyle/>
          <a:p>
            <a:pPr algn="ctr">
              <a:lnSpc>
                <a:spcPct val="80000"/>
              </a:lnSpc>
            </a:pPr>
            <a:r>
              <a:rPr lang="en-US" sz="1800"/>
              <a:t>Plasma</a:t>
            </a:r>
          </a:p>
          <a:p>
            <a:pPr algn="ctr">
              <a:lnSpc>
                <a:spcPct val="80000"/>
              </a:lnSpc>
            </a:pPr>
            <a:r>
              <a:rPr lang="en-US" sz="1800"/>
              <a:t>membrane</a:t>
            </a:r>
          </a:p>
        </p:txBody>
      </p:sp>
      <p:sp>
        <p:nvSpPr>
          <p:cNvPr id="604180" name="Line 20"/>
          <p:cNvSpPr>
            <a:spLocks noChangeShapeType="1"/>
          </p:cNvSpPr>
          <p:nvPr/>
        </p:nvSpPr>
        <p:spPr bwMode="auto">
          <a:xfrm>
            <a:off x="7137400" y="3803650"/>
            <a:ext cx="149225" cy="327025"/>
          </a:xfrm>
          <a:prstGeom prst="line">
            <a:avLst/>
          </a:prstGeom>
          <a:noFill/>
          <a:ln w="12700">
            <a:solidFill>
              <a:schemeClr val="tx1"/>
            </a:solidFill>
            <a:round/>
            <a:headEnd/>
            <a:tailEnd/>
          </a:ln>
          <a:effectLst/>
        </p:spPr>
        <p:txBody>
          <a:bodyPr wrap="none" anchor="ctr"/>
          <a:lstStyle/>
          <a:p>
            <a:endParaRPr lang="en-US"/>
          </a:p>
        </p:txBody>
      </p:sp>
      <p:sp>
        <p:nvSpPr>
          <p:cNvPr id="604181" name="Text Box 21"/>
          <p:cNvSpPr txBox="1">
            <a:spLocks noChangeArrowheads="1"/>
          </p:cNvSpPr>
          <p:nvPr/>
        </p:nvSpPr>
        <p:spPr bwMode="auto">
          <a:xfrm>
            <a:off x="7072313" y="5621338"/>
            <a:ext cx="1587500" cy="312737"/>
          </a:xfrm>
          <a:prstGeom prst="rect">
            <a:avLst/>
          </a:prstGeom>
          <a:noFill/>
          <a:ln w="9525">
            <a:noFill/>
            <a:miter lim="800000"/>
            <a:headEnd/>
            <a:tailEnd/>
          </a:ln>
          <a:effectLst/>
        </p:spPr>
        <p:txBody>
          <a:bodyPr wrap="none" lIns="0" tIns="0" rIns="0" bIns="0"/>
          <a:lstStyle/>
          <a:p>
            <a:pPr algn="l">
              <a:lnSpc>
                <a:spcPct val="90000"/>
              </a:lnSpc>
            </a:pPr>
            <a:r>
              <a:rPr lang="en-US" sz="1800"/>
              <a:t>(plasmolyzed)</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Title 1"/>
          <p:cNvSpPr>
            <a:spLocks noGrp="1"/>
          </p:cNvSpPr>
          <p:nvPr>
            <p:ph type="title" idx="4294967295"/>
          </p:nvPr>
        </p:nvSpPr>
        <p:spPr>
          <a:xfrm>
            <a:off x="71438" y="114300"/>
            <a:ext cx="8534400" cy="968375"/>
          </a:xfrm>
        </p:spPr>
        <p:txBody>
          <a:bodyPr lIns="91440" tIns="45720" rIns="91440" bIns="45720">
            <a:spAutoFit/>
          </a:bodyPr>
          <a:lstStyle/>
          <a:p>
            <a:pPr marL="574675" indent="-574675"/>
            <a:r>
              <a:rPr lang="en-US" sz="3200"/>
              <a:t>5.6 Transport proteins may facilitate diffusion across membranes</a:t>
            </a:r>
          </a:p>
        </p:txBody>
      </p:sp>
      <p:sp>
        <p:nvSpPr>
          <p:cNvPr id="606211" name="Content Placeholder 2"/>
          <p:cNvSpPr>
            <a:spLocks noGrp="1"/>
          </p:cNvSpPr>
          <p:nvPr>
            <p:ph idx="4294967295"/>
          </p:nvPr>
        </p:nvSpPr>
        <p:spPr>
          <a:xfrm>
            <a:off x="63500" y="1257300"/>
            <a:ext cx="8534400" cy="4378325"/>
          </a:xfrm>
          <a:solidFill>
            <a:srgbClr val="FFFFFF"/>
          </a:solidFill>
          <a:ln/>
        </p:spPr>
        <p:txBody>
          <a:bodyPr lIns="91440" tIns="45720" rIns="91440" bIns="45720">
            <a:spAutoFit/>
          </a:bodyPr>
          <a:lstStyle/>
          <a:p>
            <a:r>
              <a:rPr lang="en-US"/>
              <a:t>Many substances that are necessary for viability of the cell do not freely diffuse across the membrane</a:t>
            </a:r>
          </a:p>
          <a:p>
            <a:pPr lvl="1">
              <a:buFontTx/>
              <a:buChar char="–"/>
            </a:pPr>
            <a:r>
              <a:rPr lang="en-US"/>
              <a:t>They require the help of specific transport proteins called </a:t>
            </a:r>
            <a:r>
              <a:rPr lang="en-US" b="1"/>
              <a:t>aquaporins</a:t>
            </a:r>
            <a:endParaRPr lang="en-US"/>
          </a:p>
          <a:p>
            <a:pPr lvl="1">
              <a:buFontTx/>
              <a:buChar char="–"/>
            </a:pPr>
            <a:r>
              <a:rPr lang="en-US"/>
              <a:t>These proteins assist in </a:t>
            </a:r>
            <a:r>
              <a:rPr lang="en-US" b="1"/>
              <a:t>facilitated diffusion</a:t>
            </a:r>
            <a:r>
              <a:rPr lang="en-US"/>
              <a:t>, a type of passive transport that does not require energy</a:t>
            </a:r>
          </a:p>
          <a:p>
            <a:endParaRPr lang="en-US"/>
          </a:p>
          <a:p>
            <a:endParaRPr lang="en-US"/>
          </a:p>
        </p:txBody>
      </p:sp>
      <p:sp>
        <p:nvSpPr>
          <p:cNvPr id="606212"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0621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0621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Title 1"/>
          <p:cNvSpPr>
            <a:spLocks noGrp="1"/>
          </p:cNvSpPr>
          <p:nvPr>
            <p:ph type="title" idx="4294967295"/>
          </p:nvPr>
        </p:nvSpPr>
        <p:spPr>
          <a:xfrm>
            <a:off x="71438" y="114300"/>
            <a:ext cx="8534400" cy="968375"/>
          </a:xfrm>
        </p:spPr>
        <p:txBody>
          <a:bodyPr lIns="91440" tIns="45720" rIns="91440" bIns="45720">
            <a:spAutoFit/>
          </a:bodyPr>
          <a:lstStyle/>
          <a:p>
            <a:pPr marL="574675" indent="-574675"/>
            <a:r>
              <a:rPr lang="en-US" sz="3200"/>
              <a:t>5.6 Transport proteins may facilitate diffusion across membranes</a:t>
            </a:r>
          </a:p>
        </p:txBody>
      </p:sp>
      <p:sp>
        <p:nvSpPr>
          <p:cNvPr id="608259" name="Content Placeholder 2"/>
          <p:cNvSpPr>
            <a:spLocks noGrp="1"/>
          </p:cNvSpPr>
          <p:nvPr>
            <p:ph idx="4294967295"/>
          </p:nvPr>
        </p:nvSpPr>
        <p:spPr>
          <a:xfrm>
            <a:off x="61913" y="1257300"/>
            <a:ext cx="8534400" cy="3333750"/>
          </a:xfrm>
          <a:solidFill>
            <a:srgbClr val="FFFFFF"/>
          </a:solidFill>
          <a:ln/>
        </p:spPr>
        <p:txBody>
          <a:bodyPr lIns="91440" tIns="45720" rIns="91440" bIns="45720">
            <a:spAutoFit/>
          </a:bodyPr>
          <a:lstStyle/>
          <a:p>
            <a:r>
              <a:rPr lang="en-US"/>
              <a:t>Some proteins function by becoming a hydrophilic tunnel for passage</a:t>
            </a:r>
          </a:p>
          <a:p>
            <a:pPr lvl="1">
              <a:buFontTx/>
              <a:buChar char="–"/>
            </a:pPr>
            <a:r>
              <a:rPr lang="en-US"/>
              <a:t>Other proteins bind their passenger, change shape, and release their passenger on the other side</a:t>
            </a:r>
          </a:p>
          <a:p>
            <a:pPr lvl="1">
              <a:buFontTx/>
              <a:buChar char="–"/>
            </a:pPr>
            <a:r>
              <a:rPr lang="en-US"/>
              <a:t>In both of these situations, the protein is specific for the substrate, which can be sugars, amino acids, ions, and even water</a:t>
            </a:r>
          </a:p>
        </p:txBody>
      </p:sp>
      <p:sp>
        <p:nvSpPr>
          <p:cNvPr id="608260"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0826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0826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3603" name="Picture 3"/>
          <p:cNvPicPr>
            <a:picLocks noChangeAspect="1" noChangeArrowheads="1"/>
          </p:cNvPicPr>
          <p:nvPr/>
        </p:nvPicPr>
        <p:blipFill>
          <a:blip r:embed="rId2" cstate="print"/>
          <a:srcRect/>
          <a:stretch>
            <a:fillRect/>
          </a:stretch>
        </p:blipFill>
        <p:spPr bwMode="auto">
          <a:xfrm>
            <a:off x="2320118" y="195230"/>
            <a:ext cx="4642727" cy="6329444"/>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8" name="Rectangle 2"/>
          <p:cNvSpPr>
            <a:spLocks noGrp="1" noChangeArrowheads="1"/>
          </p:cNvSpPr>
          <p:nvPr>
            <p:ph type="title"/>
          </p:nvPr>
        </p:nvSpPr>
        <p:spPr>
          <a:xfrm>
            <a:off x="160338" y="158750"/>
            <a:ext cx="8534400" cy="1325563"/>
          </a:xfrm>
        </p:spPr>
        <p:txBody>
          <a:bodyPr/>
          <a:lstStyle/>
          <a:p>
            <a:pPr marL="609600" indent="-609600"/>
            <a:r>
              <a:rPr lang="en-US" sz="3200"/>
              <a:t>5.7 </a:t>
            </a:r>
            <a:r>
              <a:rPr lang="en-US" sz="3200">
                <a:solidFill>
                  <a:srgbClr val="0060AF"/>
                </a:solidFill>
              </a:rPr>
              <a:t>TALKING ABOUT SCIENCE:</a:t>
            </a:r>
            <a:r>
              <a:rPr lang="en-US" sz="3200"/>
              <a:t> Peter Agre talks about aquaporins, water-channel proteins found in some cells</a:t>
            </a:r>
          </a:p>
        </p:txBody>
      </p:sp>
      <p:sp>
        <p:nvSpPr>
          <p:cNvPr id="613379" name="Rectangle 3"/>
          <p:cNvSpPr>
            <a:spLocks noGrp="1" noChangeArrowheads="1"/>
          </p:cNvSpPr>
          <p:nvPr>
            <p:ph type="body" idx="1"/>
          </p:nvPr>
        </p:nvSpPr>
        <p:spPr>
          <a:xfrm>
            <a:off x="155575" y="1751013"/>
            <a:ext cx="8534400" cy="2792412"/>
          </a:xfrm>
        </p:spPr>
        <p:txBody>
          <a:bodyPr/>
          <a:lstStyle/>
          <a:p>
            <a:r>
              <a:rPr lang="en-US"/>
              <a:t>The cell membrane contains hourglass-shaped proteins that are responsible for entry and exit of water through the membrane</a:t>
            </a:r>
          </a:p>
          <a:p>
            <a:pPr lvl="1">
              <a:buFontTx/>
              <a:buChar char="–"/>
            </a:pPr>
            <a:r>
              <a:rPr lang="en-US"/>
              <a:t>Dr. Peter Agre, a physician at the Johns Hopkins University School of Medicine, discovered these transport proteins and called them aquaporins</a:t>
            </a:r>
          </a:p>
        </p:txBody>
      </p:sp>
      <p:sp>
        <p:nvSpPr>
          <p:cNvPr id="613380" name="Line 4"/>
          <p:cNvSpPr>
            <a:spLocks noChangeShapeType="1"/>
          </p:cNvSpPr>
          <p:nvPr/>
        </p:nvSpPr>
        <p:spPr bwMode="auto">
          <a:xfrm>
            <a:off x="182563" y="1528763"/>
            <a:ext cx="8775700" cy="0"/>
          </a:xfrm>
          <a:prstGeom prst="line">
            <a:avLst/>
          </a:prstGeom>
          <a:noFill/>
          <a:ln w="76200">
            <a:solidFill>
              <a:srgbClr val="A8B99B"/>
            </a:solidFill>
            <a:round/>
            <a:headEnd/>
            <a:tailEnd/>
          </a:ln>
        </p:spPr>
        <p:txBody>
          <a:bodyPr wrap="none" anchor="ctr"/>
          <a:lstStyle/>
          <a:p>
            <a:endParaRPr lang="en-US"/>
          </a:p>
        </p:txBody>
      </p:sp>
      <p:sp>
        <p:nvSpPr>
          <p:cNvPr id="61338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1338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9513" name="Picture 9" descr="05_07PeterAgre-L"/>
          <p:cNvPicPr>
            <a:picLocks noChangeAspect="1" noChangeArrowheads="1"/>
          </p:cNvPicPr>
          <p:nvPr/>
        </p:nvPicPr>
        <p:blipFill>
          <a:blip r:embed="rId3" cstate="print"/>
          <a:srcRect/>
          <a:stretch>
            <a:fillRect/>
          </a:stretch>
        </p:blipFill>
        <p:spPr bwMode="auto">
          <a:xfrm>
            <a:off x="2478088" y="1617663"/>
            <a:ext cx="4187825" cy="3621087"/>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angle 2"/>
          <p:cNvSpPr>
            <a:spLocks noGrp="1" noChangeArrowheads="1"/>
          </p:cNvSpPr>
          <p:nvPr>
            <p:ph type="title"/>
          </p:nvPr>
        </p:nvSpPr>
        <p:spPr>
          <a:xfrm>
            <a:off x="160338" y="158750"/>
            <a:ext cx="8534400" cy="914400"/>
          </a:xfrm>
        </p:spPr>
        <p:txBody>
          <a:bodyPr/>
          <a:lstStyle/>
          <a:p>
            <a:pPr marL="574675" indent="-574675"/>
            <a:r>
              <a:rPr lang="en-US" sz="3200"/>
              <a:t>5.8 Cells expend energy in the active transport of a solute against its concentration gradient</a:t>
            </a:r>
          </a:p>
        </p:txBody>
      </p:sp>
      <p:sp>
        <p:nvSpPr>
          <p:cNvPr id="615427" name="Rectangle 3"/>
          <p:cNvSpPr>
            <a:spLocks noGrp="1" noChangeArrowheads="1"/>
          </p:cNvSpPr>
          <p:nvPr>
            <p:ph type="body" idx="1"/>
          </p:nvPr>
        </p:nvSpPr>
        <p:spPr>
          <a:xfrm>
            <a:off x="153988" y="1301750"/>
            <a:ext cx="8534400" cy="3308350"/>
          </a:xfrm>
        </p:spPr>
        <p:txBody>
          <a:bodyPr/>
          <a:lstStyle/>
          <a:p>
            <a:r>
              <a:rPr lang="en-US"/>
              <a:t>Cells have a mechanism for moving a solute against its concentration gradient</a:t>
            </a:r>
          </a:p>
          <a:p>
            <a:pPr lvl="1">
              <a:buFontTx/>
              <a:buChar char="–"/>
            </a:pPr>
            <a:r>
              <a:rPr lang="en-US"/>
              <a:t>It requires the expenditure of energy in the form of ATP</a:t>
            </a:r>
          </a:p>
          <a:p>
            <a:pPr lvl="1">
              <a:buFontTx/>
              <a:buChar char="–"/>
            </a:pPr>
            <a:r>
              <a:rPr lang="en-US"/>
              <a:t>The mechanism alters the shape of the membrane protein through phosphorylation using ATP</a:t>
            </a:r>
          </a:p>
          <a:p>
            <a:pPr>
              <a:buFontTx/>
              <a:buChar char="–"/>
            </a:pPr>
            <a:endParaRPr lang="en-US"/>
          </a:p>
        </p:txBody>
      </p:sp>
      <p:sp>
        <p:nvSpPr>
          <p:cNvPr id="615428"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1542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1543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7479" name="Picture 7" descr="05_08ActiveTransport_1-U"/>
          <p:cNvPicPr>
            <a:picLocks noChangeAspect="1" noChangeArrowheads="1"/>
          </p:cNvPicPr>
          <p:nvPr/>
        </p:nvPicPr>
        <p:blipFill>
          <a:blip r:embed="rId3" cstate="print"/>
          <a:srcRect/>
          <a:stretch>
            <a:fillRect/>
          </a:stretch>
        </p:blipFill>
        <p:spPr bwMode="auto">
          <a:xfrm>
            <a:off x="296863" y="1797050"/>
            <a:ext cx="8548687" cy="3262313"/>
          </a:xfrm>
          <a:prstGeom prst="rect">
            <a:avLst/>
          </a:prstGeom>
          <a:noFill/>
        </p:spPr>
      </p:pic>
      <p:sp>
        <p:nvSpPr>
          <p:cNvPr id="617480" name="Oval 8"/>
          <p:cNvSpPr>
            <a:spLocks noChangeArrowheads="1"/>
          </p:cNvSpPr>
          <p:nvPr/>
        </p:nvSpPr>
        <p:spPr bwMode="auto">
          <a:xfrm>
            <a:off x="361950" y="4629150"/>
            <a:ext cx="238125" cy="238125"/>
          </a:xfrm>
          <a:prstGeom prst="ellipse">
            <a:avLst/>
          </a:prstGeom>
          <a:solidFill>
            <a:srgbClr val="EF1A23"/>
          </a:solidFill>
          <a:ln w="9525">
            <a:noFill/>
            <a:round/>
            <a:headEnd/>
            <a:tailEnd/>
          </a:ln>
          <a:effectLst/>
        </p:spPr>
        <p:txBody>
          <a:bodyPr wrap="none" anchor="ctr"/>
          <a:lstStyle/>
          <a:p>
            <a:endParaRPr lang="en-US"/>
          </a:p>
        </p:txBody>
      </p:sp>
      <p:sp>
        <p:nvSpPr>
          <p:cNvPr id="617481" name="Text Box 9"/>
          <p:cNvSpPr txBox="1">
            <a:spLocks noChangeArrowheads="1"/>
          </p:cNvSpPr>
          <p:nvPr/>
        </p:nvSpPr>
        <p:spPr bwMode="auto">
          <a:xfrm>
            <a:off x="839788" y="1898650"/>
            <a:ext cx="1038225" cy="454025"/>
          </a:xfrm>
          <a:prstGeom prst="rect">
            <a:avLst/>
          </a:prstGeom>
          <a:noFill/>
          <a:ln w="9525">
            <a:noFill/>
            <a:miter lim="800000"/>
            <a:headEnd/>
            <a:tailEnd/>
          </a:ln>
          <a:effectLst/>
        </p:spPr>
        <p:txBody>
          <a:bodyPr wrap="none" lIns="0" tIns="0" rIns="0" bIns="0"/>
          <a:lstStyle/>
          <a:p>
            <a:pPr algn="l">
              <a:lnSpc>
                <a:spcPct val="90000"/>
              </a:lnSpc>
            </a:pPr>
            <a:r>
              <a:rPr lang="en-US"/>
              <a:t>Transport</a:t>
            </a:r>
          </a:p>
          <a:p>
            <a:pPr algn="l">
              <a:lnSpc>
                <a:spcPct val="90000"/>
              </a:lnSpc>
            </a:pPr>
            <a:r>
              <a:rPr lang="en-US"/>
              <a:t>protein</a:t>
            </a:r>
          </a:p>
        </p:txBody>
      </p:sp>
      <p:sp>
        <p:nvSpPr>
          <p:cNvPr id="617482" name="Line 10"/>
          <p:cNvSpPr>
            <a:spLocks noChangeShapeType="1"/>
          </p:cNvSpPr>
          <p:nvPr/>
        </p:nvSpPr>
        <p:spPr bwMode="auto">
          <a:xfrm flipH="1" flipV="1">
            <a:off x="1165225" y="2355850"/>
            <a:ext cx="0" cy="403225"/>
          </a:xfrm>
          <a:prstGeom prst="line">
            <a:avLst/>
          </a:prstGeom>
          <a:noFill/>
          <a:ln w="25400">
            <a:solidFill>
              <a:schemeClr val="tx1"/>
            </a:solidFill>
            <a:round/>
            <a:headEnd/>
            <a:tailEnd/>
          </a:ln>
          <a:effectLst/>
        </p:spPr>
        <p:txBody>
          <a:bodyPr wrap="none" anchor="ctr"/>
          <a:lstStyle/>
          <a:p>
            <a:endParaRPr lang="en-US"/>
          </a:p>
        </p:txBody>
      </p:sp>
      <p:sp>
        <p:nvSpPr>
          <p:cNvPr id="617483" name="Text Box 11"/>
          <p:cNvSpPr txBox="1">
            <a:spLocks noChangeArrowheads="1"/>
          </p:cNvSpPr>
          <p:nvPr/>
        </p:nvSpPr>
        <p:spPr bwMode="auto">
          <a:xfrm>
            <a:off x="1474788" y="4276725"/>
            <a:ext cx="650875" cy="209550"/>
          </a:xfrm>
          <a:prstGeom prst="rect">
            <a:avLst/>
          </a:prstGeom>
          <a:noFill/>
          <a:ln w="9525">
            <a:noFill/>
            <a:miter lim="800000"/>
            <a:headEnd/>
            <a:tailEnd/>
          </a:ln>
          <a:effectLst/>
        </p:spPr>
        <p:txBody>
          <a:bodyPr wrap="none" lIns="0" tIns="0" rIns="0" bIns="0"/>
          <a:lstStyle/>
          <a:p>
            <a:pPr algn="l">
              <a:lnSpc>
                <a:spcPct val="90000"/>
              </a:lnSpc>
            </a:pPr>
            <a:r>
              <a:rPr lang="en-US"/>
              <a:t>Solute</a:t>
            </a:r>
          </a:p>
        </p:txBody>
      </p:sp>
      <p:sp>
        <p:nvSpPr>
          <p:cNvPr id="617484" name="Line 12"/>
          <p:cNvSpPr>
            <a:spLocks noChangeShapeType="1"/>
          </p:cNvSpPr>
          <p:nvPr/>
        </p:nvSpPr>
        <p:spPr bwMode="auto">
          <a:xfrm flipH="1" flipV="1">
            <a:off x="1165225" y="4130675"/>
            <a:ext cx="273050" cy="244475"/>
          </a:xfrm>
          <a:prstGeom prst="line">
            <a:avLst/>
          </a:prstGeom>
          <a:noFill/>
          <a:ln w="25400">
            <a:solidFill>
              <a:schemeClr val="tx1"/>
            </a:solidFill>
            <a:round/>
            <a:headEnd/>
            <a:tailEnd/>
          </a:ln>
          <a:effectLst/>
        </p:spPr>
        <p:txBody>
          <a:bodyPr wrap="none" anchor="ctr"/>
          <a:lstStyle/>
          <a:p>
            <a:endParaRPr lang="en-US"/>
          </a:p>
        </p:txBody>
      </p:sp>
      <p:sp>
        <p:nvSpPr>
          <p:cNvPr id="617485" name="Text Box 13"/>
          <p:cNvSpPr txBox="1">
            <a:spLocks noChangeArrowheads="1"/>
          </p:cNvSpPr>
          <p:nvPr/>
        </p:nvSpPr>
        <p:spPr bwMode="auto">
          <a:xfrm>
            <a:off x="639763" y="4635500"/>
            <a:ext cx="1425575" cy="231775"/>
          </a:xfrm>
          <a:prstGeom prst="rect">
            <a:avLst/>
          </a:prstGeom>
          <a:noFill/>
          <a:ln w="9525">
            <a:noFill/>
            <a:miter lim="800000"/>
            <a:headEnd/>
            <a:tailEnd/>
          </a:ln>
          <a:effectLst/>
        </p:spPr>
        <p:txBody>
          <a:bodyPr wrap="none" lIns="0" tIns="0" rIns="0" bIns="0"/>
          <a:lstStyle/>
          <a:p>
            <a:pPr algn="l">
              <a:lnSpc>
                <a:spcPct val="90000"/>
              </a:lnSpc>
            </a:pPr>
            <a:r>
              <a:rPr lang="en-US"/>
              <a:t>Solute binding</a:t>
            </a:r>
          </a:p>
        </p:txBody>
      </p:sp>
      <p:sp>
        <p:nvSpPr>
          <p:cNvPr id="617486" name="Text Box 14"/>
          <p:cNvSpPr txBox="1">
            <a:spLocks noChangeArrowheads="1"/>
          </p:cNvSpPr>
          <p:nvPr/>
        </p:nvSpPr>
        <p:spPr bwMode="auto">
          <a:xfrm>
            <a:off x="417513" y="4648200"/>
            <a:ext cx="123825" cy="203200"/>
          </a:xfrm>
          <a:prstGeom prst="rect">
            <a:avLst/>
          </a:prstGeom>
          <a:noFill/>
          <a:ln w="9525">
            <a:noFill/>
            <a:miter lim="800000"/>
            <a:headEnd/>
            <a:tailEnd/>
          </a:ln>
          <a:effectLst/>
        </p:spPr>
        <p:txBody>
          <a:bodyPr wrap="none" lIns="0" tIns="0" rIns="0" bIns="0"/>
          <a:lstStyle/>
          <a:p>
            <a:pPr algn="l">
              <a:lnSpc>
                <a:spcPct val="90000"/>
              </a:lnSpc>
            </a:pPr>
            <a:r>
              <a:rPr lang="en-US">
                <a:solidFill>
                  <a:schemeClr val="bg1"/>
                </a:solidFill>
              </a:rPr>
              <a:t>1</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0355" name="Picture 3" descr="05_08ActiveTransport_2-U"/>
          <p:cNvPicPr>
            <a:picLocks noChangeAspect="1" noChangeArrowheads="1"/>
          </p:cNvPicPr>
          <p:nvPr/>
        </p:nvPicPr>
        <p:blipFill>
          <a:blip r:embed="rId3" cstate="print"/>
          <a:srcRect/>
          <a:stretch>
            <a:fillRect/>
          </a:stretch>
        </p:blipFill>
        <p:spPr bwMode="auto">
          <a:xfrm>
            <a:off x="296863" y="1797050"/>
            <a:ext cx="8548687" cy="3262313"/>
          </a:xfrm>
          <a:prstGeom prst="rect">
            <a:avLst/>
          </a:prstGeom>
          <a:noFill/>
        </p:spPr>
      </p:pic>
      <p:sp>
        <p:nvSpPr>
          <p:cNvPr id="740356" name="Oval 4"/>
          <p:cNvSpPr>
            <a:spLocks noChangeArrowheads="1"/>
          </p:cNvSpPr>
          <p:nvPr/>
        </p:nvSpPr>
        <p:spPr bwMode="auto">
          <a:xfrm>
            <a:off x="361950" y="4629150"/>
            <a:ext cx="238125" cy="238125"/>
          </a:xfrm>
          <a:prstGeom prst="ellipse">
            <a:avLst/>
          </a:prstGeom>
          <a:solidFill>
            <a:srgbClr val="EF1A23"/>
          </a:solidFill>
          <a:ln w="9525">
            <a:noFill/>
            <a:round/>
            <a:headEnd/>
            <a:tailEnd/>
          </a:ln>
          <a:effectLst/>
        </p:spPr>
        <p:txBody>
          <a:bodyPr wrap="none" anchor="ctr"/>
          <a:lstStyle/>
          <a:p>
            <a:endParaRPr lang="en-US"/>
          </a:p>
        </p:txBody>
      </p:sp>
      <p:sp>
        <p:nvSpPr>
          <p:cNvPr id="740357" name="Text Box 5"/>
          <p:cNvSpPr txBox="1">
            <a:spLocks noChangeArrowheads="1"/>
          </p:cNvSpPr>
          <p:nvPr/>
        </p:nvSpPr>
        <p:spPr bwMode="auto">
          <a:xfrm>
            <a:off x="839788" y="1898650"/>
            <a:ext cx="1038225" cy="454025"/>
          </a:xfrm>
          <a:prstGeom prst="rect">
            <a:avLst/>
          </a:prstGeom>
          <a:noFill/>
          <a:ln w="9525">
            <a:noFill/>
            <a:miter lim="800000"/>
            <a:headEnd/>
            <a:tailEnd/>
          </a:ln>
          <a:effectLst/>
        </p:spPr>
        <p:txBody>
          <a:bodyPr wrap="none" lIns="0" tIns="0" rIns="0" bIns="0"/>
          <a:lstStyle/>
          <a:p>
            <a:pPr algn="l">
              <a:lnSpc>
                <a:spcPct val="90000"/>
              </a:lnSpc>
            </a:pPr>
            <a:r>
              <a:rPr lang="en-US"/>
              <a:t>Transport</a:t>
            </a:r>
          </a:p>
          <a:p>
            <a:pPr algn="l">
              <a:lnSpc>
                <a:spcPct val="90000"/>
              </a:lnSpc>
            </a:pPr>
            <a:r>
              <a:rPr lang="en-US"/>
              <a:t>protein</a:t>
            </a:r>
          </a:p>
        </p:txBody>
      </p:sp>
      <p:sp>
        <p:nvSpPr>
          <p:cNvPr id="740358" name="Line 6"/>
          <p:cNvSpPr>
            <a:spLocks noChangeShapeType="1"/>
          </p:cNvSpPr>
          <p:nvPr/>
        </p:nvSpPr>
        <p:spPr bwMode="auto">
          <a:xfrm flipH="1" flipV="1">
            <a:off x="1165225" y="2355850"/>
            <a:ext cx="0" cy="403225"/>
          </a:xfrm>
          <a:prstGeom prst="line">
            <a:avLst/>
          </a:prstGeom>
          <a:noFill/>
          <a:ln w="25400">
            <a:solidFill>
              <a:schemeClr val="tx1"/>
            </a:solidFill>
            <a:round/>
            <a:headEnd/>
            <a:tailEnd/>
          </a:ln>
          <a:effectLst/>
        </p:spPr>
        <p:txBody>
          <a:bodyPr wrap="none" anchor="ctr"/>
          <a:lstStyle/>
          <a:p>
            <a:endParaRPr lang="en-US"/>
          </a:p>
        </p:txBody>
      </p:sp>
      <p:sp>
        <p:nvSpPr>
          <p:cNvPr id="740359" name="Text Box 7"/>
          <p:cNvSpPr txBox="1">
            <a:spLocks noChangeArrowheads="1"/>
          </p:cNvSpPr>
          <p:nvPr/>
        </p:nvSpPr>
        <p:spPr bwMode="auto">
          <a:xfrm>
            <a:off x="1474788" y="4276725"/>
            <a:ext cx="650875" cy="209550"/>
          </a:xfrm>
          <a:prstGeom prst="rect">
            <a:avLst/>
          </a:prstGeom>
          <a:noFill/>
          <a:ln w="9525">
            <a:noFill/>
            <a:miter lim="800000"/>
            <a:headEnd/>
            <a:tailEnd/>
          </a:ln>
          <a:effectLst/>
        </p:spPr>
        <p:txBody>
          <a:bodyPr wrap="none" lIns="0" tIns="0" rIns="0" bIns="0"/>
          <a:lstStyle/>
          <a:p>
            <a:pPr algn="l">
              <a:lnSpc>
                <a:spcPct val="90000"/>
              </a:lnSpc>
            </a:pPr>
            <a:r>
              <a:rPr lang="en-US"/>
              <a:t>Solute</a:t>
            </a:r>
          </a:p>
        </p:txBody>
      </p:sp>
      <p:sp>
        <p:nvSpPr>
          <p:cNvPr id="740360" name="Line 8"/>
          <p:cNvSpPr>
            <a:spLocks noChangeShapeType="1"/>
          </p:cNvSpPr>
          <p:nvPr/>
        </p:nvSpPr>
        <p:spPr bwMode="auto">
          <a:xfrm flipH="1" flipV="1">
            <a:off x="1165225" y="4130675"/>
            <a:ext cx="273050" cy="244475"/>
          </a:xfrm>
          <a:prstGeom prst="line">
            <a:avLst/>
          </a:prstGeom>
          <a:noFill/>
          <a:ln w="25400">
            <a:solidFill>
              <a:schemeClr val="tx1"/>
            </a:solidFill>
            <a:round/>
            <a:headEnd/>
            <a:tailEnd/>
          </a:ln>
          <a:effectLst/>
        </p:spPr>
        <p:txBody>
          <a:bodyPr wrap="none" anchor="ctr"/>
          <a:lstStyle/>
          <a:p>
            <a:endParaRPr lang="en-US"/>
          </a:p>
        </p:txBody>
      </p:sp>
      <p:sp>
        <p:nvSpPr>
          <p:cNvPr id="740361" name="Text Box 9"/>
          <p:cNvSpPr txBox="1">
            <a:spLocks noChangeArrowheads="1"/>
          </p:cNvSpPr>
          <p:nvPr/>
        </p:nvSpPr>
        <p:spPr bwMode="auto">
          <a:xfrm>
            <a:off x="639763" y="4635500"/>
            <a:ext cx="1425575" cy="231775"/>
          </a:xfrm>
          <a:prstGeom prst="rect">
            <a:avLst/>
          </a:prstGeom>
          <a:noFill/>
          <a:ln w="9525">
            <a:noFill/>
            <a:miter lim="800000"/>
            <a:headEnd/>
            <a:tailEnd/>
          </a:ln>
          <a:effectLst/>
        </p:spPr>
        <p:txBody>
          <a:bodyPr wrap="none" lIns="0" tIns="0" rIns="0" bIns="0"/>
          <a:lstStyle/>
          <a:p>
            <a:pPr algn="l">
              <a:lnSpc>
                <a:spcPct val="90000"/>
              </a:lnSpc>
            </a:pPr>
            <a:r>
              <a:rPr lang="en-US"/>
              <a:t>Solute binding</a:t>
            </a:r>
          </a:p>
        </p:txBody>
      </p:sp>
      <p:sp>
        <p:nvSpPr>
          <p:cNvPr id="740362" name="Text Box 10"/>
          <p:cNvSpPr txBox="1">
            <a:spLocks noChangeArrowheads="1"/>
          </p:cNvSpPr>
          <p:nvPr/>
        </p:nvSpPr>
        <p:spPr bwMode="auto">
          <a:xfrm>
            <a:off x="417513" y="4648200"/>
            <a:ext cx="123825" cy="203200"/>
          </a:xfrm>
          <a:prstGeom prst="rect">
            <a:avLst/>
          </a:prstGeom>
          <a:noFill/>
          <a:ln w="9525">
            <a:noFill/>
            <a:miter lim="800000"/>
            <a:headEnd/>
            <a:tailEnd/>
          </a:ln>
          <a:effectLst/>
        </p:spPr>
        <p:txBody>
          <a:bodyPr wrap="none" lIns="0" tIns="0" rIns="0" bIns="0"/>
          <a:lstStyle/>
          <a:p>
            <a:pPr algn="l">
              <a:lnSpc>
                <a:spcPct val="90000"/>
              </a:lnSpc>
            </a:pPr>
            <a:r>
              <a:rPr lang="en-US">
                <a:solidFill>
                  <a:schemeClr val="bg1"/>
                </a:solidFill>
              </a:rPr>
              <a:t>1</a:t>
            </a:r>
          </a:p>
        </p:txBody>
      </p:sp>
      <p:sp>
        <p:nvSpPr>
          <p:cNvPr id="740363" name="Oval 11"/>
          <p:cNvSpPr>
            <a:spLocks noChangeArrowheads="1"/>
          </p:cNvSpPr>
          <p:nvPr/>
        </p:nvSpPr>
        <p:spPr bwMode="auto">
          <a:xfrm>
            <a:off x="2462213" y="4629150"/>
            <a:ext cx="238125" cy="238125"/>
          </a:xfrm>
          <a:prstGeom prst="ellipse">
            <a:avLst/>
          </a:prstGeom>
          <a:solidFill>
            <a:srgbClr val="EF1A23"/>
          </a:solidFill>
          <a:ln w="9525">
            <a:noFill/>
            <a:round/>
            <a:headEnd/>
            <a:tailEnd/>
          </a:ln>
          <a:effectLst/>
        </p:spPr>
        <p:txBody>
          <a:bodyPr wrap="none" anchor="ctr"/>
          <a:lstStyle/>
          <a:p>
            <a:endParaRPr lang="en-US"/>
          </a:p>
        </p:txBody>
      </p:sp>
      <p:sp>
        <p:nvSpPr>
          <p:cNvPr id="740364" name="Text Box 12"/>
          <p:cNvSpPr txBox="1">
            <a:spLocks noChangeArrowheads="1"/>
          </p:cNvSpPr>
          <p:nvPr/>
        </p:nvSpPr>
        <p:spPr bwMode="auto">
          <a:xfrm>
            <a:off x="2752725" y="4635500"/>
            <a:ext cx="1660525" cy="238125"/>
          </a:xfrm>
          <a:prstGeom prst="rect">
            <a:avLst/>
          </a:prstGeom>
          <a:noFill/>
          <a:ln w="9525">
            <a:noFill/>
            <a:miter lim="800000"/>
            <a:headEnd/>
            <a:tailEnd/>
          </a:ln>
          <a:effectLst/>
        </p:spPr>
        <p:txBody>
          <a:bodyPr wrap="none" lIns="0" tIns="0" rIns="0" bIns="0"/>
          <a:lstStyle/>
          <a:p>
            <a:pPr algn="l">
              <a:lnSpc>
                <a:spcPct val="90000"/>
              </a:lnSpc>
            </a:pPr>
            <a:r>
              <a:rPr lang="en-US"/>
              <a:t>Phosphorylation</a:t>
            </a:r>
          </a:p>
        </p:txBody>
      </p:sp>
      <p:sp>
        <p:nvSpPr>
          <p:cNvPr id="740365" name="Text Box 13"/>
          <p:cNvSpPr txBox="1">
            <a:spLocks noChangeArrowheads="1"/>
          </p:cNvSpPr>
          <p:nvPr/>
        </p:nvSpPr>
        <p:spPr bwMode="auto">
          <a:xfrm>
            <a:off x="2524125" y="4648200"/>
            <a:ext cx="123825" cy="203200"/>
          </a:xfrm>
          <a:prstGeom prst="rect">
            <a:avLst/>
          </a:prstGeom>
          <a:noFill/>
          <a:ln w="9525">
            <a:noFill/>
            <a:miter lim="800000"/>
            <a:headEnd/>
            <a:tailEnd/>
          </a:ln>
          <a:effectLst/>
        </p:spPr>
        <p:txBody>
          <a:bodyPr wrap="none" lIns="0" tIns="0" rIns="0" bIns="0"/>
          <a:lstStyle/>
          <a:p>
            <a:pPr algn="l">
              <a:lnSpc>
                <a:spcPct val="90000"/>
              </a:lnSpc>
            </a:pPr>
            <a:r>
              <a:rPr lang="en-US">
                <a:solidFill>
                  <a:schemeClr val="bg1"/>
                </a:solidFill>
              </a:rPr>
              <a:t>2</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2403" name="Picture 3" descr="05_08ActiveTransport_3-U"/>
          <p:cNvPicPr>
            <a:picLocks noChangeAspect="1" noChangeArrowheads="1"/>
          </p:cNvPicPr>
          <p:nvPr/>
        </p:nvPicPr>
        <p:blipFill>
          <a:blip r:embed="rId3" cstate="print"/>
          <a:srcRect/>
          <a:stretch>
            <a:fillRect/>
          </a:stretch>
        </p:blipFill>
        <p:spPr bwMode="auto">
          <a:xfrm>
            <a:off x="296863" y="1797050"/>
            <a:ext cx="8548687" cy="3262313"/>
          </a:xfrm>
          <a:prstGeom prst="rect">
            <a:avLst/>
          </a:prstGeom>
          <a:noFill/>
        </p:spPr>
      </p:pic>
      <p:sp>
        <p:nvSpPr>
          <p:cNvPr id="742404" name="Oval 4"/>
          <p:cNvSpPr>
            <a:spLocks noChangeArrowheads="1"/>
          </p:cNvSpPr>
          <p:nvPr/>
        </p:nvSpPr>
        <p:spPr bwMode="auto">
          <a:xfrm>
            <a:off x="361950" y="4629150"/>
            <a:ext cx="238125" cy="238125"/>
          </a:xfrm>
          <a:prstGeom prst="ellipse">
            <a:avLst/>
          </a:prstGeom>
          <a:solidFill>
            <a:srgbClr val="EF1A23"/>
          </a:solidFill>
          <a:ln w="9525">
            <a:noFill/>
            <a:round/>
            <a:headEnd/>
            <a:tailEnd/>
          </a:ln>
          <a:effectLst/>
        </p:spPr>
        <p:txBody>
          <a:bodyPr wrap="none" anchor="ctr"/>
          <a:lstStyle/>
          <a:p>
            <a:endParaRPr lang="en-US"/>
          </a:p>
        </p:txBody>
      </p:sp>
      <p:sp>
        <p:nvSpPr>
          <p:cNvPr id="742405" name="Text Box 5"/>
          <p:cNvSpPr txBox="1">
            <a:spLocks noChangeArrowheads="1"/>
          </p:cNvSpPr>
          <p:nvPr/>
        </p:nvSpPr>
        <p:spPr bwMode="auto">
          <a:xfrm>
            <a:off x="839788" y="1898650"/>
            <a:ext cx="1038225" cy="454025"/>
          </a:xfrm>
          <a:prstGeom prst="rect">
            <a:avLst/>
          </a:prstGeom>
          <a:noFill/>
          <a:ln w="9525">
            <a:noFill/>
            <a:miter lim="800000"/>
            <a:headEnd/>
            <a:tailEnd/>
          </a:ln>
          <a:effectLst/>
        </p:spPr>
        <p:txBody>
          <a:bodyPr wrap="none" lIns="0" tIns="0" rIns="0" bIns="0"/>
          <a:lstStyle/>
          <a:p>
            <a:pPr algn="l">
              <a:lnSpc>
                <a:spcPct val="90000"/>
              </a:lnSpc>
            </a:pPr>
            <a:r>
              <a:rPr lang="en-US"/>
              <a:t>Transport</a:t>
            </a:r>
          </a:p>
          <a:p>
            <a:pPr algn="l">
              <a:lnSpc>
                <a:spcPct val="90000"/>
              </a:lnSpc>
            </a:pPr>
            <a:r>
              <a:rPr lang="en-US"/>
              <a:t>protein</a:t>
            </a:r>
          </a:p>
        </p:txBody>
      </p:sp>
      <p:sp>
        <p:nvSpPr>
          <p:cNvPr id="742406" name="Line 6"/>
          <p:cNvSpPr>
            <a:spLocks noChangeShapeType="1"/>
          </p:cNvSpPr>
          <p:nvPr/>
        </p:nvSpPr>
        <p:spPr bwMode="auto">
          <a:xfrm flipH="1" flipV="1">
            <a:off x="1165225" y="2355850"/>
            <a:ext cx="0" cy="403225"/>
          </a:xfrm>
          <a:prstGeom prst="line">
            <a:avLst/>
          </a:prstGeom>
          <a:noFill/>
          <a:ln w="25400">
            <a:solidFill>
              <a:schemeClr val="tx1"/>
            </a:solidFill>
            <a:round/>
            <a:headEnd/>
            <a:tailEnd/>
          </a:ln>
          <a:effectLst/>
        </p:spPr>
        <p:txBody>
          <a:bodyPr wrap="none" anchor="ctr"/>
          <a:lstStyle/>
          <a:p>
            <a:endParaRPr lang="en-US"/>
          </a:p>
        </p:txBody>
      </p:sp>
      <p:sp>
        <p:nvSpPr>
          <p:cNvPr id="742407" name="Text Box 7"/>
          <p:cNvSpPr txBox="1">
            <a:spLocks noChangeArrowheads="1"/>
          </p:cNvSpPr>
          <p:nvPr/>
        </p:nvSpPr>
        <p:spPr bwMode="auto">
          <a:xfrm>
            <a:off x="1474788" y="4276725"/>
            <a:ext cx="650875" cy="209550"/>
          </a:xfrm>
          <a:prstGeom prst="rect">
            <a:avLst/>
          </a:prstGeom>
          <a:noFill/>
          <a:ln w="9525">
            <a:noFill/>
            <a:miter lim="800000"/>
            <a:headEnd/>
            <a:tailEnd/>
          </a:ln>
          <a:effectLst/>
        </p:spPr>
        <p:txBody>
          <a:bodyPr wrap="none" lIns="0" tIns="0" rIns="0" bIns="0"/>
          <a:lstStyle/>
          <a:p>
            <a:pPr algn="l">
              <a:lnSpc>
                <a:spcPct val="90000"/>
              </a:lnSpc>
            </a:pPr>
            <a:r>
              <a:rPr lang="en-US"/>
              <a:t>Solute</a:t>
            </a:r>
          </a:p>
        </p:txBody>
      </p:sp>
      <p:sp>
        <p:nvSpPr>
          <p:cNvPr id="742408" name="Line 8"/>
          <p:cNvSpPr>
            <a:spLocks noChangeShapeType="1"/>
          </p:cNvSpPr>
          <p:nvPr/>
        </p:nvSpPr>
        <p:spPr bwMode="auto">
          <a:xfrm flipH="1" flipV="1">
            <a:off x="1165225" y="4130675"/>
            <a:ext cx="273050" cy="244475"/>
          </a:xfrm>
          <a:prstGeom prst="line">
            <a:avLst/>
          </a:prstGeom>
          <a:noFill/>
          <a:ln w="25400">
            <a:solidFill>
              <a:schemeClr val="tx1"/>
            </a:solidFill>
            <a:round/>
            <a:headEnd/>
            <a:tailEnd/>
          </a:ln>
          <a:effectLst/>
        </p:spPr>
        <p:txBody>
          <a:bodyPr wrap="none" anchor="ctr"/>
          <a:lstStyle/>
          <a:p>
            <a:endParaRPr lang="en-US"/>
          </a:p>
        </p:txBody>
      </p:sp>
      <p:sp>
        <p:nvSpPr>
          <p:cNvPr id="742409" name="Text Box 9"/>
          <p:cNvSpPr txBox="1">
            <a:spLocks noChangeArrowheads="1"/>
          </p:cNvSpPr>
          <p:nvPr/>
        </p:nvSpPr>
        <p:spPr bwMode="auto">
          <a:xfrm>
            <a:off x="639763" y="4635500"/>
            <a:ext cx="1425575" cy="231775"/>
          </a:xfrm>
          <a:prstGeom prst="rect">
            <a:avLst/>
          </a:prstGeom>
          <a:noFill/>
          <a:ln w="9525">
            <a:noFill/>
            <a:miter lim="800000"/>
            <a:headEnd/>
            <a:tailEnd/>
          </a:ln>
          <a:effectLst/>
        </p:spPr>
        <p:txBody>
          <a:bodyPr wrap="none" lIns="0" tIns="0" rIns="0" bIns="0"/>
          <a:lstStyle/>
          <a:p>
            <a:pPr algn="l">
              <a:lnSpc>
                <a:spcPct val="90000"/>
              </a:lnSpc>
            </a:pPr>
            <a:r>
              <a:rPr lang="en-US"/>
              <a:t>Solute binding</a:t>
            </a:r>
          </a:p>
        </p:txBody>
      </p:sp>
      <p:sp>
        <p:nvSpPr>
          <p:cNvPr id="742410" name="Text Box 10"/>
          <p:cNvSpPr txBox="1">
            <a:spLocks noChangeArrowheads="1"/>
          </p:cNvSpPr>
          <p:nvPr/>
        </p:nvSpPr>
        <p:spPr bwMode="auto">
          <a:xfrm>
            <a:off x="417513" y="4648200"/>
            <a:ext cx="123825" cy="203200"/>
          </a:xfrm>
          <a:prstGeom prst="rect">
            <a:avLst/>
          </a:prstGeom>
          <a:noFill/>
          <a:ln w="9525">
            <a:noFill/>
            <a:miter lim="800000"/>
            <a:headEnd/>
            <a:tailEnd/>
          </a:ln>
          <a:effectLst/>
        </p:spPr>
        <p:txBody>
          <a:bodyPr wrap="none" lIns="0" tIns="0" rIns="0" bIns="0"/>
          <a:lstStyle/>
          <a:p>
            <a:pPr algn="l">
              <a:lnSpc>
                <a:spcPct val="90000"/>
              </a:lnSpc>
            </a:pPr>
            <a:r>
              <a:rPr lang="en-US">
                <a:solidFill>
                  <a:schemeClr val="bg1"/>
                </a:solidFill>
              </a:rPr>
              <a:t>1</a:t>
            </a:r>
          </a:p>
        </p:txBody>
      </p:sp>
      <p:sp>
        <p:nvSpPr>
          <p:cNvPr id="742411" name="Oval 11"/>
          <p:cNvSpPr>
            <a:spLocks noChangeArrowheads="1"/>
          </p:cNvSpPr>
          <p:nvPr/>
        </p:nvSpPr>
        <p:spPr bwMode="auto">
          <a:xfrm>
            <a:off x="2462213" y="4629150"/>
            <a:ext cx="238125" cy="238125"/>
          </a:xfrm>
          <a:prstGeom prst="ellipse">
            <a:avLst/>
          </a:prstGeom>
          <a:solidFill>
            <a:srgbClr val="EF1A23"/>
          </a:solidFill>
          <a:ln w="9525">
            <a:noFill/>
            <a:round/>
            <a:headEnd/>
            <a:tailEnd/>
          </a:ln>
          <a:effectLst/>
        </p:spPr>
        <p:txBody>
          <a:bodyPr wrap="none" anchor="ctr"/>
          <a:lstStyle/>
          <a:p>
            <a:endParaRPr lang="en-US"/>
          </a:p>
        </p:txBody>
      </p:sp>
      <p:sp>
        <p:nvSpPr>
          <p:cNvPr id="742412" name="Text Box 12"/>
          <p:cNvSpPr txBox="1">
            <a:spLocks noChangeArrowheads="1"/>
          </p:cNvSpPr>
          <p:nvPr/>
        </p:nvSpPr>
        <p:spPr bwMode="auto">
          <a:xfrm>
            <a:off x="2752725" y="4635500"/>
            <a:ext cx="1660525" cy="238125"/>
          </a:xfrm>
          <a:prstGeom prst="rect">
            <a:avLst/>
          </a:prstGeom>
          <a:noFill/>
          <a:ln w="9525">
            <a:noFill/>
            <a:miter lim="800000"/>
            <a:headEnd/>
            <a:tailEnd/>
          </a:ln>
          <a:effectLst/>
        </p:spPr>
        <p:txBody>
          <a:bodyPr wrap="none" lIns="0" tIns="0" rIns="0" bIns="0"/>
          <a:lstStyle/>
          <a:p>
            <a:pPr algn="l">
              <a:lnSpc>
                <a:spcPct val="90000"/>
              </a:lnSpc>
            </a:pPr>
            <a:r>
              <a:rPr lang="en-US"/>
              <a:t>Phosphorylation</a:t>
            </a:r>
          </a:p>
        </p:txBody>
      </p:sp>
      <p:sp>
        <p:nvSpPr>
          <p:cNvPr id="742413" name="Text Box 13"/>
          <p:cNvSpPr txBox="1">
            <a:spLocks noChangeArrowheads="1"/>
          </p:cNvSpPr>
          <p:nvPr/>
        </p:nvSpPr>
        <p:spPr bwMode="auto">
          <a:xfrm>
            <a:off x="2524125" y="4648200"/>
            <a:ext cx="123825" cy="203200"/>
          </a:xfrm>
          <a:prstGeom prst="rect">
            <a:avLst/>
          </a:prstGeom>
          <a:noFill/>
          <a:ln w="9525">
            <a:noFill/>
            <a:miter lim="800000"/>
            <a:headEnd/>
            <a:tailEnd/>
          </a:ln>
          <a:effectLst/>
        </p:spPr>
        <p:txBody>
          <a:bodyPr wrap="none" lIns="0" tIns="0" rIns="0" bIns="0"/>
          <a:lstStyle/>
          <a:p>
            <a:pPr algn="l">
              <a:lnSpc>
                <a:spcPct val="90000"/>
              </a:lnSpc>
            </a:pPr>
            <a:r>
              <a:rPr lang="en-US">
                <a:solidFill>
                  <a:schemeClr val="bg1"/>
                </a:solidFill>
              </a:rPr>
              <a:t>2</a:t>
            </a:r>
          </a:p>
        </p:txBody>
      </p:sp>
      <p:sp>
        <p:nvSpPr>
          <p:cNvPr id="742414" name="Oval 14"/>
          <p:cNvSpPr>
            <a:spLocks noChangeArrowheads="1"/>
          </p:cNvSpPr>
          <p:nvPr/>
        </p:nvSpPr>
        <p:spPr bwMode="auto">
          <a:xfrm>
            <a:off x="4678363" y="4635500"/>
            <a:ext cx="238125" cy="238125"/>
          </a:xfrm>
          <a:prstGeom prst="ellipse">
            <a:avLst/>
          </a:prstGeom>
          <a:solidFill>
            <a:srgbClr val="EF1A23"/>
          </a:solidFill>
          <a:ln w="9525">
            <a:noFill/>
            <a:round/>
            <a:headEnd/>
            <a:tailEnd/>
          </a:ln>
          <a:effectLst/>
        </p:spPr>
        <p:txBody>
          <a:bodyPr wrap="none" anchor="ctr"/>
          <a:lstStyle/>
          <a:p>
            <a:endParaRPr lang="en-US"/>
          </a:p>
        </p:txBody>
      </p:sp>
      <p:sp>
        <p:nvSpPr>
          <p:cNvPr id="742415" name="Text Box 15"/>
          <p:cNvSpPr txBox="1">
            <a:spLocks noChangeArrowheads="1"/>
          </p:cNvSpPr>
          <p:nvPr/>
        </p:nvSpPr>
        <p:spPr bwMode="auto">
          <a:xfrm>
            <a:off x="4959350" y="4635500"/>
            <a:ext cx="1660525" cy="238125"/>
          </a:xfrm>
          <a:prstGeom prst="rect">
            <a:avLst/>
          </a:prstGeom>
          <a:noFill/>
          <a:ln w="9525">
            <a:noFill/>
            <a:miter lim="800000"/>
            <a:headEnd/>
            <a:tailEnd/>
          </a:ln>
          <a:effectLst/>
        </p:spPr>
        <p:txBody>
          <a:bodyPr wrap="none" lIns="0" tIns="0" rIns="0" bIns="0"/>
          <a:lstStyle/>
          <a:p>
            <a:pPr algn="l">
              <a:lnSpc>
                <a:spcPct val="90000"/>
              </a:lnSpc>
            </a:pPr>
            <a:r>
              <a:rPr lang="en-US"/>
              <a:t>Transport</a:t>
            </a:r>
          </a:p>
        </p:txBody>
      </p:sp>
      <p:sp>
        <p:nvSpPr>
          <p:cNvPr id="742416" name="Text Box 16"/>
          <p:cNvSpPr txBox="1">
            <a:spLocks noChangeArrowheads="1"/>
          </p:cNvSpPr>
          <p:nvPr/>
        </p:nvSpPr>
        <p:spPr bwMode="auto">
          <a:xfrm>
            <a:off x="4740275" y="4654550"/>
            <a:ext cx="123825" cy="203200"/>
          </a:xfrm>
          <a:prstGeom prst="rect">
            <a:avLst/>
          </a:prstGeom>
          <a:noFill/>
          <a:ln w="9525">
            <a:noFill/>
            <a:miter lim="800000"/>
            <a:headEnd/>
            <a:tailEnd/>
          </a:ln>
          <a:effectLst/>
        </p:spPr>
        <p:txBody>
          <a:bodyPr wrap="none" lIns="0" tIns="0" rIns="0" bIns="0"/>
          <a:lstStyle/>
          <a:p>
            <a:pPr algn="l">
              <a:lnSpc>
                <a:spcPct val="90000"/>
              </a:lnSpc>
            </a:pPr>
            <a:r>
              <a:rPr lang="en-US">
                <a:solidFill>
                  <a:schemeClr val="bg1"/>
                </a:solidFill>
              </a:rPr>
              <a:t>3</a:t>
            </a:r>
          </a:p>
        </p:txBody>
      </p:sp>
      <p:sp>
        <p:nvSpPr>
          <p:cNvPr id="742417" name="Text Box 17"/>
          <p:cNvSpPr txBox="1">
            <a:spLocks noChangeArrowheads="1"/>
          </p:cNvSpPr>
          <p:nvPr/>
        </p:nvSpPr>
        <p:spPr bwMode="auto">
          <a:xfrm>
            <a:off x="4767263" y="3930650"/>
            <a:ext cx="1479550" cy="482600"/>
          </a:xfrm>
          <a:prstGeom prst="rect">
            <a:avLst/>
          </a:prstGeom>
          <a:noFill/>
          <a:ln w="9525">
            <a:noFill/>
            <a:miter lim="800000"/>
            <a:headEnd/>
            <a:tailEnd/>
          </a:ln>
          <a:effectLst/>
        </p:spPr>
        <p:txBody>
          <a:bodyPr wrap="none" lIns="0" tIns="0" rIns="0" bIns="0"/>
          <a:lstStyle/>
          <a:p>
            <a:pPr algn="l">
              <a:lnSpc>
                <a:spcPct val="90000"/>
              </a:lnSpc>
            </a:pPr>
            <a:r>
              <a:rPr lang="en-US"/>
              <a:t>Protein</a:t>
            </a:r>
          </a:p>
          <a:p>
            <a:pPr algn="l">
              <a:lnSpc>
                <a:spcPct val="90000"/>
              </a:lnSpc>
            </a:pPr>
            <a:r>
              <a:rPr lang="en-US"/>
              <a:t>changes shape</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4451" name="Picture 3" descr="05_08ActiveTransport_4-U"/>
          <p:cNvPicPr>
            <a:picLocks noChangeAspect="1" noChangeArrowheads="1"/>
          </p:cNvPicPr>
          <p:nvPr/>
        </p:nvPicPr>
        <p:blipFill>
          <a:blip r:embed="rId3" cstate="print"/>
          <a:srcRect/>
          <a:stretch>
            <a:fillRect/>
          </a:stretch>
        </p:blipFill>
        <p:spPr bwMode="auto">
          <a:xfrm>
            <a:off x="296863" y="1797050"/>
            <a:ext cx="8548687" cy="3262313"/>
          </a:xfrm>
          <a:prstGeom prst="rect">
            <a:avLst/>
          </a:prstGeom>
          <a:noFill/>
        </p:spPr>
      </p:pic>
      <p:sp>
        <p:nvSpPr>
          <p:cNvPr id="744452" name="Oval 4"/>
          <p:cNvSpPr>
            <a:spLocks noChangeArrowheads="1"/>
          </p:cNvSpPr>
          <p:nvPr/>
        </p:nvSpPr>
        <p:spPr bwMode="auto">
          <a:xfrm>
            <a:off x="361950" y="4629150"/>
            <a:ext cx="238125" cy="238125"/>
          </a:xfrm>
          <a:prstGeom prst="ellipse">
            <a:avLst/>
          </a:prstGeom>
          <a:solidFill>
            <a:srgbClr val="EF1A23"/>
          </a:solidFill>
          <a:ln w="9525">
            <a:noFill/>
            <a:round/>
            <a:headEnd/>
            <a:tailEnd/>
          </a:ln>
          <a:effectLst/>
        </p:spPr>
        <p:txBody>
          <a:bodyPr wrap="none" anchor="ctr"/>
          <a:lstStyle/>
          <a:p>
            <a:endParaRPr lang="en-US"/>
          </a:p>
        </p:txBody>
      </p:sp>
      <p:sp>
        <p:nvSpPr>
          <p:cNvPr id="744453" name="Text Box 5"/>
          <p:cNvSpPr txBox="1">
            <a:spLocks noChangeArrowheads="1"/>
          </p:cNvSpPr>
          <p:nvPr/>
        </p:nvSpPr>
        <p:spPr bwMode="auto">
          <a:xfrm>
            <a:off x="839788" y="1898650"/>
            <a:ext cx="1038225" cy="454025"/>
          </a:xfrm>
          <a:prstGeom prst="rect">
            <a:avLst/>
          </a:prstGeom>
          <a:noFill/>
          <a:ln w="9525">
            <a:noFill/>
            <a:miter lim="800000"/>
            <a:headEnd/>
            <a:tailEnd/>
          </a:ln>
          <a:effectLst/>
        </p:spPr>
        <p:txBody>
          <a:bodyPr wrap="none" lIns="0" tIns="0" rIns="0" bIns="0"/>
          <a:lstStyle/>
          <a:p>
            <a:pPr algn="l">
              <a:lnSpc>
                <a:spcPct val="90000"/>
              </a:lnSpc>
            </a:pPr>
            <a:r>
              <a:rPr lang="en-US"/>
              <a:t>Transport</a:t>
            </a:r>
          </a:p>
          <a:p>
            <a:pPr algn="l">
              <a:lnSpc>
                <a:spcPct val="90000"/>
              </a:lnSpc>
            </a:pPr>
            <a:r>
              <a:rPr lang="en-US"/>
              <a:t>protein</a:t>
            </a:r>
          </a:p>
        </p:txBody>
      </p:sp>
      <p:sp>
        <p:nvSpPr>
          <p:cNvPr id="744454" name="Line 6"/>
          <p:cNvSpPr>
            <a:spLocks noChangeShapeType="1"/>
          </p:cNvSpPr>
          <p:nvPr/>
        </p:nvSpPr>
        <p:spPr bwMode="auto">
          <a:xfrm flipH="1" flipV="1">
            <a:off x="1165225" y="2355850"/>
            <a:ext cx="0" cy="403225"/>
          </a:xfrm>
          <a:prstGeom prst="line">
            <a:avLst/>
          </a:prstGeom>
          <a:noFill/>
          <a:ln w="25400">
            <a:solidFill>
              <a:schemeClr val="tx1"/>
            </a:solidFill>
            <a:round/>
            <a:headEnd/>
            <a:tailEnd/>
          </a:ln>
          <a:effectLst/>
        </p:spPr>
        <p:txBody>
          <a:bodyPr wrap="none" anchor="ctr"/>
          <a:lstStyle/>
          <a:p>
            <a:endParaRPr lang="en-US"/>
          </a:p>
        </p:txBody>
      </p:sp>
      <p:sp>
        <p:nvSpPr>
          <p:cNvPr id="744455" name="Text Box 7"/>
          <p:cNvSpPr txBox="1">
            <a:spLocks noChangeArrowheads="1"/>
          </p:cNvSpPr>
          <p:nvPr/>
        </p:nvSpPr>
        <p:spPr bwMode="auto">
          <a:xfrm>
            <a:off x="1474788" y="4276725"/>
            <a:ext cx="650875" cy="209550"/>
          </a:xfrm>
          <a:prstGeom prst="rect">
            <a:avLst/>
          </a:prstGeom>
          <a:noFill/>
          <a:ln w="9525">
            <a:noFill/>
            <a:miter lim="800000"/>
            <a:headEnd/>
            <a:tailEnd/>
          </a:ln>
          <a:effectLst/>
        </p:spPr>
        <p:txBody>
          <a:bodyPr wrap="none" lIns="0" tIns="0" rIns="0" bIns="0"/>
          <a:lstStyle/>
          <a:p>
            <a:pPr algn="l">
              <a:lnSpc>
                <a:spcPct val="90000"/>
              </a:lnSpc>
            </a:pPr>
            <a:r>
              <a:rPr lang="en-US"/>
              <a:t>Solute</a:t>
            </a:r>
          </a:p>
        </p:txBody>
      </p:sp>
      <p:sp>
        <p:nvSpPr>
          <p:cNvPr id="744456" name="Line 8"/>
          <p:cNvSpPr>
            <a:spLocks noChangeShapeType="1"/>
          </p:cNvSpPr>
          <p:nvPr/>
        </p:nvSpPr>
        <p:spPr bwMode="auto">
          <a:xfrm flipH="1" flipV="1">
            <a:off x="1165225" y="4130675"/>
            <a:ext cx="273050" cy="244475"/>
          </a:xfrm>
          <a:prstGeom prst="line">
            <a:avLst/>
          </a:prstGeom>
          <a:noFill/>
          <a:ln w="25400">
            <a:solidFill>
              <a:schemeClr val="tx1"/>
            </a:solidFill>
            <a:round/>
            <a:headEnd/>
            <a:tailEnd/>
          </a:ln>
          <a:effectLst/>
        </p:spPr>
        <p:txBody>
          <a:bodyPr wrap="none" anchor="ctr"/>
          <a:lstStyle/>
          <a:p>
            <a:endParaRPr lang="en-US"/>
          </a:p>
        </p:txBody>
      </p:sp>
      <p:sp>
        <p:nvSpPr>
          <p:cNvPr id="744457" name="Text Box 9"/>
          <p:cNvSpPr txBox="1">
            <a:spLocks noChangeArrowheads="1"/>
          </p:cNvSpPr>
          <p:nvPr/>
        </p:nvSpPr>
        <p:spPr bwMode="auto">
          <a:xfrm>
            <a:off x="639763" y="4635500"/>
            <a:ext cx="1425575" cy="231775"/>
          </a:xfrm>
          <a:prstGeom prst="rect">
            <a:avLst/>
          </a:prstGeom>
          <a:noFill/>
          <a:ln w="9525">
            <a:noFill/>
            <a:miter lim="800000"/>
            <a:headEnd/>
            <a:tailEnd/>
          </a:ln>
          <a:effectLst/>
        </p:spPr>
        <p:txBody>
          <a:bodyPr wrap="none" lIns="0" tIns="0" rIns="0" bIns="0"/>
          <a:lstStyle/>
          <a:p>
            <a:pPr algn="l">
              <a:lnSpc>
                <a:spcPct val="90000"/>
              </a:lnSpc>
            </a:pPr>
            <a:r>
              <a:rPr lang="en-US"/>
              <a:t>Solute binding</a:t>
            </a:r>
          </a:p>
        </p:txBody>
      </p:sp>
      <p:sp>
        <p:nvSpPr>
          <p:cNvPr id="744458" name="Text Box 10"/>
          <p:cNvSpPr txBox="1">
            <a:spLocks noChangeArrowheads="1"/>
          </p:cNvSpPr>
          <p:nvPr/>
        </p:nvSpPr>
        <p:spPr bwMode="auto">
          <a:xfrm>
            <a:off x="417513" y="4648200"/>
            <a:ext cx="123825" cy="203200"/>
          </a:xfrm>
          <a:prstGeom prst="rect">
            <a:avLst/>
          </a:prstGeom>
          <a:noFill/>
          <a:ln w="9525">
            <a:noFill/>
            <a:miter lim="800000"/>
            <a:headEnd/>
            <a:tailEnd/>
          </a:ln>
          <a:effectLst/>
        </p:spPr>
        <p:txBody>
          <a:bodyPr wrap="none" lIns="0" tIns="0" rIns="0" bIns="0"/>
          <a:lstStyle/>
          <a:p>
            <a:pPr algn="l">
              <a:lnSpc>
                <a:spcPct val="90000"/>
              </a:lnSpc>
            </a:pPr>
            <a:r>
              <a:rPr lang="en-US">
                <a:solidFill>
                  <a:schemeClr val="bg1"/>
                </a:solidFill>
              </a:rPr>
              <a:t>1</a:t>
            </a:r>
          </a:p>
        </p:txBody>
      </p:sp>
      <p:sp>
        <p:nvSpPr>
          <p:cNvPr id="744459" name="Oval 11"/>
          <p:cNvSpPr>
            <a:spLocks noChangeArrowheads="1"/>
          </p:cNvSpPr>
          <p:nvPr/>
        </p:nvSpPr>
        <p:spPr bwMode="auto">
          <a:xfrm>
            <a:off x="2462213" y="4629150"/>
            <a:ext cx="238125" cy="238125"/>
          </a:xfrm>
          <a:prstGeom prst="ellipse">
            <a:avLst/>
          </a:prstGeom>
          <a:solidFill>
            <a:srgbClr val="EF1A23"/>
          </a:solidFill>
          <a:ln w="9525">
            <a:noFill/>
            <a:round/>
            <a:headEnd/>
            <a:tailEnd/>
          </a:ln>
          <a:effectLst/>
        </p:spPr>
        <p:txBody>
          <a:bodyPr wrap="none" anchor="ctr"/>
          <a:lstStyle/>
          <a:p>
            <a:endParaRPr lang="en-US"/>
          </a:p>
        </p:txBody>
      </p:sp>
      <p:sp>
        <p:nvSpPr>
          <p:cNvPr id="744460" name="Text Box 12"/>
          <p:cNvSpPr txBox="1">
            <a:spLocks noChangeArrowheads="1"/>
          </p:cNvSpPr>
          <p:nvPr/>
        </p:nvSpPr>
        <p:spPr bwMode="auto">
          <a:xfrm>
            <a:off x="2752725" y="4635500"/>
            <a:ext cx="1660525" cy="238125"/>
          </a:xfrm>
          <a:prstGeom prst="rect">
            <a:avLst/>
          </a:prstGeom>
          <a:noFill/>
          <a:ln w="9525">
            <a:noFill/>
            <a:miter lim="800000"/>
            <a:headEnd/>
            <a:tailEnd/>
          </a:ln>
          <a:effectLst/>
        </p:spPr>
        <p:txBody>
          <a:bodyPr wrap="none" lIns="0" tIns="0" rIns="0" bIns="0"/>
          <a:lstStyle/>
          <a:p>
            <a:pPr algn="l">
              <a:lnSpc>
                <a:spcPct val="90000"/>
              </a:lnSpc>
            </a:pPr>
            <a:r>
              <a:rPr lang="en-US"/>
              <a:t>Phosphorylation</a:t>
            </a:r>
          </a:p>
        </p:txBody>
      </p:sp>
      <p:sp>
        <p:nvSpPr>
          <p:cNvPr id="744461" name="Text Box 13"/>
          <p:cNvSpPr txBox="1">
            <a:spLocks noChangeArrowheads="1"/>
          </p:cNvSpPr>
          <p:nvPr/>
        </p:nvSpPr>
        <p:spPr bwMode="auto">
          <a:xfrm>
            <a:off x="2524125" y="4648200"/>
            <a:ext cx="123825" cy="203200"/>
          </a:xfrm>
          <a:prstGeom prst="rect">
            <a:avLst/>
          </a:prstGeom>
          <a:noFill/>
          <a:ln w="9525">
            <a:noFill/>
            <a:miter lim="800000"/>
            <a:headEnd/>
            <a:tailEnd/>
          </a:ln>
          <a:effectLst/>
        </p:spPr>
        <p:txBody>
          <a:bodyPr wrap="none" lIns="0" tIns="0" rIns="0" bIns="0"/>
          <a:lstStyle/>
          <a:p>
            <a:pPr algn="l">
              <a:lnSpc>
                <a:spcPct val="90000"/>
              </a:lnSpc>
            </a:pPr>
            <a:r>
              <a:rPr lang="en-US">
                <a:solidFill>
                  <a:schemeClr val="bg1"/>
                </a:solidFill>
              </a:rPr>
              <a:t>2</a:t>
            </a:r>
          </a:p>
        </p:txBody>
      </p:sp>
      <p:sp>
        <p:nvSpPr>
          <p:cNvPr id="744462" name="Oval 14"/>
          <p:cNvSpPr>
            <a:spLocks noChangeArrowheads="1"/>
          </p:cNvSpPr>
          <p:nvPr/>
        </p:nvSpPr>
        <p:spPr bwMode="auto">
          <a:xfrm>
            <a:off x="4678363" y="4635500"/>
            <a:ext cx="238125" cy="238125"/>
          </a:xfrm>
          <a:prstGeom prst="ellipse">
            <a:avLst/>
          </a:prstGeom>
          <a:solidFill>
            <a:srgbClr val="EF1A23"/>
          </a:solidFill>
          <a:ln w="9525">
            <a:noFill/>
            <a:round/>
            <a:headEnd/>
            <a:tailEnd/>
          </a:ln>
          <a:effectLst/>
        </p:spPr>
        <p:txBody>
          <a:bodyPr wrap="none" anchor="ctr"/>
          <a:lstStyle/>
          <a:p>
            <a:endParaRPr lang="en-US"/>
          </a:p>
        </p:txBody>
      </p:sp>
      <p:sp>
        <p:nvSpPr>
          <p:cNvPr id="744463" name="Text Box 15"/>
          <p:cNvSpPr txBox="1">
            <a:spLocks noChangeArrowheads="1"/>
          </p:cNvSpPr>
          <p:nvPr/>
        </p:nvSpPr>
        <p:spPr bwMode="auto">
          <a:xfrm>
            <a:off x="4959350" y="4635500"/>
            <a:ext cx="1660525" cy="238125"/>
          </a:xfrm>
          <a:prstGeom prst="rect">
            <a:avLst/>
          </a:prstGeom>
          <a:noFill/>
          <a:ln w="9525">
            <a:noFill/>
            <a:miter lim="800000"/>
            <a:headEnd/>
            <a:tailEnd/>
          </a:ln>
          <a:effectLst/>
        </p:spPr>
        <p:txBody>
          <a:bodyPr wrap="none" lIns="0" tIns="0" rIns="0" bIns="0"/>
          <a:lstStyle/>
          <a:p>
            <a:pPr algn="l">
              <a:lnSpc>
                <a:spcPct val="90000"/>
              </a:lnSpc>
            </a:pPr>
            <a:r>
              <a:rPr lang="en-US"/>
              <a:t>Transport</a:t>
            </a:r>
          </a:p>
        </p:txBody>
      </p:sp>
      <p:sp>
        <p:nvSpPr>
          <p:cNvPr id="744464" name="Text Box 16"/>
          <p:cNvSpPr txBox="1">
            <a:spLocks noChangeArrowheads="1"/>
          </p:cNvSpPr>
          <p:nvPr/>
        </p:nvSpPr>
        <p:spPr bwMode="auto">
          <a:xfrm>
            <a:off x="4740275" y="4654550"/>
            <a:ext cx="123825" cy="203200"/>
          </a:xfrm>
          <a:prstGeom prst="rect">
            <a:avLst/>
          </a:prstGeom>
          <a:noFill/>
          <a:ln w="9525">
            <a:noFill/>
            <a:miter lim="800000"/>
            <a:headEnd/>
            <a:tailEnd/>
          </a:ln>
          <a:effectLst/>
        </p:spPr>
        <p:txBody>
          <a:bodyPr wrap="none" lIns="0" tIns="0" rIns="0" bIns="0"/>
          <a:lstStyle/>
          <a:p>
            <a:pPr algn="l">
              <a:lnSpc>
                <a:spcPct val="90000"/>
              </a:lnSpc>
            </a:pPr>
            <a:r>
              <a:rPr lang="en-US">
                <a:solidFill>
                  <a:schemeClr val="bg1"/>
                </a:solidFill>
              </a:rPr>
              <a:t>3</a:t>
            </a:r>
          </a:p>
        </p:txBody>
      </p:sp>
      <p:sp>
        <p:nvSpPr>
          <p:cNvPr id="744465" name="Text Box 17"/>
          <p:cNvSpPr txBox="1">
            <a:spLocks noChangeArrowheads="1"/>
          </p:cNvSpPr>
          <p:nvPr/>
        </p:nvSpPr>
        <p:spPr bwMode="auto">
          <a:xfrm>
            <a:off x="4767263" y="3930650"/>
            <a:ext cx="1479550" cy="482600"/>
          </a:xfrm>
          <a:prstGeom prst="rect">
            <a:avLst/>
          </a:prstGeom>
          <a:noFill/>
          <a:ln w="9525">
            <a:noFill/>
            <a:miter lim="800000"/>
            <a:headEnd/>
            <a:tailEnd/>
          </a:ln>
          <a:effectLst/>
        </p:spPr>
        <p:txBody>
          <a:bodyPr wrap="none" lIns="0" tIns="0" rIns="0" bIns="0"/>
          <a:lstStyle/>
          <a:p>
            <a:pPr algn="l">
              <a:lnSpc>
                <a:spcPct val="90000"/>
              </a:lnSpc>
            </a:pPr>
            <a:r>
              <a:rPr lang="en-US"/>
              <a:t>Protein</a:t>
            </a:r>
          </a:p>
          <a:p>
            <a:pPr algn="l">
              <a:lnSpc>
                <a:spcPct val="90000"/>
              </a:lnSpc>
            </a:pPr>
            <a:r>
              <a:rPr lang="en-US"/>
              <a:t>changes shape</a:t>
            </a:r>
          </a:p>
        </p:txBody>
      </p:sp>
      <p:sp>
        <p:nvSpPr>
          <p:cNvPr id="744466" name="Oval 18"/>
          <p:cNvSpPr>
            <a:spLocks noChangeArrowheads="1"/>
          </p:cNvSpPr>
          <p:nvPr/>
        </p:nvSpPr>
        <p:spPr bwMode="auto">
          <a:xfrm>
            <a:off x="6858000" y="4627563"/>
            <a:ext cx="238125" cy="238125"/>
          </a:xfrm>
          <a:prstGeom prst="ellipse">
            <a:avLst/>
          </a:prstGeom>
          <a:solidFill>
            <a:srgbClr val="EF1A23"/>
          </a:solidFill>
          <a:ln w="9525">
            <a:noFill/>
            <a:round/>
            <a:headEnd/>
            <a:tailEnd/>
          </a:ln>
          <a:effectLst/>
        </p:spPr>
        <p:txBody>
          <a:bodyPr wrap="none" anchor="ctr"/>
          <a:lstStyle/>
          <a:p>
            <a:endParaRPr lang="en-US"/>
          </a:p>
        </p:txBody>
      </p:sp>
      <p:sp>
        <p:nvSpPr>
          <p:cNvPr id="744467" name="Text Box 19"/>
          <p:cNvSpPr txBox="1">
            <a:spLocks noChangeArrowheads="1"/>
          </p:cNvSpPr>
          <p:nvPr/>
        </p:nvSpPr>
        <p:spPr bwMode="auto">
          <a:xfrm>
            <a:off x="7145338" y="4633913"/>
            <a:ext cx="1660525" cy="238125"/>
          </a:xfrm>
          <a:prstGeom prst="rect">
            <a:avLst/>
          </a:prstGeom>
          <a:noFill/>
          <a:ln w="9525">
            <a:noFill/>
            <a:miter lim="800000"/>
            <a:headEnd/>
            <a:tailEnd/>
          </a:ln>
          <a:effectLst/>
        </p:spPr>
        <p:txBody>
          <a:bodyPr wrap="none" lIns="0" tIns="0" rIns="0" bIns="0"/>
          <a:lstStyle/>
          <a:p>
            <a:pPr algn="l">
              <a:lnSpc>
                <a:spcPct val="90000"/>
              </a:lnSpc>
            </a:pPr>
            <a:r>
              <a:rPr lang="en-US"/>
              <a:t>Protein reversion</a:t>
            </a:r>
          </a:p>
        </p:txBody>
      </p:sp>
      <p:sp>
        <p:nvSpPr>
          <p:cNvPr id="744468" name="Text Box 20"/>
          <p:cNvSpPr txBox="1">
            <a:spLocks noChangeArrowheads="1"/>
          </p:cNvSpPr>
          <p:nvPr/>
        </p:nvSpPr>
        <p:spPr bwMode="auto">
          <a:xfrm>
            <a:off x="6919913" y="4646613"/>
            <a:ext cx="123825" cy="203200"/>
          </a:xfrm>
          <a:prstGeom prst="rect">
            <a:avLst/>
          </a:prstGeom>
          <a:noFill/>
          <a:ln w="9525">
            <a:noFill/>
            <a:miter lim="800000"/>
            <a:headEnd/>
            <a:tailEnd/>
          </a:ln>
          <a:effectLst/>
        </p:spPr>
        <p:txBody>
          <a:bodyPr wrap="none" lIns="0" tIns="0" rIns="0" bIns="0"/>
          <a:lstStyle/>
          <a:p>
            <a:pPr algn="l">
              <a:lnSpc>
                <a:spcPct val="90000"/>
              </a:lnSpc>
            </a:pPr>
            <a:r>
              <a:rPr lang="en-US">
                <a:solidFill>
                  <a:schemeClr val="bg1"/>
                </a:solidFill>
              </a:rPr>
              <a:t>4</a:t>
            </a:r>
          </a:p>
        </p:txBody>
      </p:sp>
      <p:sp>
        <p:nvSpPr>
          <p:cNvPr id="744469" name="Text Box 21"/>
          <p:cNvSpPr txBox="1">
            <a:spLocks noChangeArrowheads="1"/>
          </p:cNvSpPr>
          <p:nvPr/>
        </p:nvSpPr>
        <p:spPr bwMode="auto">
          <a:xfrm>
            <a:off x="7019925" y="3929063"/>
            <a:ext cx="1479550" cy="482600"/>
          </a:xfrm>
          <a:prstGeom prst="rect">
            <a:avLst/>
          </a:prstGeom>
          <a:noFill/>
          <a:ln w="9525">
            <a:noFill/>
            <a:miter lim="800000"/>
            <a:headEnd/>
            <a:tailEnd/>
          </a:ln>
          <a:effectLst/>
        </p:spPr>
        <p:txBody>
          <a:bodyPr wrap="none" lIns="0" tIns="0" rIns="0" bIns="0"/>
          <a:lstStyle/>
          <a:p>
            <a:pPr algn="l">
              <a:lnSpc>
                <a:spcPct val="90000"/>
              </a:lnSpc>
            </a:pPr>
            <a:r>
              <a:rPr lang="en-US"/>
              <a:t>Phosphate</a:t>
            </a:r>
          </a:p>
          <a:p>
            <a:pPr algn="l">
              <a:lnSpc>
                <a:spcPct val="90000"/>
              </a:lnSpc>
            </a:pPr>
            <a:r>
              <a:rPr lang="en-US"/>
              <a:t>detaches</a:t>
            </a:r>
          </a:p>
        </p:txBody>
      </p:sp>
      <p:sp>
        <p:nvSpPr>
          <p:cNvPr id="21" name="TextBox 20"/>
          <p:cNvSpPr txBox="1"/>
          <p:nvPr/>
        </p:nvSpPr>
        <p:spPr>
          <a:xfrm>
            <a:off x="450376" y="464024"/>
            <a:ext cx="8161361" cy="584775"/>
          </a:xfrm>
          <a:prstGeom prst="rect">
            <a:avLst/>
          </a:prstGeom>
          <a:noFill/>
        </p:spPr>
        <p:txBody>
          <a:bodyPr wrap="square" rtlCol="0">
            <a:spAutoFit/>
          </a:bodyPr>
          <a:lstStyle/>
          <a:p>
            <a:pPr algn="l"/>
            <a:r>
              <a:rPr lang="en-US" sz="3200" dirty="0" smtClean="0">
                <a:hlinkClick r:id="rId4"/>
              </a:rPr>
              <a:t>Active Transport in Cells</a:t>
            </a:r>
            <a:endParaRPr lang="en-US" sz="32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Rectangle 2"/>
          <p:cNvSpPr>
            <a:spLocks noGrp="1" noChangeArrowheads="1"/>
          </p:cNvSpPr>
          <p:nvPr>
            <p:ph type="title"/>
          </p:nvPr>
        </p:nvSpPr>
        <p:spPr>
          <a:xfrm>
            <a:off x="160338" y="158750"/>
            <a:ext cx="8534400" cy="914400"/>
          </a:xfrm>
        </p:spPr>
        <p:txBody>
          <a:bodyPr/>
          <a:lstStyle/>
          <a:p>
            <a:pPr marL="574675" indent="-574675"/>
            <a:r>
              <a:rPr lang="en-US" sz="3200"/>
              <a:t>5.9 Exocytosis and endocytosis transport large molecules across membranes</a:t>
            </a:r>
          </a:p>
        </p:txBody>
      </p:sp>
      <p:sp>
        <p:nvSpPr>
          <p:cNvPr id="619523" name="Rectangle 3"/>
          <p:cNvSpPr>
            <a:spLocks noGrp="1" noChangeArrowheads="1"/>
          </p:cNvSpPr>
          <p:nvPr>
            <p:ph type="body" idx="1"/>
          </p:nvPr>
        </p:nvSpPr>
        <p:spPr>
          <a:xfrm>
            <a:off x="153988" y="1301750"/>
            <a:ext cx="8534400" cy="5029200"/>
          </a:xfrm>
        </p:spPr>
        <p:txBody>
          <a:bodyPr/>
          <a:lstStyle/>
          <a:p>
            <a:r>
              <a:rPr lang="en-US"/>
              <a:t>A cell uses two mechanisms for moving large molecules across membranes</a:t>
            </a:r>
          </a:p>
          <a:p>
            <a:pPr lvl="1">
              <a:buFontTx/>
              <a:buChar char="–"/>
            </a:pPr>
            <a:r>
              <a:rPr lang="en-US" b="1"/>
              <a:t>Exocytosis</a:t>
            </a:r>
            <a:r>
              <a:rPr lang="en-US"/>
              <a:t> is used to export bulky molecules, such as proteins or polysaccharides</a:t>
            </a:r>
          </a:p>
          <a:p>
            <a:pPr lvl="1">
              <a:buFontTx/>
              <a:buChar char="–"/>
            </a:pPr>
            <a:r>
              <a:rPr lang="en-US" b="1"/>
              <a:t>Endocytosis</a:t>
            </a:r>
            <a:r>
              <a:rPr lang="en-US"/>
              <a:t> is used to import substances useful to the livelihood of the cell</a:t>
            </a:r>
          </a:p>
          <a:p>
            <a:r>
              <a:rPr lang="en-US"/>
              <a:t>In both cases, material to be transported is packaged within a vesicle that fuses with the membrane</a:t>
            </a:r>
          </a:p>
          <a:p>
            <a:pPr lvl="2"/>
            <a:endParaRPr lang="en-US"/>
          </a:p>
        </p:txBody>
      </p:sp>
      <p:sp>
        <p:nvSpPr>
          <p:cNvPr id="619524"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1952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1952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a:xfrm>
            <a:off x="160338" y="158750"/>
            <a:ext cx="8534400" cy="914400"/>
          </a:xfrm>
        </p:spPr>
        <p:txBody>
          <a:bodyPr/>
          <a:lstStyle/>
          <a:p>
            <a:pPr marL="574675" indent="-574675"/>
            <a:r>
              <a:rPr lang="en-US" sz="3200"/>
              <a:t>5.9 Exocytosis and endocytosis transport large molecules across membranes</a:t>
            </a:r>
          </a:p>
        </p:txBody>
      </p:sp>
      <p:sp>
        <p:nvSpPr>
          <p:cNvPr id="621571" name="Rectangle 3"/>
          <p:cNvSpPr>
            <a:spLocks noGrp="1" noChangeArrowheads="1"/>
          </p:cNvSpPr>
          <p:nvPr>
            <p:ph type="body" idx="1"/>
          </p:nvPr>
        </p:nvSpPr>
        <p:spPr>
          <a:xfrm>
            <a:off x="155575" y="1301750"/>
            <a:ext cx="8534400" cy="3875088"/>
          </a:xfrm>
        </p:spPr>
        <p:txBody>
          <a:bodyPr/>
          <a:lstStyle/>
          <a:p>
            <a:pPr>
              <a:spcBef>
                <a:spcPct val="30000"/>
              </a:spcBef>
            </a:pPr>
            <a:r>
              <a:rPr lang="en-US"/>
              <a:t>There are three kinds of endocytosis</a:t>
            </a:r>
          </a:p>
          <a:p>
            <a:pPr lvl="1">
              <a:spcBef>
                <a:spcPct val="30000"/>
              </a:spcBef>
              <a:buFontTx/>
              <a:buChar char="–"/>
            </a:pPr>
            <a:r>
              <a:rPr lang="en-US" b="1"/>
              <a:t>Phagocytosis</a:t>
            </a:r>
            <a:r>
              <a:rPr lang="en-US"/>
              <a:t> is engulfment of a particle by wrapping cell membrane around it, forming a vacuole</a:t>
            </a:r>
          </a:p>
          <a:p>
            <a:pPr lvl="1">
              <a:spcBef>
                <a:spcPct val="30000"/>
              </a:spcBef>
              <a:buFontTx/>
              <a:buChar char="–"/>
            </a:pPr>
            <a:r>
              <a:rPr lang="en-US" b="1"/>
              <a:t>Pinocytosis</a:t>
            </a:r>
            <a:r>
              <a:rPr lang="en-US"/>
              <a:t> is the same thing except that fluids are taken into small vesicles</a:t>
            </a:r>
          </a:p>
          <a:p>
            <a:pPr lvl="1">
              <a:spcBef>
                <a:spcPct val="30000"/>
              </a:spcBef>
              <a:buFontTx/>
              <a:buChar char="–"/>
            </a:pPr>
            <a:r>
              <a:rPr lang="en-US" b="1"/>
              <a:t>Receptor-mediated endocytosis</a:t>
            </a:r>
            <a:r>
              <a:rPr lang="en-US"/>
              <a:t> is where receptors in a receptor-coated pit interact with a specific protein, initiating formation of a vesicle</a:t>
            </a:r>
          </a:p>
        </p:txBody>
      </p:sp>
      <p:sp>
        <p:nvSpPr>
          <p:cNvPr id="621572"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2157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2157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6499" name="Picture 3" descr="05_09aPhagocytosis-U"/>
          <p:cNvPicPr>
            <a:picLocks noChangeAspect="1" noChangeArrowheads="1"/>
          </p:cNvPicPr>
          <p:nvPr/>
        </p:nvPicPr>
        <p:blipFill>
          <a:blip r:embed="rId3" cstate="print"/>
          <a:srcRect/>
          <a:stretch>
            <a:fillRect/>
          </a:stretch>
        </p:blipFill>
        <p:spPr bwMode="auto">
          <a:xfrm>
            <a:off x="296863" y="1447800"/>
            <a:ext cx="8548687" cy="3962400"/>
          </a:xfrm>
          <a:prstGeom prst="rect">
            <a:avLst/>
          </a:prstGeom>
          <a:noFill/>
        </p:spPr>
      </p:pic>
      <p:sp>
        <p:nvSpPr>
          <p:cNvPr id="746500" name="Text Box 4"/>
          <p:cNvSpPr txBox="1">
            <a:spLocks noChangeArrowheads="1"/>
          </p:cNvSpPr>
          <p:nvPr/>
        </p:nvSpPr>
        <p:spPr bwMode="auto">
          <a:xfrm>
            <a:off x="319088" y="1458913"/>
            <a:ext cx="1471612" cy="228600"/>
          </a:xfrm>
          <a:prstGeom prst="rect">
            <a:avLst/>
          </a:prstGeom>
          <a:noFill/>
          <a:ln w="9525">
            <a:noFill/>
            <a:miter lim="800000"/>
            <a:headEnd/>
            <a:tailEnd/>
          </a:ln>
          <a:effectLst/>
        </p:spPr>
        <p:txBody>
          <a:bodyPr wrap="none" lIns="0" tIns="0" rIns="0" bIns="0"/>
          <a:lstStyle/>
          <a:p>
            <a:pPr algn="l">
              <a:lnSpc>
                <a:spcPct val="90000"/>
              </a:lnSpc>
            </a:pPr>
            <a:r>
              <a:rPr lang="en-US" sz="1700"/>
              <a:t>Phagocytosis</a:t>
            </a:r>
          </a:p>
        </p:txBody>
      </p:sp>
      <p:sp>
        <p:nvSpPr>
          <p:cNvPr id="746501" name="Text Box 5"/>
          <p:cNvSpPr txBox="1">
            <a:spLocks noChangeArrowheads="1"/>
          </p:cNvSpPr>
          <p:nvPr/>
        </p:nvSpPr>
        <p:spPr bwMode="auto">
          <a:xfrm>
            <a:off x="414338" y="1839913"/>
            <a:ext cx="1982787" cy="414337"/>
          </a:xfrm>
          <a:prstGeom prst="rect">
            <a:avLst/>
          </a:prstGeom>
          <a:noFill/>
          <a:ln w="9525">
            <a:noFill/>
            <a:miter lim="800000"/>
            <a:headEnd/>
            <a:tailEnd/>
          </a:ln>
          <a:effectLst/>
        </p:spPr>
        <p:txBody>
          <a:bodyPr wrap="none" lIns="0" tIns="0" rIns="0" bIns="0"/>
          <a:lstStyle/>
          <a:p>
            <a:pPr algn="l">
              <a:lnSpc>
                <a:spcPct val="90000"/>
              </a:lnSpc>
            </a:pPr>
            <a:r>
              <a:rPr lang="en-US" sz="1700"/>
              <a:t>EXTRACELLULAR</a:t>
            </a:r>
          </a:p>
          <a:p>
            <a:pPr algn="l">
              <a:lnSpc>
                <a:spcPct val="90000"/>
              </a:lnSpc>
            </a:pPr>
            <a:r>
              <a:rPr lang="en-US" sz="1700"/>
              <a:t>FLUID</a:t>
            </a:r>
          </a:p>
        </p:txBody>
      </p:sp>
      <p:sp>
        <p:nvSpPr>
          <p:cNvPr id="746502" name="Text Box 6"/>
          <p:cNvSpPr txBox="1">
            <a:spLocks noChangeArrowheads="1"/>
          </p:cNvSpPr>
          <p:nvPr/>
        </p:nvSpPr>
        <p:spPr bwMode="auto">
          <a:xfrm>
            <a:off x="2370138" y="2281238"/>
            <a:ext cx="1631950" cy="249237"/>
          </a:xfrm>
          <a:prstGeom prst="rect">
            <a:avLst/>
          </a:prstGeom>
          <a:noFill/>
          <a:ln w="9525">
            <a:noFill/>
            <a:miter lim="800000"/>
            <a:headEnd/>
            <a:tailEnd/>
          </a:ln>
          <a:effectLst/>
        </p:spPr>
        <p:txBody>
          <a:bodyPr wrap="none" lIns="0" tIns="0" rIns="0" bIns="0"/>
          <a:lstStyle/>
          <a:p>
            <a:pPr algn="l">
              <a:lnSpc>
                <a:spcPct val="90000"/>
              </a:lnSpc>
            </a:pPr>
            <a:r>
              <a:rPr lang="en-US" sz="1700"/>
              <a:t>Pseudopodium</a:t>
            </a:r>
          </a:p>
        </p:txBody>
      </p:sp>
      <p:sp>
        <p:nvSpPr>
          <p:cNvPr id="746503" name="Text Box 7"/>
          <p:cNvSpPr txBox="1">
            <a:spLocks noChangeArrowheads="1"/>
          </p:cNvSpPr>
          <p:nvPr/>
        </p:nvSpPr>
        <p:spPr bwMode="auto">
          <a:xfrm>
            <a:off x="3730625" y="1866900"/>
            <a:ext cx="1341438" cy="206375"/>
          </a:xfrm>
          <a:prstGeom prst="rect">
            <a:avLst/>
          </a:prstGeom>
          <a:noFill/>
          <a:ln w="9525">
            <a:noFill/>
            <a:miter lim="800000"/>
            <a:headEnd/>
            <a:tailEnd/>
          </a:ln>
          <a:effectLst/>
        </p:spPr>
        <p:txBody>
          <a:bodyPr wrap="none" lIns="0" tIns="0" rIns="0" bIns="0"/>
          <a:lstStyle/>
          <a:p>
            <a:pPr algn="l">
              <a:lnSpc>
                <a:spcPct val="90000"/>
              </a:lnSpc>
            </a:pPr>
            <a:r>
              <a:rPr lang="en-US" sz="1700"/>
              <a:t>CYTOPLASM</a:t>
            </a:r>
          </a:p>
        </p:txBody>
      </p:sp>
      <p:sp>
        <p:nvSpPr>
          <p:cNvPr id="746504" name="Text Box 8"/>
          <p:cNvSpPr txBox="1">
            <a:spLocks noChangeArrowheads="1"/>
          </p:cNvSpPr>
          <p:nvPr/>
        </p:nvSpPr>
        <p:spPr bwMode="auto">
          <a:xfrm>
            <a:off x="4906963" y="4483100"/>
            <a:ext cx="819150" cy="425450"/>
          </a:xfrm>
          <a:prstGeom prst="rect">
            <a:avLst/>
          </a:prstGeom>
          <a:noFill/>
          <a:ln w="9525">
            <a:noFill/>
            <a:miter lim="800000"/>
            <a:headEnd/>
            <a:tailEnd/>
          </a:ln>
          <a:effectLst/>
        </p:spPr>
        <p:txBody>
          <a:bodyPr wrap="none" lIns="0" tIns="0" rIns="0" bIns="0"/>
          <a:lstStyle/>
          <a:p>
            <a:pPr algn="l">
              <a:lnSpc>
                <a:spcPct val="90000"/>
              </a:lnSpc>
            </a:pPr>
            <a:r>
              <a:rPr lang="en-US" sz="1700"/>
              <a:t>Food</a:t>
            </a:r>
          </a:p>
          <a:p>
            <a:pPr algn="l">
              <a:lnSpc>
                <a:spcPct val="90000"/>
              </a:lnSpc>
            </a:pPr>
            <a:r>
              <a:rPr lang="en-US" sz="1700"/>
              <a:t>vacuole</a:t>
            </a:r>
          </a:p>
        </p:txBody>
      </p:sp>
      <p:sp>
        <p:nvSpPr>
          <p:cNvPr id="746505" name="Text Box 9"/>
          <p:cNvSpPr txBox="1">
            <a:spLocks noChangeArrowheads="1"/>
          </p:cNvSpPr>
          <p:nvPr/>
        </p:nvSpPr>
        <p:spPr bwMode="auto">
          <a:xfrm>
            <a:off x="2463800" y="3883025"/>
            <a:ext cx="1408113" cy="481013"/>
          </a:xfrm>
          <a:prstGeom prst="rect">
            <a:avLst/>
          </a:prstGeom>
          <a:noFill/>
          <a:ln w="9525">
            <a:noFill/>
            <a:miter lim="800000"/>
            <a:headEnd/>
            <a:tailEnd/>
          </a:ln>
          <a:effectLst/>
        </p:spPr>
        <p:txBody>
          <a:bodyPr wrap="none" lIns="0" tIns="0" rIns="0" bIns="0"/>
          <a:lstStyle/>
          <a:p>
            <a:pPr algn="l">
              <a:lnSpc>
                <a:spcPct val="90000"/>
              </a:lnSpc>
            </a:pPr>
            <a:r>
              <a:rPr lang="en-US" sz="1700"/>
              <a:t>“Food” or</a:t>
            </a:r>
          </a:p>
          <a:p>
            <a:pPr algn="l">
              <a:lnSpc>
                <a:spcPct val="90000"/>
              </a:lnSpc>
            </a:pPr>
            <a:r>
              <a:rPr lang="en-US" sz="1700"/>
              <a:t>other particle</a:t>
            </a:r>
          </a:p>
        </p:txBody>
      </p:sp>
      <p:sp>
        <p:nvSpPr>
          <p:cNvPr id="746506" name="Line 10"/>
          <p:cNvSpPr>
            <a:spLocks noChangeShapeType="1"/>
          </p:cNvSpPr>
          <p:nvPr/>
        </p:nvSpPr>
        <p:spPr bwMode="auto">
          <a:xfrm flipH="1">
            <a:off x="1492250" y="2392363"/>
            <a:ext cx="822325" cy="71437"/>
          </a:xfrm>
          <a:prstGeom prst="line">
            <a:avLst/>
          </a:prstGeom>
          <a:noFill/>
          <a:ln w="25400">
            <a:solidFill>
              <a:schemeClr val="tx1"/>
            </a:solidFill>
            <a:round/>
            <a:headEnd/>
            <a:tailEnd/>
          </a:ln>
          <a:effectLst/>
        </p:spPr>
        <p:txBody>
          <a:bodyPr wrap="none" anchor="ctr"/>
          <a:lstStyle/>
          <a:p>
            <a:endParaRPr lang="en-US"/>
          </a:p>
        </p:txBody>
      </p:sp>
      <p:sp>
        <p:nvSpPr>
          <p:cNvPr id="746507" name="Line 11"/>
          <p:cNvSpPr>
            <a:spLocks noChangeShapeType="1"/>
          </p:cNvSpPr>
          <p:nvPr/>
        </p:nvSpPr>
        <p:spPr bwMode="auto">
          <a:xfrm flipH="1" flipV="1">
            <a:off x="1658938" y="3468688"/>
            <a:ext cx="760412" cy="528637"/>
          </a:xfrm>
          <a:prstGeom prst="line">
            <a:avLst/>
          </a:prstGeom>
          <a:noFill/>
          <a:ln w="25400">
            <a:solidFill>
              <a:schemeClr val="tx1"/>
            </a:solidFill>
            <a:round/>
            <a:headEnd/>
            <a:tailEnd/>
          </a:ln>
          <a:effectLst/>
        </p:spPr>
        <p:txBody>
          <a:bodyPr wrap="none" anchor="ctr"/>
          <a:lstStyle/>
          <a:p>
            <a:endParaRPr lang="en-US"/>
          </a:p>
        </p:txBody>
      </p:sp>
      <p:sp>
        <p:nvSpPr>
          <p:cNvPr id="746508" name="Line 12"/>
          <p:cNvSpPr>
            <a:spLocks noChangeShapeType="1"/>
          </p:cNvSpPr>
          <p:nvPr/>
        </p:nvSpPr>
        <p:spPr bwMode="auto">
          <a:xfrm flipH="1" flipV="1">
            <a:off x="4791075" y="4005263"/>
            <a:ext cx="315913" cy="481012"/>
          </a:xfrm>
          <a:prstGeom prst="line">
            <a:avLst/>
          </a:prstGeom>
          <a:noFill/>
          <a:ln w="25400">
            <a:solidFill>
              <a:schemeClr val="tx1"/>
            </a:solidFill>
            <a:round/>
            <a:headEnd/>
            <a:tailEnd/>
          </a:ln>
          <a:effectLst/>
        </p:spPr>
        <p:txBody>
          <a:bodyPr wrap="none" anchor="ctr"/>
          <a:lstStyle/>
          <a:p>
            <a:endParaRPr lang="en-US"/>
          </a:p>
        </p:txBody>
      </p:sp>
      <p:sp>
        <p:nvSpPr>
          <p:cNvPr id="746509" name="Text Box 13"/>
          <p:cNvSpPr txBox="1">
            <a:spLocks noChangeArrowheads="1"/>
          </p:cNvSpPr>
          <p:nvPr/>
        </p:nvSpPr>
        <p:spPr bwMode="auto">
          <a:xfrm>
            <a:off x="6692900" y="1830388"/>
            <a:ext cx="1003300" cy="706437"/>
          </a:xfrm>
          <a:prstGeom prst="rect">
            <a:avLst/>
          </a:prstGeom>
          <a:noFill/>
          <a:ln w="9525">
            <a:noFill/>
            <a:miter lim="800000"/>
            <a:headEnd/>
            <a:tailEnd/>
          </a:ln>
          <a:effectLst/>
        </p:spPr>
        <p:txBody>
          <a:bodyPr wrap="none" lIns="0" tIns="0" rIns="0" bIns="0"/>
          <a:lstStyle/>
          <a:p>
            <a:pPr algn="l">
              <a:lnSpc>
                <a:spcPct val="80000"/>
              </a:lnSpc>
            </a:pPr>
            <a:r>
              <a:rPr lang="en-US" sz="1700">
                <a:solidFill>
                  <a:schemeClr val="bg1"/>
                </a:solidFill>
              </a:rPr>
              <a:t>Food</a:t>
            </a:r>
          </a:p>
          <a:p>
            <a:pPr algn="l">
              <a:lnSpc>
                <a:spcPct val="80000"/>
              </a:lnSpc>
            </a:pPr>
            <a:r>
              <a:rPr lang="en-US" sz="1700">
                <a:solidFill>
                  <a:schemeClr val="bg1"/>
                </a:solidFill>
              </a:rPr>
              <a:t>being</a:t>
            </a:r>
          </a:p>
          <a:p>
            <a:pPr algn="l">
              <a:lnSpc>
                <a:spcPct val="80000"/>
              </a:lnSpc>
            </a:pPr>
            <a:r>
              <a:rPr lang="en-US" sz="1700">
                <a:solidFill>
                  <a:schemeClr val="bg1"/>
                </a:solidFill>
              </a:rPr>
              <a:t>ingested</a:t>
            </a:r>
          </a:p>
        </p:txBody>
      </p:sp>
      <p:sp>
        <p:nvSpPr>
          <p:cNvPr id="746510" name="Line 14"/>
          <p:cNvSpPr>
            <a:spLocks noChangeShapeType="1"/>
          </p:cNvSpPr>
          <p:nvPr/>
        </p:nvSpPr>
        <p:spPr bwMode="auto">
          <a:xfrm flipH="1" flipV="1">
            <a:off x="7178675" y="2528888"/>
            <a:ext cx="946150" cy="938212"/>
          </a:xfrm>
          <a:prstGeom prst="line">
            <a:avLst/>
          </a:prstGeom>
          <a:noFill/>
          <a:ln w="50800">
            <a:solidFill>
              <a:schemeClr val="bg1"/>
            </a:solidFill>
            <a:round/>
            <a:headEnd/>
            <a:tailEnd/>
          </a:ln>
          <a:effectLst/>
        </p:spPr>
        <p:txBody>
          <a:bodyPr wrap="none" anchor="ctr"/>
          <a:lstStyle/>
          <a:p>
            <a:endParaRPr lang="en-US"/>
          </a:p>
        </p:txBody>
      </p:sp>
      <p:sp>
        <p:nvSpPr>
          <p:cNvPr id="746511" name="Line 15"/>
          <p:cNvSpPr>
            <a:spLocks noChangeShapeType="1"/>
          </p:cNvSpPr>
          <p:nvPr/>
        </p:nvSpPr>
        <p:spPr bwMode="auto">
          <a:xfrm flipH="1" flipV="1">
            <a:off x="7178675" y="2528888"/>
            <a:ext cx="946150" cy="938212"/>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8546" name="Picture 2" descr="05_09bPinocytosis-U"/>
          <p:cNvPicPr>
            <a:picLocks noChangeAspect="1" noChangeArrowheads="1"/>
          </p:cNvPicPr>
          <p:nvPr/>
        </p:nvPicPr>
        <p:blipFill>
          <a:blip r:embed="rId3" cstate="print"/>
          <a:srcRect/>
          <a:stretch>
            <a:fillRect/>
          </a:stretch>
        </p:blipFill>
        <p:spPr bwMode="auto">
          <a:xfrm>
            <a:off x="296863" y="1295400"/>
            <a:ext cx="8548687" cy="4267200"/>
          </a:xfrm>
          <a:prstGeom prst="rect">
            <a:avLst/>
          </a:prstGeom>
          <a:noFill/>
        </p:spPr>
      </p:pic>
      <p:sp>
        <p:nvSpPr>
          <p:cNvPr id="748547" name="Text Box 3"/>
          <p:cNvSpPr txBox="1">
            <a:spLocks noChangeArrowheads="1"/>
          </p:cNvSpPr>
          <p:nvPr/>
        </p:nvSpPr>
        <p:spPr bwMode="auto">
          <a:xfrm>
            <a:off x="322263" y="1306513"/>
            <a:ext cx="1601787" cy="247650"/>
          </a:xfrm>
          <a:prstGeom prst="rect">
            <a:avLst/>
          </a:prstGeom>
          <a:noFill/>
          <a:ln w="9525">
            <a:noFill/>
            <a:miter lim="800000"/>
            <a:headEnd/>
            <a:tailEnd/>
          </a:ln>
          <a:effectLst/>
        </p:spPr>
        <p:txBody>
          <a:bodyPr wrap="none" lIns="0" tIns="0" rIns="0" bIns="0"/>
          <a:lstStyle/>
          <a:p>
            <a:pPr algn="l">
              <a:lnSpc>
                <a:spcPct val="90000"/>
              </a:lnSpc>
            </a:pPr>
            <a:r>
              <a:rPr lang="en-US" sz="1700"/>
              <a:t>Pinocytosis</a:t>
            </a:r>
          </a:p>
        </p:txBody>
      </p:sp>
      <p:sp>
        <p:nvSpPr>
          <p:cNvPr id="748548" name="Text Box 4"/>
          <p:cNvSpPr txBox="1">
            <a:spLocks noChangeArrowheads="1"/>
          </p:cNvSpPr>
          <p:nvPr/>
        </p:nvSpPr>
        <p:spPr bwMode="auto">
          <a:xfrm>
            <a:off x="2659063" y="2043113"/>
            <a:ext cx="1222375" cy="485775"/>
          </a:xfrm>
          <a:prstGeom prst="rect">
            <a:avLst/>
          </a:prstGeom>
          <a:noFill/>
          <a:ln w="9525">
            <a:noFill/>
            <a:miter lim="800000"/>
            <a:headEnd/>
            <a:tailEnd/>
          </a:ln>
          <a:effectLst/>
        </p:spPr>
        <p:txBody>
          <a:bodyPr wrap="none" lIns="0" tIns="0" rIns="0" bIns="0"/>
          <a:lstStyle/>
          <a:p>
            <a:pPr algn="l">
              <a:lnSpc>
                <a:spcPct val="90000"/>
              </a:lnSpc>
            </a:pPr>
            <a:r>
              <a:rPr lang="en-US" sz="1700"/>
              <a:t>Plasma</a:t>
            </a:r>
          </a:p>
          <a:p>
            <a:pPr algn="l">
              <a:lnSpc>
                <a:spcPct val="90000"/>
              </a:lnSpc>
            </a:pPr>
            <a:r>
              <a:rPr lang="en-US" sz="1700"/>
              <a:t>membrane</a:t>
            </a:r>
          </a:p>
        </p:txBody>
      </p:sp>
      <p:sp>
        <p:nvSpPr>
          <p:cNvPr id="748549" name="Line 5"/>
          <p:cNvSpPr>
            <a:spLocks noChangeShapeType="1"/>
          </p:cNvSpPr>
          <p:nvPr/>
        </p:nvSpPr>
        <p:spPr bwMode="auto">
          <a:xfrm flipH="1">
            <a:off x="2244725" y="2139950"/>
            <a:ext cx="357188" cy="3175"/>
          </a:xfrm>
          <a:prstGeom prst="line">
            <a:avLst/>
          </a:prstGeom>
          <a:noFill/>
          <a:ln w="25400">
            <a:solidFill>
              <a:schemeClr val="tx1"/>
            </a:solidFill>
            <a:round/>
            <a:headEnd/>
            <a:tailEnd/>
          </a:ln>
          <a:effectLst/>
        </p:spPr>
        <p:txBody>
          <a:bodyPr wrap="none" anchor="ctr"/>
          <a:lstStyle/>
          <a:p>
            <a:endParaRPr lang="en-US"/>
          </a:p>
        </p:txBody>
      </p:sp>
      <p:sp>
        <p:nvSpPr>
          <p:cNvPr id="748550" name="Text Box 6"/>
          <p:cNvSpPr txBox="1">
            <a:spLocks noChangeArrowheads="1"/>
          </p:cNvSpPr>
          <p:nvPr/>
        </p:nvSpPr>
        <p:spPr bwMode="auto">
          <a:xfrm>
            <a:off x="4994275" y="4260850"/>
            <a:ext cx="809625" cy="222250"/>
          </a:xfrm>
          <a:prstGeom prst="rect">
            <a:avLst/>
          </a:prstGeom>
          <a:noFill/>
          <a:ln w="9525">
            <a:noFill/>
            <a:miter lim="800000"/>
            <a:headEnd/>
            <a:tailEnd/>
          </a:ln>
          <a:effectLst/>
        </p:spPr>
        <p:txBody>
          <a:bodyPr wrap="none" lIns="0" tIns="0" rIns="0" bIns="0"/>
          <a:lstStyle/>
          <a:p>
            <a:pPr algn="l">
              <a:lnSpc>
                <a:spcPct val="90000"/>
              </a:lnSpc>
            </a:pPr>
            <a:r>
              <a:rPr lang="en-US" sz="1700"/>
              <a:t>Vesicle</a:t>
            </a:r>
          </a:p>
        </p:txBody>
      </p:sp>
      <p:sp>
        <p:nvSpPr>
          <p:cNvPr id="748551" name="Line 7"/>
          <p:cNvSpPr>
            <a:spLocks noChangeShapeType="1"/>
          </p:cNvSpPr>
          <p:nvPr/>
        </p:nvSpPr>
        <p:spPr bwMode="auto">
          <a:xfrm flipV="1">
            <a:off x="5360988" y="4232275"/>
            <a:ext cx="0" cy="0"/>
          </a:xfrm>
          <a:prstGeom prst="line">
            <a:avLst/>
          </a:prstGeom>
          <a:noFill/>
          <a:ln w="25400">
            <a:solidFill>
              <a:schemeClr val="tx1"/>
            </a:solidFill>
            <a:round/>
            <a:headEnd/>
            <a:tailEnd/>
          </a:ln>
          <a:effectLst/>
        </p:spPr>
        <p:txBody>
          <a:bodyPr wrap="none" anchor="ctr"/>
          <a:lstStyle/>
          <a:p>
            <a:endParaRPr lang="en-US"/>
          </a:p>
        </p:txBody>
      </p:sp>
      <p:sp>
        <p:nvSpPr>
          <p:cNvPr id="748552" name="Text Box 8"/>
          <p:cNvSpPr txBox="1">
            <a:spLocks noChangeArrowheads="1"/>
          </p:cNvSpPr>
          <p:nvPr/>
        </p:nvSpPr>
        <p:spPr bwMode="auto">
          <a:xfrm>
            <a:off x="6664325" y="5187950"/>
            <a:ext cx="2020888" cy="246063"/>
          </a:xfrm>
          <a:prstGeom prst="rect">
            <a:avLst/>
          </a:prstGeom>
          <a:noFill/>
          <a:ln w="9525">
            <a:noFill/>
            <a:miter lim="800000"/>
            <a:headEnd/>
            <a:tailEnd/>
          </a:ln>
          <a:effectLst/>
        </p:spPr>
        <p:txBody>
          <a:bodyPr wrap="none" lIns="0" tIns="0" rIns="0" bIns="0"/>
          <a:lstStyle/>
          <a:p>
            <a:pPr algn="l">
              <a:lnSpc>
                <a:spcPct val="90000"/>
              </a:lnSpc>
            </a:pPr>
            <a:r>
              <a:rPr lang="en-US" sz="1700"/>
              <a:t>Plasma membrane</a:t>
            </a:r>
          </a:p>
        </p:txBody>
      </p:sp>
      <p:sp>
        <p:nvSpPr>
          <p:cNvPr id="748553" name="Line 9"/>
          <p:cNvSpPr>
            <a:spLocks noChangeShapeType="1"/>
          </p:cNvSpPr>
          <p:nvPr/>
        </p:nvSpPr>
        <p:spPr bwMode="auto">
          <a:xfrm flipV="1">
            <a:off x="7034213" y="4459288"/>
            <a:ext cx="434975" cy="717550"/>
          </a:xfrm>
          <a:prstGeom prst="line">
            <a:avLst/>
          </a:prstGeom>
          <a:noFill/>
          <a:ln w="50800">
            <a:solidFill>
              <a:schemeClr val="bg1"/>
            </a:solidFill>
            <a:round/>
            <a:headEnd/>
            <a:tailEnd/>
          </a:ln>
          <a:effectLst/>
        </p:spPr>
        <p:txBody>
          <a:bodyPr wrap="none" anchor="ctr"/>
          <a:lstStyle/>
          <a:p>
            <a:endParaRPr lang="en-US"/>
          </a:p>
        </p:txBody>
      </p:sp>
      <p:sp>
        <p:nvSpPr>
          <p:cNvPr id="748554" name="Line 10"/>
          <p:cNvSpPr>
            <a:spLocks noChangeShapeType="1"/>
          </p:cNvSpPr>
          <p:nvPr/>
        </p:nvSpPr>
        <p:spPr bwMode="auto">
          <a:xfrm flipV="1">
            <a:off x="7034213" y="4459288"/>
            <a:ext cx="434975" cy="71755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0594" name="Picture 2" descr="05_09cReceptorMediated-U"/>
          <p:cNvPicPr>
            <a:picLocks noChangeAspect="1" noChangeArrowheads="1"/>
          </p:cNvPicPr>
          <p:nvPr/>
        </p:nvPicPr>
        <p:blipFill>
          <a:blip r:embed="rId3" cstate="print"/>
          <a:srcRect/>
          <a:stretch>
            <a:fillRect/>
          </a:stretch>
        </p:blipFill>
        <p:spPr bwMode="auto">
          <a:xfrm>
            <a:off x="296863" y="1309688"/>
            <a:ext cx="8548687" cy="4237037"/>
          </a:xfrm>
          <a:prstGeom prst="rect">
            <a:avLst/>
          </a:prstGeom>
          <a:noFill/>
        </p:spPr>
      </p:pic>
      <p:sp>
        <p:nvSpPr>
          <p:cNvPr id="750595" name="Text Box 3"/>
          <p:cNvSpPr txBox="1">
            <a:spLocks noChangeArrowheads="1"/>
          </p:cNvSpPr>
          <p:nvPr/>
        </p:nvSpPr>
        <p:spPr bwMode="auto">
          <a:xfrm>
            <a:off x="5033963" y="2033588"/>
            <a:ext cx="769937" cy="536575"/>
          </a:xfrm>
          <a:prstGeom prst="rect">
            <a:avLst/>
          </a:prstGeom>
          <a:noFill/>
          <a:ln w="9525">
            <a:noFill/>
            <a:miter lim="800000"/>
            <a:headEnd/>
            <a:tailEnd/>
          </a:ln>
          <a:effectLst/>
        </p:spPr>
        <p:txBody>
          <a:bodyPr wrap="none" lIns="0" tIns="0" rIns="0" bIns="0"/>
          <a:lstStyle/>
          <a:p>
            <a:pPr algn="l">
              <a:lnSpc>
                <a:spcPct val="90000"/>
              </a:lnSpc>
            </a:pPr>
            <a:r>
              <a:rPr lang="en-US" sz="1700"/>
              <a:t>Coated</a:t>
            </a:r>
          </a:p>
          <a:p>
            <a:pPr algn="l">
              <a:lnSpc>
                <a:spcPct val="90000"/>
              </a:lnSpc>
            </a:pPr>
            <a:r>
              <a:rPr lang="en-US" sz="1700"/>
              <a:t>vesicle</a:t>
            </a:r>
          </a:p>
        </p:txBody>
      </p:sp>
      <p:sp>
        <p:nvSpPr>
          <p:cNvPr id="750596" name="Text Box 4"/>
          <p:cNvSpPr txBox="1">
            <a:spLocks noChangeArrowheads="1"/>
          </p:cNvSpPr>
          <p:nvPr/>
        </p:nvSpPr>
        <p:spPr bwMode="auto">
          <a:xfrm>
            <a:off x="3163888" y="3751263"/>
            <a:ext cx="769937" cy="536575"/>
          </a:xfrm>
          <a:prstGeom prst="rect">
            <a:avLst/>
          </a:prstGeom>
          <a:noFill/>
          <a:ln w="9525">
            <a:noFill/>
            <a:miter lim="800000"/>
            <a:headEnd/>
            <a:tailEnd/>
          </a:ln>
          <a:effectLst/>
        </p:spPr>
        <p:txBody>
          <a:bodyPr wrap="none" lIns="0" tIns="0" rIns="0" bIns="0"/>
          <a:lstStyle/>
          <a:p>
            <a:pPr algn="l">
              <a:lnSpc>
                <a:spcPct val="90000"/>
              </a:lnSpc>
            </a:pPr>
            <a:r>
              <a:rPr lang="en-US" sz="1700"/>
              <a:t>Coated</a:t>
            </a:r>
          </a:p>
          <a:p>
            <a:pPr algn="l">
              <a:lnSpc>
                <a:spcPct val="90000"/>
              </a:lnSpc>
            </a:pPr>
            <a:r>
              <a:rPr lang="en-US" sz="1700"/>
              <a:t>pit</a:t>
            </a:r>
          </a:p>
        </p:txBody>
      </p:sp>
      <p:sp>
        <p:nvSpPr>
          <p:cNvPr id="750597" name="Text Box 5"/>
          <p:cNvSpPr txBox="1">
            <a:spLocks noChangeArrowheads="1"/>
          </p:cNvSpPr>
          <p:nvPr/>
        </p:nvSpPr>
        <p:spPr bwMode="auto">
          <a:xfrm>
            <a:off x="1239838" y="4210050"/>
            <a:ext cx="971550" cy="530225"/>
          </a:xfrm>
          <a:prstGeom prst="rect">
            <a:avLst/>
          </a:prstGeom>
          <a:noFill/>
          <a:ln w="9525">
            <a:noFill/>
            <a:miter lim="800000"/>
            <a:headEnd/>
            <a:tailEnd/>
          </a:ln>
          <a:effectLst/>
        </p:spPr>
        <p:txBody>
          <a:bodyPr wrap="none" lIns="0" tIns="0" rIns="0" bIns="0"/>
          <a:lstStyle/>
          <a:p>
            <a:pPr algn="l">
              <a:lnSpc>
                <a:spcPct val="90000"/>
              </a:lnSpc>
            </a:pPr>
            <a:r>
              <a:rPr lang="en-US" sz="1700"/>
              <a:t>Specific</a:t>
            </a:r>
          </a:p>
          <a:p>
            <a:pPr algn="l">
              <a:lnSpc>
                <a:spcPct val="90000"/>
              </a:lnSpc>
            </a:pPr>
            <a:r>
              <a:rPr lang="en-US" sz="1700"/>
              <a:t>molecule</a:t>
            </a:r>
          </a:p>
        </p:txBody>
      </p:sp>
      <p:sp>
        <p:nvSpPr>
          <p:cNvPr id="750598" name="Text Box 6"/>
          <p:cNvSpPr txBox="1">
            <a:spLocks noChangeArrowheads="1"/>
          </p:cNvSpPr>
          <p:nvPr/>
        </p:nvSpPr>
        <p:spPr bwMode="auto">
          <a:xfrm>
            <a:off x="320675" y="1423988"/>
            <a:ext cx="3387725" cy="325437"/>
          </a:xfrm>
          <a:prstGeom prst="rect">
            <a:avLst/>
          </a:prstGeom>
          <a:noFill/>
          <a:ln w="9525">
            <a:noFill/>
            <a:miter lim="800000"/>
            <a:headEnd/>
            <a:tailEnd/>
          </a:ln>
          <a:effectLst/>
        </p:spPr>
        <p:txBody>
          <a:bodyPr wrap="none" lIns="0" tIns="0" rIns="0" bIns="0"/>
          <a:lstStyle/>
          <a:p>
            <a:pPr algn="l">
              <a:lnSpc>
                <a:spcPct val="90000"/>
              </a:lnSpc>
            </a:pPr>
            <a:r>
              <a:rPr lang="en-US" sz="1700"/>
              <a:t>Receptor-mediated endocytosis</a:t>
            </a:r>
          </a:p>
        </p:txBody>
      </p:sp>
      <p:sp>
        <p:nvSpPr>
          <p:cNvPr id="750599" name="Text Box 7"/>
          <p:cNvSpPr txBox="1">
            <a:spLocks noChangeArrowheads="1"/>
          </p:cNvSpPr>
          <p:nvPr/>
        </p:nvSpPr>
        <p:spPr bwMode="auto">
          <a:xfrm>
            <a:off x="3373438" y="1787525"/>
            <a:ext cx="1331912" cy="273050"/>
          </a:xfrm>
          <a:prstGeom prst="rect">
            <a:avLst/>
          </a:prstGeom>
          <a:noFill/>
          <a:ln w="9525">
            <a:noFill/>
            <a:miter lim="800000"/>
            <a:headEnd/>
            <a:tailEnd/>
          </a:ln>
          <a:effectLst/>
        </p:spPr>
        <p:txBody>
          <a:bodyPr wrap="none" lIns="0" tIns="0" rIns="0" bIns="0"/>
          <a:lstStyle/>
          <a:p>
            <a:pPr algn="l">
              <a:lnSpc>
                <a:spcPct val="90000"/>
              </a:lnSpc>
            </a:pPr>
            <a:r>
              <a:rPr lang="en-US" sz="1700"/>
              <a:t>Coat protein</a:t>
            </a:r>
          </a:p>
        </p:txBody>
      </p:sp>
      <p:sp>
        <p:nvSpPr>
          <p:cNvPr id="750600" name="Text Box 8"/>
          <p:cNvSpPr txBox="1">
            <a:spLocks noChangeArrowheads="1"/>
          </p:cNvSpPr>
          <p:nvPr/>
        </p:nvSpPr>
        <p:spPr bwMode="auto">
          <a:xfrm>
            <a:off x="347663" y="2025650"/>
            <a:ext cx="965200" cy="254000"/>
          </a:xfrm>
          <a:prstGeom prst="rect">
            <a:avLst/>
          </a:prstGeom>
          <a:noFill/>
          <a:ln w="9525">
            <a:noFill/>
            <a:miter lim="800000"/>
            <a:headEnd/>
            <a:tailEnd/>
          </a:ln>
          <a:effectLst/>
        </p:spPr>
        <p:txBody>
          <a:bodyPr wrap="none" lIns="0" tIns="0" rIns="0" bIns="0"/>
          <a:lstStyle/>
          <a:p>
            <a:pPr algn="l">
              <a:lnSpc>
                <a:spcPct val="90000"/>
              </a:lnSpc>
            </a:pPr>
            <a:r>
              <a:rPr lang="en-US" sz="1700"/>
              <a:t>Receptor</a:t>
            </a:r>
          </a:p>
        </p:txBody>
      </p:sp>
      <p:sp>
        <p:nvSpPr>
          <p:cNvPr id="750601" name="Line 9"/>
          <p:cNvSpPr>
            <a:spLocks noChangeShapeType="1"/>
          </p:cNvSpPr>
          <p:nvPr/>
        </p:nvSpPr>
        <p:spPr bwMode="auto">
          <a:xfrm flipH="1" flipV="1">
            <a:off x="1187450" y="3979863"/>
            <a:ext cx="109538" cy="211137"/>
          </a:xfrm>
          <a:prstGeom prst="line">
            <a:avLst/>
          </a:prstGeom>
          <a:noFill/>
          <a:ln w="25400">
            <a:solidFill>
              <a:schemeClr val="tx1"/>
            </a:solidFill>
            <a:round/>
            <a:headEnd/>
            <a:tailEnd/>
          </a:ln>
          <a:effectLst/>
        </p:spPr>
        <p:txBody>
          <a:bodyPr wrap="none" anchor="ctr"/>
          <a:lstStyle/>
          <a:p>
            <a:endParaRPr lang="en-US"/>
          </a:p>
        </p:txBody>
      </p:sp>
      <p:sp>
        <p:nvSpPr>
          <p:cNvPr id="750602" name="Line 10"/>
          <p:cNvSpPr>
            <a:spLocks noChangeShapeType="1"/>
          </p:cNvSpPr>
          <p:nvPr/>
        </p:nvSpPr>
        <p:spPr bwMode="auto">
          <a:xfrm flipH="1" flipV="1">
            <a:off x="2908300" y="3192463"/>
            <a:ext cx="260350" cy="577850"/>
          </a:xfrm>
          <a:prstGeom prst="line">
            <a:avLst/>
          </a:prstGeom>
          <a:noFill/>
          <a:ln w="25400">
            <a:solidFill>
              <a:schemeClr val="tx1"/>
            </a:solidFill>
            <a:round/>
            <a:headEnd/>
            <a:tailEnd/>
          </a:ln>
          <a:effectLst/>
        </p:spPr>
        <p:txBody>
          <a:bodyPr wrap="none" anchor="ctr"/>
          <a:lstStyle/>
          <a:p>
            <a:endParaRPr lang="en-US"/>
          </a:p>
        </p:txBody>
      </p:sp>
      <p:sp>
        <p:nvSpPr>
          <p:cNvPr id="750603" name="Line 11"/>
          <p:cNvSpPr>
            <a:spLocks noChangeShapeType="1"/>
          </p:cNvSpPr>
          <p:nvPr/>
        </p:nvSpPr>
        <p:spPr bwMode="auto">
          <a:xfrm flipV="1">
            <a:off x="3117850" y="1916113"/>
            <a:ext cx="223838" cy="63500"/>
          </a:xfrm>
          <a:prstGeom prst="line">
            <a:avLst/>
          </a:prstGeom>
          <a:noFill/>
          <a:ln w="25400">
            <a:solidFill>
              <a:schemeClr val="tx1"/>
            </a:solidFill>
            <a:round/>
            <a:headEnd/>
            <a:tailEnd/>
          </a:ln>
          <a:effectLst/>
        </p:spPr>
        <p:txBody>
          <a:bodyPr wrap="none" anchor="ctr"/>
          <a:lstStyle/>
          <a:p>
            <a:endParaRPr lang="en-US"/>
          </a:p>
        </p:txBody>
      </p:sp>
      <p:sp>
        <p:nvSpPr>
          <p:cNvPr id="750604" name="Line 12"/>
          <p:cNvSpPr>
            <a:spLocks noChangeShapeType="1"/>
          </p:cNvSpPr>
          <p:nvPr/>
        </p:nvSpPr>
        <p:spPr bwMode="auto">
          <a:xfrm flipV="1">
            <a:off x="5102225" y="2525713"/>
            <a:ext cx="204788" cy="665162"/>
          </a:xfrm>
          <a:prstGeom prst="line">
            <a:avLst/>
          </a:prstGeom>
          <a:noFill/>
          <a:ln w="25400">
            <a:solidFill>
              <a:schemeClr val="tx1"/>
            </a:solidFill>
            <a:round/>
            <a:headEnd/>
            <a:tailEnd/>
          </a:ln>
          <a:effectLst/>
        </p:spPr>
        <p:txBody>
          <a:bodyPr wrap="none" anchor="ctr"/>
          <a:lstStyle/>
          <a:p>
            <a:endParaRPr lang="en-US"/>
          </a:p>
        </p:txBody>
      </p:sp>
      <p:sp>
        <p:nvSpPr>
          <p:cNvPr id="750605" name="Text Box 13"/>
          <p:cNvSpPr txBox="1">
            <a:spLocks noChangeArrowheads="1"/>
          </p:cNvSpPr>
          <p:nvPr/>
        </p:nvSpPr>
        <p:spPr bwMode="auto">
          <a:xfrm>
            <a:off x="7065963" y="3019425"/>
            <a:ext cx="769937" cy="536575"/>
          </a:xfrm>
          <a:prstGeom prst="rect">
            <a:avLst/>
          </a:prstGeom>
          <a:noFill/>
          <a:ln w="9525">
            <a:noFill/>
            <a:miter lim="800000"/>
            <a:headEnd/>
            <a:tailEnd/>
          </a:ln>
          <a:effectLst/>
        </p:spPr>
        <p:txBody>
          <a:bodyPr wrap="none" lIns="0" tIns="0" rIns="0" bIns="0"/>
          <a:lstStyle/>
          <a:p>
            <a:pPr algn="ctr">
              <a:lnSpc>
                <a:spcPct val="90000"/>
              </a:lnSpc>
            </a:pPr>
            <a:r>
              <a:rPr lang="en-US" sz="1700"/>
              <a:t>Coated</a:t>
            </a:r>
          </a:p>
          <a:p>
            <a:pPr algn="ctr">
              <a:lnSpc>
                <a:spcPct val="90000"/>
              </a:lnSpc>
            </a:pPr>
            <a:r>
              <a:rPr lang="en-US" sz="1700"/>
              <a:t>pit</a:t>
            </a:r>
          </a:p>
        </p:txBody>
      </p:sp>
      <p:sp>
        <p:nvSpPr>
          <p:cNvPr id="750606" name="Text Box 14"/>
          <p:cNvSpPr txBox="1">
            <a:spLocks noChangeArrowheads="1"/>
          </p:cNvSpPr>
          <p:nvPr/>
        </p:nvSpPr>
        <p:spPr bwMode="auto">
          <a:xfrm>
            <a:off x="6577013" y="4889500"/>
            <a:ext cx="2114550" cy="490538"/>
          </a:xfrm>
          <a:prstGeom prst="rect">
            <a:avLst/>
          </a:prstGeom>
          <a:noFill/>
          <a:ln w="9525">
            <a:noFill/>
            <a:miter lim="800000"/>
            <a:headEnd/>
            <a:tailEnd/>
          </a:ln>
          <a:effectLst/>
        </p:spPr>
        <p:txBody>
          <a:bodyPr wrap="none" lIns="0" tIns="0" rIns="0" bIns="0"/>
          <a:lstStyle/>
          <a:p>
            <a:pPr algn="l">
              <a:lnSpc>
                <a:spcPct val="90000"/>
              </a:lnSpc>
            </a:pPr>
            <a:r>
              <a:rPr lang="en-US" sz="1700"/>
              <a:t>Material bound</a:t>
            </a:r>
          </a:p>
          <a:p>
            <a:pPr algn="l">
              <a:lnSpc>
                <a:spcPct val="90000"/>
              </a:lnSpc>
            </a:pPr>
            <a:r>
              <a:rPr lang="en-US" sz="1700"/>
              <a:t>to receptor proteins</a:t>
            </a:r>
          </a:p>
        </p:txBody>
      </p:sp>
      <p:sp>
        <p:nvSpPr>
          <p:cNvPr id="750607" name="Line 15"/>
          <p:cNvSpPr>
            <a:spLocks noChangeShapeType="1"/>
          </p:cNvSpPr>
          <p:nvPr/>
        </p:nvSpPr>
        <p:spPr bwMode="auto">
          <a:xfrm>
            <a:off x="7045325" y="1554163"/>
            <a:ext cx="620713" cy="725487"/>
          </a:xfrm>
          <a:prstGeom prst="line">
            <a:avLst/>
          </a:prstGeom>
          <a:noFill/>
          <a:ln w="50800">
            <a:solidFill>
              <a:schemeClr val="bg1"/>
            </a:solidFill>
            <a:round/>
            <a:headEnd/>
            <a:tailEnd/>
          </a:ln>
          <a:effectLst/>
        </p:spPr>
        <p:txBody>
          <a:bodyPr wrap="none" anchor="ctr"/>
          <a:lstStyle/>
          <a:p>
            <a:endParaRPr lang="en-US"/>
          </a:p>
        </p:txBody>
      </p:sp>
      <p:sp>
        <p:nvSpPr>
          <p:cNvPr id="750608" name="Line 16"/>
          <p:cNvSpPr>
            <a:spLocks noChangeShapeType="1"/>
          </p:cNvSpPr>
          <p:nvPr/>
        </p:nvSpPr>
        <p:spPr bwMode="auto">
          <a:xfrm flipV="1">
            <a:off x="7464425" y="3786188"/>
            <a:ext cx="514350" cy="1074737"/>
          </a:xfrm>
          <a:prstGeom prst="line">
            <a:avLst/>
          </a:prstGeom>
          <a:noFill/>
          <a:ln w="50800">
            <a:solidFill>
              <a:schemeClr val="bg1"/>
            </a:solidFill>
            <a:round/>
            <a:headEnd/>
            <a:tailEnd/>
          </a:ln>
          <a:effectLst/>
        </p:spPr>
        <p:txBody>
          <a:bodyPr wrap="none" anchor="ctr"/>
          <a:lstStyle/>
          <a:p>
            <a:endParaRPr lang="en-US"/>
          </a:p>
        </p:txBody>
      </p:sp>
      <p:sp>
        <p:nvSpPr>
          <p:cNvPr id="750609" name="Text Box 17"/>
          <p:cNvSpPr txBox="1">
            <a:spLocks noChangeArrowheads="1"/>
          </p:cNvSpPr>
          <p:nvPr/>
        </p:nvSpPr>
        <p:spPr bwMode="auto">
          <a:xfrm>
            <a:off x="6664325" y="1320800"/>
            <a:ext cx="1936750" cy="279400"/>
          </a:xfrm>
          <a:prstGeom prst="rect">
            <a:avLst/>
          </a:prstGeom>
          <a:noFill/>
          <a:ln w="9525">
            <a:noFill/>
            <a:miter lim="800000"/>
            <a:headEnd/>
            <a:tailEnd/>
          </a:ln>
          <a:effectLst/>
        </p:spPr>
        <p:txBody>
          <a:bodyPr wrap="none" lIns="0" tIns="0" rIns="0" bIns="0"/>
          <a:lstStyle/>
          <a:p>
            <a:pPr algn="l">
              <a:lnSpc>
                <a:spcPct val="90000"/>
              </a:lnSpc>
            </a:pPr>
            <a:r>
              <a:rPr lang="en-US" sz="1700"/>
              <a:t>Plasma membrane</a:t>
            </a:r>
          </a:p>
        </p:txBody>
      </p:sp>
      <p:sp>
        <p:nvSpPr>
          <p:cNvPr id="750610" name="Line 18"/>
          <p:cNvSpPr>
            <a:spLocks noChangeShapeType="1"/>
          </p:cNvSpPr>
          <p:nvPr/>
        </p:nvSpPr>
        <p:spPr bwMode="auto">
          <a:xfrm>
            <a:off x="7045325" y="1554163"/>
            <a:ext cx="620713" cy="725487"/>
          </a:xfrm>
          <a:prstGeom prst="line">
            <a:avLst/>
          </a:prstGeom>
          <a:noFill/>
          <a:ln w="25400">
            <a:solidFill>
              <a:schemeClr val="tx1"/>
            </a:solidFill>
            <a:round/>
            <a:headEnd/>
            <a:tailEnd/>
          </a:ln>
          <a:effectLst/>
        </p:spPr>
        <p:txBody>
          <a:bodyPr wrap="none" anchor="ctr"/>
          <a:lstStyle/>
          <a:p>
            <a:endParaRPr lang="en-US"/>
          </a:p>
        </p:txBody>
      </p:sp>
      <p:sp>
        <p:nvSpPr>
          <p:cNvPr id="750611" name="Line 19"/>
          <p:cNvSpPr>
            <a:spLocks noChangeShapeType="1"/>
          </p:cNvSpPr>
          <p:nvPr/>
        </p:nvSpPr>
        <p:spPr bwMode="auto">
          <a:xfrm flipV="1">
            <a:off x="7464425" y="3786188"/>
            <a:ext cx="514350" cy="1074737"/>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7" name="Rectangle 3"/>
          <p:cNvSpPr>
            <a:spLocks noGrp="1" noChangeArrowheads="1"/>
          </p:cNvSpPr>
          <p:nvPr>
            <p:ph type="body" idx="1"/>
          </p:nvPr>
        </p:nvSpPr>
        <p:spPr>
          <a:xfrm>
            <a:off x="304800" y="1295400"/>
            <a:ext cx="8534400" cy="895350"/>
          </a:xfrm>
        </p:spPr>
        <p:txBody>
          <a:bodyPr/>
          <a:lstStyle/>
          <a:p>
            <a:pPr algn="ctr">
              <a:buFont typeface="Wingdings" pitchFamily="2" charset="2"/>
              <a:buNone/>
            </a:pPr>
            <a:r>
              <a:rPr lang="en-US"/>
              <a:t>	</a:t>
            </a:r>
            <a:r>
              <a:rPr lang="en-US" sz="4400"/>
              <a:t>ENERGY AND THE CELL</a:t>
            </a:r>
          </a:p>
        </p:txBody>
      </p:sp>
      <p:sp>
        <p:nvSpPr>
          <p:cNvPr id="625668"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2566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2567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p:cNvSpPr>
            <a:spLocks noGrp="1" noChangeArrowheads="1"/>
          </p:cNvSpPr>
          <p:nvPr>
            <p:ph type="title"/>
          </p:nvPr>
        </p:nvSpPr>
        <p:spPr>
          <a:xfrm>
            <a:off x="165100" y="168275"/>
            <a:ext cx="8786813" cy="503238"/>
          </a:xfrm>
        </p:spPr>
        <p:txBody>
          <a:bodyPr/>
          <a:lstStyle/>
          <a:p>
            <a:r>
              <a:rPr lang="en-US" sz="3200"/>
              <a:t>5.10 Cells transform energy as they perform work</a:t>
            </a:r>
          </a:p>
        </p:txBody>
      </p:sp>
      <p:sp>
        <p:nvSpPr>
          <p:cNvPr id="626691" name="Rectangle 3"/>
          <p:cNvSpPr>
            <a:spLocks noGrp="1" noChangeArrowheads="1"/>
          </p:cNvSpPr>
          <p:nvPr>
            <p:ph type="body" idx="1"/>
          </p:nvPr>
        </p:nvSpPr>
        <p:spPr>
          <a:xfrm>
            <a:off x="153988" y="1301750"/>
            <a:ext cx="8534400" cy="2000250"/>
          </a:xfrm>
        </p:spPr>
        <p:txBody>
          <a:bodyPr/>
          <a:lstStyle/>
          <a:p>
            <a:r>
              <a:rPr lang="en-US"/>
              <a:t>Cells are small units, a chemical factory, housing thousands of chemical reactions</a:t>
            </a:r>
          </a:p>
          <a:p>
            <a:pPr lvl="1">
              <a:buFontTx/>
              <a:buChar char="–"/>
            </a:pPr>
            <a:r>
              <a:rPr lang="en-US"/>
              <a:t>The result of reactions is maintenance of the cell, manufacture of cellular parts, and replication </a:t>
            </a:r>
          </a:p>
        </p:txBody>
      </p:sp>
      <p:sp>
        <p:nvSpPr>
          <p:cNvPr id="626692"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2669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2669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Rectangle 2"/>
          <p:cNvSpPr>
            <a:spLocks noGrp="1" noChangeArrowheads="1"/>
          </p:cNvSpPr>
          <p:nvPr>
            <p:ph type="title"/>
          </p:nvPr>
        </p:nvSpPr>
        <p:spPr>
          <a:xfrm>
            <a:off x="160338" y="158750"/>
            <a:ext cx="8983662" cy="503238"/>
          </a:xfrm>
        </p:spPr>
        <p:txBody>
          <a:bodyPr/>
          <a:lstStyle/>
          <a:p>
            <a:r>
              <a:rPr lang="en-US" sz="3200" dirty="0"/>
              <a:t>5.10 Cells transform energy as they perform work</a:t>
            </a:r>
          </a:p>
        </p:txBody>
      </p:sp>
      <p:sp>
        <p:nvSpPr>
          <p:cNvPr id="627715" name="Rectangle 3"/>
          <p:cNvSpPr>
            <a:spLocks noGrp="1" noChangeArrowheads="1"/>
          </p:cNvSpPr>
          <p:nvPr>
            <p:ph type="body" idx="1"/>
          </p:nvPr>
        </p:nvSpPr>
        <p:spPr>
          <a:xfrm>
            <a:off x="155575" y="1301750"/>
            <a:ext cx="8534400" cy="3911600"/>
          </a:xfrm>
        </p:spPr>
        <p:txBody>
          <a:bodyPr/>
          <a:lstStyle/>
          <a:p>
            <a:r>
              <a:rPr lang="en-US" b="1"/>
              <a:t>Energy</a:t>
            </a:r>
            <a:r>
              <a:rPr lang="en-US"/>
              <a:t> is the capacity to do work and cause change</a:t>
            </a:r>
          </a:p>
          <a:p>
            <a:pPr lvl="1">
              <a:buFontTx/>
              <a:buChar char="–"/>
            </a:pPr>
            <a:r>
              <a:rPr lang="en-US"/>
              <a:t>Work is accomplished when an object is moved against an opposing force, such as friction</a:t>
            </a:r>
          </a:p>
          <a:p>
            <a:pPr lvl="1">
              <a:buFontTx/>
              <a:buChar char="–"/>
            </a:pPr>
            <a:r>
              <a:rPr lang="en-US"/>
              <a:t>There are two kinds of energy</a:t>
            </a:r>
          </a:p>
          <a:p>
            <a:pPr lvl="2">
              <a:buFontTx/>
              <a:buChar char="–"/>
            </a:pPr>
            <a:r>
              <a:rPr lang="en-US" b="1"/>
              <a:t>Kinetic energy</a:t>
            </a:r>
            <a:r>
              <a:rPr lang="en-US"/>
              <a:t> is the energy of motion</a:t>
            </a:r>
          </a:p>
          <a:p>
            <a:pPr lvl="2">
              <a:buFontTx/>
              <a:buChar char="–"/>
            </a:pPr>
            <a:r>
              <a:rPr lang="en-US" b="1"/>
              <a:t>Potential energy</a:t>
            </a:r>
            <a:r>
              <a:rPr lang="en-US"/>
              <a:t> is energy that an object possesses as a result of its location</a:t>
            </a:r>
          </a:p>
        </p:txBody>
      </p:sp>
      <p:sp>
        <p:nvSpPr>
          <p:cNvPr id="627716"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2771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2771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5.10 Cells transform energy as they perform work</a:t>
            </a:r>
            <a:endParaRPr lang="en-US" sz="3200" dirty="0"/>
          </a:p>
        </p:txBody>
      </p:sp>
      <p:pic>
        <p:nvPicPr>
          <p:cNvPr id="1026" name="Picture 2"/>
          <p:cNvPicPr>
            <a:picLocks noChangeAspect="1" noChangeArrowheads="1"/>
          </p:cNvPicPr>
          <p:nvPr/>
        </p:nvPicPr>
        <p:blipFill>
          <a:blip r:embed="rId2" cstate="print"/>
          <a:srcRect/>
          <a:stretch>
            <a:fillRect/>
          </a:stretch>
        </p:blipFill>
        <p:spPr bwMode="auto">
          <a:xfrm>
            <a:off x="2006221" y="1136745"/>
            <a:ext cx="4467581" cy="5370356"/>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2642" name="Picture 2" descr="05_10aKineticEnergy-L"/>
          <p:cNvPicPr>
            <a:picLocks noChangeAspect="1" noChangeArrowheads="1"/>
          </p:cNvPicPr>
          <p:nvPr/>
        </p:nvPicPr>
        <p:blipFill>
          <a:blip r:embed="rId3" cstate="print"/>
          <a:srcRect/>
          <a:stretch>
            <a:fillRect/>
          </a:stretch>
        </p:blipFill>
        <p:spPr bwMode="auto">
          <a:xfrm>
            <a:off x="2041525" y="136525"/>
            <a:ext cx="5060950" cy="658495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2839" name="Picture 7" descr="05_10bPotentialEnergy-L"/>
          <p:cNvPicPr>
            <a:picLocks noChangeAspect="1" noChangeArrowheads="1"/>
          </p:cNvPicPr>
          <p:nvPr/>
        </p:nvPicPr>
        <p:blipFill>
          <a:blip r:embed="rId3" cstate="print"/>
          <a:srcRect/>
          <a:stretch>
            <a:fillRect/>
          </a:stretch>
        </p:blipFill>
        <p:spPr bwMode="auto">
          <a:xfrm>
            <a:off x="230922" y="627892"/>
            <a:ext cx="3847065" cy="5691022"/>
          </a:xfrm>
          <a:prstGeom prst="rect">
            <a:avLst/>
          </a:prstGeom>
          <a:noFill/>
        </p:spPr>
      </p:pic>
      <p:pic>
        <p:nvPicPr>
          <p:cNvPr id="3" name="Picture 7" descr="05_10cPotentialToKinetic-L"/>
          <p:cNvPicPr>
            <a:picLocks noChangeAspect="1" noChangeArrowheads="1"/>
          </p:cNvPicPr>
          <p:nvPr/>
        </p:nvPicPr>
        <p:blipFill>
          <a:blip r:embed="rId4" cstate="print"/>
          <a:srcRect/>
          <a:stretch>
            <a:fillRect/>
          </a:stretch>
        </p:blipFill>
        <p:spPr bwMode="auto">
          <a:xfrm>
            <a:off x="4258101" y="818865"/>
            <a:ext cx="4640239" cy="4932781"/>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2"/>
          <p:cNvSpPr>
            <a:spLocks noGrp="1" noChangeArrowheads="1"/>
          </p:cNvSpPr>
          <p:nvPr>
            <p:ph type="title"/>
          </p:nvPr>
        </p:nvSpPr>
        <p:spPr>
          <a:xfrm>
            <a:off x="165100" y="168275"/>
            <a:ext cx="8845550" cy="503238"/>
          </a:xfrm>
        </p:spPr>
        <p:txBody>
          <a:bodyPr/>
          <a:lstStyle/>
          <a:p>
            <a:r>
              <a:rPr lang="en-US" sz="3200"/>
              <a:t>5.10 Cells transform energy as they perform work</a:t>
            </a:r>
          </a:p>
        </p:txBody>
      </p:sp>
      <p:sp>
        <p:nvSpPr>
          <p:cNvPr id="629763" name="Rectangle 3"/>
          <p:cNvSpPr>
            <a:spLocks noGrp="1" noChangeArrowheads="1"/>
          </p:cNvSpPr>
          <p:nvPr>
            <p:ph type="body" idx="1"/>
          </p:nvPr>
        </p:nvSpPr>
        <p:spPr>
          <a:xfrm>
            <a:off x="153988" y="1301750"/>
            <a:ext cx="8534400" cy="4378325"/>
          </a:xfrm>
        </p:spPr>
        <p:txBody>
          <a:bodyPr/>
          <a:lstStyle/>
          <a:p>
            <a:r>
              <a:rPr lang="en-US"/>
              <a:t>Kinetic energy performs work by transferring motion to other matter</a:t>
            </a:r>
          </a:p>
          <a:p>
            <a:pPr lvl="1">
              <a:buFontTx/>
              <a:buChar char="–"/>
            </a:pPr>
            <a:r>
              <a:rPr lang="en-US"/>
              <a:t>For example, water moving through a turbine generates electricity</a:t>
            </a:r>
          </a:p>
          <a:p>
            <a:pPr lvl="1">
              <a:buFontTx/>
              <a:buChar char="–"/>
            </a:pPr>
            <a:r>
              <a:rPr lang="en-US"/>
              <a:t>Heat, or thermal energy, is kinetic energy associated with the random movement of atoms</a:t>
            </a:r>
          </a:p>
          <a:p>
            <a:endParaRPr lang="en-US"/>
          </a:p>
          <a:p>
            <a:endParaRPr lang="en-US"/>
          </a:p>
        </p:txBody>
      </p:sp>
      <p:sp>
        <p:nvSpPr>
          <p:cNvPr id="629764"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2976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2976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4" name="Rectangle 2"/>
          <p:cNvSpPr>
            <a:spLocks noGrp="1" noChangeArrowheads="1"/>
          </p:cNvSpPr>
          <p:nvPr>
            <p:ph type="title"/>
          </p:nvPr>
        </p:nvSpPr>
        <p:spPr>
          <a:xfrm>
            <a:off x="160338" y="158750"/>
            <a:ext cx="8829675" cy="503238"/>
          </a:xfrm>
        </p:spPr>
        <p:txBody>
          <a:bodyPr/>
          <a:lstStyle/>
          <a:p>
            <a:r>
              <a:rPr lang="en-US" sz="3200"/>
              <a:t>5.10 Cells transform energy as they perform work</a:t>
            </a:r>
          </a:p>
        </p:txBody>
      </p:sp>
      <p:sp>
        <p:nvSpPr>
          <p:cNvPr id="694275" name="Rectangle 3"/>
          <p:cNvSpPr>
            <a:spLocks noGrp="1" noChangeArrowheads="1"/>
          </p:cNvSpPr>
          <p:nvPr>
            <p:ph type="body" idx="1"/>
          </p:nvPr>
        </p:nvSpPr>
        <p:spPr>
          <a:xfrm>
            <a:off x="153988" y="1301750"/>
            <a:ext cx="8534400" cy="2705100"/>
          </a:xfrm>
        </p:spPr>
        <p:txBody>
          <a:bodyPr/>
          <a:lstStyle/>
          <a:p>
            <a:r>
              <a:rPr lang="en-US"/>
              <a:t>An example of potential energy is water behind a dam</a:t>
            </a:r>
          </a:p>
          <a:p>
            <a:pPr lvl="1">
              <a:buFontTx/>
              <a:buChar char="–"/>
            </a:pPr>
            <a:r>
              <a:rPr lang="en-US" b="1"/>
              <a:t>Chemical energy</a:t>
            </a:r>
            <a:r>
              <a:rPr lang="en-US"/>
              <a:t> is potential energy because of its energy available for release in a chemical reaction</a:t>
            </a:r>
          </a:p>
          <a:p>
            <a:pPr>
              <a:buFontTx/>
              <a:buChar char="–"/>
            </a:pPr>
            <a:endParaRPr lang="en-US"/>
          </a:p>
        </p:txBody>
      </p:sp>
      <p:sp>
        <p:nvSpPr>
          <p:cNvPr id="694276"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9427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9427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160338" y="158750"/>
            <a:ext cx="8534400" cy="503238"/>
          </a:xfrm>
        </p:spPr>
        <p:txBody>
          <a:bodyPr/>
          <a:lstStyle/>
          <a:p>
            <a:r>
              <a:rPr lang="en-US" sz="3200"/>
              <a:t>5.11 Two laws govern energy transformations</a:t>
            </a:r>
          </a:p>
        </p:txBody>
      </p:sp>
      <p:sp>
        <p:nvSpPr>
          <p:cNvPr id="636931" name="Rectangle 3"/>
          <p:cNvSpPr>
            <a:spLocks noGrp="1" noChangeArrowheads="1"/>
          </p:cNvSpPr>
          <p:nvPr>
            <p:ph type="body" idx="1"/>
          </p:nvPr>
        </p:nvSpPr>
        <p:spPr>
          <a:xfrm>
            <a:off x="153988" y="1301750"/>
            <a:ext cx="8534400" cy="2365375"/>
          </a:xfrm>
        </p:spPr>
        <p:txBody>
          <a:bodyPr/>
          <a:lstStyle/>
          <a:p>
            <a:r>
              <a:rPr lang="en-US"/>
              <a:t>Energy transformations within matter are studied by individuals in the field of </a:t>
            </a:r>
            <a:r>
              <a:rPr lang="en-US" b="1"/>
              <a:t>thermodynamics</a:t>
            </a:r>
            <a:endParaRPr lang="en-US"/>
          </a:p>
          <a:p>
            <a:pPr lvl="1">
              <a:buFontTx/>
              <a:buChar char="–"/>
            </a:pPr>
            <a:r>
              <a:rPr lang="en-US"/>
              <a:t>Biologists study thermodynamics because an organism exchanges both energy and matter with its surroundings</a:t>
            </a:r>
          </a:p>
        </p:txBody>
      </p:sp>
      <p:sp>
        <p:nvSpPr>
          <p:cNvPr id="636932"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3693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3693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ChangeArrowheads="1"/>
          </p:cNvSpPr>
          <p:nvPr>
            <p:ph type="title"/>
          </p:nvPr>
        </p:nvSpPr>
        <p:spPr>
          <a:xfrm>
            <a:off x="160338" y="158750"/>
            <a:ext cx="8534400" cy="503238"/>
          </a:xfrm>
        </p:spPr>
        <p:txBody>
          <a:bodyPr/>
          <a:lstStyle/>
          <a:p>
            <a:r>
              <a:rPr lang="en-US" sz="3200"/>
              <a:t>5.11 Two laws govern energy transformations</a:t>
            </a:r>
          </a:p>
        </p:txBody>
      </p:sp>
      <p:sp>
        <p:nvSpPr>
          <p:cNvPr id="640003" name="Rectangle 3"/>
          <p:cNvSpPr>
            <a:spLocks noGrp="1" noChangeArrowheads="1"/>
          </p:cNvSpPr>
          <p:nvPr>
            <p:ph type="body" idx="1"/>
          </p:nvPr>
        </p:nvSpPr>
        <p:spPr>
          <a:xfrm>
            <a:off x="153988" y="1301750"/>
            <a:ext cx="8534400" cy="3470275"/>
          </a:xfrm>
        </p:spPr>
        <p:txBody>
          <a:bodyPr/>
          <a:lstStyle/>
          <a:p>
            <a:r>
              <a:rPr lang="en-US"/>
              <a:t>It is important to understand two laws that govern energy transformations in organisms</a:t>
            </a:r>
          </a:p>
          <a:p>
            <a:pPr lvl="1">
              <a:buFontTx/>
              <a:buChar char="–"/>
            </a:pPr>
            <a:r>
              <a:rPr lang="en-US"/>
              <a:t>The </a:t>
            </a:r>
            <a:r>
              <a:rPr lang="en-US" b="1"/>
              <a:t>first law of</a:t>
            </a:r>
            <a:r>
              <a:rPr lang="en-US"/>
              <a:t> </a:t>
            </a:r>
            <a:r>
              <a:rPr lang="en-US" b="1"/>
              <a:t>thermodynamics</a:t>
            </a:r>
            <a:r>
              <a:rPr lang="en-US"/>
              <a:t>—energy in the universe is constant</a:t>
            </a:r>
          </a:p>
          <a:p>
            <a:pPr lvl="1">
              <a:buFontTx/>
              <a:buChar char="–"/>
            </a:pPr>
            <a:r>
              <a:rPr lang="en-US"/>
              <a:t>The </a:t>
            </a:r>
            <a:r>
              <a:rPr lang="en-US" b="1"/>
              <a:t>second law of</a:t>
            </a:r>
            <a:r>
              <a:rPr lang="en-US"/>
              <a:t> </a:t>
            </a:r>
            <a:r>
              <a:rPr lang="en-US" b="1"/>
              <a:t>thermodynamics</a:t>
            </a:r>
            <a:r>
              <a:rPr lang="en-US"/>
              <a:t>—energy conversions increase the disorder of the universe</a:t>
            </a:r>
          </a:p>
          <a:p>
            <a:pPr lvl="2">
              <a:buFontTx/>
              <a:buChar char="–"/>
            </a:pPr>
            <a:r>
              <a:rPr lang="en-US" b="1"/>
              <a:t>Entropy</a:t>
            </a:r>
            <a:r>
              <a:rPr lang="en-US"/>
              <a:t> is the measure of disorder, or randomness</a:t>
            </a:r>
          </a:p>
        </p:txBody>
      </p:sp>
      <p:sp>
        <p:nvSpPr>
          <p:cNvPr id="640004"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4000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4000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2055" name="Picture 7" descr="05_11_EnergyTransform-U"/>
          <p:cNvPicPr>
            <a:picLocks noChangeAspect="1" noChangeArrowheads="1"/>
          </p:cNvPicPr>
          <p:nvPr/>
        </p:nvPicPr>
        <p:blipFill>
          <a:blip r:embed="rId3" cstate="print"/>
          <a:srcRect/>
          <a:stretch>
            <a:fillRect/>
          </a:stretch>
        </p:blipFill>
        <p:spPr bwMode="auto">
          <a:xfrm>
            <a:off x="1285875" y="136525"/>
            <a:ext cx="6572250" cy="6584950"/>
          </a:xfrm>
          <a:prstGeom prst="rect">
            <a:avLst/>
          </a:prstGeom>
          <a:noFill/>
        </p:spPr>
      </p:pic>
      <p:sp>
        <p:nvSpPr>
          <p:cNvPr id="642056" name="Text Box 8"/>
          <p:cNvSpPr txBox="1">
            <a:spLocks noChangeArrowheads="1"/>
          </p:cNvSpPr>
          <p:nvPr/>
        </p:nvSpPr>
        <p:spPr bwMode="auto">
          <a:xfrm>
            <a:off x="1814513" y="328613"/>
            <a:ext cx="350837" cy="180975"/>
          </a:xfrm>
          <a:prstGeom prst="rect">
            <a:avLst/>
          </a:prstGeom>
          <a:noFill/>
          <a:ln w="9525">
            <a:noFill/>
            <a:miter lim="800000"/>
            <a:headEnd/>
            <a:tailEnd/>
          </a:ln>
          <a:effectLst/>
        </p:spPr>
        <p:txBody>
          <a:bodyPr wrap="none" lIns="0" tIns="0" rIns="0" bIns="0"/>
          <a:lstStyle/>
          <a:p>
            <a:pPr algn="l">
              <a:lnSpc>
                <a:spcPct val="90000"/>
              </a:lnSpc>
            </a:pPr>
            <a:r>
              <a:rPr lang="en-US" sz="1300"/>
              <a:t>Fuel</a:t>
            </a:r>
          </a:p>
        </p:txBody>
      </p:sp>
      <p:sp>
        <p:nvSpPr>
          <p:cNvPr id="642057" name="Text Box 9"/>
          <p:cNvSpPr txBox="1">
            <a:spLocks noChangeArrowheads="1"/>
          </p:cNvSpPr>
          <p:nvPr/>
        </p:nvSpPr>
        <p:spPr bwMode="auto">
          <a:xfrm>
            <a:off x="1714500" y="1603375"/>
            <a:ext cx="681038" cy="168275"/>
          </a:xfrm>
          <a:prstGeom prst="rect">
            <a:avLst/>
          </a:prstGeom>
          <a:noFill/>
          <a:ln w="9525">
            <a:noFill/>
            <a:miter lim="800000"/>
            <a:headEnd/>
            <a:tailEnd/>
          </a:ln>
          <a:effectLst/>
        </p:spPr>
        <p:txBody>
          <a:bodyPr wrap="none" lIns="0" tIns="0" rIns="0" bIns="0"/>
          <a:lstStyle/>
          <a:p>
            <a:pPr algn="l">
              <a:lnSpc>
                <a:spcPct val="90000"/>
              </a:lnSpc>
            </a:pPr>
            <a:r>
              <a:rPr lang="en-US" sz="1300"/>
              <a:t>Gasoline</a:t>
            </a:r>
          </a:p>
        </p:txBody>
      </p:sp>
      <p:sp>
        <p:nvSpPr>
          <p:cNvPr id="642058" name="Text Box 10"/>
          <p:cNvSpPr txBox="1">
            <a:spLocks noChangeArrowheads="1"/>
          </p:cNvSpPr>
          <p:nvPr/>
        </p:nvSpPr>
        <p:spPr bwMode="auto">
          <a:xfrm>
            <a:off x="3562350" y="6308725"/>
            <a:ext cx="2170113" cy="177800"/>
          </a:xfrm>
          <a:prstGeom prst="rect">
            <a:avLst/>
          </a:prstGeom>
          <a:noFill/>
          <a:ln w="9525">
            <a:noFill/>
            <a:miter lim="800000"/>
            <a:headEnd/>
            <a:tailEnd/>
          </a:ln>
          <a:effectLst/>
        </p:spPr>
        <p:txBody>
          <a:bodyPr wrap="none" lIns="0" tIns="0" rIns="0" bIns="0"/>
          <a:lstStyle/>
          <a:p>
            <a:pPr algn="l">
              <a:lnSpc>
                <a:spcPct val="90000"/>
              </a:lnSpc>
            </a:pPr>
            <a:r>
              <a:rPr lang="en-US" sz="1300"/>
              <a:t>Energy conversion in a cell</a:t>
            </a:r>
          </a:p>
        </p:txBody>
      </p:sp>
      <p:sp>
        <p:nvSpPr>
          <p:cNvPr id="642059" name="Text Box 11"/>
          <p:cNvSpPr txBox="1">
            <a:spLocks noChangeArrowheads="1"/>
          </p:cNvSpPr>
          <p:nvPr/>
        </p:nvSpPr>
        <p:spPr bwMode="auto">
          <a:xfrm>
            <a:off x="3581400" y="5984875"/>
            <a:ext cx="1922463" cy="190500"/>
          </a:xfrm>
          <a:prstGeom prst="rect">
            <a:avLst/>
          </a:prstGeom>
          <a:noFill/>
          <a:ln w="9525">
            <a:noFill/>
            <a:miter lim="800000"/>
            <a:headEnd/>
            <a:tailEnd/>
          </a:ln>
          <a:effectLst/>
        </p:spPr>
        <p:txBody>
          <a:bodyPr wrap="none" lIns="0" tIns="0" rIns="0" bIns="0"/>
          <a:lstStyle/>
          <a:p>
            <a:pPr algn="l">
              <a:lnSpc>
                <a:spcPct val="90000"/>
              </a:lnSpc>
            </a:pPr>
            <a:r>
              <a:rPr lang="en-US" sz="1300"/>
              <a:t>Energy for cellular work</a:t>
            </a:r>
          </a:p>
        </p:txBody>
      </p:sp>
      <p:sp>
        <p:nvSpPr>
          <p:cNvPr id="642060" name="Text Box 12"/>
          <p:cNvSpPr txBox="1">
            <a:spLocks noChangeArrowheads="1"/>
          </p:cNvSpPr>
          <p:nvPr/>
        </p:nvSpPr>
        <p:spPr bwMode="auto">
          <a:xfrm>
            <a:off x="3944938" y="4543425"/>
            <a:ext cx="1516062" cy="196850"/>
          </a:xfrm>
          <a:prstGeom prst="rect">
            <a:avLst/>
          </a:prstGeom>
          <a:noFill/>
          <a:ln w="9525">
            <a:noFill/>
            <a:miter lim="800000"/>
            <a:headEnd/>
            <a:tailEnd/>
          </a:ln>
          <a:effectLst/>
        </p:spPr>
        <p:txBody>
          <a:bodyPr wrap="none" lIns="0" tIns="0" rIns="0" bIns="0"/>
          <a:lstStyle/>
          <a:p>
            <a:pPr algn="l">
              <a:lnSpc>
                <a:spcPct val="90000"/>
              </a:lnSpc>
            </a:pPr>
            <a:r>
              <a:rPr lang="en-US" sz="1300"/>
              <a:t>Cellular respiration</a:t>
            </a:r>
          </a:p>
        </p:txBody>
      </p:sp>
      <p:sp>
        <p:nvSpPr>
          <p:cNvPr id="642061" name="Text Box 13"/>
          <p:cNvSpPr txBox="1">
            <a:spLocks noChangeArrowheads="1"/>
          </p:cNvSpPr>
          <p:nvPr/>
        </p:nvSpPr>
        <p:spPr bwMode="auto">
          <a:xfrm>
            <a:off x="6515100" y="300038"/>
            <a:ext cx="1239838" cy="190500"/>
          </a:xfrm>
          <a:prstGeom prst="rect">
            <a:avLst/>
          </a:prstGeom>
          <a:noFill/>
          <a:ln w="9525">
            <a:noFill/>
            <a:miter lim="800000"/>
            <a:headEnd/>
            <a:tailEnd/>
          </a:ln>
          <a:effectLst/>
        </p:spPr>
        <p:txBody>
          <a:bodyPr wrap="none" lIns="0" tIns="0" rIns="0" bIns="0"/>
          <a:lstStyle/>
          <a:p>
            <a:pPr algn="l">
              <a:lnSpc>
                <a:spcPct val="90000"/>
              </a:lnSpc>
            </a:pPr>
            <a:r>
              <a:rPr lang="en-US" sz="1300"/>
              <a:t>Waste products</a:t>
            </a:r>
          </a:p>
        </p:txBody>
      </p:sp>
      <p:sp>
        <p:nvSpPr>
          <p:cNvPr id="642062" name="Text Box 14"/>
          <p:cNvSpPr txBox="1">
            <a:spLocks noChangeArrowheads="1"/>
          </p:cNvSpPr>
          <p:nvPr/>
        </p:nvSpPr>
        <p:spPr bwMode="auto">
          <a:xfrm>
            <a:off x="3811588" y="300038"/>
            <a:ext cx="1550987" cy="206375"/>
          </a:xfrm>
          <a:prstGeom prst="rect">
            <a:avLst/>
          </a:prstGeom>
          <a:noFill/>
          <a:ln w="9525">
            <a:noFill/>
            <a:miter lim="800000"/>
            <a:headEnd/>
            <a:tailEnd/>
          </a:ln>
          <a:effectLst/>
        </p:spPr>
        <p:txBody>
          <a:bodyPr wrap="none" lIns="0" tIns="0" rIns="0" bIns="0"/>
          <a:lstStyle/>
          <a:p>
            <a:pPr algn="l">
              <a:lnSpc>
                <a:spcPct val="90000"/>
              </a:lnSpc>
            </a:pPr>
            <a:r>
              <a:rPr lang="en-US" sz="1300"/>
              <a:t>Energy conversion</a:t>
            </a:r>
          </a:p>
        </p:txBody>
      </p:sp>
      <p:sp>
        <p:nvSpPr>
          <p:cNvPr id="642063" name="Text Box 15"/>
          <p:cNvSpPr txBox="1">
            <a:spLocks noChangeArrowheads="1"/>
          </p:cNvSpPr>
          <p:nvPr/>
        </p:nvSpPr>
        <p:spPr bwMode="auto">
          <a:xfrm>
            <a:off x="4192588" y="1962150"/>
            <a:ext cx="969962" cy="180975"/>
          </a:xfrm>
          <a:prstGeom prst="rect">
            <a:avLst/>
          </a:prstGeom>
          <a:noFill/>
          <a:ln w="9525">
            <a:noFill/>
            <a:miter lim="800000"/>
            <a:headEnd/>
            <a:tailEnd/>
          </a:ln>
          <a:effectLst/>
        </p:spPr>
        <p:txBody>
          <a:bodyPr wrap="none" lIns="0" tIns="0" rIns="0" bIns="0"/>
          <a:lstStyle/>
          <a:p>
            <a:pPr algn="l">
              <a:lnSpc>
                <a:spcPct val="90000"/>
              </a:lnSpc>
            </a:pPr>
            <a:r>
              <a:rPr lang="en-US" sz="1300"/>
              <a:t>Combustion</a:t>
            </a:r>
          </a:p>
        </p:txBody>
      </p:sp>
      <p:sp>
        <p:nvSpPr>
          <p:cNvPr id="642064" name="Text Box 16"/>
          <p:cNvSpPr txBox="1">
            <a:spLocks noChangeArrowheads="1"/>
          </p:cNvSpPr>
          <p:nvPr/>
        </p:nvSpPr>
        <p:spPr bwMode="auto">
          <a:xfrm>
            <a:off x="3560763" y="3036888"/>
            <a:ext cx="2132012" cy="184150"/>
          </a:xfrm>
          <a:prstGeom prst="rect">
            <a:avLst/>
          </a:prstGeom>
          <a:noFill/>
          <a:ln w="9525">
            <a:noFill/>
            <a:miter lim="800000"/>
            <a:headEnd/>
            <a:tailEnd/>
          </a:ln>
          <a:effectLst/>
        </p:spPr>
        <p:txBody>
          <a:bodyPr wrap="none" lIns="0" tIns="0" rIns="0" bIns="0"/>
          <a:lstStyle/>
          <a:p>
            <a:pPr algn="l">
              <a:lnSpc>
                <a:spcPct val="90000"/>
              </a:lnSpc>
            </a:pPr>
            <a:r>
              <a:rPr lang="en-US" sz="1300"/>
              <a:t>Energy conversion in a car</a:t>
            </a:r>
          </a:p>
        </p:txBody>
      </p:sp>
      <p:sp>
        <p:nvSpPr>
          <p:cNvPr id="642065" name="Text Box 17"/>
          <p:cNvSpPr txBox="1">
            <a:spLocks noChangeArrowheads="1"/>
          </p:cNvSpPr>
          <p:nvPr/>
        </p:nvSpPr>
        <p:spPr bwMode="auto">
          <a:xfrm>
            <a:off x="1722438" y="2692400"/>
            <a:ext cx="633412" cy="180975"/>
          </a:xfrm>
          <a:prstGeom prst="rect">
            <a:avLst/>
          </a:prstGeom>
          <a:noFill/>
          <a:ln w="9525">
            <a:noFill/>
            <a:miter lim="800000"/>
            <a:headEnd/>
            <a:tailEnd/>
          </a:ln>
          <a:effectLst/>
        </p:spPr>
        <p:txBody>
          <a:bodyPr wrap="none" lIns="0" tIns="0" rIns="0" bIns="0"/>
          <a:lstStyle/>
          <a:p>
            <a:pPr algn="l">
              <a:lnSpc>
                <a:spcPct val="90000"/>
              </a:lnSpc>
            </a:pPr>
            <a:r>
              <a:rPr lang="en-US" sz="1300"/>
              <a:t>Oxygen</a:t>
            </a:r>
          </a:p>
        </p:txBody>
      </p:sp>
      <p:sp>
        <p:nvSpPr>
          <p:cNvPr id="642066" name="Text Box 18"/>
          <p:cNvSpPr txBox="1">
            <a:spLocks noChangeArrowheads="1"/>
          </p:cNvSpPr>
          <p:nvPr/>
        </p:nvSpPr>
        <p:spPr bwMode="auto">
          <a:xfrm>
            <a:off x="3868738" y="3611563"/>
            <a:ext cx="376237" cy="171450"/>
          </a:xfrm>
          <a:prstGeom prst="rect">
            <a:avLst/>
          </a:prstGeom>
          <a:noFill/>
          <a:ln w="9525">
            <a:noFill/>
            <a:miter lim="800000"/>
            <a:headEnd/>
            <a:tailEnd/>
          </a:ln>
          <a:effectLst/>
        </p:spPr>
        <p:txBody>
          <a:bodyPr wrap="none" lIns="0" tIns="0" rIns="0" bIns="0"/>
          <a:lstStyle/>
          <a:p>
            <a:pPr algn="l">
              <a:lnSpc>
                <a:spcPct val="90000"/>
              </a:lnSpc>
            </a:pPr>
            <a:r>
              <a:rPr lang="en-US" sz="1300"/>
              <a:t>Heat</a:t>
            </a:r>
          </a:p>
        </p:txBody>
      </p:sp>
      <p:sp>
        <p:nvSpPr>
          <p:cNvPr id="642067" name="Text Box 19"/>
          <p:cNvSpPr txBox="1">
            <a:spLocks noChangeArrowheads="1"/>
          </p:cNvSpPr>
          <p:nvPr/>
        </p:nvSpPr>
        <p:spPr bwMode="auto">
          <a:xfrm>
            <a:off x="1668463" y="4646613"/>
            <a:ext cx="655637" cy="171450"/>
          </a:xfrm>
          <a:prstGeom prst="rect">
            <a:avLst/>
          </a:prstGeom>
          <a:noFill/>
          <a:ln w="9525">
            <a:noFill/>
            <a:miter lim="800000"/>
            <a:headEnd/>
            <a:tailEnd/>
          </a:ln>
          <a:effectLst/>
        </p:spPr>
        <p:txBody>
          <a:bodyPr wrap="none" lIns="0" tIns="0" rIns="0" bIns="0"/>
          <a:lstStyle/>
          <a:p>
            <a:pPr algn="l">
              <a:lnSpc>
                <a:spcPct val="90000"/>
              </a:lnSpc>
            </a:pPr>
            <a:r>
              <a:rPr lang="en-US" sz="1300"/>
              <a:t>Glucose</a:t>
            </a:r>
          </a:p>
        </p:txBody>
      </p:sp>
      <p:sp>
        <p:nvSpPr>
          <p:cNvPr id="642068" name="Text Box 20"/>
          <p:cNvSpPr txBox="1">
            <a:spLocks noChangeArrowheads="1"/>
          </p:cNvSpPr>
          <p:nvPr/>
        </p:nvSpPr>
        <p:spPr bwMode="auto">
          <a:xfrm>
            <a:off x="1703388" y="5737225"/>
            <a:ext cx="611187" cy="184150"/>
          </a:xfrm>
          <a:prstGeom prst="rect">
            <a:avLst/>
          </a:prstGeom>
          <a:noFill/>
          <a:ln w="9525">
            <a:noFill/>
            <a:miter lim="800000"/>
            <a:headEnd/>
            <a:tailEnd/>
          </a:ln>
          <a:effectLst/>
        </p:spPr>
        <p:txBody>
          <a:bodyPr wrap="none" lIns="0" tIns="0" rIns="0" bIns="0"/>
          <a:lstStyle/>
          <a:p>
            <a:pPr algn="l">
              <a:lnSpc>
                <a:spcPct val="90000"/>
              </a:lnSpc>
            </a:pPr>
            <a:r>
              <a:rPr lang="en-US" sz="1300"/>
              <a:t>Oxygen</a:t>
            </a:r>
          </a:p>
        </p:txBody>
      </p:sp>
      <p:sp>
        <p:nvSpPr>
          <p:cNvPr id="642069" name="Text Box 21"/>
          <p:cNvSpPr txBox="1">
            <a:spLocks noChangeArrowheads="1"/>
          </p:cNvSpPr>
          <p:nvPr/>
        </p:nvSpPr>
        <p:spPr bwMode="auto">
          <a:xfrm>
            <a:off x="6931025" y="5767388"/>
            <a:ext cx="465138" cy="196850"/>
          </a:xfrm>
          <a:prstGeom prst="rect">
            <a:avLst/>
          </a:prstGeom>
          <a:noFill/>
          <a:ln w="9525">
            <a:noFill/>
            <a:miter lim="800000"/>
            <a:headEnd/>
            <a:tailEnd/>
          </a:ln>
          <a:effectLst/>
        </p:spPr>
        <p:txBody>
          <a:bodyPr wrap="none" lIns="0" tIns="0" rIns="0" bIns="0"/>
          <a:lstStyle/>
          <a:p>
            <a:pPr algn="l">
              <a:lnSpc>
                <a:spcPct val="90000"/>
              </a:lnSpc>
            </a:pPr>
            <a:r>
              <a:rPr lang="en-US" sz="1300"/>
              <a:t>Water</a:t>
            </a:r>
          </a:p>
        </p:txBody>
      </p:sp>
      <p:sp>
        <p:nvSpPr>
          <p:cNvPr id="642070" name="Text Box 22"/>
          <p:cNvSpPr txBox="1">
            <a:spLocks noChangeArrowheads="1"/>
          </p:cNvSpPr>
          <p:nvPr/>
        </p:nvSpPr>
        <p:spPr bwMode="auto">
          <a:xfrm>
            <a:off x="6580188" y="4641850"/>
            <a:ext cx="1217612" cy="180975"/>
          </a:xfrm>
          <a:prstGeom prst="rect">
            <a:avLst/>
          </a:prstGeom>
          <a:noFill/>
          <a:ln w="9525">
            <a:noFill/>
            <a:miter lim="800000"/>
            <a:headEnd/>
            <a:tailEnd/>
          </a:ln>
          <a:effectLst/>
        </p:spPr>
        <p:txBody>
          <a:bodyPr wrap="none" lIns="0" tIns="0" rIns="0" bIns="0"/>
          <a:lstStyle/>
          <a:p>
            <a:pPr algn="l">
              <a:lnSpc>
                <a:spcPct val="90000"/>
              </a:lnSpc>
            </a:pPr>
            <a:r>
              <a:rPr lang="en-US" sz="1300"/>
              <a:t>Carbon dioxide</a:t>
            </a:r>
          </a:p>
        </p:txBody>
      </p:sp>
      <p:sp>
        <p:nvSpPr>
          <p:cNvPr id="642071" name="Text Box 23"/>
          <p:cNvSpPr txBox="1">
            <a:spLocks noChangeArrowheads="1"/>
          </p:cNvSpPr>
          <p:nvPr/>
        </p:nvSpPr>
        <p:spPr bwMode="auto">
          <a:xfrm>
            <a:off x="6924675" y="2660650"/>
            <a:ext cx="461963" cy="168275"/>
          </a:xfrm>
          <a:prstGeom prst="rect">
            <a:avLst/>
          </a:prstGeom>
          <a:noFill/>
          <a:ln w="9525">
            <a:noFill/>
            <a:miter lim="800000"/>
            <a:headEnd/>
            <a:tailEnd/>
          </a:ln>
          <a:effectLst/>
        </p:spPr>
        <p:txBody>
          <a:bodyPr wrap="none" lIns="0" tIns="0" rIns="0" bIns="0"/>
          <a:lstStyle/>
          <a:p>
            <a:pPr algn="l">
              <a:lnSpc>
                <a:spcPct val="90000"/>
              </a:lnSpc>
            </a:pPr>
            <a:r>
              <a:rPr lang="en-US" sz="1300"/>
              <a:t>Water</a:t>
            </a:r>
          </a:p>
        </p:txBody>
      </p:sp>
      <p:sp>
        <p:nvSpPr>
          <p:cNvPr id="642072" name="Text Box 24"/>
          <p:cNvSpPr txBox="1">
            <a:spLocks noChangeArrowheads="1"/>
          </p:cNvSpPr>
          <p:nvPr/>
        </p:nvSpPr>
        <p:spPr bwMode="auto">
          <a:xfrm>
            <a:off x="6550025" y="1538288"/>
            <a:ext cx="1208088" cy="187325"/>
          </a:xfrm>
          <a:prstGeom prst="rect">
            <a:avLst/>
          </a:prstGeom>
          <a:noFill/>
          <a:ln w="9525">
            <a:noFill/>
            <a:miter lim="800000"/>
            <a:headEnd/>
            <a:tailEnd/>
          </a:ln>
          <a:effectLst/>
        </p:spPr>
        <p:txBody>
          <a:bodyPr wrap="none" lIns="0" tIns="0" rIns="0" bIns="0"/>
          <a:lstStyle/>
          <a:p>
            <a:pPr algn="l">
              <a:lnSpc>
                <a:spcPct val="90000"/>
              </a:lnSpc>
            </a:pPr>
            <a:r>
              <a:rPr lang="en-US" sz="1300"/>
              <a:t>Carbon dioxide</a:t>
            </a:r>
          </a:p>
        </p:txBody>
      </p:sp>
      <p:sp>
        <p:nvSpPr>
          <p:cNvPr id="642073" name="Text Box 25"/>
          <p:cNvSpPr txBox="1">
            <a:spLocks noChangeArrowheads="1"/>
          </p:cNvSpPr>
          <p:nvPr/>
        </p:nvSpPr>
        <p:spPr bwMode="auto">
          <a:xfrm>
            <a:off x="3922713" y="2149475"/>
            <a:ext cx="1296987" cy="406400"/>
          </a:xfrm>
          <a:prstGeom prst="rect">
            <a:avLst/>
          </a:prstGeom>
          <a:noFill/>
          <a:ln w="9525">
            <a:noFill/>
            <a:miter lim="800000"/>
            <a:headEnd/>
            <a:tailEnd/>
          </a:ln>
          <a:effectLst/>
        </p:spPr>
        <p:txBody>
          <a:bodyPr wrap="none" lIns="0" tIns="0" rIns="0" bIns="0"/>
          <a:lstStyle/>
          <a:p>
            <a:pPr algn="l">
              <a:lnSpc>
                <a:spcPct val="90000"/>
              </a:lnSpc>
            </a:pPr>
            <a:r>
              <a:rPr lang="en-US" sz="1200"/>
              <a:t>Kinetic energy</a:t>
            </a:r>
          </a:p>
          <a:p>
            <a:pPr algn="l">
              <a:lnSpc>
                <a:spcPct val="90000"/>
              </a:lnSpc>
            </a:pPr>
            <a:r>
              <a:rPr lang="en-US" sz="1200"/>
              <a:t>of movement</a:t>
            </a:r>
          </a:p>
        </p:txBody>
      </p:sp>
      <p:sp>
        <p:nvSpPr>
          <p:cNvPr id="642074" name="Text Box 26"/>
          <p:cNvSpPr txBox="1">
            <a:spLocks noChangeArrowheads="1"/>
          </p:cNvSpPr>
          <p:nvPr/>
        </p:nvSpPr>
        <p:spPr bwMode="auto">
          <a:xfrm>
            <a:off x="3100388" y="992188"/>
            <a:ext cx="560387" cy="390525"/>
          </a:xfrm>
          <a:prstGeom prst="rect">
            <a:avLst/>
          </a:prstGeom>
          <a:noFill/>
          <a:ln w="9525">
            <a:noFill/>
            <a:miter lim="800000"/>
            <a:headEnd/>
            <a:tailEnd/>
          </a:ln>
          <a:effectLst/>
        </p:spPr>
        <p:txBody>
          <a:bodyPr wrap="none" lIns="0" tIns="0" rIns="0" bIns="0"/>
          <a:lstStyle/>
          <a:p>
            <a:pPr algn="l">
              <a:lnSpc>
                <a:spcPct val="90000"/>
              </a:lnSpc>
            </a:pPr>
            <a:r>
              <a:rPr lang="en-US" sz="1300"/>
              <a:t>Heat</a:t>
            </a:r>
          </a:p>
          <a:p>
            <a:pPr algn="l">
              <a:lnSpc>
                <a:spcPct val="90000"/>
              </a:lnSpc>
            </a:pPr>
            <a:r>
              <a:rPr lang="en-US" sz="1300"/>
              <a:t>energy</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Rectangle 2"/>
          <p:cNvSpPr>
            <a:spLocks noGrp="1" noChangeArrowheads="1"/>
          </p:cNvSpPr>
          <p:nvPr>
            <p:ph type="title"/>
          </p:nvPr>
        </p:nvSpPr>
        <p:spPr>
          <a:xfrm>
            <a:off x="160338" y="158750"/>
            <a:ext cx="8707437" cy="914400"/>
          </a:xfrm>
        </p:spPr>
        <p:txBody>
          <a:bodyPr/>
          <a:lstStyle/>
          <a:p>
            <a:pPr marL="744538" indent="-744538">
              <a:tabLst>
                <a:tab pos="744538" algn="l"/>
              </a:tabLst>
            </a:pPr>
            <a:r>
              <a:rPr lang="en-US" sz="3200"/>
              <a:t>5.12 Chemical reactions either release or store energy</a:t>
            </a:r>
          </a:p>
        </p:txBody>
      </p:sp>
      <p:sp>
        <p:nvSpPr>
          <p:cNvPr id="644099" name="Rectangle 3"/>
          <p:cNvSpPr>
            <a:spLocks noGrp="1" noChangeArrowheads="1"/>
          </p:cNvSpPr>
          <p:nvPr>
            <p:ph type="body" idx="1"/>
          </p:nvPr>
        </p:nvSpPr>
        <p:spPr>
          <a:xfrm>
            <a:off x="153988" y="1301750"/>
            <a:ext cx="8534400" cy="4302125"/>
          </a:xfrm>
        </p:spPr>
        <p:txBody>
          <a:bodyPr/>
          <a:lstStyle/>
          <a:p>
            <a:r>
              <a:rPr lang="en-US" dirty="0"/>
              <a:t>An </a:t>
            </a:r>
            <a:r>
              <a:rPr lang="en-US" b="1" dirty="0" err="1"/>
              <a:t>exergonic</a:t>
            </a:r>
            <a:r>
              <a:rPr lang="en-US" b="1" dirty="0"/>
              <a:t> reaction</a:t>
            </a:r>
            <a:r>
              <a:rPr lang="en-US" dirty="0"/>
              <a:t> is a chemical reaction that releases energy</a:t>
            </a:r>
          </a:p>
          <a:p>
            <a:pPr lvl="1">
              <a:buFontTx/>
              <a:buChar char="–"/>
            </a:pPr>
            <a:r>
              <a:rPr lang="en-US" dirty="0"/>
              <a:t>This reaction releases the energy in covalent bonds of the reactants</a:t>
            </a:r>
          </a:p>
          <a:p>
            <a:pPr lvl="1">
              <a:buFontTx/>
              <a:buChar char="–"/>
            </a:pPr>
            <a:r>
              <a:rPr lang="en-US" dirty="0"/>
              <a:t>Burning wood releases the energy in </a:t>
            </a:r>
            <a:r>
              <a:rPr lang="en-US" dirty="0" smtClean="0"/>
              <a:t>cellulose</a:t>
            </a:r>
            <a:r>
              <a:rPr lang="en-US" dirty="0" smtClean="0"/>
              <a:t>, </a:t>
            </a:r>
            <a:r>
              <a:rPr lang="en-US" dirty="0"/>
              <a:t>producing heat, light, carbon dioxide, and water</a:t>
            </a:r>
          </a:p>
          <a:p>
            <a:pPr lvl="1">
              <a:buFontTx/>
              <a:buChar char="–"/>
            </a:pPr>
            <a:r>
              <a:rPr lang="en-US" b="1" dirty="0"/>
              <a:t>Cellular respiration</a:t>
            </a:r>
            <a:r>
              <a:rPr lang="en-US" dirty="0"/>
              <a:t> also releases energy and heat and produces products but is able to use the released energy to perform work</a:t>
            </a:r>
          </a:p>
        </p:txBody>
      </p:sp>
      <p:sp>
        <p:nvSpPr>
          <p:cNvPr id="644100"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4410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4410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7174" name="Picture 6" descr="05_12aExergonicRxn-U"/>
          <p:cNvPicPr>
            <a:picLocks noChangeAspect="1" noChangeArrowheads="1"/>
          </p:cNvPicPr>
          <p:nvPr/>
        </p:nvPicPr>
        <p:blipFill>
          <a:blip r:embed="rId3" cstate="print"/>
          <a:srcRect/>
          <a:stretch>
            <a:fillRect/>
          </a:stretch>
        </p:blipFill>
        <p:spPr bwMode="auto">
          <a:xfrm>
            <a:off x="296863" y="885825"/>
            <a:ext cx="8548687" cy="5084763"/>
          </a:xfrm>
          <a:prstGeom prst="rect">
            <a:avLst/>
          </a:prstGeom>
          <a:noFill/>
        </p:spPr>
      </p:pic>
      <p:sp>
        <p:nvSpPr>
          <p:cNvPr id="647175" name="Text Box 7"/>
          <p:cNvSpPr txBox="1">
            <a:spLocks noChangeArrowheads="1"/>
          </p:cNvSpPr>
          <p:nvPr/>
        </p:nvSpPr>
        <p:spPr bwMode="auto">
          <a:xfrm>
            <a:off x="952500" y="1601788"/>
            <a:ext cx="1682750" cy="234950"/>
          </a:xfrm>
          <a:prstGeom prst="rect">
            <a:avLst/>
          </a:prstGeom>
          <a:noFill/>
          <a:ln w="9525">
            <a:noFill/>
            <a:miter lim="800000"/>
            <a:headEnd/>
            <a:tailEnd/>
          </a:ln>
          <a:effectLst/>
        </p:spPr>
        <p:txBody>
          <a:bodyPr wrap="none" lIns="0" tIns="0" rIns="0" bIns="0"/>
          <a:lstStyle/>
          <a:p>
            <a:pPr algn="l">
              <a:lnSpc>
                <a:spcPct val="90000"/>
              </a:lnSpc>
            </a:pPr>
            <a:r>
              <a:rPr lang="en-US" sz="2300"/>
              <a:t>Reactants</a:t>
            </a:r>
          </a:p>
        </p:txBody>
      </p:sp>
      <p:sp>
        <p:nvSpPr>
          <p:cNvPr id="647176" name="Text Box 8"/>
          <p:cNvSpPr txBox="1">
            <a:spLocks noChangeArrowheads="1"/>
          </p:cNvSpPr>
          <p:nvPr/>
        </p:nvSpPr>
        <p:spPr bwMode="auto">
          <a:xfrm>
            <a:off x="7231063" y="2782888"/>
            <a:ext cx="1460500" cy="995362"/>
          </a:xfrm>
          <a:prstGeom prst="rect">
            <a:avLst/>
          </a:prstGeom>
          <a:noFill/>
          <a:ln w="9525">
            <a:noFill/>
            <a:miter lim="800000"/>
            <a:headEnd/>
            <a:tailEnd/>
          </a:ln>
          <a:effectLst/>
        </p:spPr>
        <p:txBody>
          <a:bodyPr wrap="none" lIns="0" tIns="0" rIns="0" bIns="0"/>
          <a:lstStyle/>
          <a:p>
            <a:pPr algn="ctr">
              <a:lnSpc>
                <a:spcPct val="90000"/>
              </a:lnSpc>
            </a:pPr>
            <a:r>
              <a:rPr lang="en-US" sz="2300"/>
              <a:t>Amount of</a:t>
            </a:r>
          </a:p>
          <a:p>
            <a:pPr algn="ctr">
              <a:lnSpc>
                <a:spcPct val="90000"/>
              </a:lnSpc>
            </a:pPr>
            <a:r>
              <a:rPr lang="en-US" sz="2300"/>
              <a:t>energy</a:t>
            </a:r>
          </a:p>
          <a:p>
            <a:pPr algn="ctr">
              <a:lnSpc>
                <a:spcPct val="90000"/>
              </a:lnSpc>
            </a:pPr>
            <a:r>
              <a:rPr lang="en-US" sz="2300"/>
              <a:t>released</a:t>
            </a:r>
          </a:p>
        </p:txBody>
      </p:sp>
      <p:sp>
        <p:nvSpPr>
          <p:cNvPr id="647177" name="Text Box 9"/>
          <p:cNvSpPr txBox="1">
            <a:spLocks noChangeArrowheads="1"/>
          </p:cNvSpPr>
          <p:nvPr/>
        </p:nvSpPr>
        <p:spPr bwMode="auto">
          <a:xfrm rot="-5400000">
            <a:off x="-1590674" y="3409950"/>
            <a:ext cx="4203700" cy="422275"/>
          </a:xfrm>
          <a:prstGeom prst="rect">
            <a:avLst/>
          </a:prstGeom>
          <a:noFill/>
          <a:ln w="9525">
            <a:noFill/>
            <a:miter lim="800000"/>
            <a:headEnd/>
            <a:tailEnd/>
          </a:ln>
          <a:effectLst/>
        </p:spPr>
        <p:txBody>
          <a:bodyPr wrap="none" lIns="0" tIns="0" rIns="0" bIns="0"/>
          <a:lstStyle/>
          <a:p>
            <a:pPr algn="l">
              <a:lnSpc>
                <a:spcPct val="90000"/>
              </a:lnSpc>
            </a:pPr>
            <a:r>
              <a:rPr lang="en-US" sz="2300"/>
              <a:t>Potential energy of molecules</a:t>
            </a:r>
          </a:p>
        </p:txBody>
      </p:sp>
      <p:sp>
        <p:nvSpPr>
          <p:cNvPr id="647178" name="Text Box 10"/>
          <p:cNvSpPr txBox="1">
            <a:spLocks noChangeArrowheads="1"/>
          </p:cNvSpPr>
          <p:nvPr/>
        </p:nvSpPr>
        <p:spPr bwMode="auto">
          <a:xfrm>
            <a:off x="3071813" y="3448050"/>
            <a:ext cx="2395537" cy="303213"/>
          </a:xfrm>
          <a:prstGeom prst="rect">
            <a:avLst/>
          </a:prstGeom>
          <a:noFill/>
          <a:ln w="9525">
            <a:noFill/>
            <a:miter lim="800000"/>
            <a:headEnd/>
            <a:tailEnd/>
          </a:ln>
          <a:effectLst/>
        </p:spPr>
        <p:txBody>
          <a:bodyPr wrap="none" lIns="0" tIns="0" rIns="0" bIns="0"/>
          <a:lstStyle/>
          <a:p>
            <a:pPr algn="l">
              <a:lnSpc>
                <a:spcPct val="90000"/>
              </a:lnSpc>
            </a:pPr>
            <a:r>
              <a:rPr lang="en-US" sz="2300"/>
              <a:t>Energy released</a:t>
            </a:r>
          </a:p>
        </p:txBody>
      </p:sp>
      <p:sp>
        <p:nvSpPr>
          <p:cNvPr id="647179" name="Text Box 11"/>
          <p:cNvSpPr txBox="1">
            <a:spLocks noChangeArrowheads="1"/>
          </p:cNvSpPr>
          <p:nvPr/>
        </p:nvSpPr>
        <p:spPr bwMode="auto">
          <a:xfrm>
            <a:off x="5557838" y="4157663"/>
            <a:ext cx="1682750" cy="234950"/>
          </a:xfrm>
          <a:prstGeom prst="rect">
            <a:avLst/>
          </a:prstGeom>
          <a:noFill/>
          <a:ln w="9525">
            <a:noFill/>
            <a:miter lim="800000"/>
            <a:headEnd/>
            <a:tailEnd/>
          </a:ln>
          <a:effectLst/>
        </p:spPr>
        <p:txBody>
          <a:bodyPr wrap="none" lIns="0" tIns="0" rIns="0" bIns="0"/>
          <a:lstStyle/>
          <a:p>
            <a:pPr algn="l">
              <a:lnSpc>
                <a:spcPct val="90000"/>
              </a:lnSpc>
            </a:pPr>
            <a:r>
              <a:rPr lang="en-US" sz="2300"/>
              <a:t>Products</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Rectangle 2"/>
          <p:cNvSpPr>
            <a:spLocks noGrp="1" noChangeArrowheads="1"/>
          </p:cNvSpPr>
          <p:nvPr>
            <p:ph type="title"/>
          </p:nvPr>
        </p:nvSpPr>
        <p:spPr>
          <a:xfrm>
            <a:off x="160338" y="158750"/>
            <a:ext cx="8534400" cy="914400"/>
          </a:xfrm>
        </p:spPr>
        <p:txBody>
          <a:bodyPr/>
          <a:lstStyle/>
          <a:p>
            <a:pPr marL="744538" indent="-744538"/>
            <a:r>
              <a:rPr lang="en-US" sz="3200"/>
              <a:t>5.12 Chemical reactions either release or store energy</a:t>
            </a:r>
          </a:p>
        </p:txBody>
      </p:sp>
      <p:sp>
        <p:nvSpPr>
          <p:cNvPr id="645123" name="Rectangle 3"/>
          <p:cNvSpPr>
            <a:spLocks noGrp="1" noChangeArrowheads="1"/>
          </p:cNvSpPr>
          <p:nvPr>
            <p:ph type="body" idx="1"/>
          </p:nvPr>
        </p:nvSpPr>
        <p:spPr>
          <a:xfrm>
            <a:off x="153988" y="1301750"/>
            <a:ext cx="8534400" cy="3937000"/>
          </a:xfrm>
        </p:spPr>
        <p:txBody>
          <a:bodyPr/>
          <a:lstStyle/>
          <a:p>
            <a:r>
              <a:rPr lang="en-US"/>
              <a:t>An </a:t>
            </a:r>
            <a:r>
              <a:rPr lang="en-US" b="1"/>
              <a:t>endergonic reaction</a:t>
            </a:r>
            <a:r>
              <a:rPr lang="en-US"/>
              <a:t> requires an input of energy and yields products rich in potential energy</a:t>
            </a:r>
          </a:p>
          <a:p>
            <a:pPr lvl="1">
              <a:buFontTx/>
              <a:buChar char="–"/>
            </a:pPr>
            <a:r>
              <a:rPr lang="en-US"/>
              <a:t>The reactants contain little energy in the beginning, but energy is absorbed from the surroundings and stored in covalent bonds of the products</a:t>
            </a:r>
          </a:p>
          <a:p>
            <a:pPr lvl="1">
              <a:buFontTx/>
              <a:buChar char="–"/>
            </a:pPr>
            <a:r>
              <a:rPr lang="en-US"/>
              <a:t>Photosynthesis makes energy-rich sugar molecules using energy in sunlight</a:t>
            </a:r>
          </a:p>
          <a:p>
            <a:pPr lvl="1"/>
            <a:endParaRPr lang="en-US"/>
          </a:p>
        </p:txBody>
      </p:sp>
      <p:sp>
        <p:nvSpPr>
          <p:cNvPr id="645124"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4512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4512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9223" name="Picture 7" descr="05_12bEndergoincRxn-U"/>
          <p:cNvPicPr>
            <a:picLocks noChangeAspect="1" noChangeArrowheads="1"/>
          </p:cNvPicPr>
          <p:nvPr/>
        </p:nvPicPr>
        <p:blipFill>
          <a:blip r:embed="rId3" cstate="print"/>
          <a:srcRect/>
          <a:stretch>
            <a:fillRect/>
          </a:stretch>
        </p:blipFill>
        <p:spPr bwMode="auto">
          <a:xfrm>
            <a:off x="296863" y="882650"/>
            <a:ext cx="8548687" cy="5091113"/>
          </a:xfrm>
          <a:prstGeom prst="rect">
            <a:avLst/>
          </a:prstGeom>
          <a:noFill/>
        </p:spPr>
      </p:pic>
      <p:sp>
        <p:nvSpPr>
          <p:cNvPr id="649224" name="Text Box 8"/>
          <p:cNvSpPr txBox="1">
            <a:spLocks noChangeArrowheads="1"/>
          </p:cNvSpPr>
          <p:nvPr/>
        </p:nvSpPr>
        <p:spPr bwMode="auto">
          <a:xfrm>
            <a:off x="1104900" y="4140200"/>
            <a:ext cx="1370013" cy="325438"/>
          </a:xfrm>
          <a:prstGeom prst="rect">
            <a:avLst/>
          </a:prstGeom>
          <a:noFill/>
          <a:ln w="9525">
            <a:noFill/>
            <a:miter lim="800000"/>
            <a:headEnd/>
            <a:tailEnd/>
          </a:ln>
          <a:effectLst/>
        </p:spPr>
        <p:txBody>
          <a:bodyPr wrap="none" lIns="0" tIns="0" rIns="0" bIns="0"/>
          <a:lstStyle/>
          <a:p>
            <a:pPr algn="l">
              <a:lnSpc>
                <a:spcPct val="90000"/>
              </a:lnSpc>
            </a:pPr>
            <a:r>
              <a:rPr lang="en-US" sz="2300"/>
              <a:t>Reactants</a:t>
            </a:r>
          </a:p>
        </p:txBody>
      </p:sp>
      <p:sp>
        <p:nvSpPr>
          <p:cNvPr id="649225" name="Text Box 9"/>
          <p:cNvSpPr txBox="1">
            <a:spLocks noChangeArrowheads="1"/>
          </p:cNvSpPr>
          <p:nvPr/>
        </p:nvSpPr>
        <p:spPr bwMode="auto">
          <a:xfrm rot="-5400000">
            <a:off x="-1627981" y="3440906"/>
            <a:ext cx="4171950" cy="331788"/>
          </a:xfrm>
          <a:prstGeom prst="rect">
            <a:avLst/>
          </a:prstGeom>
          <a:noFill/>
          <a:ln w="9525">
            <a:noFill/>
            <a:miter lim="800000"/>
            <a:headEnd/>
            <a:tailEnd/>
          </a:ln>
          <a:effectLst/>
        </p:spPr>
        <p:txBody>
          <a:bodyPr wrap="none" lIns="0" tIns="0" rIns="0" bIns="0"/>
          <a:lstStyle/>
          <a:p>
            <a:pPr algn="l">
              <a:lnSpc>
                <a:spcPct val="90000"/>
              </a:lnSpc>
            </a:pPr>
            <a:r>
              <a:rPr lang="en-US" sz="2300"/>
              <a:t>Potential energy of molecules</a:t>
            </a:r>
          </a:p>
        </p:txBody>
      </p:sp>
      <p:sp>
        <p:nvSpPr>
          <p:cNvPr id="649226" name="Text Box 10"/>
          <p:cNvSpPr txBox="1">
            <a:spLocks noChangeArrowheads="1"/>
          </p:cNvSpPr>
          <p:nvPr/>
        </p:nvSpPr>
        <p:spPr bwMode="auto">
          <a:xfrm>
            <a:off x="2654300" y="3459163"/>
            <a:ext cx="2308225" cy="358775"/>
          </a:xfrm>
          <a:prstGeom prst="rect">
            <a:avLst/>
          </a:prstGeom>
          <a:noFill/>
          <a:ln w="9525">
            <a:noFill/>
            <a:miter lim="800000"/>
            <a:headEnd/>
            <a:tailEnd/>
          </a:ln>
          <a:effectLst/>
        </p:spPr>
        <p:txBody>
          <a:bodyPr wrap="none" lIns="0" tIns="0" rIns="0" bIns="0"/>
          <a:lstStyle/>
          <a:p>
            <a:pPr algn="l">
              <a:lnSpc>
                <a:spcPct val="90000"/>
              </a:lnSpc>
            </a:pPr>
            <a:r>
              <a:rPr lang="en-US" sz="2300"/>
              <a:t>Energy required</a:t>
            </a:r>
          </a:p>
        </p:txBody>
      </p:sp>
      <p:sp>
        <p:nvSpPr>
          <p:cNvPr id="649227" name="Text Box 11"/>
          <p:cNvSpPr txBox="1">
            <a:spLocks noChangeArrowheads="1"/>
          </p:cNvSpPr>
          <p:nvPr/>
        </p:nvSpPr>
        <p:spPr bwMode="auto">
          <a:xfrm>
            <a:off x="5549900" y="1595438"/>
            <a:ext cx="1370013" cy="325437"/>
          </a:xfrm>
          <a:prstGeom prst="rect">
            <a:avLst/>
          </a:prstGeom>
          <a:noFill/>
          <a:ln w="9525">
            <a:noFill/>
            <a:miter lim="800000"/>
            <a:headEnd/>
            <a:tailEnd/>
          </a:ln>
          <a:effectLst/>
        </p:spPr>
        <p:txBody>
          <a:bodyPr wrap="none" lIns="0" tIns="0" rIns="0" bIns="0"/>
          <a:lstStyle/>
          <a:p>
            <a:pPr algn="l">
              <a:lnSpc>
                <a:spcPct val="90000"/>
              </a:lnSpc>
            </a:pPr>
            <a:r>
              <a:rPr lang="en-US" sz="2300"/>
              <a:t>Products</a:t>
            </a:r>
          </a:p>
        </p:txBody>
      </p:sp>
      <p:sp>
        <p:nvSpPr>
          <p:cNvPr id="649228" name="Text Box 12"/>
          <p:cNvSpPr txBox="1">
            <a:spLocks noChangeArrowheads="1"/>
          </p:cNvSpPr>
          <p:nvPr/>
        </p:nvSpPr>
        <p:spPr bwMode="auto">
          <a:xfrm>
            <a:off x="7246938" y="2855913"/>
            <a:ext cx="1428750" cy="958850"/>
          </a:xfrm>
          <a:prstGeom prst="rect">
            <a:avLst/>
          </a:prstGeom>
          <a:noFill/>
          <a:ln w="9525">
            <a:noFill/>
            <a:miter lim="800000"/>
            <a:headEnd/>
            <a:tailEnd/>
          </a:ln>
          <a:effectLst/>
        </p:spPr>
        <p:txBody>
          <a:bodyPr wrap="none" lIns="0" tIns="0" rIns="0" bIns="0"/>
          <a:lstStyle/>
          <a:p>
            <a:pPr algn="ctr">
              <a:lnSpc>
                <a:spcPct val="90000"/>
              </a:lnSpc>
            </a:pPr>
            <a:r>
              <a:rPr lang="en-US" sz="2300"/>
              <a:t>Amount of</a:t>
            </a:r>
          </a:p>
          <a:p>
            <a:pPr algn="ctr">
              <a:lnSpc>
                <a:spcPct val="90000"/>
              </a:lnSpc>
            </a:pPr>
            <a:r>
              <a:rPr lang="en-US" sz="2300"/>
              <a:t>energy</a:t>
            </a:r>
          </a:p>
          <a:p>
            <a:pPr algn="ctr">
              <a:lnSpc>
                <a:spcPct val="90000"/>
              </a:lnSpc>
            </a:pPr>
            <a:r>
              <a:rPr lang="en-US" sz="2300"/>
              <a:t>required</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Rectangle 2"/>
          <p:cNvSpPr>
            <a:spLocks noGrp="1" noChangeArrowheads="1"/>
          </p:cNvSpPr>
          <p:nvPr>
            <p:ph type="title"/>
          </p:nvPr>
        </p:nvSpPr>
        <p:spPr>
          <a:xfrm>
            <a:off x="160338" y="158750"/>
            <a:ext cx="8534400" cy="914400"/>
          </a:xfrm>
        </p:spPr>
        <p:txBody>
          <a:bodyPr/>
          <a:lstStyle/>
          <a:p>
            <a:pPr marL="744538" indent="-744538"/>
            <a:r>
              <a:rPr lang="en-US" sz="3200"/>
              <a:t>5.12 Chemical reactions either release or store energy</a:t>
            </a:r>
          </a:p>
        </p:txBody>
      </p:sp>
      <p:sp>
        <p:nvSpPr>
          <p:cNvPr id="646147" name="Rectangle 3"/>
          <p:cNvSpPr>
            <a:spLocks noGrp="1" noChangeArrowheads="1"/>
          </p:cNvSpPr>
          <p:nvPr>
            <p:ph type="body" idx="1"/>
          </p:nvPr>
        </p:nvSpPr>
        <p:spPr>
          <a:xfrm>
            <a:off x="153988" y="1301750"/>
            <a:ext cx="8534400" cy="2968625"/>
          </a:xfrm>
        </p:spPr>
        <p:txBody>
          <a:bodyPr/>
          <a:lstStyle/>
          <a:p>
            <a:r>
              <a:rPr lang="en-US"/>
              <a:t>A living organism produces thousands of endergonic and exergonic chemical reactions</a:t>
            </a:r>
          </a:p>
          <a:p>
            <a:pPr lvl="1">
              <a:buFontTx/>
              <a:buChar char="–"/>
            </a:pPr>
            <a:r>
              <a:rPr lang="en-US"/>
              <a:t>All of these combined is called </a:t>
            </a:r>
            <a:r>
              <a:rPr lang="en-US" b="1"/>
              <a:t>metabolism</a:t>
            </a:r>
            <a:endParaRPr lang="en-US"/>
          </a:p>
          <a:p>
            <a:pPr lvl="1">
              <a:buFontTx/>
              <a:buChar char="–"/>
            </a:pPr>
            <a:r>
              <a:rPr lang="en-US"/>
              <a:t>A </a:t>
            </a:r>
            <a:r>
              <a:rPr lang="en-US" b="1"/>
              <a:t>metabolic pathway</a:t>
            </a:r>
            <a:r>
              <a:rPr lang="en-US"/>
              <a:t> is a series of chemical reactions that either break down a complex molecule or build up a complex molecule</a:t>
            </a:r>
          </a:p>
        </p:txBody>
      </p:sp>
      <p:sp>
        <p:nvSpPr>
          <p:cNvPr id="646148"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4614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4615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Rectangle 2"/>
          <p:cNvSpPr>
            <a:spLocks noGrp="1" noChangeArrowheads="1"/>
          </p:cNvSpPr>
          <p:nvPr>
            <p:ph type="title"/>
          </p:nvPr>
        </p:nvSpPr>
        <p:spPr>
          <a:xfrm>
            <a:off x="160338" y="158750"/>
            <a:ext cx="8534400" cy="914400"/>
          </a:xfrm>
        </p:spPr>
        <p:txBody>
          <a:bodyPr/>
          <a:lstStyle/>
          <a:p>
            <a:pPr marL="744538" indent="-744538"/>
            <a:r>
              <a:rPr lang="en-US" sz="3200"/>
              <a:t>5.12 Chemical reactions either release or store energy</a:t>
            </a:r>
          </a:p>
        </p:txBody>
      </p:sp>
      <p:sp>
        <p:nvSpPr>
          <p:cNvPr id="653315" name="Rectangle 3"/>
          <p:cNvSpPr>
            <a:spLocks noGrp="1" noChangeArrowheads="1"/>
          </p:cNvSpPr>
          <p:nvPr>
            <p:ph type="body" idx="1"/>
          </p:nvPr>
        </p:nvSpPr>
        <p:spPr>
          <a:xfrm>
            <a:off x="155575" y="1301750"/>
            <a:ext cx="8534400" cy="4765675"/>
          </a:xfrm>
        </p:spPr>
        <p:txBody>
          <a:bodyPr/>
          <a:lstStyle/>
          <a:p>
            <a:r>
              <a:rPr lang="en-US" dirty="0"/>
              <a:t>A cell does three main types of cellular work</a:t>
            </a:r>
          </a:p>
          <a:p>
            <a:pPr lvl="1">
              <a:buFontTx/>
              <a:buChar char="–"/>
            </a:pPr>
            <a:r>
              <a:rPr lang="en-US" dirty="0"/>
              <a:t>Chemical </a:t>
            </a:r>
            <a:r>
              <a:rPr lang="en-US" dirty="0" smtClean="0"/>
              <a:t>work (driving </a:t>
            </a:r>
            <a:r>
              <a:rPr lang="en-US" dirty="0" err="1"/>
              <a:t>endergonic</a:t>
            </a:r>
            <a:r>
              <a:rPr lang="en-US" dirty="0"/>
              <a:t> </a:t>
            </a:r>
            <a:r>
              <a:rPr lang="en-US" dirty="0" smtClean="0"/>
              <a:t>reactions)</a:t>
            </a:r>
            <a:endParaRPr lang="en-US" dirty="0"/>
          </a:p>
          <a:p>
            <a:pPr lvl="1">
              <a:buFontTx/>
              <a:buChar char="–"/>
            </a:pPr>
            <a:r>
              <a:rPr lang="en-US" dirty="0"/>
              <a:t>Transport </a:t>
            </a:r>
            <a:r>
              <a:rPr lang="en-US" dirty="0" smtClean="0"/>
              <a:t>work (pumping </a:t>
            </a:r>
            <a:r>
              <a:rPr lang="en-US" dirty="0"/>
              <a:t>substances across </a:t>
            </a:r>
            <a:r>
              <a:rPr lang="en-US" dirty="0" smtClean="0"/>
              <a:t>membranes)</a:t>
            </a:r>
            <a:endParaRPr lang="en-US" dirty="0"/>
          </a:p>
          <a:p>
            <a:pPr lvl="1">
              <a:buFontTx/>
              <a:buChar char="–"/>
            </a:pPr>
            <a:r>
              <a:rPr lang="en-US" dirty="0"/>
              <a:t>Mechanical </a:t>
            </a:r>
            <a:r>
              <a:rPr lang="en-US" dirty="0" smtClean="0"/>
              <a:t>work (beating </a:t>
            </a:r>
            <a:r>
              <a:rPr lang="en-US" dirty="0"/>
              <a:t>of </a:t>
            </a:r>
            <a:r>
              <a:rPr lang="en-US" dirty="0" smtClean="0"/>
              <a:t>cilia)</a:t>
            </a:r>
            <a:endParaRPr lang="en-US" dirty="0"/>
          </a:p>
          <a:p>
            <a:r>
              <a:rPr lang="en-US" dirty="0"/>
              <a:t>To accomplish work, a cell must manage its energy resources, and it does so by </a:t>
            </a:r>
            <a:r>
              <a:rPr lang="en-US" b="1" dirty="0"/>
              <a:t>energy</a:t>
            </a:r>
            <a:r>
              <a:rPr lang="en-US" dirty="0"/>
              <a:t> </a:t>
            </a:r>
            <a:r>
              <a:rPr lang="en-US" b="1" dirty="0"/>
              <a:t>coupling</a:t>
            </a:r>
            <a:r>
              <a:rPr lang="en-US" dirty="0"/>
              <a:t>—the use of </a:t>
            </a:r>
            <a:r>
              <a:rPr lang="en-US" dirty="0" err="1"/>
              <a:t>exergonic</a:t>
            </a:r>
            <a:r>
              <a:rPr lang="en-US" dirty="0"/>
              <a:t> processes to drive an </a:t>
            </a:r>
            <a:r>
              <a:rPr lang="en-US" dirty="0" err="1"/>
              <a:t>endergonic</a:t>
            </a:r>
            <a:r>
              <a:rPr lang="en-US" dirty="0"/>
              <a:t> one</a:t>
            </a:r>
          </a:p>
        </p:txBody>
      </p:sp>
      <p:sp>
        <p:nvSpPr>
          <p:cNvPr id="653316"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5331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5331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9463" name="Picture 7" descr="05_13bCellWorkATP-U"/>
          <p:cNvPicPr>
            <a:picLocks noChangeAspect="1" noChangeArrowheads="1"/>
          </p:cNvPicPr>
          <p:nvPr/>
        </p:nvPicPr>
        <p:blipFill>
          <a:blip r:embed="rId3" cstate="print"/>
          <a:srcRect/>
          <a:stretch>
            <a:fillRect/>
          </a:stretch>
        </p:blipFill>
        <p:spPr bwMode="auto">
          <a:xfrm>
            <a:off x="942975" y="136525"/>
            <a:ext cx="7256463" cy="6584950"/>
          </a:xfrm>
          <a:prstGeom prst="rect">
            <a:avLst/>
          </a:prstGeom>
          <a:noFill/>
        </p:spPr>
      </p:pic>
      <p:sp>
        <p:nvSpPr>
          <p:cNvPr id="659464" name="Text Box 8"/>
          <p:cNvSpPr txBox="1">
            <a:spLocks noChangeArrowheads="1"/>
          </p:cNvSpPr>
          <p:nvPr/>
        </p:nvSpPr>
        <p:spPr bwMode="auto">
          <a:xfrm>
            <a:off x="1309688" y="1268413"/>
            <a:ext cx="1673225" cy="292100"/>
          </a:xfrm>
          <a:prstGeom prst="rect">
            <a:avLst/>
          </a:prstGeom>
          <a:noFill/>
          <a:ln w="9525">
            <a:noFill/>
            <a:miter lim="800000"/>
            <a:headEnd/>
            <a:tailEnd/>
          </a:ln>
          <a:effectLst/>
        </p:spPr>
        <p:txBody>
          <a:bodyPr wrap="none" lIns="0" tIns="0" rIns="0" bIns="0"/>
          <a:lstStyle/>
          <a:p>
            <a:pPr algn="ctr">
              <a:lnSpc>
                <a:spcPct val="90000"/>
              </a:lnSpc>
            </a:pPr>
            <a:r>
              <a:rPr lang="en-US" sz="1700"/>
              <a:t>Chemical work</a:t>
            </a:r>
          </a:p>
        </p:txBody>
      </p:sp>
      <p:sp>
        <p:nvSpPr>
          <p:cNvPr id="659465" name="Text Box 9"/>
          <p:cNvSpPr txBox="1">
            <a:spLocks noChangeArrowheads="1"/>
          </p:cNvSpPr>
          <p:nvPr/>
        </p:nvSpPr>
        <p:spPr bwMode="auto">
          <a:xfrm>
            <a:off x="6126163" y="5537200"/>
            <a:ext cx="1884362" cy="274638"/>
          </a:xfrm>
          <a:prstGeom prst="rect">
            <a:avLst/>
          </a:prstGeom>
          <a:noFill/>
          <a:ln w="9525">
            <a:noFill/>
            <a:miter lim="800000"/>
            <a:headEnd/>
            <a:tailEnd/>
          </a:ln>
          <a:effectLst/>
        </p:spPr>
        <p:txBody>
          <a:bodyPr wrap="none" lIns="0" tIns="0" rIns="0" bIns="0"/>
          <a:lstStyle/>
          <a:p>
            <a:pPr algn="ctr">
              <a:lnSpc>
                <a:spcPct val="90000"/>
              </a:lnSpc>
            </a:pPr>
            <a:r>
              <a:rPr lang="en-US" sz="1700"/>
              <a:t>Solute transported</a:t>
            </a:r>
          </a:p>
        </p:txBody>
      </p:sp>
      <p:sp>
        <p:nvSpPr>
          <p:cNvPr id="659466" name="Text Box 10"/>
          <p:cNvSpPr txBox="1">
            <a:spLocks noChangeArrowheads="1"/>
          </p:cNvSpPr>
          <p:nvPr/>
        </p:nvSpPr>
        <p:spPr bwMode="auto">
          <a:xfrm>
            <a:off x="1250950" y="5537200"/>
            <a:ext cx="1757363" cy="249238"/>
          </a:xfrm>
          <a:prstGeom prst="rect">
            <a:avLst/>
          </a:prstGeom>
          <a:noFill/>
          <a:ln w="9525">
            <a:noFill/>
            <a:miter lim="800000"/>
            <a:headEnd/>
            <a:tailEnd/>
          </a:ln>
          <a:effectLst/>
        </p:spPr>
        <p:txBody>
          <a:bodyPr wrap="none" lIns="0" tIns="0" rIns="0" bIns="0"/>
          <a:lstStyle/>
          <a:p>
            <a:pPr algn="ctr">
              <a:lnSpc>
                <a:spcPct val="90000"/>
              </a:lnSpc>
            </a:pPr>
            <a:r>
              <a:rPr lang="en-US" sz="1700"/>
              <a:t>Molecule formed</a:t>
            </a:r>
          </a:p>
        </p:txBody>
      </p:sp>
      <p:sp>
        <p:nvSpPr>
          <p:cNvPr id="659467" name="Text Box 11"/>
          <p:cNvSpPr txBox="1">
            <a:spLocks noChangeArrowheads="1"/>
          </p:cNvSpPr>
          <p:nvPr/>
        </p:nvSpPr>
        <p:spPr bwMode="auto">
          <a:xfrm>
            <a:off x="1665288" y="5133975"/>
            <a:ext cx="944562" cy="241300"/>
          </a:xfrm>
          <a:prstGeom prst="rect">
            <a:avLst/>
          </a:prstGeom>
          <a:noFill/>
          <a:ln w="9525">
            <a:noFill/>
            <a:miter lim="800000"/>
            <a:headEnd/>
            <a:tailEnd/>
          </a:ln>
          <a:effectLst/>
        </p:spPr>
        <p:txBody>
          <a:bodyPr wrap="none" lIns="0" tIns="0" rIns="0" bIns="0"/>
          <a:lstStyle/>
          <a:p>
            <a:pPr algn="ctr">
              <a:lnSpc>
                <a:spcPct val="90000"/>
              </a:lnSpc>
            </a:pPr>
            <a:r>
              <a:rPr lang="en-US" sz="1700"/>
              <a:t>Product</a:t>
            </a:r>
          </a:p>
        </p:txBody>
      </p:sp>
      <p:sp>
        <p:nvSpPr>
          <p:cNvPr id="659468" name="Text Box 12"/>
          <p:cNvSpPr txBox="1">
            <a:spLocks noChangeArrowheads="1"/>
          </p:cNvSpPr>
          <p:nvPr/>
        </p:nvSpPr>
        <p:spPr bwMode="auto">
          <a:xfrm>
            <a:off x="1531938" y="2908300"/>
            <a:ext cx="1208087" cy="274638"/>
          </a:xfrm>
          <a:prstGeom prst="rect">
            <a:avLst/>
          </a:prstGeom>
          <a:noFill/>
          <a:ln w="9525">
            <a:noFill/>
            <a:miter lim="800000"/>
            <a:headEnd/>
            <a:tailEnd/>
          </a:ln>
          <a:effectLst/>
        </p:spPr>
        <p:txBody>
          <a:bodyPr wrap="none" lIns="0" tIns="0" rIns="0" bIns="0"/>
          <a:lstStyle/>
          <a:p>
            <a:pPr algn="ctr">
              <a:lnSpc>
                <a:spcPct val="90000"/>
              </a:lnSpc>
            </a:pPr>
            <a:r>
              <a:rPr lang="en-US" sz="1700"/>
              <a:t>Reactants</a:t>
            </a:r>
          </a:p>
        </p:txBody>
      </p:sp>
      <p:sp>
        <p:nvSpPr>
          <p:cNvPr id="659469" name="Text Box 13"/>
          <p:cNvSpPr txBox="1">
            <a:spLocks noChangeArrowheads="1"/>
          </p:cNvSpPr>
          <p:nvPr/>
        </p:nvSpPr>
        <p:spPr bwMode="auto">
          <a:xfrm>
            <a:off x="3848100" y="2332038"/>
            <a:ext cx="766763" cy="520700"/>
          </a:xfrm>
          <a:prstGeom prst="rect">
            <a:avLst/>
          </a:prstGeom>
          <a:noFill/>
          <a:ln w="9525">
            <a:noFill/>
            <a:miter lim="800000"/>
            <a:headEnd/>
            <a:tailEnd/>
          </a:ln>
          <a:effectLst/>
        </p:spPr>
        <p:txBody>
          <a:bodyPr wrap="none" lIns="0" tIns="0" rIns="0" bIns="0"/>
          <a:lstStyle/>
          <a:p>
            <a:pPr algn="l">
              <a:lnSpc>
                <a:spcPct val="80000"/>
              </a:lnSpc>
            </a:pPr>
            <a:r>
              <a:rPr lang="en-US" sz="1700"/>
              <a:t>Motor</a:t>
            </a:r>
          </a:p>
          <a:p>
            <a:pPr algn="l">
              <a:lnSpc>
                <a:spcPct val="80000"/>
              </a:lnSpc>
            </a:pPr>
            <a:r>
              <a:rPr lang="en-US" sz="1700"/>
              <a:t>protein</a:t>
            </a:r>
          </a:p>
        </p:txBody>
      </p:sp>
      <p:sp>
        <p:nvSpPr>
          <p:cNvPr id="659470" name="Text Box 14"/>
          <p:cNvSpPr txBox="1">
            <a:spLocks noChangeArrowheads="1"/>
          </p:cNvSpPr>
          <p:nvPr/>
        </p:nvSpPr>
        <p:spPr bwMode="auto">
          <a:xfrm>
            <a:off x="5903913" y="2736850"/>
            <a:ext cx="1122362" cy="512763"/>
          </a:xfrm>
          <a:prstGeom prst="rect">
            <a:avLst/>
          </a:prstGeom>
          <a:noFill/>
          <a:ln w="9525">
            <a:noFill/>
            <a:miter lim="800000"/>
            <a:headEnd/>
            <a:tailEnd/>
          </a:ln>
          <a:effectLst/>
        </p:spPr>
        <p:txBody>
          <a:bodyPr wrap="none" lIns="0" tIns="0" rIns="0" bIns="0"/>
          <a:lstStyle/>
          <a:p>
            <a:pPr algn="l">
              <a:lnSpc>
                <a:spcPct val="90000"/>
              </a:lnSpc>
            </a:pPr>
            <a:r>
              <a:rPr lang="en-US"/>
              <a:t>Membrane</a:t>
            </a:r>
          </a:p>
          <a:p>
            <a:pPr algn="l">
              <a:lnSpc>
                <a:spcPct val="90000"/>
              </a:lnSpc>
            </a:pPr>
            <a:r>
              <a:rPr lang="en-US"/>
              <a:t>protein</a:t>
            </a:r>
          </a:p>
        </p:txBody>
      </p:sp>
      <p:sp>
        <p:nvSpPr>
          <p:cNvPr id="659471" name="Text Box 15"/>
          <p:cNvSpPr txBox="1">
            <a:spLocks noChangeArrowheads="1"/>
          </p:cNvSpPr>
          <p:nvPr/>
        </p:nvSpPr>
        <p:spPr bwMode="auto">
          <a:xfrm>
            <a:off x="7408863" y="1608138"/>
            <a:ext cx="733425" cy="284162"/>
          </a:xfrm>
          <a:prstGeom prst="rect">
            <a:avLst/>
          </a:prstGeom>
          <a:noFill/>
          <a:ln w="9525">
            <a:noFill/>
            <a:miter lim="800000"/>
            <a:headEnd/>
            <a:tailEnd/>
          </a:ln>
          <a:effectLst/>
        </p:spPr>
        <p:txBody>
          <a:bodyPr wrap="none" lIns="0" tIns="0" rIns="0" bIns="0"/>
          <a:lstStyle/>
          <a:p>
            <a:pPr algn="l">
              <a:lnSpc>
                <a:spcPct val="90000"/>
              </a:lnSpc>
            </a:pPr>
            <a:r>
              <a:rPr lang="en-US" sz="1700"/>
              <a:t>Solute</a:t>
            </a:r>
          </a:p>
        </p:txBody>
      </p:sp>
      <p:sp>
        <p:nvSpPr>
          <p:cNvPr id="659472" name="Text Box 16"/>
          <p:cNvSpPr txBox="1">
            <a:spLocks noChangeArrowheads="1"/>
          </p:cNvSpPr>
          <p:nvPr/>
        </p:nvSpPr>
        <p:spPr bwMode="auto">
          <a:xfrm>
            <a:off x="6226175" y="1270000"/>
            <a:ext cx="1673225" cy="292100"/>
          </a:xfrm>
          <a:prstGeom prst="rect">
            <a:avLst/>
          </a:prstGeom>
          <a:noFill/>
          <a:ln w="9525">
            <a:noFill/>
            <a:miter lim="800000"/>
            <a:headEnd/>
            <a:tailEnd/>
          </a:ln>
          <a:effectLst/>
        </p:spPr>
        <p:txBody>
          <a:bodyPr wrap="none" lIns="0" tIns="0" rIns="0" bIns="0"/>
          <a:lstStyle/>
          <a:p>
            <a:pPr algn="ctr">
              <a:lnSpc>
                <a:spcPct val="90000"/>
              </a:lnSpc>
            </a:pPr>
            <a:r>
              <a:rPr lang="en-US" sz="1700"/>
              <a:t>Transport work</a:t>
            </a:r>
          </a:p>
        </p:txBody>
      </p:sp>
      <p:sp>
        <p:nvSpPr>
          <p:cNvPr id="659473" name="Text Box 17"/>
          <p:cNvSpPr txBox="1">
            <a:spLocks noChangeArrowheads="1"/>
          </p:cNvSpPr>
          <p:nvPr/>
        </p:nvSpPr>
        <p:spPr bwMode="auto">
          <a:xfrm>
            <a:off x="3736975" y="1270000"/>
            <a:ext cx="1733550" cy="244475"/>
          </a:xfrm>
          <a:prstGeom prst="rect">
            <a:avLst/>
          </a:prstGeom>
          <a:noFill/>
          <a:ln w="9525">
            <a:noFill/>
            <a:miter lim="800000"/>
            <a:headEnd/>
            <a:tailEnd/>
          </a:ln>
          <a:effectLst/>
        </p:spPr>
        <p:txBody>
          <a:bodyPr wrap="none" lIns="0" tIns="0" rIns="0" bIns="0"/>
          <a:lstStyle/>
          <a:p>
            <a:pPr algn="ctr">
              <a:lnSpc>
                <a:spcPct val="90000"/>
              </a:lnSpc>
            </a:pPr>
            <a:r>
              <a:rPr lang="en-US" sz="1700"/>
              <a:t>Mechanical work</a:t>
            </a:r>
          </a:p>
        </p:txBody>
      </p:sp>
      <p:sp>
        <p:nvSpPr>
          <p:cNvPr id="659474" name="Text Box 18"/>
          <p:cNvSpPr txBox="1">
            <a:spLocks noChangeArrowheads="1"/>
          </p:cNvSpPr>
          <p:nvPr/>
        </p:nvSpPr>
        <p:spPr bwMode="auto">
          <a:xfrm>
            <a:off x="3665538" y="5535613"/>
            <a:ext cx="1673225" cy="292100"/>
          </a:xfrm>
          <a:prstGeom prst="rect">
            <a:avLst/>
          </a:prstGeom>
          <a:noFill/>
          <a:ln w="9525">
            <a:noFill/>
            <a:miter lim="800000"/>
            <a:headEnd/>
            <a:tailEnd/>
          </a:ln>
          <a:effectLst/>
        </p:spPr>
        <p:txBody>
          <a:bodyPr wrap="none" lIns="0" tIns="0" rIns="0" bIns="0"/>
          <a:lstStyle/>
          <a:p>
            <a:pPr algn="ctr">
              <a:lnSpc>
                <a:spcPct val="90000"/>
              </a:lnSpc>
            </a:pPr>
            <a:r>
              <a:rPr lang="en-US" sz="1700"/>
              <a:t>Protein moved</a:t>
            </a:r>
          </a:p>
        </p:txBody>
      </p:sp>
      <p:sp>
        <p:nvSpPr>
          <p:cNvPr id="659475" name="Line 19"/>
          <p:cNvSpPr>
            <a:spLocks noChangeShapeType="1"/>
          </p:cNvSpPr>
          <p:nvPr/>
        </p:nvSpPr>
        <p:spPr bwMode="auto">
          <a:xfrm flipV="1">
            <a:off x="6499225" y="2590800"/>
            <a:ext cx="168275" cy="146050"/>
          </a:xfrm>
          <a:prstGeom prst="line">
            <a:avLst/>
          </a:prstGeom>
          <a:noFill/>
          <a:ln w="25400">
            <a:solidFill>
              <a:schemeClr val="tx1"/>
            </a:solidFill>
            <a:round/>
            <a:headEnd/>
            <a:tailEnd/>
          </a:ln>
          <a:effectLst/>
        </p:spPr>
        <p:txBody>
          <a:bodyPr wrap="none" anchor="ctr"/>
          <a:lstStyle/>
          <a:p>
            <a:endParaRPr lang="en-US"/>
          </a:p>
        </p:txBody>
      </p:sp>
      <p:sp>
        <p:nvSpPr>
          <p:cNvPr id="659476" name="Line 20"/>
          <p:cNvSpPr>
            <a:spLocks noChangeShapeType="1"/>
          </p:cNvSpPr>
          <p:nvPr/>
        </p:nvSpPr>
        <p:spPr bwMode="auto">
          <a:xfrm flipH="1">
            <a:off x="7197725" y="1717675"/>
            <a:ext cx="180975" cy="0"/>
          </a:xfrm>
          <a:prstGeom prst="line">
            <a:avLst/>
          </a:prstGeom>
          <a:noFill/>
          <a:ln w="25400">
            <a:solidFill>
              <a:schemeClr val="tx1"/>
            </a:solidFill>
            <a:round/>
            <a:headEnd/>
            <a:tailEnd/>
          </a:ln>
          <a:effectLst/>
        </p:spPr>
        <p:txBody>
          <a:bodyPr wrap="none" anchor="ctr"/>
          <a:lstStyle/>
          <a:p>
            <a:endParaRPr lang="en-US"/>
          </a:p>
        </p:txBody>
      </p:sp>
      <p:sp>
        <p:nvSpPr>
          <p:cNvPr id="659477" name="Line 21"/>
          <p:cNvSpPr>
            <a:spLocks noChangeShapeType="1"/>
          </p:cNvSpPr>
          <p:nvPr/>
        </p:nvSpPr>
        <p:spPr bwMode="auto">
          <a:xfrm flipV="1">
            <a:off x="4619625" y="2441575"/>
            <a:ext cx="285750" cy="19050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91" name="Rectangle 3"/>
          <p:cNvSpPr>
            <a:spLocks noGrp="1" noChangeArrowheads="1"/>
          </p:cNvSpPr>
          <p:nvPr>
            <p:ph type="body" idx="1"/>
          </p:nvPr>
        </p:nvSpPr>
        <p:spPr>
          <a:xfrm>
            <a:off x="153988" y="1301750"/>
            <a:ext cx="8534400" cy="2968625"/>
          </a:xfrm>
        </p:spPr>
        <p:txBody>
          <a:bodyPr/>
          <a:lstStyle/>
          <a:p>
            <a:r>
              <a:rPr lang="en-US"/>
              <a:t>ATP, </a:t>
            </a:r>
            <a:r>
              <a:rPr lang="en-US" u="sng"/>
              <a:t>a</a:t>
            </a:r>
            <a:r>
              <a:rPr lang="en-US"/>
              <a:t>denosine </a:t>
            </a:r>
            <a:r>
              <a:rPr lang="en-US" u="sng"/>
              <a:t>t</a:t>
            </a:r>
            <a:r>
              <a:rPr lang="en-US"/>
              <a:t>ri</a:t>
            </a:r>
            <a:r>
              <a:rPr lang="en-US" u="sng"/>
              <a:t>p</a:t>
            </a:r>
            <a:r>
              <a:rPr lang="en-US"/>
              <a:t>hosphate, is the energy currency of cells.</a:t>
            </a:r>
          </a:p>
          <a:p>
            <a:pPr lvl="1">
              <a:buFontTx/>
              <a:buChar char="–"/>
            </a:pPr>
            <a:r>
              <a:rPr lang="en-US"/>
              <a:t>ATP is the immediate source of energy that powers most forms of cellular work.</a:t>
            </a:r>
          </a:p>
          <a:p>
            <a:pPr lvl="1">
              <a:buFontTx/>
              <a:buChar char="–"/>
            </a:pPr>
            <a:r>
              <a:rPr lang="en-US"/>
              <a:t>It is composed of adenine (a nitrogenous base), ribose (a five-carbon sugar), and three phosphate groups.</a:t>
            </a:r>
          </a:p>
        </p:txBody>
      </p:sp>
      <p:sp>
        <p:nvSpPr>
          <p:cNvPr id="652292"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5229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5229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
        <p:nvSpPr>
          <p:cNvPr id="652297" name="Rectangle 9"/>
          <p:cNvSpPr>
            <a:spLocks noGrp="1" noChangeArrowheads="1"/>
          </p:cNvSpPr>
          <p:nvPr>
            <p:ph type="title"/>
          </p:nvPr>
        </p:nvSpPr>
        <p:spPr>
          <a:xfrm>
            <a:off x="160338" y="158750"/>
            <a:ext cx="8534400" cy="914400"/>
          </a:xfrm>
          <a:noFill/>
          <a:ln/>
        </p:spPr>
        <p:txBody>
          <a:bodyPr/>
          <a:lstStyle/>
          <a:p>
            <a:pPr marL="744538" indent="-744538"/>
            <a:r>
              <a:rPr lang="en-US" sz="3200"/>
              <a:t>5.13 ATP shuttles chemical energy and drives cellular work</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6" name="Rectangle 2"/>
          <p:cNvSpPr>
            <a:spLocks noGrp="1" noChangeArrowheads="1"/>
          </p:cNvSpPr>
          <p:nvPr>
            <p:ph type="title"/>
          </p:nvPr>
        </p:nvSpPr>
        <p:spPr>
          <a:xfrm>
            <a:off x="160338" y="158750"/>
            <a:ext cx="8534400" cy="914400"/>
          </a:xfrm>
        </p:spPr>
        <p:txBody>
          <a:bodyPr/>
          <a:lstStyle/>
          <a:p>
            <a:pPr marL="744538" indent="-744538"/>
            <a:r>
              <a:rPr lang="en-US" sz="3200"/>
              <a:t>5.13 ATP shuttles chemical energy and drives cellular work</a:t>
            </a:r>
          </a:p>
        </p:txBody>
      </p:sp>
      <p:sp>
        <p:nvSpPr>
          <p:cNvPr id="656387" name="Rectangle 3"/>
          <p:cNvSpPr>
            <a:spLocks noGrp="1" noChangeArrowheads="1"/>
          </p:cNvSpPr>
          <p:nvPr>
            <p:ph type="body" idx="1"/>
          </p:nvPr>
        </p:nvSpPr>
        <p:spPr>
          <a:xfrm>
            <a:off x="153988" y="1301750"/>
            <a:ext cx="8534400" cy="2665413"/>
          </a:xfrm>
        </p:spPr>
        <p:txBody>
          <a:bodyPr/>
          <a:lstStyle/>
          <a:p>
            <a:r>
              <a:rPr lang="en-US"/>
              <a:t>Hydrolysis of ATP releases energy by transferring its third phosphate from ATP to some other molecule</a:t>
            </a:r>
          </a:p>
          <a:p>
            <a:pPr lvl="1">
              <a:buFontTx/>
              <a:buChar char="–"/>
            </a:pPr>
            <a:r>
              <a:rPr lang="en-US"/>
              <a:t>The transfer is called phosphorylation</a:t>
            </a:r>
          </a:p>
          <a:p>
            <a:pPr lvl="1">
              <a:buFontTx/>
              <a:buChar char="–"/>
            </a:pPr>
            <a:r>
              <a:rPr lang="en-US"/>
              <a:t>In the process, ATP energizes molecules</a:t>
            </a:r>
          </a:p>
        </p:txBody>
      </p:sp>
      <p:sp>
        <p:nvSpPr>
          <p:cNvPr id="656388"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5638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5639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7415" name="Picture 7" descr="05_13aHydrolysisATP_1-U"/>
          <p:cNvPicPr>
            <a:picLocks noChangeAspect="1" noChangeArrowheads="1"/>
          </p:cNvPicPr>
          <p:nvPr/>
        </p:nvPicPr>
        <p:blipFill>
          <a:blip r:embed="rId3" cstate="print"/>
          <a:srcRect/>
          <a:stretch>
            <a:fillRect/>
          </a:stretch>
        </p:blipFill>
        <p:spPr bwMode="auto">
          <a:xfrm>
            <a:off x="1316038" y="136525"/>
            <a:ext cx="6511925" cy="6584950"/>
          </a:xfrm>
          <a:prstGeom prst="rect">
            <a:avLst/>
          </a:prstGeom>
          <a:noFill/>
        </p:spPr>
      </p:pic>
      <p:sp>
        <p:nvSpPr>
          <p:cNvPr id="657416" name="Line 8"/>
          <p:cNvSpPr>
            <a:spLocks noChangeShapeType="1"/>
          </p:cNvSpPr>
          <p:nvPr/>
        </p:nvSpPr>
        <p:spPr bwMode="auto">
          <a:xfrm flipH="1" flipV="1">
            <a:off x="6030913" y="1465263"/>
            <a:ext cx="155575" cy="381000"/>
          </a:xfrm>
          <a:prstGeom prst="line">
            <a:avLst/>
          </a:prstGeom>
          <a:noFill/>
          <a:ln w="25400">
            <a:solidFill>
              <a:schemeClr val="tx1"/>
            </a:solidFill>
            <a:round/>
            <a:headEnd/>
            <a:tailEnd/>
          </a:ln>
          <a:effectLst/>
        </p:spPr>
        <p:txBody>
          <a:bodyPr wrap="none" anchor="ctr"/>
          <a:lstStyle/>
          <a:p>
            <a:endParaRPr lang="en-US"/>
          </a:p>
        </p:txBody>
      </p:sp>
      <p:sp>
        <p:nvSpPr>
          <p:cNvPr id="657417" name="Text Box 9"/>
          <p:cNvSpPr txBox="1">
            <a:spLocks noChangeArrowheads="1"/>
          </p:cNvSpPr>
          <p:nvPr/>
        </p:nvSpPr>
        <p:spPr bwMode="auto">
          <a:xfrm>
            <a:off x="2506663" y="2771775"/>
            <a:ext cx="1673225" cy="292100"/>
          </a:xfrm>
          <a:prstGeom prst="rect">
            <a:avLst/>
          </a:prstGeom>
          <a:noFill/>
          <a:ln w="9525">
            <a:noFill/>
            <a:miter lim="800000"/>
            <a:headEnd/>
            <a:tailEnd/>
          </a:ln>
          <a:effectLst/>
        </p:spPr>
        <p:txBody>
          <a:bodyPr wrap="none" lIns="0" tIns="0" rIns="0" bIns="0"/>
          <a:lstStyle/>
          <a:p>
            <a:pPr algn="l">
              <a:lnSpc>
                <a:spcPct val="90000"/>
              </a:lnSpc>
            </a:pPr>
            <a:r>
              <a:rPr lang="en-US" sz="2400"/>
              <a:t>Ribose</a:t>
            </a:r>
          </a:p>
        </p:txBody>
      </p:sp>
      <p:sp>
        <p:nvSpPr>
          <p:cNvPr id="657418" name="Text Box 10"/>
          <p:cNvSpPr txBox="1">
            <a:spLocks noChangeArrowheads="1"/>
          </p:cNvSpPr>
          <p:nvPr/>
        </p:nvSpPr>
        <p:spPr bwMode="auto">
          <a:xfrm>
            <a:off x="2452688" y="2147888"/>
            <a:ext cx="1673225" cy="292100"/>
          </a:xfrm>
          <a:prstGeom prst="rect">
            <a:avLst/>
          </a:prstGeom>
          <a:noFill/>
          <a:ln w="9525">
            <a:noFill/>
            <a:miter lim="800000"/>
            <a:headEnd/>
            <a:tailEnd/>
          </a:ln>
          <a:effectLst/>
        </p:spPr>
        <p:txBody>
          <a:bodyPr wrap="none" lIns="0" tIns="0" rIns="0" bIns="0"/>
          <a:lstStyle/>
          <a:p>
            <a:pPr algn="l">
              <a:lnSpc>
                <a:spcPct val="90000"/>
              </a:lnSpc>
            </a:pPr>
            <a:r>
              <a:rPr lang="en-US" sz="2400"/>
              <a:t>Adenine</a:t>
            </a:r>
          </a:p>
        </p:txBody>
      </p:sp>
      <p:sp>
        <p:nvSpPr>
          <p:cNvPr id="657419" name="Text Box 11"/>
          <p:cNvSpPr txBox="1">
            <a:spLocks noChangeArrowheads="1"/>
          </p:cNvSpPr>
          <p:nvPr/>
        </p:nvSpPr>
        <p:spPr bwMode="auto">
          <a:xfrm>
            <a:off x="4889500" y="138113"/>
            <a:ext cx="2900363" cy="419100"/>
          </a:xfrm>
          <a:prstGeom prst="rect">
            <a:avLst/>
          </a:prstGeom>
          <a:noFill/>
          <a:ln w="9525">
            <a:noFill/>
            <a:miter lim="800000"/>
            <a:headEnd/>
            <a:tailEnd/>
          </a:ln>
          <a:effectLst/>
        </p:spPr>
        <p:txBody>
          <a:bodyPr wrap="none" lIns="0" tIns="0" rIns="0" bIns="0"/>
          <a:lstStyle/>
          <a:p>
            <a:pPr algn="l">
              <a:lnSpc>
                <a:spcPct val="90000"/>
              </a:lnSpc>
            </a:pPr>
            <a:r>
              <a:rPr lang="en-US" sz="2400"/>
              <a:t>Triphosphate  (ATP)</a:t>
            </a:r>
          </a:p>
        </p:txBody>
      </p:sp>
      <p:sp>
        <p:nvSpPr>
          <p:cNvPr id="657420" name="Text Box 12"/>
          <p:cNvSpPr txBox="1">
            <a:spLocks noChangeArrowheads="1"/>
          </p:cNvSpPr>
          <p:nvPr/>
        </p:nvSpPr>
        <p:spPr bwMode="auto">
          <a:xfrm>
            <a:off x="2903538" y="133350"/>
            <a:ext cx="1673225" cy="292100"/>
          </a:xfrm>
          <a:prstGeom prst="rect">
            <a:avLst/>
          </a:prstGeom>
          <a:noFill/>
          <a:ln w="9525">
            <a:noFill/>
            <a:miter lim="800000"/>
            <a:headEnd/>
            <a:tailEnd/>
          </a:ln>
          <a:effectLst/>
        </p:spPr>
        <p:txBody>
          <a:bodyPr wrap="none" lIns="0" tIns="0" rIns="0" bIns="0"/>
          <a:lstStyle/>
          <a:p>
            <a:pPr algn="l">
              <a:lnSpc>
                <a:spcPct val="90000"/>
              </a:lnSpc>
            </a:pPr>
            <a:r>
              <a:rPr lang="en-US" sz="2400"/>
              <a:t>Adenosine</a:t>
            </a:r>
          </a:p>
        </p:txBody>
      </p:sp>
      <p:sp>
        <p:nvSpPr>
          <p:cNvPr id="657421" name="Text Box 13"/>
          <p:cNvSpPr txBox="1">
            <a:spLocks noChangeArrowheads="1"/>
          </p:cNvSpPr>
          <p:nvPr/>
        </p:nvSpPr>
        <p:spPr bwMode="auto">
          <a:xfrm>
            <a:off x="4699000" y="992188"/>
            <a:ext cx="1673225" cy="749300"/>
          </a:xfrm>
          <a:prstGeom prst="rect">
            <a:avLst/>
          </a:prstGeom>
          <a:noFill/>
          <a:ln w="9525">
            <a:noFill/>
            <a:miter lim="800000"/>
            <a:headEnd/>
            <a:tailEnd/>
          </a:ln>
          <a:effectLst/>
        </p:spPr>
        <p:txBody>
          <a:bodyPr wrap="none" lIns="0" tIns="0" rIns="0" bIns="0"/>
          <a:lstStyle/>
          <a:p>
            <a:pPr algn="ctr">
              <a:lnSpc>
                <a:spcPct val="80000"/>
              </a:lnSpc>
            </a:pPr>
            <a:r>
              <a:rPr lang="en-US" sz="2400"/>
              <a:t>Phosphate</a:t>
            </a:r>
          </a:p>
          <a:p>
            <a:pPr algn="ctr">
              <a:lnSpc>
                <a:spcPct val="80000"/>
              </a:lnSpc>
            </a:pPr>
            <a:r>
              <a:rPr lang="en-US" sz="2400"/>
              <a:t>group</a:t>
            </a:r>
          </a:p>
        </p:txBody>
      </p:sp>
      <p:sp>
        <p:nvSpPr>
          <p:cNvPr id="657422" name="Line 14"/>
          <p:cNvSpPr>
            <a:spLocks noChangeShapeType="1"/>
          </p:cNvSpPr>
          <p:nvPr/>
        </p:nvSpPr>
        <p:spPr bwMode="auto">
          <a:xfrm flipV="1">
            <a:off x="3584575" y="2406650"/>
            <a:ext cx="679450" cy="530225"/>
          </a:xfrm>
          <a:prstGeom prst="line">
            <a:avLst/>
          </a:prstGeom>
          <a:noFill/>
          <a:ln w="25400">
            <a:solidFill>
              <a:schemeClr val="tx1"/>
            </a:solidFill>
            <a:round/>
            <a:headEnd/>
            <a:tailEnd/>
          </a:ln>
          <a:effectLst/>
        </p:spPr>
        <p:txBody>
          <a:bodyPr wrap="none" anchor="ctr"/>
          <a:lstStyle/>
          <a:p>
            <a:endParaRPr lang="en-US"/>
          </a:p>
        </p:txBody>
      </p:sp>
      <p:sp>
        <p:nvSpPr>
          <p:cNvPr id="657423" name="Line 15"/>
          <p:cNvSpPr>
            <a:spLocks noChangeShapeType="1"/>
          </p:cNvSpPr>
          <p:nvPr/>
        </p:nvSpPr>
        <p:spPr bwMode="auto">
          <a:xfrm flipH="1" flipV="1">
            <a:off x="3073400" y="1625600"/>
            <a:ext cx="19050" cy="536575"/>
          </a:xfrm>
          <a:prstGeom prst="line">
            <a:avLst/>
          </a:prstGeom>
          <a:noFill/>
          <a:ln w="25400">
            <a:solidFill>
              <a:schemeClr val="tx1"/>
            </a:solidFill>
            <a:round/>
            <a:headEnd/>
            <a:tailEnd/>
          </a:ln>
          <a:effectLst/>
        </p:spPr>
        <p:txBody>
          <a:bodyPr wrap="none" anchor="ctr"/>
          <a:lstStyle/>
          <a:p>
            <a:endParaRPr lang="en-US"/>
          </a:p>
        </p:txBody>
      </p:sp>
      <p:sp>
        <p:nvSpPr>
          <p:cNvPr id="657424" name="AutoShape 16"/>
          <p:cNvSpPr>
            <a:spLocks/>
          </p:cNvSpPr>
          <p:nvPr/>
        </p:nvSpPr>
        <p:spPr bwMode="auto">
          <a:xfrm rot="-5398831">
            <a:off x="3550443" y="-534193"/>
            <a:ext cx="227013" cy="2235200"/>
          </a:xfrm>
          <a:prstGeom prst="rightBrace">
            <a:avLst>
              <a:gd name="adj1" fmla="val 82051"/>
              <a:gd name="adj2" fmla="val 50000"/>
            </a:avLst>
          </a:prstGeom>
          <a:noFill/>
          <a:ln w="25400">
            <a:solidFill>
              <a:schemeClr val="tx1"/>
            </a:solidFill>
            <a:round/>
            <a:headEnd/>
            <a:tailEnd/>
          </a:ln>
          <a:effectLst/>
        </p:spPr>
        <p:txBody>
          <a:bodyPr wrap="none" anchor="ctr"/>
          <a:lstStyle/>
          <a:p>
            <a:endParaRPr lang="en-US"/>
          </a:p>
        </p:txBody>
      </p:sp>
      <p:sp>
        <p:nvSpPr>
          <p:cNvPr id="657425" name="AutoShape 17"/>
          <p:cNvSpPr>
            <a:spLocks/>
          </p:cNvSpPr>
          <p:nvPr/>
        </p:nvSpPr>
        <p:spPr bwMode="auto">
          <a:xfrm rot="-5398831">
            <a:off x="5506245" y="-251619"/>
            <a:ext cx="233362" cy="1692275"/>
          </a:xfrm>
          <a:prstGeom prst="rightBrace">
            <a:avLst>
              <a:gd name="adj1" fmla="val 60431"/>
              <a:gd name="adj2" fmla="val 50000"/>
            </a:avLst>
          </a:prstGeom>
          <a:noFill/>
          <a:ln w="25400">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0845" name="Picture 13" descr="05_13aHydrolysisATP_2-U"/>
          <p:cNvPicPr>
            <a:picLocks noChangeAspect="1" noChangeArrowheads="1"/>
          </p:cNvPicPr>
          <p:nvPr/>
        </p:nvPicPr>
        <p:blipFill>
          <a:blip r:embed="rId3" cstate="print"/>
          <a:srcRect/>
          <a:stretch>
            <a:fillRect/>
          </a:stretch>
        </p:blipFill>
        <p:spPr bwMode="auto">
          <a:xfrm>
            <a:off x="1316038" y="136525"/>
            <a:ext cx="6511925" cy="6584950"/>
          </a:xfrm>
          <a:prstGeom prst="rect">
            <a:avLst/>
          </a:prstGeom>
          <a:noFill/>
        </p:spPr>
      </p:pic>
      <p:sp>
        <p:nvSpPr>
          <p:cNvPr id="760846" name="Line 14"/>
          <p:cNvSpPr>
            <a:spLocks noChangeShapeType="1"/>
          </p:cNvSpPr>
          <p:nvPr/>
        </p:nvSpPr>
        <p:spPr bwMode="auto">
          <a:xfrm flipH="1" flipV="1">
            <a:off x="6030913" y="1465263"/>
            <a:ext cx="155575" cy="381000"/>
          </a:xfrm>
          <a:prstGeom prst="line">
            <a:avLst/>
          </a:prstGeom>
          <a:noFill/>
          <a:ln w="25400">
            <a:solidFill>
              <a:schemeClr val="tx1"/>
            </a:solidFill>
            <a:round/>
            <a:headEnd/>
            <a:tailEnd/>
          </a:ln>
          <a:effectLst/>
        </p:spPr>
        <p:txBody>
          <a:bodyPr wrap="none" anchor="ctr"/>
          <a:lstStyle/>
          <a:p>
            <a:endParaRPr lang="en-US"/>
          </a:p>
        </p:txBody>
      </p:sp>
      <p:sp>
        <p:nvSpPr>
          <p:cNvPr id="760847" name="Text Box 15"/>
          <p:cNvSpPr txBox="1">
            <a:spLocks noChangeArrowheads="1"/>
          </p:cNvSpPr>
          <p:nvPr/>
        </p:nvSpPr>
        <p:spPr bwMode="auto">
          <a:xfrm>
            <a:off x="2506663" y="2771775"/>
            <a:ext cx="1673225" cy="292100"/>
          </a:xfrm>
          <a:prstGeom prst="rect">
            <a:avLst/>
          </a:prstGeom>
          <a:noFill/>
          <a:ln w="9525">
            <a:noFill/>
            <a:miter lim="800000"/>
            <a:headEnd/>
            <a:tailEnd/>
          </a:ln>
          <a:effectLst/>
        </p:spPr>
        <p:txBody>
          <a:bodyPr wrap="none" lIns="0" tIns="0" rIns="0" bIns="0"/>
          <a:lstStyle/>
          <a:p>
            <a:pPr algn="l">
              <a:lnSpc>
                <a:spcPct val="90000"/>
              </a:lnSpc>
            </a:pPr>
            <a:r>
              <a:rPr lang="en-US" sz="2400"/>
              <a:t>Ribose</a:t>
            </a:r>
          </a:p>
        </p:txBody>
      </p:sp>
      <p:sp>
        <p:nvSpPr>
          <p:cNvPr id="760848" name="Text Box 16"/>
          <p:cNvSpPr txBox="1">
            <a:spLocks noChangeArrowheads="1"/>
          </p:cNvSpPr>
          <p:nvPr/>
        </p:nvSpPr>
        <p:spPr bwMode="auto">
          <a:xfrm>
            <a:off x="2452688" y="2147888"/>
            <a:ext cx="1673225" cy="292100"/>
          </a:xfrm>
          <a:prstGeom prst="rect">
            <a:avLst/>
          </a:prstGeom>
          <a:noFill/>
          <a:ln w="9525">
            <a:noFill/>
            <a:miter lim="800000"/>
            <a:headEnd/>
            <a:tailEnd/>
          </a:ln>
          <a:effectLst/>
        </p:spPr>
        <p:txBody>
          <a:bodyPr wrap="none" lIns="0" tIns="0" rIns="0" bIns="0"/>
          <a:lstStyle/>
          <a:p>
            <a:pPr algn="l">
              <a:lnSpc>
                <a:spcPct val="90000"/>
              </a:lnSpc>
            </a:pPr>
            <a:r>
              <a:rPr lang="en-US" sz="2400"/>
              <a:t>Adenine</a:t>
            </a:r>
          </a:p>
        </p:txBody>
      </p:sp>
      <p:sp>
        <p:nvSpPr>
          <p:cNvPr id="760849" name="Text Box 17"/>
          <p:cNvSpPr txBox="1">
            <a:spLocks noChangeArrowheads="1"/>
          </p:cNvSpPr>
          <p:nvPr/>
        </p:nvSpPr>
        <p:spPr bwMode="auto">
          <a:xfrm>
            <a:off x="4889500" y="138113"/>
            <a:ext cx="2900363" cy="419100"/>
          </a:xfrm>
          <a:prstGeom prst="rect">
            <a:avLst/>
          </a:prstGeom>
          <a:noFill/>
          <a:ln w="9525">
            <a:noFill/>
            <a:miter lim="800000"/>
            <a:headEnd/>
            <a:tailEnd/>
          </a:ln>
          <a:effectLst/>
        </p:spPr>
        <p:txBody>
          <a:bodyPr wrap="none" lIns="0" tIns="0" rIns="0" bIns="0"/>
          <a:lstStyle/>
          <a:p>
            <a:pPr algn="l">
              <a:lnSpc>
                <a:spcPct val="90000"/>
              </a:lnSpc>
            </a:pPr>
            <a:r>
              <a:rPr lang="en-US" sz="2400"/>
              <a:t>Triphosphate  (ATP)</a:t>
            </a:r>
          </a:p>
        </p:txBody>
      </p:sp>
      <p:sp>
        <p:nvSpPr>
          <p:cNvPr id="760850" name="Text Box 18"/>
          <p:cNvSpPr txBox="1">
            <a:spLocks noChangeArrowheads="1"/>
          </p:cNvSpPr>
          <p:nvPr/>
        </p:nvSpPr>
        <p:spPr bwMode="auto">
          <a:xfrm>
            <a:off x="2903538" y="133350"/>
            <a:ext cx="1673225" cy="292100"/>
          </a:xfrm>
          <a:prstGeom prst="rect">
            <a:avLst/>
          </a:prstGeom>
          <a:noFill/>
          <a:ln w="9525">
            <a:noFill/>
            <a:miter lim="800000"/>
            <a:headEnd/>
            <a:tailEnd/>
          </a:ln>
          <a:effectLst/>
        </p:spPr>
        <p:txBody>
          <a:bodyPr wrap="none" lIns="0" tIns="0" rIns="0" bIns="0"/>
          <a:lstStyle/>
          <a:p>
            <a:pPr algn="l">
              <a:lnSpc>
                <a:spcPct val="90000"/>
              </a:lnSpc>
            </a:pPr>
            <a:r>
              <a:rPr lang="en-US" sz="2400"/>
              <a:t>Adenosine</a:t>
            </a:r>
          </a:p>
        </p:txBody>
      </p:sp>
      <p:sp>
        <p:nvSpPr>
          <p:cNvPr id="760851" name="Text Box 19"/>
          <p:cNvSpPr txBox="1">
            <a:spLocks noChangeArrowheads="1"/>
          </p:cNvSpPr>
          <p:nvPr/>
        </p:nvSpPr>
        <p:spPr bwMode="auto">
          <a:xfrm>
            <a:off x="4699000" y="992188"/>
            <a:ext cx="1673225" cy="749300"/>
          </a:xfrm>
          <a:prstGeom prst="rect">
            <a:avLst/>
          </a:prstGeom>
          <a:noFill/>
          <a:ln w="9525">
            <a:noFill/>
            <a:miter lim="800000"/>
            <a:headEnd/>
            <a:tailEnd/>
          </a:ln>
          <a:effectLst/>
        </p:spPr>
        <p:txBody>
          <a:bodyPr wrap="none" lIns="0" tIns="0" rIns="0" bIns="0"/>
          <a:lstStyle/>
          <a:p>
            <a:pPr algn="ctr">
              <a:lnSpc>
                <a:spcPct val="80000"/>
              </a:lnSpc>
            </a:pPr>
            <a:r>
              <a:rPr lang="en-US" sz="2400"/>
              <a:t>Phosphate</a:t>
            </a:r>
          </a:p>
          <a:p>
            <a:pPr algn="ctr">
              <a:lnSpc>
                <a:spcPct val="80000"/>
              </a:lnSpc>
            </a:pPr>
            <a:r>
              <a:rPr lang="en-US" sz="2400"/>
              <a:t>group</a:t>
            </a:r>
          </a:p>
        </p:txBody>
      </p:sp>
      <p:sp>
        <p:nvSpPr>
          <p:cNvPr id="760852" name="Line 20"/>
          <p:cNvSpPr>
            <a:spLocks noChangeShapeType="1"/>
          </p:cNvSpPr>
          <p:nvPr/>
        </p:nvSpPr>
        <p:spPr bwMode="auto">
          <a:xfrm flipV="1">
            <a:off x="3584575" y="2406650"/>
            <a:ext cx="679450" cy="530225"/>
          </a:xfrm>
          <a:prstGeom prst="line">
            <a:avLst/>
          </a:prstGeom>
          <a:noFill/>
          <a:ln w="25400">
            <a:solidFill>
              <a:schemeClr val="tx1"/>
            </a:solidFill>
            <a:round/>
            <a:headEnd/>
            <a:tailEnd/>
          </a:ln>
          <a:effectLst/>
        </p:spPr>
        <p:txBody>
          <a:bodyPr wrap="none" anchor="ctr"/>
          <a:lstStyle/>
          <a:p>
            <a:endParaRPr lang="en-US"/>
          </a:p>
        </p:txBody>
      </p:sp>
      <p:sp>
        <p:nvSpPr>
          <p:cNvPr id="760853" name="Line 21"/>
          <p:cNvSpPr>
            <a:spLocks noChangeShapeType="1"/>
          </p:cNvSpPr>
          <p:nvPr/>
        </p:nvSpPr>
        <p:spPr bwMode="auto">
          <a:xfrm flipH="1" flipV="1">
            <a:off x="3073400" y="1625600"/>
            <a:ext cx="19050" cy="536575"/>
          </a:xfrm>
          <a:prstGeom prst="line">
            <a:avLst/>
          </a:prstGeom>
          <a:noFill/>
          <a:ln w="25400">
            <a:solidFill>
              <a:schemeClr val="tx1"/>
            </a:solidFill>
            <a:round/>
            <a:headEnd/>
            <a:tailEnd/>
          </a:ln>
          <a:effectLst/>
        </p:spPr>
        <p:txBody>
          <a:bodyPr wrap="none" anchor="ctr"/>
          <a:lstStyle/>
          <a:p>
            <a:endParaRPr lang="en-US"/>
          </a:p>
        </p:txBody>
      </p:sp>
      <p:sp>
        <p:nvSpPr>
          <p:cNvPr id="760854" name="AutoShape 22"/>
          <p:cNvSpPr>
            <a:spLocks/>
          </p:cNvSpPr>
          <p:nvPr/>
        </p:nvSpPr>
        <p:spPr bwMode="auto">
          <a:xfrm rot="-5398831">
            <a:off x="3550443" y="-534193"/>
            <a:ext cx="227013" cy="2235200"/>
          </a:xfrm>
          <a:prstGeom prst="rightBrace">
            <a:avLst>
              <a:gd name="adj1" fmla="val 82051"/>
              <a:gd name="adj2" fmla="val 50000"/>
            </a:avLst>
          </a:prstGeom>
          <a:noFill/>
          <a:ln w="25400">
            <a:solidFill>
              <a:schemeClr val="tx1"/>
            </a:solidFill>
            <a:round/>
            <a:headEnd/>
            <a:tailEnd/>
          </a:ln>
          <a:effectLst/>
        </p:spPr>
        <p:txBody>
          <a:bodyPr wrap="none" anchor="ctr"/>
          <a:lstStyle/>
          <a:p>
            <a:endParaRPr lang="en-US"/>
          </a:p>
        </p:txBody>
      </p:sp>
      <p:sp>
        <p:nvSpPr>
          <p:cNvPr id="760855" name="AutoShape 23"/>
          <p:cNvSpPr>
            <a:spLocks/>
          </p:cNvSpPr>
          <p:nvPr/>
        </p:nvSpPr>
        <p:spPr bwMode="auto">
          <a:xfrm rot="-5398831">
            <a:off x="5506245" y="-251619"/>
            <a:ext cx="233362" cy="1692275"/>
          </a:xfrm>
          <a:prstGeom prst="rightBrace">
            <a:avLst>
              <a:gd name="adj1" fmla="val 60431"/>
              <a:gd name="adj2" fmla="val 50000"/>
            </a:avLst>
          </a:prstGeom>
          <a:noFill/>
          <a:ln w="25400">
            <a:solidFill>
              <a:schemeClr val="tx1"/>
            </a:solidFill>
            <a:round/>
            <a:headEnd/>
            <a:tailEnd/>
          </a:ln>
          <a:effectLst/>
        </p:spPr>
        <p:txBody>
          <a:bodyPr wrap="none" anchor="ctr"/>
          <a:lstStyle/>
          <a:p>
            <a:endParaRPr lang="en-US"/>
          </a:p>
        </p:txBody>
      </p:sp>
      <p:sp>
        <p:nvSpPr>
          <p:cNvPr id="760856" name="Text Box 24"/>
          <p:cNvSpPr txBox="1">
            <a:spLocks noChangeArrowheads="1"/>
          </p:cNvSpPr>
          <p:nvPr/>
        </p:nvSpPr>
        <p:spPr bwMode="auto">
          <a:xfrm>
            <a:off x="2827338" y="3556000"/>
            <a:ext cx="1673225" cy="292100"/>
          </a:xfrm>
          <a:prstGeom prst="rect">
            <a:avLst/>
          </a:prstGeom>
          <a:noFill/>
          <a:ln w="9525">
            <a:noFill/>
            <a:miter lim="800000"/>
            <a:headEnd/>
            <a:tailEnd/>
          </a:ln>
          <a:effectLst/>
        </p:spPr>
        <p:txBody>
          <a:bodyPr wrap="none" lIns="0" tIns="0" rIns="0" bIns="0"/>
          <a:lstStyle/>
          <a:p>
            <a:pPr algn="l">
              <a:lnSpc>
                <a:spcPct val="90000"/>
              </a:lnSpc>
            </a:pPr>
            <a:r>
              <a:rPr lang="en-US" sz="2400"/>
              <a:t>Hydrolysis</a:t>
            </a:r>
          </a:p>
        </p:txBody>
      </p:sp>
      <p:sp>
        <p:nvSpPr>
          <p:cNvPr id="760857" name="Text Box 25"/>
          <p:cNvSpPr txBox="1">
            <a:spLocks noChangeArrowheads="1"/>
          </p:cNvSpPr>
          <p:nvPr/>
        </p:nvSpPr>
        <p:spPr bwMode="auto">
          <a:xfrm>
            <a:off x="3846513" y="6208713"/>
            <a:ext cx="2900362" cy="419100"/>
          </a:xfrm>
          <a:prstGeom prst="rect">
            <a:avLst/>
          </a:prstGeom>
          <a:noFill/>
          <a:ln w="9525">
            <a:noFill/>
            <a:miter lim="800000"/>
            <a:headEnd/>
            <a:tailEnd/>
          </a:ln>
          <a:effectLst/>
        </p:spPr>
        <p:txBody>
          <a:bodyPr wrap="none" lIns="0" tIns="0" rIns="0" bIns="0"/>
          <a:lstStyle/>
          <a:p>
            <a:pPr algn="l">
              <a:lnSpc>
                <a:spcPct val="90000"/>
              </a:lnSpc>
            </a:pPr>
            <a:r>
              <a:rPr lang="en-US" sz="2400"/>
              <a:t>Diphosphate  (ADP)</a:t>
            </a:r>
          </a:p>
        </p:txBody>
      </p:sp>
      <p:sp>
        <p:nvSpPr>
          <p:cNvPr id="760858" name="AutoShape 26"/>
          <p:cNvSpPr>
            <a:spLocks/>
          </p:cNvSpPr>
          <p:nvPr/>
        </p:nvSpPr>
        <p:spPr bwMode="auto">
          <a:xfrm rot="-16198830">
            <a:off x="2394745" y="4936331"/>
            <a:ext cx="239712" cy="2333625"/>
          </a:xfrm>
          <a:prstGeom prst="rightBrace">
            <a:avLst>
              <a:gd name="adj1" fmla="val 81126"/>
              <a:gd name="adj2" fmla="val 50000"/>
            </a:avLst>
          </a:prstGeom>
          <a:noFill/>
          <a:ln w="25400">
            <a:solidFill>
              <a:schemeClr val="tx1"/>
            </a:solidFill>
            <a:round/>
            <a:headEnd/>
            <a:tailEnd/>
          </a:ln>
          <a:effectLst/>
        </p:spPr>
        <p:txBody>
          <a:bodyPr wrap="none" anchor="ctr"/>
          <a:lstStyle/>
          <a:p>
            <a:endParaRPr lang="en-US"/>
          </a:p>
        </p:txBody>
      </p:sp>
      <p:sp>
        <p:nvSpPr>
          <p:cNvPr id="760859" name="AutoShape 27"/>
          <p:cNvSpPr>
            <a:spLocks/>
          </p:cNvSpPr>
          <p:nvPr/>
        </p:nvSpPr>
        <p:spPr bwMode="auto">
          <a:xfrm rot="-16198832">
            <a:off x="4107656" y="5558632"/>
            <a:ext cx="233363" cy="1079500"/>
          </a:xfrm>
          <a:prstGeom prst="rightBrace">
            <a:avLst>
              <a:gd name="adj1" fmla="val 38549"/>
              <a:gd name="adj2" fmla="val 50000"/>
            </a:avLst>
          </a:prstGeom>
          <a:noFill/>
          <a:ln w="25400">
            <a:solidFill>
              <a:schemeClr val="tx1"/>
            </a:solidFill>
            <a:round/>
            <a:headEnd/>
            <a:tailEnd/>
          </a:ln>
          <a:effectLst/>
        </p:spPr>
        <p:txBody>
          <a:bodyPr wrap="none" anchor="ctr"/>
          <a:lstStyle/>
          <a:p>
            <a:endParaRPr lang="en-US"/>
          </a:p>
        </p:txBody>
      </p:sp>
      <p:sp>
        <p:nvSpPr>
          <p:cNvPr id="760860" name="Text Box 28"/>
          <p:cNvSpPr txBox="1">
            <a:spLocks noChangeArrowheads="1"/>
          </p:cNvSpPr>
          <p:nvPr/>
        </p:nvSpPr>
        <p:spPr bwMode="auto">
          <a:xfrm>
            <a:off x="1682750" y="6215063"/>
            <a:ext cx="1673225" cy="292100"/>
          </a:xfrm>
          <a:prstGeom prst="rect">
            <a:avLst/>
          </a:prstGeom>
          <a:noFill/>
          <a:ln w="9525">
            <a:noFill/>
            <a:miter lim="800000"/>
            <a:headEnd/>
            <a:tailEnd/>
          </a:ln>
          <a:effectLst/>
        </p:spPr>
        <p:txBody>
          <a:bodyPr wrap="none" lIns="0" tIns="0" rIns="0" bIns="0"/>
          <a:lstStyle/>
          <a:p>
            <a:pPr algn="l">
              <a:lnSpc>
                <a:spcPct val="90000"/>
              </a:lnSpc>
            </a:pPr>
            <a:r>
              <a:rPr lang="en-US" sz="2400"/>
              <a:t>Adenosine</a:t>
            </a:r>
          </a:p>
        </p:txBody>
      </p:sp>
      <p:sp>
        <p:nvSpPr>
          <p:cNvPr id="760861" name="Text Box 29"/>
          <p:cNvSpPr txBox="1">
            <a:spLocks noChangeArrowheads="1"/>
          </p:cNvSpPr>
          <p:nvPr/>
        </p:nvSpPr>
        <p:spPr bwMode="auto">
          <a:xfrm>
            <a:off x="5867400" y="5267325"/>
            <a:ext cx="336550" cy="339725"/>
          </a:xfrm>
          <a:prstGeom prst="rect">
            <a:avLst/>
          </a:prstGeom>
          <a:noFill/>
          <a:ln w="9525">
            <a:noFill/>
            <a:miter lim="800000"/>
            <a:headEnd/>
            <a:tailEnd/>
          </a:ln>
          <a:effectLst/>
        </p:spPr>
        <p:txBody>
          <a:bodyPr wrap="none" lIns="0" tIns="0" rIns="0" bIns="0"/>
          <a:lstStyle/>
          <a:p>
            <a:pPr algn="l">
              <a:lnSpc>
                <a:spcPct val="90000"/>
              </a:lnSpc>
            </a:pPr>
            <a:r>
              <a:rPr lang="en-US" sz="2400">
                <a:latin typeface="Symbol" pitchFamily="18" charset="2"/>
                <a:sym typeface="Symbol" pitchFamily="18" charset="2"/>
              </a:rPr>
              <a:t>+ </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9463" name="Picture 7" descr="05_13bCellWorkATP-U"/>
          <p:cNvPicPr>
            <a:picLocks noChangeAspect="1" noChangeArrowheads="1"/>
          </p:cNvPicPr>
          <p:nvPr/>
        </p:nvPicPr>
        <p:blipFill>
          <a:blip r:embed="rId3" cstate="print"/>
          <a:srcRect/>
          <a:stretch>
            <a:fillRect/>
          </a:stretch>
        </p:blipFill>
        <p:spPr bwMode="auto">
          <a:xfrm>
            <a:off x="942975" y="136525"/>
            <a:ext cx="7256463" cy="6584950"/>
          </a:xfrm>
          <a:prstGeom prst="rect">
            <a:avLst/>
          </a:prstGeom>
          <a:noFill/>
        </p:spPr>
      </p:pic>
      <p:sp>
        <p:nvSpPr>
          <p:cNvPr id="659464" name="Text Box 8"/>
          <p:cNvSpPr txBox="1">
            <a:spLocks noChangeArrowheads="1"/>
          </p:cNvSpPr>
          <p:nvPr/>
        </p:nvSpPr>
        <p:spPr bwMode="auto">
          <a:xfrm>
            <a:off x="1309688" y="1268413"/>
            <a:ext cx="1673225" cy="292100"/>
          </a:xfrm>
          <a:prstGeom prst="rect">
            <a:avLst/>
          </a:prstGeom>
          <a:noFill/>
          <a:ln w="9525">
            <a:noFill/>
            <a:miter lim="800000"/>
            <a:headEnd/>
            <a:tailEnd/>
          </a:ln>
          <a:effectLst/>
        </p:spPr>
        <p:txBody>
          <a:bodyPr wrap="none" lIns="0" tIns="0" rIns="0" bIns="0"/>
          <a:lstStyle/>
          <a:p>
            <a:pPr algn="ctr">
              <a:lnSpc>
                <a:spcPct val="90000"/>
              </a:lnSpc>
            </a:pPr>
            <a:r>
              <a:rPr lang="en-US" sz="1700"/>
              <a:t>Chemical work</a:t>
            </a:r>
          </a:p>
        </p:txBody>
      </p:sp>
      <p:sp>
        <p:nvSpPr>
          <p:cNvPr id="659465" name="Text Box 9"/>
          <p:cNvSpPr txBox="1">
            <a:spLocks noChangeArrowheads="1"/>
          </p:cNvSpPr>
          <p:nvPr/>
        </p:nvSpPr>
        <p:spPr bwMode="auto">
          <a:xfrm>
            <a:off x="6126163" y="5537200"/>
            <a:ext cx="1884362" cy="274638"/>
          </a:xfrm>
          <a:prstGeom prst="rect">
            <a:avLst/>
          </a:prstGeom>
          <a:noFill/>
          <a:ln w="9525">
            <a:noFill/>
            <a:miter lim="800000"/>
            <a:headEnd/>
            <a:tailEnd/>
          </a:ln>
          <a:effectLst/>
        </p:spPr>
        <p:txBody>
          <a:bodyPr wrap="none" lIns="0" tIns="0" rIns="0" bIns="0"/>
          <a:lstStyle/>
          <a:p>
            <a:pPr algn="ctr">
              <a:lnSpc>
                <a:spcPct val="90000"/>
              </a:lnSpc>
            </a:pPr>
            <a:r>
              <a:rPr lang="en-US" sz="1700"/>
              <a:t>Solute transported</a:t>
            </a:r>
          </a:p>
        </p:txBody>
      </p:sp>
      <p:sp>
        <p:nvSpPr>
          <p:cNvPr id="659466" name="Text Box 10"/>
          <p:cNvSpPr txBox="1">
            <a:spLocks noChangeArrowheads="1"/>
          </p:cNvSpPr>
          <p:nvPr/>
        </p:nvSpPr>
        <p:spPr bwMode="auto">
          <a:xfrm>
            <a:off x="1250950" y="5537200"/>
            <a:ext cx="1757363" cy="249238"/>
          </a:xfrm>
          <a:prstGeom prst="rect">
            <a:avLst/>
          </a:prstGeom>
          <a:noFill/>
          <a:ln w="9525">
            <a:noFill/>
            <a:miter lim="800000"/>
            <a:headEnd/>
            <a:tailEnd/>
          </a:ln>
          <a:effectLst/>
        </p:spPr>
        <p:txBody>
          <a:bodyPr wrap="none" lIns="0" tIns="0" rIns="0" bIns="0"/>
          <a:lstStyle/>
          <a:p>
            <a:pPr algn="ctr">
              <a:lnSpc>
                <a:spcPct val="90000"/>
              </a:lnSpc>
            </a:pPr>
            <a:r>
              <a:rPr lang="en-US" sz="1700"/>
              <a:t>Molecule formed</a:t>
            </a:r>
          </a:p>
        </p:txBody>
      </p:sp>
      <p:sp>
        <p:nvSpPr>
          <p:cNvPr id="659467" name="Text Box 11"/>
          <p:cNvSpPr txBox="1">
            <a:spLocks noChangeArrowheads="1"/>
          </p:cNvSpPr>
          <p:nvPr/>
        </p:nvSpPr>
        <p:spPr bwMode="auto">
          <a:xfrm>
            <a:off x="1665288" y="5133975"/>
            <a:ext cx="944562" cy="241300"/>
          </a:xfrm>
          <a:prstGeom prst="rect">
            <a:avLst/>
          </a:prstGeom>
          <a:noFill/>
          <a:ln w="9525">
            <a:noFill/>
            <a:miter lim="800000"/>
            <a:headEnd/>
            <a:tailEnd/>
          </a:ln>
          <a:effectLst/>
        </p:spPr>
        <p:txBody>
          <a:bodyPr wrap="none" lIns="0" tIns="0" rIns="0" bIns="0"/>
          <a:lstStyle/>
          <a:p>
            <a:pPr algn="ctr">
              <a:lnSpc>
                <a:spcPct val="90000"/>
              </a:lnSpc>
            </a:pPr>
            <a:r>
              <a:rPr lang="en-US" sz="1700"/>
              <a:t>Product</a:t>
            </a:r>
          </a:p>
        </p:txBody>
      </p:sp>
      <p:sp>
        <p:nvSpPr>
          <p:cNvPr id="659468" name="Text Box 12"/>
          <p:cNvSpPr txBox="1">
            <a:spLocks noChangeArrowheads="1"/>
          </p:cNvSpPr>
          <p:nvPr/>
        </p:nvSpPr>
        <p:spPr bwMode="auto">
          <a:xfrm>
            <a:off x="1531938" y="2908300"/>
            <a:ext cx="1208087" cy="274638"/>
          </a:xfrm>
          <a:prstGeom prst="rect">
            <a:avLst/>
          </a:prstGeom>
          <a:noFill/>
          <a:ln w="9525">
            <a:noFill/>
            <a:miter lim="800000"/>
            <a:headEnd/>
            <a:tailEnd/>
          </a:ln>
          <a:effectLst/>
        </p:spPr>
        <p:txBody>
          <a:bodyPr wrap="none" lIns="0" tIns="0" rIns="0" bIns="0"/>
          <a:lstStyle/>
          <a:p>
            <a:pPr algn="ctr">
              <a:lnSpc>
                <a:spcPct val="90000"/>
              </a:lnSpc>
            </a:pPr>
            <a:r>
              <a:rPr lang="en-US" sz="1700"/>
              <a:t>Reactants</a:t>
            </a:r>
          </a:p>
        </p:txBody>
      </p:sp>
      <p:sp>
        <p:nvSpPr>
          <p:cNvPr id="659469" name="Text Box 13"/>
          <p:cNvSpPr txBox="1">
            <a:spLocks noChangeArrowheads="1"/>
          </p:cNvSpPr>
          <p:nvPr/>
        </p:nvSpPr>
        <p:spPr bwMode="auto">
          <a:xfrm>
            <a:off x="3848100" y="2332038"/>
            <a:ext cx="766763" cy="520700"/>
          </a:xfrm>
          <a:prstGeom prst="rect">
            <a:avLst/>
          </a:prstGeom>
          <a:noFill/>
          <a:ln w="9525">
            <a:noFill/>
            <a:miter lim="800000"/>
            <a:headEnd/>
            <a:tailEnd/>
          </a:ln>
          <a:effectLst/>
        </p:spPr>
        <p:txBody>
          <a:bodyPr wrap="none" lIns="0" tIns="0" rIns="0" bIns="0"/>
          <a:lstStyle/>
          <a:p>
            <a:pPr algn="l">
              <a:lnSpc>
                <a:spcPct val="80000"/>
              </a:lnSpc>
            </a:pPr>
            <a:r>
              <a:rPr lang="en-US" sz="1700"/>
              <a:t>Motor</a:t>
            </a:r>
          </a:p>
          <a:p>
            <a:pPr algn="l">
              <a:lnSpc>
                <a:spcPct val="80000"/>
              </a:lnSpc>
            </a:pPr>
            <a:r>
              <a:rPr lang="en-US" sz="1700"/>
              <a:t>protein</a:t>
            </a:r>
          </a:p>
        </p:txBody>
      </p:sp>
      <p:sp>
        <p:nvSpPr>
          <p:cNvPr id="659470" name="Text Box 14"/>
          <p:cNvSpPr txBox="1">
            <a:spLocks noChangeArrowheads="1"/>
          </p:cNvSpPr>
          <p:nvPr/>
        </p:nvSpPr>
        <p:spPr bwMode="auto">
          <a:xfrm>
            <a:off x="5903913" y="2736850"/>
            <a:ext cx="1122362" cy="512763"/>
          </a:xfrm>
          <a:prstGeom prst="rect">
            <a:avLst/>
          </a:prstGeom>
          <a:noFill/>
          <a:ln w="9525">
            <a:noFill/>
            <a:miter lim="800000"/>
            <a:headEnd/>
            <a:tailEnd/>
          </a:ln>
          <a:effectLst/>
        </p:spPr>
        <p:txBody>
          <a:bodyPr wrap="none" lIns="0" tIns="0" rIns="0" bIns="0"/>
          <a:lstStyle/>
          <a:p>
            <a:pPr algn="l">
              <a:lnSpc>
                <a:spcPct val="90000"/>
              </a:lnSpc>
            </a:pPr>
            <a:r>
              <a:rPr lang="en-US"/>
              <a:t>Membrane</a:t>
            </a:r>
          </a:p>
          <a:p>
            <a:pPr algn="l">
              <a:lnSpc>
                <a:spcPct val="90000"/>
              </a:lnSpc>
            </a:pPr>
            <a:r>
              <a:rPr lang="en-US"/>
              <a:t>protein</a:t>
            </a:r>
          </a:p>
        </p:txBody>
      </p:sp>
      <p:sp>
        <p:nvSpPr>
          <p:cNvPr id="659471" name="Text Box 15"/>
          <p:cNvSpPr txBox="1">
            <a:spLocks noChangeArrowheads="1"/>
          </p:cNvSpPr>
          <p:nvPr/>
        </p:nvSpPr>
        <p:spPr bwMode="auto">
          <a:xfrm>
            <a:off x="7408863" y="1608138"/>
            <a:ext cx="733425" cy="284162"/>
          </a:xfrm>
          <a:prstGeom prst="rect">
            <a:avLst/>
          </a:prstGeom>
          <a:noFill/>
          <a:ln w="9525">
            <a:noFill/>
            <a:miter lim="800000"/>
            <a:headEnd/>
            <a:tailEnd/>
          </a:ln>
          <a:effectLst/>
        </p:spPr>
        <p:txBody>
          <a:bodyPr wrap="none" lIns="0" tIns="0" rIns="0" bIns="0"/>
          <a:lstStyle/>
          <a:p>
            <a:pPr algn="l">
              <a:lnSpc>
                <a:spcPct val="90000"/>
              </a:lnSpc>
            </a:pPr>
            <a:r>
              <a:rPr lang="en-US" sz="1700"/>
              <a:t>Solute</a:t>
            </a:r>
          </a:p>
        </p:txBody>
      </p:sp>
      <p:sp>
        <p:nvSpPr>
          <p:cNvPr id="659472" name="Text Box 16"/>
          <p:cNvSpPr txBox="1">
            <a:spLocks noChangeArrowheads="1"/>
          </p:cNvSpPr>
          <p:nvPr/>
        </p:nvSpPr>
        <p:spPr bwMode="auto">
          <a:xfrm>
            <a:off x="6226175" y="1270000"/>
            <a:ext cx="1673225" cy="292100"/>
          </a:xfrm>
          <a:prstGeom prst="rect">
            <a:avLst/>
          </a:prstGeom>
          <a:noFill/>
          <a:ln w="9525">
            <a:noFill/>
            <a:miter lim="800000"/>
            <a:headEnd/>
            <a:tailEnd/>
          </a:ln>
          <a:effectLst/>
        </p:spPr>
        <p:txBody>
          <a:bodyPr wrap="none" lIns="0" tIns="0" rIns="0" bIns="0"/>
          <a:lstStyle/>
          <a:p>
            <a:pPr algn="ctr">
              <a:lnSpc>
                <a:spcPct val="90000"/>
              </a:lnSpc>
            </a:pPr>
            <a:r>
              <a:rPr lang="en-US" sz="1700"/>
              <a:t>Transport work</a:t>
            </a:r>
          </a:p>
        </p:txBody>
      </p:sp>
      <p:sp>
        <p:nvSpPr>
          <p:cNvPr id="659473" name="Text Box 17"/>
          <p:cNvSpPr txBox="1">
            <a:spLocks noChangeArrowheads="1"/>
          </p:cNvSpPr>
          <p:nvPr/>
        </p:nvSpPr>
        <p:spPr bwMode="auto">
          <a:xfrm>
            <a:off x="3736975" y="1270000"/>
            <a:ext cx="1733550" cy="244475"/>
          </a:xfrm>
          <a:prstGeom prst="rect">
            <a:avLst/>
          </a:prstGeom>
          <a:noFill/>
          <a:ln w="9525">
            <a:noFill/>
            <a:miter lim="800000"/>
            <a:headEnd/>
            <a:tailEnd/>
          </a:ln>
          <a:effectLst/>
        </p:spPr>
        <p:txBody>
          <a:bodyPr wrap="none" lIns="0" tIns="0" rIns="0" bIns="0"/>
          <a:lstStyle/>
          <a:p>
            <a:pPr algn="ctr">
              <a:lnSpc>
                <a:spcPct val="90000"/>
              </a:lnSpc>
            </a:pPr>
            <a:r>
              <a:rPr lang="en-US" sz="1700"/>
              <a:t>Mechanical work</a:t>
            </a:r>
          </a:p>
        </p:txBody>
      </p:sp>
      <p:sp>
        <p:nvSpPr>
          <p:cNvPr id="659474" name="Text Box 18"/>
          <p:cNvSpPr txBox="1">
            <a:spLocks noChangeArrowheads="1"/>
          </p:cNvSpPr>
          <p:nvPr/>
        </p:nvSpPr>
        <p:spPr bwMode="auto">
          <a:xfrm>
            <a:off x="3665538" y="5535613"/>
            <a:ext cx="1673225" cy="292100"/>
          </a:xfrm>
          <a:prstGeom prst="rect">
            <a:avLst/>
          </a:prstGeom>
          <a:noFill/>
          <a:ln w="9525">
            <a:noFill/>
            <a:miter lim="800000"/>
            <a:headEnd/>
            <a:tailEnd/>
          </a:ln>
          <a:effectLst/>
        </p:spPr>
        <p:txBody>
          <a:bodyPr wrap="none" lIns="0" tIns="0" rIns="0" bIns="0"/>
          <a:lstStyle/>
          <a:p>
            <a:pPr algn="ctr">
              <a:lnSpc>
                <a:spcPct val="90000"/>
              </a:lnSpc>
            </a:pPr>
            <a:r>
              <a:rPr lang="en-US" sz="1700"/>
              <a:t>Protein moved</a:t>
            </a:r>
          </a:p>
        </p:txBody>
      </p:sp>
      <p:sp>
        <p:nvSpPr>
          <p:cNvPr id="659475" name="Line 19"/>
          <p:cNvSpPr>
            <a:spLocks noChangeShapeType="1"/>
          </p:cNvSpPr>
          <p:nvPr/>
        </p:nvSpPr>
        <p:spPr bwMode="auto">
          <a:xfrm flipV="1">
            <a:off x="6499225" y="2590800"/>
            <a:ext cx="168275" cy="146050"/>
          </a:xfrm>
          <a:prstGeom prst="line">
            <a:avLst/>
          </a:prstGeom>
          <a:noFill/>
          <a:ln w="25400">
            <a:solidFill>
              <a:schemeClr val="tx1"/>
            </a:solidFill>
            <a:round/>
            <a:headEnd/>
            <a:tailEnd/>
          </a:ln>
          <a:effectLst/>
        </p:spPr>
        <p:txBody>
          <a:bodyPr wrap="none" anchor="ctr"/>
          <a:lstStyle/>
          <a:p>
            <a:endParaRPr lang="en-US"/>
          </a:p>
        </p:txBody>
      </p:sp>
      <p:sp>
        <p:nvSpPr>
          <p:cNvPr id="659476" name="Line 20"/>
          <p:cNvSpPr>
            <a:spLocks noChangeShapeType="1"/>
          </p:cNvSpPr>
          <p:nvPr/>
        </p:nvSpPr>
        <p:spPr bwMode="auto">
          <a:xfrm flipH="1">
            <a:off x="7197725" y="1717675"/>
            <a:ext cx="180975" cy="0"/>
          </a:xfrm>
          <a:prstGeom prst="line">
            <a:avLst/>
          </a:prstGeom>
          <a:noFill/>
          <a:ln w="25400">
            <a:solidFill>
              <a:schemeClr val="tx1"/>
            </a:solidFill>
            <a:round/>
            <a:headEnd/>
            <a:tailEnd/>
          </a:ln>
          <a:effectLst/>
        </p:spPr>
        <p:txBody>
          <a:bodyPr wrap="none" anchor="ctr"/>
          <a:lstStyle/>
          <a:p>
            <a:endParaRPr lang="en-US"/>
          </a:p>
        </p:txBody>
      </p:sp>
      <p:sp>
        <p:nvSpPr>
          <p:cNvPr id="659477" name="Line 21"/>
          <p:cNvSpPr>
            <a:spLocks noChangeShapeType="1"/>
          </p:cNvSpPr>
          <p:nvPr/>
        </p:nvSpPr>
        <p:spPr bwMode="auto">
          <a:xfrm flipV="1">
            <a:off x="4619625" y="2441575"/>
            <a:ext cx="285750" cy="19050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Rectangle 2"/>
          <p:cNvSpPr>
            <a:spLocks noGrp="1" noChangeArrowheads="1"/>
          </p:cNvSpPr>
          <p:nvPr>
            <p:ph type="title"/>
          </p:nvPr>
        </p:nvSpPr>
        <p:spPr>
          <a:xfrm>
            <a:off x="160338" y="158750"/>
            <a:ext cx="8534400" cy="914400"/>
          </a:xfrm>
        </p:spPr>
        <p:txBody>
          <a:bodyPr/>
          <a:lstStyle/>
          <a:p>
            <a:pPr marL="744538" indent="-744538"/>
            <a:r>
              <a:rPr lang="en-US" sz="3200"/>
              <a:t>5.13 ATP shuttles chemical energy and drives cellular work</a:t>
            </a:r>
          </a:p>
        </p:txBody>
      </p:sp>
      <p:sp>
        <p:nvSpPr>
          <p:cNvPr id="661507" name="Rectangle 3"/>
          <p:cNvSpPr>
            <a:spLocks noGrp="1" noChangeArrowheads="1"/>
          </p:cNvSpPr>
          <p:nvPr>
            <p:ph type="body" idx="1"/>
          </p:nvPr>
        </p:nvSpPr>
        <p:spPr>
          <a:xfrm>
            <a:off x="153988" y="1301750"/>
            <a:ext cx="8534400" cy="2541588"/>
          </a:xfrm>
        </p:spPr>
        <p:txBody>
          <a:bodyPr/>
          <a:lstStyle/>
          <a:p>
            <a:r>
              <a:rPr lang="en-US"/>
              <a:t>ATP is a renewable source of energy for the cell</a:t>
            </a:r>
          </a:p>
          <a:p>
            <a:pPr lvl="1">
              <a:buFontTx/>
              <a:buChar char="–"/>
            </a:pPr>
            <a:r>
              <a:rPr lang="en-US"/>
              <a:t>When energy is released in an exergonic reaction, such as breakdown of glucose, the energy is used in an endergonic reaction to generate ATP</a:t>
            </a:r>
          </a:p>
          <a:p>
            <a:pPr lvl="1"/>
            <a:endParaRPr lang="en-US"/>
          </a:p>
        </p:txBody>
      </p:sp>
      <p:sp>
        <p:nvSpPr>
          <p:cNvPr id="661508"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6150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6151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2535" name="Picture 7" descr="05_13cATPCycle-U"/>
          <p:cNvPicPr>
            <a:picLocks noChangeAspect="1" noChangeArrowheads="1"/>
          </p:cNvPicPr>
          <p:nvPr/>
        </p:nvPicPr>
        <p:blipFill>
          <a:blip r:embed="rId3" cstate="print"/>
          <a:srcRect/>
          <a:stretch>
            <a:fillRect/>
          </a:stretch>
        </p:blipFill>
        <p:spPr bwMode="auto">
          <a:xfrm>
            <a:off x="296863" y="1444625"/>
            <a:ext cx="8548687" cy="3968750"/>
          </a:xfrm>
          <a:prstGeom prst="rect">
            <a:avLst/>
          </a:prstGeom>
          <a:noFill/>
        </p:spPr>
      </p:pic>
      <p:sp>
        <p:nvSpPr>
          <p:cNvPr id="662536" name="Text Box 8"/>
          <p:cNvSpPr txBox="1">
            <a:spLocks noChangeArrowheads="1"/>
          </p:cNvSpPr>
          <p:nvPr/>
        </p:nvSpPr>
        <p:spPr bwMode="auto">
          <a:xfrm>
            <a:off x="919163" y="4044950"/>
            <a:ext cx="1806575" cy="974725"/>
          </a:xfrm>
          <a:prstGeom prst="rect">
            <a:avLst/>
          </a:prstGeom>
          <a:noFill/>
          <a:ln w="9525">
            <a:noFill/>
            <a:miter lim="800000"/>
            <a:headEnd/>
            <a:tailEnd/>
          </a:ln>
          <a:effectLst/>
        </p:spPr>
        <p:txBody>
          <a:bodyPr wrap="none" lIns="0" tIns="0" rIns="0" bIns="0"/>
          <a:lstStyle/>
          <a:p>
            <a:pPr algn="l">
              <a:lnSpc>
                <a:spcPct val="90000"/>
              </a:lnSpc>
            </a:pPr>
            <a:r>
              <a:rPr lang="en-US" sz="2300"/>
              <a:t>Energy from</a:t>
            </a:r>
          </a:p>
          <a:p>
            <a:pPr algn="l">
              <a:lnSpc>
                <a:spcPct val="90000"/>
              </a:lnSpc>
            </a:pPr>
            <a:r>
              <a:rPr lang="en-US" sz="2300"/>
              <a:t>exergonic</a:t>
            </a:r>
          </a:p>
          <a:p>
            <a:pPr algn="l">
              <a:lnSpc>
                <a:spcPct val="90000"/>
              </a:lnSpc>
            </a:pPr>
            <a:r>
              <a:rPr lang="en-US" sz="2300"/>
              <a:t>reactions</a:t>
            </a:r>
          </a:p>
        </p:txBody>
      </p:sp>
      <p:sp>
        <p:nvSpPr>
          <p:cNvPr id="662537" name="Text Box 9"/>
          <p:cNvSpPr txBox="1">
            <a:spLocks noChangeArrowheads="1"/>
          </p:cNvSpPr>
          <p:nvPr/>
        </p:nvSpPr>
        <p:spPr bwMode="auto">
          <a:xfrm>
            <a:off x="6807200" y="4041775"/>
            <a:ext cx="1806575" cy="974725"/>
          </a:xfrm>
          <a:prstGeom prst="rect">
            <a:avLst/>
          </a:prstGeom>
          <a:noFill/>
          <a:ln w="9525">
            <a:noFill/>
            <a:miter lim="800000"/>
            <a:headEnd/>
            <a:tailEnd/>
          </a:ln>
          <a:effectLst/>
        </p:spPr>
        <p:txBody>
          <a:bodyPr wrap="none" lIns="0" tIns="0" rIns="0" bIns="0"/>
          <a:lstStyle/>
          <a:p>
            <a:pPr algn="l">
              <a:lnSpc>
                <a:spcPct val="90000"/>
              </a:lnSpc>
            </a:pPr>
            <a:r>
              <a:rPr lang="en-US" sz="2300"/>
              <a:t>Energy for</a:t>
            </a:r>
          </a:p>
          <a:p>
            <a:pPr algn="l">
              <a:lnSpc>
                <a:spcPct val="90000"/>
              </a:lnSpc>
            </a:pPr>
            <a:r>
              <a:rPr lang="en-US" sz="2300"/>
              <a:t>endergonic</a:t>
            </a:r>
          </a:p>
          <a:p>
            <a:pPr algn="l">
              <a:lnSpc>
                <a:spcPct val="90000"/>
              </a:lnSpc>
            </a:pPr>
            <a:r>
              <a:rPr lang="en-US" sz="2300"/>
              <a:t>reactions</a:t>
            </a:r>
          </a:p>
        </p:txBody>
      </p:sp>
      <p:sp>
        <p:nvSpPr>
          <p:cNvPr id="662538" name="WordArt 10"/>
          <p:cNvSpPr>
            <a:spLocks noChangeArrowheads="1" noChangeShapeType="1" noTextEdit="1"/>
          </p:cNvSpPr>
          <p:nvPr/>
        </p:nvSpPr>
        <p:spPr bwMode="auto">
          <a:xfrm rot="-5389124">
            <a:off x="3191669" y="2978944"/>
            <a:ext cx="1824037" cy="1266825"/>
          </a:xfrm>
          <a:prstGeom prst="rect">
            <a:avLst/>
          </a:prstGeom>
        </p:spPr>
        <p:txBody>
          <a:bodyPr spcFirstLastPara="1" wrap="none" fromWordArt="1">
            <a:prstTxWarp prst="textArchUp">
              <a:avLst>
                <a:gd name="adj" fmla="val 10800000"/>
              </a:avLst>
            </a:prstTxWarp>
          </a:bodyPr>
          <a:lstStyle/>
          <a:p>
            <a:pPr algn="ctr"/>
            <a:r>
              <a:rPr lang="en-US" sz="2400" kern="10">
                <a:ln w="9525">
                  <a:solidFill>
                    <a:srgbClr val="000000"/>
                  </a:solidFill>
                  <a:round/>
                  <a:headEnd/>
                  <a:tailEnd/>
                </a:ln>
                <a:solidFill>
                  <a:srgbClr val="000000"/>
                </a:solidFill>
                <a:latin typeface="Arial"/>
                <a:cs typeface="Arial"/>
              </a:rPr>
              <a:t>Phosphorylation</a:t>
            </a:r>
          </a:p>
        </p:txBody>
      </p:sp>
      <p:sp>
        <p:nvSpPr>
          <p:cNvPr id="662539" name="WordArt 11"/>
          <p:cNvSpPr>
            <a:spLocks noChangeArrowheads="1" noChangeShapeType="1" noTextEdit="1"/>
          </p:cNvSpPr>
          <p:nvPr/>
        </p:nvSpPr>
        <p:spPr bwMode="auto">
          <a:xfrm rot="5334373">
            <a:off x="4584700" y="3275013"/>
            <a:ext cx="1489075" cy="682625"/>
          </a:xfrm>
          <a:prstGeom prst="rect">
            <a:avLst/>
          </a:prstGeom>
        </p:spPr>
        <p:txBody>
          <a:bodyPr spcFirstLastPara="1" wrap="none" fromWordArt="1">
            <a:prstTxWarp prst="textArchUp">
              <a:avLst>
                <a:gd name="adj" fmla="val 10800000"/>
              </a:avLst>
            </a:prstTxWarp>
          </a:bodyPr>
          <a:lstStyle/>
          <a:p>
            <a:pPr algn="ctr"/>
            <a:r>
              <a:rPr lang="en-US" sz="2400" kern="10">
                <a:ln w="9525">
                  <a:solidFill>
                    <a:srgbClr val="000000"/>
                  </a:solidFill>
                  <a:round/>
                  <a:headEnd/>
                  <a:tailEnd/>
                </a:ln>
                <a:solidFill>
                  <a:srgbClr val="000000"/>
                </a:solidFill>
                <a:latin typeface="Arial"/>
                <a:cs typeface="Arial"/>
              </a:rPr>
              <a:t>Hydrolysis</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9" name="Rectangle 3"/>
          <p:cNvSpPr>
            <a:spLocks noGrp="1" noChangeArrowheads="1"/>
          </p:cNvSpPr>
          <p:nvPr>
            <p:ph type="body" idx="1"/>
          </p:nvPr>
        </p:nvSpPr>
        <p:spPr>
          <a:xfrm>
            <a:off x="304800" y="1295400"/>
            <a:ext cx="8534400" cy="895350"/>
          </a:xfrm>
        </p:spPr>
        <p:txBody>
          <a:bodyPr/>
          <a:lstStyle/>
          <a:p>
            <a:pPr algn="ctr">
              <a:buFont typeface="Wingdings" pitchFamily="2" charset="2"/>
              <a:buNone/>
            </a:pPr>
            <a:r>
              <a:rPr lang="en-US" sz="4400"/>
              <a:t>HOW ENZYMES FUNCTION</a:t>
            </a:r>
          </a:p>
        </p:txBody>
      </p:sp>
      <p:sp>
        <p:nvSpPr>
          <p:cNvPr id="664580"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6458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6458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2" name="Rectangle 2"/>
          <p:cNvSpPr>
            <a:spLocks noGrp="1" noChangeArrowheads="1"/>
          </p:cNvSpPr>
          <p:nvPr>
            <p:ph type="title"/>
          </p:nvPr>
        </p:nvSpPr>
        <p:spPr>
          <a:xfrm>
            <a:off x="160338" y="158750"/>
            <a:ext cx="8534400" cy="914400"/>
          </a:xfrm>
        </p:spPr>
        <p:txBody>
          <a:bodyPr/>
          <a:lstStyle/>
          <a:p>
            <a:pPr marL="744538" indent="-744538"/>
            <a:r>
              <a:rPr lang="en-US" sz="3200"/>
              <a:t>5.14 Enzymes speed up the cell’s chemical reactions by lowering energy barriers</a:t>
            </a:r>
          </a:p>
        </p:txBody>
      </p:sp>
      <p:sp>
        <p:nvSpPr>
          <p:cNvPr id="665603" name="Rectangle 3"/>
          <p:cNvSpPr>
            <a:spLocks noGrp="1" noChangeArrowheads="1"/>
          </p:cNvSpPr>
          <p:nvPr>
            <p:ph type="body" idx="1"/>
          </p:nvPr>
        </p:nvSpPr>
        <p:spPr>
          <a:xfrm>
            <a:off x="155575" y="1301750"/>
            <a:ext cx="8534400" cy="3030538"/>
          </a:xfrm>
        </p:spPr>
        <p:txBody>
          <a:bodyPr/>
          <a:lstStyle/>
          <a:p>
            <a:r>
              <a:rPr lang="en-US"/>
              <a:t>Although there is a lot of potential energy in biological molecules, such as carbohydrates and others, it is not released spontaneously</a:t>
            </a:r>
          </a:p>
          <a:p>
            <a:pPr lvl="1">
              <a:buFontTx/>
              <a:buChar char="–"/>
            </a:pPr>
            <a:r>
              <a:rPr lang="en-US"/>
              <a:t>Energy must be available to break bonds and form new ones</a:t>
            </a:r>
          </a:p>
          <a:p>
            <a:pPr lvl="1">
              <a:buFontTx/>
              <a:buChar char="–"/>
            </a:pPr>
            <a:r>
              <a:rPr lang="en-US"/>
              <a:t>This energy is called </a:t>
            </a:r>
            <a:r>
              <a:rPr lang="en-US" b="1"/>
              <a:t>energy of activation</a:t>
            </a:r>
            <a:r>
              <a:rPr lang="en-US"/>
              <a:t> (</a:t>
            </a:r>
            <a:r>
              <a:rPr lang="en-US" b="1"/>
              <a:t>E</a:t>
            </a:r>
            <a:r>
              <a:rPr lang="en-US" b="1" baseline="-25000"/>
              <a:t>A</a:t>
            </a:r>
            <a:r>
              <a:rPr lang="en-US"/>
              <a:t>)</a:t>
            </a:r>
          </a:p>
        </p:txBody>
      </p:sp>
      <p:sp>
        <p:nvSpPr>
          <p:cNvPr id="665604"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6560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6560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8" name="Rectangle 2"/>
          <p:cNvSpPr>
            <a:spLocks noGrp="1" noChangeArrowheads="1"/>
          </p:cNvSpPr>
          <p:nvPr>
            <p:ph type="title"/>
          </p:nvPr>
        </p:nvSpPr>
        <p:spPr>
          <a:xfrm>
            <a:off x="160338" y="158750"/>
            <a:ext cx="8534400" cy="914400"/>
          </a:xfrm>
        </p:spPr>
        <p:txBody>
          <a:bodyPr/>
          <a:lstStyle/>
          <a:p>
            <a:pPr marL="744538" indent="-744538"/>
            <a:r>
              <a:rPr lang="en-US" sz="3200"/>
              <a:t>5.14 Enzymes speed up the cell’s chemical reactions by lowering energy barriers</a:t>
            </a:r>
          </a:p>
        </p:txBody>
      </p:sp>
      <p:sp>
        <p:nvSpPr>
          <p:cNvPr id="669699" name="Rectangle 3"/>
          <p:cNvSpPr>
            <a:spLocks noGrp="1" noChangeArrowheads="1"/>
          </p:cNvSpPr>
          <p:nvPr>
            <p:ph type="body" idx="1"/>
          </p:nvPr>
        </p:nvSpPr>
        <p:spPr>
          <a:xfrm>
            <a:off x="153988" y="1301750"/>
            <a:ext cx="8534400" cy="4340225"/>
          </a:xfrm>
        </p:spPr>
        <p:txBody>
          <a:bodyPr/>
          <a:lstStyle/>
          <a:p>
            <a:r>
              <a:rPr lang="en-US"/>
              <a:t>The cell uses catalysis to drive (speed up) biological reactions</a:t>
            </a:r>
          </a:p>
          <a:p>
            <a:pPr lvl="1">
              <a:buFontTx/>
              <a:buChar char="–"/>
            </a:pPr>
            <a:r>
              <a:rPr lang="en-US"/>
              <a:t>Catalysis is accomplished by </a:t>
            </a:r>
            <a:r>
              <a:rPr lang="en-US" b="1"/>
              <a:t>enzymes</a:t>
            </a:r>
            <a:r>
              <a:rPr lang="en-US"/>
              <a:t>, which are proteins that function as biological catalysts</a:t>
            </a:r>
          </a:p>
          <a:p>
            <a:pPr lvl="1">
              <a:buFontTx/>
              <a:buChar char="–"/>
            </a:pPr>
            <a:r>
              <a:rPr lang="en-US"/>
              <a:t>Enzymes speed up the rate of the reaction by lowering the E</a:t>
            </a:r>
            <a:r>
              <a:rPr lang="en-US" baseline="-25000"/>
              <a:t>A </a:t>
            </a:r>
            <a:r>
              <a:rPr lang="en-US"/>
              <a:t>, and they are not used up in the process</a:t>
            </a:r>
          </a:p>
          <a:p>
            <a:pPr lvl="1">
              <a:buFontTx/>
              <a:buChar char="–"/>
            </a:pPr>
            <a:r>
              <a:rPr lang="en-US"/>
              <a:t>Each enzyme has a particular target molecule called the substrate</a:t>
            </a:r>
          </a:p>
          <a:p>
            <a:pPr lvl="1"/>
            <a:endParaRPr lang="en-US" baseline="-25000"/>
          </a:p>
        </p:txBody>
      </p:sp>
      <p:sp>
        <p:nvSpPr>
          <p:cNvPr id="669700"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6970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6970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
        <p:nvSpPr>
          <p:cNvPr id="9" name="TextBox 8"/>
          <p:cNvSpPr txBox="1"/>
          <p:nvPr/>
        </p:nvSpPr>
        <p:spPr>
          <a:xfrm>
            <a:off x="1651379" y="5568287"/>
            <a:ext cx="5540991" cy="584775"/>
          </a:xfrm>
          <a:prstGeom prst="rect">
            <a:avLst/>
          </a:prstGeom>
          <a:noFill/>
        </p:spPr>
        <p:txBody>
          <a:bodyPr wrap="square" rtlCol="0">
            <a:spAutoFit/>
          </a:bodyPr>
          <a:lstStyle/>
          <a:p>
            <a:pPr algn="ctr"/>
            <a:r>
              <a:rPr lang="en-US" sz="3200" dirty="0" smtClean="0">
                <a:hlinkClick r:id="rId3"/>
              </a:rPr>
              <a:t>How Enzymes Work</a:t>
            </a:r>
            <a:endParaRPr lang="en-US" sz="32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0727" name="Picture 7" descr="05_14ActivatEnergyEnzyme-U"/>
          <p:cNvPicPr>
            <a:picLocks noChangeAspect="1" noChangeArrowheads="1"/>
          </p:cNvPicPr>
          <p:nvPr/>
        </p:nvPicPr>
        <p:blipFill>
          <a:blip r:embed="rId3" cstate="print"/>
          <a:srcRect/>
          <a:stretch>
            <a:fillRect/>
          </a:stretch>
        </p:blipFill>
        <p:spPr bwMode="auto">
          <a:xfrm>
            <a:off x="296863" y="795338"/>
            <a:ext cx="8548687" cy="5267325"/>
          </a:xfrm>
          <a:prstGeom prst="rect">
            <a:avLst/>
          </a:prstGeom>
          <a:noFill/>
        </p:spPr>
      </p:pic>
      <p:sp>
        <p:nvSpPr>
          <p:cNvPr id="670728" name="Text Box 8"/>
          <p:cNvSpPr txBox="1">
            <a:spLocks noChangeArrowheads="1"/>
          </p:cNvSpPr>
          <p:nvPr/>
        </p:nvSpPr>
        <p:spPr bwMode="auto">
          <a:xfrm>
            <a:off x="776288" y="1354138"/>
            <a:ext cx="1589087" cy="1214437"/>
          </a:xfrm>
          <a:prstGeom prst="rect">
            <a:avLst/>
          </a:prstGeom>
          <a:noFill/>
          <a:ln w="9525">
            <a:noFill/>
            <a:miter lim="800000"/>
            <a:headEnd/>
            <a:tailEnd/>
          </a:ln>
          <a:effectLst/>
        </p:spPr>
        <p:txBody>
          <a:bodyPr wrap="none" lIns="0" tIns="0" rIns="0" bIns="0"/>
          <a:lstStyle/>
          <a:p>
            <a:pPr algn="l">
              <a:lnSpc>
                <a:spcPct val="90000"/>
              </a:lnSpc>
            </a:pPr>
            <a:r>
              <a:rPr lang="en-US" sz="2400"/>
              <a:t>Reaction</a:t>
            </a:r>
          </a:p>
          <a:p>
            <a:pPr algn="l">
              <a:lnSpc>
                <a:spcPct val="90000"/>
              </a:lnSpc>
            </a:pPr>
            <a:r>
              <a:rPr lang="en-US" sz="2400"/>
              <a:t>without</a:t>
            </a:r>
          </a:p>
          <a:p>
            <a:pPr algn="l">
              <a:lnSpc>
                <a:spcPct val="90000"/>
              </a:lnSpc>
            </a:pPr>
            <a:r>
              <a:rPr lang="en-US" sz="2400"/>
              <a:t>enzyme</a:t>
            </a:r>
          </a:p>
        </p:txBody>
      </p:sp>
      <p:sp>
        <p:nvSpPr>
          <p:cNvPr id="670729" name="Text Box 9"/>
          <p:cNvSpPr txBox="1">
            <a:spLocks noChangeArrowheads="1"/>
          </p:cNvSpPr>
          <p:nvPr/>
        </p:nvSpPr>
        <p:spPr bwMode="auto">
          <a:xfrm>
            <a:off x="7253288" y="2443163"/>
            <a:ext cx="1233487" cy="698500"/>
          </a:xfrm>
          <a:prstGeom prst="rect">
            <a:avLst/>
          </a:prstGeom>
          <a:noFill/>
          <a:ln w="9525">
            <a:noFill/>
            <a:miter lim="800000"/>
            <a:headEnd/>
            <a:tailEnd/>
          </a:ln>
          <a:effectLst/>
        </p:spPr>
        <p:txBody>
          <a:bodyPr wrap="none" lIns="0" tIns="0" rIns="0" bIns="0"/>
          <a:lstStyle/>
          <a:p>
            <a:pPr algn="l">
              <a:lnSpc>
                <a:spcPct val="90000"/>
              </a:lnSpc>
            </a:pPr>
            <a:r>
              <a:rPr lang="en-US" sz="2400">
                <a:solidFill>
                  <a:srgbClr val="EF1A23"/>
                </a:solidFill>
              </a:rPr>
              <a:t>E</a:t>
            </a:r>
            <a:r>
              <a:rPr lang="en-US" sz="2400" baseline="-25000">
                <a:solidFill>
                  <a:srgbClr val="EF1A23"/>
                </a:solidFill>
              </a:rPr>
              <a:t>A</a:t>
            </a:r>
            <a:r>
              <a:rPr lang="en-US" sz="2400">
                <a:solidFill>
                  <a:srgbClr val="EF1A23"/>
                </a:solidFill>
              </a:rPr>
              <a:t> with </a:t>
            </a:r>
          </a:p>
          <a:p>
            <a:pPr algn="l">
              <a:lnSpc>
                <a:spcPct val="90000"/>
              </a:lnSpc>
            </a:pPr>
            <a:r>
              <a:rPr lang="en-US" sz="2400">
                <a:solidFill>
                  <a:srgbClr val="EF1A23"/>
                </a:solidFill>
              </a:rPr>
              <a:t>enzyme</a:t>
            </a:r>
          </a:p>
        </p:txBody>
      </p:sp>
      <p:sp>
        <p:nvSpPr>
          <p:cNvPr id="670730" name="Text Box 10"/>
          <p:cNvSpPr txBox="1">
            <a:spLocks noChangeArrowheads="1"/>
          </p:cNvSpPr>
          <p:nvPr/>
        </p:nvSpPr>
        <p:spPr bwMode="auto">
          <a:xfrm rot="-5492012">
            <a:off x="-419100" y="3248026"/>
            <a:ext cx="1673225" cy="292100"/>
          </a:xfrm>
          <a:prstGeom prst="rect">
            <a:avLst/>
          </a:prstGeom>
          <a:noFill/>
          <a:ln w="9525">
            <a:noFill/>
            <a:miter lim="800000"/>
            <a:headEnd/>
            <a:tailEnd/>
          </a:ln>
          <a:effectLst/>
        </p:spPr>
        <p:txBody>
          <a:bodyPr wrap="none" lIns="0" tIns="0" rIns="0" bIns="0"/>
          <a:lstStyle/>
          <a:p>
            <a:pPr algn="l">
              <a:lnSpc>
                <a:spcPct val="90000"/>
              </a:lnSpc>
            </a:pPr>
            <a:r>
              <a:rPr lang="en-US" sz="2400"/>
              <a:t>Energy</a:t>
            </a:r>
          </a:p>
        </p:txBody>
      </p:sp>
      <p:sp>
        <p:nvSpPr>
          <p:cNvPr id="670731" name="Text Box 11"/>
          <p:cNvSpPr txBox="1">
            <a:spLocks noChangeArrowheads="1"/>
          </p:cNvSpPr>
          <p:nvPr/>
        </p:nvSpPr>
        <p:spPr bwMode="auto">
          <a:xfrm>
            <a:off x="908050" y="3100388"/>
            <a:ext cx="1673225" cy="292100"/>
          </a:xfrm>
          <a:prstGeom prst="rect">
            <a:avLst/>
          </a:prstGeom>
          <a:noFill/>
          <a:ln w="9525">
            <a:noFill/>
            <a:miter lim="800000"/>
            <a:headEnd/>
            <a:tailEnd/>
          </a:ln>
          <a:effectLst/>
        </p:spPr>
        <p:txBody>
          <a:bodyPr wrap="none" lIns="0" tIns="0" rIns="0" bIns="0"/>
          <a:lstStyle/>
          <a:p>
            <a:pPr algn="l">
              <a:lnSpc>
                <a:spcPct val="90000"/>
              </a:lnSpc>
            </a:pPr>
            <a:r>
              <a:rPr lang="en-US" sz="2400"/>
              <a:t>Reactants</a:t>
            </a:r>
          </a:p>
        </p:txBody>
      </p:sp>
      <p:sp>
        <p:nvSpPr>
          <p:cNvPr id="670732" name="Text Box 12"/>
          <p:cNvSpPr txBox="1">
            <a:spLocks noChangeArrowheads="1"/>
          </p:cNvSpPr>
          <p:nvPr/>
        </p:nvSpPr>
        <p:spPr bwMode="auto">
          <a:xfrm>
            <a:off x="1857375" y="3651250"/>
            <a:ext cx="2052638" cy="715963"/>
          </a:xfrm>
          <a:prstGeom prst="rect">
            <a:avLst/>
          </a:prstGeom>
          <a:noFill/>
          <a:ln w="9525">
            <a:noFill/>
            <a:miter lim="800000"/>
            <a:headEnd/>
            <a:tailEnd/>
          </a:ln>
          <a:effectLst/>
        </p:spPr>
        <p:txBody>
          <a:bodyPr wrap="none" lIns="0" tIns="0" rIns="0" bIns="0"/>
          <a:lstStyle/>
          <a:p>
            <a:pPr algn="l">
              <a:lnSpc>
                <a:spcPct val="90000"/>
              </a:lnSpc>
            </a:pPr>
            <a:r>
              <a:rPr lang="en-US" sz="2400"/>
              <a:t>Reaction with</a:t>
            </a:r>
          </a:p>
          <a:p>
            <a:pPr algn="l">
              <a:lnSpc>
                <a:spcPct val="90000"/>
              </a:lnSpc>
            </a:pPr>
            <a:r>
              <a:rPr lang="en-US" sz="2400"/>
              <a:t>enzyme</a:t>
            </a:r>
          </a:p>
        </p:txBody>
      </p:sp>
      <p:sp>
        <p:nvSpPr>
          <p:cNvPr id="670733" name="Text Box 13"/>
          <p:cNvSpPr txBox="1">
            <a:spLocks noChangeArrowheads="1"/>
          </p:cNvSpPr>
          <p:nvPr/>
        </p:nvSpPr>
        <p:spPr bwMode="auto">
          <a:xfrm>
            <a:off x="4195763" y="1817688"/>
            <a:ext cx="1579562" cy="714375"/>
          </a:xfrm>
          <a:prstGeom prst="rect">
            <a:avLst/>
          </a:prstGeom>
          <a:noFill/>
          <a:ln w="9525">
            <a:noFill/>
            <a:miter lim="800000"/>
            <a:headEnd/>
            <a:tailEnd/>
          </a:ln>
          <a:effectLst/>
        </p:spPr>
        <p:txBody>
          <a:bodyPr wrap="none" lIns="0" tIns="0" rIns="0" bIns="0"/>
          <a:lstStyle/>
          <a:p>
            <a:pPr>
              <a:lnSpc>
                <a:spcPct val="90000"/>
              </a:lnSpc>
            </a:pPr>
            <a:r>
              <a:rPr lang="en-US" sz="2400"/>
              <a:t>E</a:t>
            </a:r>
            <a:r>
              <a:rPr lang="en-US" sz="2400" baseline="-25000"/>
              <a:t>A</a:t>
            </a:r>
            <a:r>
              <a:rPr lang="en-US" sz="2400"/>
              <a:t> without</a:t>
            </a:r>
          </a:p>
          <a:p>
            <a:pPr>
              <a:lnSpc>
                <a:spcPct val="90000"/>
              </a:lnSpc>
            </a:pPr>
            <a:r>
              <a:rPr lang="en-US" sz="2400"/>
              <a:t>enzyme</a:t>
            </a:r>
          </a:p>
        </p:txBody>
      </p:sp>
      <p:sp>
        <p:nvSpPr>
          <p:cNvPr id="670734" name="Text Box 14"/>
          <p:cNvSpPr txBox="1">
            <a:spLocks noChangeArrowheads="1"/>
          </p:cNvSpPr>
          <p:nvPr/>
        </p:nvSpPr>
        <p:spPr bwMode="auto">
          <a:xfrm>
            <a:off x="6994525" y="3340100"/>
            <a:ext cx="1522413" cy="1374775"/>
          </a:xfrm>
          <a:prstGeom prst="rect">
            <a:avLst/>
          </a:prstGeom>
          <a:noFill/>
          <a:ln w="9525">
            <a:noFill/>
            <a:miter lim="800000"/>
            <a:headEnd/>
            <a:tailEnd/>
          </a:ln>
          <a:effectLst/>
        </p:spPr>
        <p:txBody>
          <a:bodyPr wrap="none" lIns="0" tIns="0" rIns="0" bIns="0"/>
          <a:lstStyle/>
          <a:p>
            <a:pPr algn="l">
              <a:lnSpc>
                <a:spcPct val="90000"/>
              </a:lnSpc>
            </a:pPr>
            <a:r>
              <a:rPr lang="en-US" sz="2400"/>
              <a:t>Net</a:t>
            </a:r>
          </a:p>
          <a:p>
            <a:pPr algn="l">
              <a:lnSpc>
                <a:spcPct val="90000"/>
              </a:lnSpc>
            </a:pPr>
            <a:r>
              <a:rPr lang="en-US" sz="2400"/>
              <a:t>change</a:t>
            </a:r>
          </a:p>
          <a:p>
            <a:pPr algn="l">
              <a:lnSpc>
                <a:spcPct val="90000"/>
              </a:lnSpc>
            </a:pPr>
            <a:r>
              <a:rPr lang="en-US" sz="2400"/>
              <a:t>in energy</a:t>
            </a:r>
          </a:p>
          <a:p>
            <a:pPr algn="l">
              <a:lnSpc>
                <a:spcPct val="90000"/>
              </a:lnSpc>
            </a:pPr>
            <a:r>
              <a:rPr lang="en-US" sz="2400"/>
              <a:t>(the same)</a:t>
            </a:r>
          </a:p>
        </p:txBody>
      </p:sp>
      <p:sp>
        <p:nvSpPr>
          <p:cNvPr id="670735" name="Text Box 15"/>
          <p:cNvSpPr txBox="1">
            <a:spLocks noChangeArrowheads="1"/>
          </p:cNvSpPr>
          <p:nvPr/>
        </p:nvSpPr>
        <p:spPr bwMode="auto">
          <a:xfrm>
            <a:off x="5783263" y="5041900"/>
            <a:ext cx="1673225" cy="292100"/>
          </a:xfrm>
          <a:prstGeom prst="rect">
            <a:avLst/>
          </a:prstGeom>
          <a:noFill/>
          <a:ln w="9525">
            <a:noFill/>
            <a:miter lim="800000"/>
            <a:headEnd/>
            <a:tailEnd/>
          </a:ln>
          <a:effectLst/>
        </p:spPr>
        <p:txBody>
          <a:bodyPr wrap="none" lIns="0" tIns="0" rIns="0" bIns="0"/>
          <a:lstStyle/>
          <a:p>
            <a:pPr algn="l">
              <a:lnSpc>
                <a:spcPct val="90000"/>
              </a:lnSpc>
            </a:pPr>
            <a:r>
              <a:rPr lang="en-US" sz="2400"/>
              <a:t>Products</a:t>
            </a:r>
          </a:p>
        </p:txBody>
      </p:sp>
      <p:sp>
        <p:nvSpPr>
          <p:cNvPr id="670736" name="Text Box 16"/>
          <p:cNvSpPr txBox="1">
            <a:spLocks noChangeArrowheads="1"/>
          </p:cNvSpPr>
          <p:nvPr/>
        </p:nvSpPr>
        <p:spPr bwMode="auto">
          <a:xfrm>
            <a:off x="2298700" y="5540375"/>
            <a:ext cx="3578225" cy="368300"/>
          </a:xfrm>
          <a:prstGeom prst="rect">
            <a:avLst/>
          </a:prstGeom>
          <a:noFill/>
          <a:ln w="9525">
            <a:noFill/>
            <a:miter lim="800000"/>
            <a:headEnd/>
            <a:tailEnd/>
          </a:ln>
          <a:effectLst/>
        </p:spPr>
        <p:txBody>
          <a:bodyPr wrap="none" lIns="0" tIns="0" rIns="0" bIns="0"/>
          <a:lstStyle/>
          <a:p>
            <a:pPr algn="l">
              <a:lnSpc>
                <a:spcPct val="90000"/>
              </a:lnSpc>
            </a:pPr>
            <a:r>
              <a:rPr lang="en-US" sz="2400"/>
              <a:t>Progress of the reaction</a:t>
            </a:r>
          </a:p>
        </p:txBody>
      </p:sp>
      <p:sp>
        <p:nvSpPr>
          <p:cNvPr id="670737" name="Line 17"/>
          <p:cNvSpPr>
            <a:spLocks noChangeShapeType="1"/>
          </p:cNvSpPr>
          <p:nvPr/>
        </p:nvSpPr>
        <p:spPr bwMode="auto">
          <a:xfrm flipH="1">
            <a:off x="1920875" y="1863725"/>
            <a:ext cx="612775" cy="0"/>
          </a:xfrm>
          <a:prstGeom prst="line">
            <a:avLst/>
          </a:prstGeom>
          <a:noFill/>
          <a:ln w="25400">
            <a:solidFill>
              <a:schemeClr val="tx1"/>
            </a:solidFill>
            <a:round/>
            <a:headEnd/>
            <a:tailEnd/>
          </a:ln>
          <a:effectLst/>
        </p:spPr>
        <p:txBody>
          <a:bodyPr wrap="none" anchor="ctr"/>
          <a:lstStyle/>
          <a:p>
            <a:endParaRPr lang="en-US"/>
          </a:p>
        </p:txBody>
      </p:sp>
      <p:sp>
        <p:nvSpPr>
          <p:cNvPr id="670738" name="Line 18"/>
          <p:cNvSpPr>
            <a:spLocks noChangeShapeType="1"/>
          </p:cNvSpPr>
          <p:nvPr/>
        </p:nvSpPr>
        <p:spPr bwMode="auto">
          <a:xfrm flipV="1">
            <a:off x="3886200" y="3387725"/>
            <a:ext cx="390525" cy="34925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4" name="Rectangle 2"/>
          <p:cNvSpPr>
            <a:spLocks noGrp="1" noChangeArrowheads="1"/>
          </p:cNvSpPr>
          <p:nvPr>
            <p:ph type="title"/>
          </p:nvPr>
        </p:nvSpPr>
        <p:spPr>
          <a:xfrm>
            <a:off x="160338" y="158750"/>
            <a:ext cx="8534400" cy="914400"/>
          </a:xfrm>
        </p:spPr>
        <p:txBody>
          <a:bodyPr/>
          <a:lstStyle/>
          <a:p>
            <a:pPr marL="744538" indent="-744538"/>
            <a:r>
              <a:rPr lang="en-US" sz="3200" dirty="0"/>
              <a:t>5.15 </a:t>
            </a:r>
            <a:r>
              <a:rPr lang="en-US" sz="3200" i="1" dirty="0"/>
              <a:t>A specific enzyme catalyzes each cellular reaction</a:t>
            </a:r>
          </a:p>
        </p:txBody>
      </p:sp>
      <p:sp>
        <p:nvSpPr>
          <p:cNvPr id="673795" name="Rectangle 3"/>
          <p:cNvSpPr>
            <a:spLocks noGrp="1" noChangeArrowheads="1"/>
          </p:cNvSpPr>
          <p:nvPr>
            <p:ph type="body" idx="1"/>
          </p:nvPr>
        </p:nvSpPr>
        <p:spPr>
          <a:xfrm>
            <a:off x="153988" y="1301750"/>
            <a:ext cx="8534400" cy="3509963"/>
          </a:xfrm>
        </p:spPr>
        <p:txBody>
          <a:bodyPr/>
          <a:lstStyle/>
          <a:p>
            <a:r>
              <a:rPr lang="en-US" dirty="0"/>
              <a:t>Enzymes have unique three-dimensional shapes</a:t>
            </a:r>
          </a:p>
          <a:p>
            <a:pPr lvl="1">
              <a:buFontTx/>
              <a:buChar char="–"/>
            </a:pPr>
            <a:r>
              <a:rPr lang="en-US" i="1" u="sng" dirty="0"/>
              <a:t>The shape is critical to their role as biological catalysts</a:t>
            </a:r>
          </a:p>
          <a:p>
            <a:pPr lvl="1">
              <a:buFontTx/>
              <a:buChar char="–"/>
            </a:pPr>
            <a:r>
              <a:rPr lang="en-US" dirty="0"/>
              <a:t>As a result of its shape, the enzyme has an </a:t>
            </a:r>
            <a:r>
              <a:rPr lang="en-US" b="1" dirty="0"/>
              <a:t>active site</a:t>
            </a:r>
            <a:r>
              <a:rPr lang="en-US" dirty="0"/>
              <a:t> where the enzyme interacts with the enzyme’s substrate</a:t>
            </a:r>
          </a:p>
          <a:p>
            <a:pPr lvl="1">
              <a:buFontTx/>
              <a:buChar char="–"/>
            </a:pPr>
            <a:r>
              <a:rPr lang="en-US" dirty="0"/>
              <a:t>Consequently, the substrate’s chemistry is altered to form the product of the enzyme reaction</a:t>
            </a:r>
          </a:p>
        </p:txBody>
      </p:sp>
      <p:sp>
        <p:nvSpPr>
          <p:cNvPr id="673796"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7379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7379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smtClean="0"/>
              <a:t>Active site on an Enzyme</a:t>
            </a:r>
          </a:p>
        </p:txBody>
      </p:sp>
      <p:pic>
        <p:nvPicPr>
          <p:cNvPr id="23555" name="Picture 2" descr="http://www.enantis.com/publicity/G2B_230806_files/4_mustard_gas_molecule_in_active_site_of_enzyme_201.JPG"/>
          <p:cNvPicPr>
            <a:picLocks noChangeAspect="1" noChangeArrowheads="1"/>
          </p:cNvPicPr>
          <p:nvPr/>
        </p:nvPicPr>
        <p:blipFill>
          <a:blip r:embed="rId2" cstate="print"/>
          <a:srcRect/>
          <a:stretch>
            <a:fillRect/>
          </a:stretch>
        </p:blipFill>
        <p:spPr bwMode="auto">
          <a:xfrm>
            <a:off x="292100" y="2967038"/>
            <a:ext cx="3810000" cy="3133725"/>
          </a:xfrm>
          <a:prstGeom prst="rect">
            <a:avLst/>
          </a:prstGeom>
          <a:noFill/>
          <a:ln w="9525">
            <a:noFill/>
            <a:miter lim="800000"/>
            <a:headEnd/>
            <a:tailEnd/>
          </a:ln>
        </p:spPr>
      </p:pic>
      <p:pic>
        <p:nvPicPr>
          <p:cNvPr id="23556" name="Picture 4" descr="http://www.rcsb.org/pdb/education_discussion/molecule_of_the_month/images/91_DNApolymerases.jpg"/>
          <p:cNvPicPr>
            <a:picLocks noChangeAspect="1" noChangeArrowheads="1"/>
          </p:cNvPicPr>
          <p:nvPr/>
        </p:nvPicPr>
        <p:blipFill>
          <a:blip r:embed="rId3" cstate="print"/>
          <a:srcRect/>
          <a:stretch>
            <a:fillRect/>
          </a:stretch>
        </p:blipFill>
        <p:spPr bwMode="auto">
          <a:xfrm>
            <a:off x="4152900" y="731838"/>
            <a:ext cx="4762500" cy="3214687"/>
          </a:xfrm>
          <a:prstGeom prst="rect">
            <a:avLst/>
          </a:prstGeom>
          <a:noFill/>
          <a:ln w="9525">
            <a:noFill/>
            <a:miter lim="800000"/>
            <a:headEnd/>
            <a:tailEnd/>
          </a:ln>
        </p:spPr>
      </p:pic>
      <p:sp>
        <p:nvSpPr>
          <p:cNvPr id="23557" name="TextBox 5"/>
          <p:cNvSpPr txBox="1">
            <a:spLocks noChangeArrowheads="1"/>
          </p:cNvSpPr>
          <p:nvPr/>
        </p:nvSpPr>
        <p:spPr bwMode="auto">
          <a:xfrm>
            <a:off x="5321300" y="4254500"/>
            <a:ext cx="3302000" cy="338138"/>
          </a:xfrm>
          <a:prstGeom prst="rect">
            <a:avLst/>
          </a:prstGeom>
          <a:noFill/>
          <a:ln w="9525">
            <a:noFill/>
            <a:miter lim="800000"/>
            <a:headEnd/>
            <a:tailEnd/>
          </a:ln>
        </p:spPr>
        <p:txBody>
          <a:bodyPr>
            <a:spAutoFit/>
          </a:bodyPr>
          <a:lstStyle/>
          <a:p>
            <a:pPr algn="ctr"/>
            <a:r>
              <a:rPr lang="en-US" b="0"/>
              <a:t>DNA Polymerase</a:t>
            </a:r>
          </a:p>
        </p:txBody>
      </p:sp>
      <p:sp>
        <p:nvSpPr>
          <p:cNvPr id="23558" name="TextBox 6"/>
          <p:cNvSpPr txBox="1">
            <a:spLocks noChangeArrowheads="1"/>
          </p:cNvSpPr>
          <p:nvPr/>
        </p:nvSpPr>
        <p:spPr bwMode="auto">
          <a:xfrm>
            <a:off x="444500" y="2197100"/>
            <a:ext cx="3416300" cy="584200"/>
          </a:xfrm>
          <a:prstGeom prst="rect">
            <a:avLst/>
          </a:prstGeom>
          <a:noFill/>
          <a:ln w="9525">
            <a:noFill/>
            <a:miter lim="800000"/>
            <a:headEnd/>
            <a:tailEnd/>
          </a:ln>
        </p:spPr>
        <p:txBody>
          <a:bodyPr>
            <a:spAutoFit/>
          </a:bodyPr>
          <a:lstStyle/>
          <a:p>
            <a:pPr algn="ctr"/>
            <a:r>
              <a:rPr lang="en-US" b="0"/>
              <a:t>Mustard gas molecule in active site of enzyme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47" name="Picture 7" descr="05_15CatalyticCycle_1-U"/>
          <p:cNvPicPr>
            <a:picLocks noChangeAspect="1" noChangeArrowheads="1"/>
          </p:cNvPicPr>
          <p:nvPr/>
        </p:nvPicPr>
        <p:blipFill>
          <a:blip r:embed="rId3" cstate="print"/>
          <a:srcRect/>
          <a:stretch>
            <a:fillRect/>
          </a:stretch>
        </p:blipFill>
        <p:spPr bwMode="auto">
          <a:xfrm>
            <a:off x="742950" y="192088"/>
            <a:ext cx="7658100" cy="6584950"/>
          </a:xfrm>
          <a:prstGeom prst="rect">
            <a:avLst/>
          </a:prstGeom>
          <a:noFill/>
        </p:spPr>
      </p:pic>
      <p:sp>
        <p:nvSpPr>
          <p:cNvPr id="675848" name="Oval 8"/>
          <p:cNvSpPr>
            <a:spLocks noChangeArrowheads="1"/>
          </p:cNvSpPr>
          <p:nvPr/>
        </p:nvSpPr>
        <p:spPr bwMode="auto">
          <a:xfrm>
            <a:off x="828675" y="230188"/>
            <a:ext cx="330200" cy="330200"/>
          </a:xfrm>
          <a:prstGeom prst="ellipse">
            <a:avLst/>
          </a:prstGeom>
          <a:solidFill>
            <a:srgbClr val="EF1A23"/>
          </a:solidFill>
          <a:ln w="9525">
            <a:noFill/>
            <a:round/>
            <a:headEnd/>
            <a:tailEnd/>
          </a:ln>
          <a:effectLst/>
        </p:spPr>
        <p:txBody>
          <a:bodyPr wrap="none" anchor="ctr"/>
          <a:lstStyle/>
          <a:p>
            <a:pPr algn="ctr"/>
            <a:endParaRPr lang="en-US" sz="2400" b="0">
              <a:solidFill>
                <a:srgbClr val="EF1A23"/>
              </a:solidFill>
              <a:latin typeface="Times" pitchFamily="18" charset="0"/>
            </a:endParaRPr>
          </a:p>
        </p:txBody>
      </p:sp>
      <p:sp>
        <p:nvSpPr>
          <p:cNvPr id="675849" name="Text Box 9"/>
          <p:cNvSpPr txBox="1">
            <a:spLocks noChangeArrowheads="1"/>
          </p:cNvSpPr>
          <p:nvPr/>
        </p:nvSpPr>
        <p:spPr bwMode="auto">
          <a:xfrm>
            <a:off x="1257300" y="242888"/>
            <a:ext cx="2590800" cy="1120775"/>
          </a:xfrm>
          <a:prstGeom prst="rect">
            <a:avLst/>
          </a:prstGeom>
          <a:noFill/>
          <a:ln w="9525">
            <a:noFill/>
            <a:miter lim="800000"/>
            <a:headEnd/>
            <a:tailEnd/>
          </a:ln>
          <a:effectLst/>
        </p:spPr>
        <p:txBody>
          <a:bodyPr wrap="none" lIns="0" tIns="0" rIns="0" bIns="0"/>
          <a:lstStyle/>
          <a:p>
            <a:pPr algn="l">
              <a:lnSpc>
                <a:spcPct val="90000"/>
              </a:lnSpc>
            </a:pPr>
            <a:r>
              <a:rPr lang="en-US" sz="2200"/>
              <a:t>Enzyme available</a:t>
            </a:r>
          </a:p>
          <a:p>
            <a:pPr algn="l">
              <a:lnSpc>
                <a:spcPct val="90000"/>
              </a:lnSpc>
            </a:pPr>
            <a:r>
              <a:rPr lang="en-US" sz="2200"/>
              <a:t>with empty active</a:t>
            </a:r>
          </a:p>
          <a:p>
            <a:pPr algn="l">
              <a:lnSpc>
                <a:spcPct val="90000"/>
              </a:lnSpc>
            </a:pPr>
            <a:r>
              <a:rPr lang="en-US" sz="2200"/>
              <a:t>site</a:t>
            </a:r>
          </a:p>
        </p:txBody>
      </p:sp>
      <p:sp>
        <p:nvSpPr>
          <p:cNvPr id="675850" name="Line 10"/>
          <p:cNvSpPr>
            <a:spLocks noChangeShapeType="1"/>
          </p:cNvSpPr>
          <p:nvPr/>
        </p:nvSpPr>
        <p:spPr bwMode="auto">
          <a:xfrm flipH="1" flipV="1">
            <a:off x="3014663" y="2503488"/>
            <a:ext cx="333375" cy="485775"/>
          </a:xfrm>
          <a:prstGeom prst="line">
            <a:avLst/>
          </a:prstGeom>
          <a:noFill/>
          <a:ln w="25400">
            <a:solidFill>
              <a:schemeClr val="tx1"/>
            </a:solidFill>
            <a:round/>
            <a:headEnd/>
            <a:tailEnd/>
          </a:ln>
          <a:effectLst/>
        </p:spPr>
        <p:txBody>
          <a:bodyPr wrap="none" anchor="ctr"/>
          <a:lstStyle/>
          <a:p>
            <a:endParaRPr lang="en-US"/>
          </a:p>
        </p:txBody>
      </p:sp>
      <p:sp>
        <p:nvSpPr>
          <p:cNvPr id="675851" name="Text Box 11"/>
          <p:cNvSpPr txBox="1">
            <a:spLocks noChangeArrowheads="1"/>
          </p:cNvSpPr>
          <p:nvPr/>
        </p:nvSpPr>
        <p:spPr bwMode="auto">
          <a:xfrm>
            <a:off x="2057400" y="1062038"/>
            <a:ext cx="1428750" cy="307975"/>
          </a:xfrm>
          <a:prstGeom prst="rect">
            <a:avLst/>
          </a:prstGeom>
          <a:noFill/>
          <a:ln w="9525">
            <a:noFill/>
            <a:miter lim="800000"/>
            <a:headEnd/>
            <a:tailEnd/>
          </a:ln>
          <a:effectLst/>
        </p:spPr>
        <p:txBody>
          <a:bodyPr wrap="none" lIns="0" tIns="0" rIns="0" bIns="0"/>
          <a:lstStyle/>
          <a:p>
            <a:pPr algn="l">
              <a:lnSpc>
                <a:spcPct val="90000"/>
              </a:lnSpc>
            </a:pPr>
            <a:r>
              <a:rPr lang="en-US" sz="2200"/>
              <a:t>Active site</a:t>
            </a:r>
          </a:p>
        </p:txBody>
      </p:sp>
      <p:sp>
        <p:nvSpPr>
          <p:cNvPr id="675852" name="AutoShape 12"/>
          <p:cNvSpPr>
            <a:spLocks/>
          </p:cNvSpPr>
          <p:nvPr/>
        </p:nvSpPr>
        <p:spPr bwMode="auto">
          <a:xfrm rot="-5400000">
            <a:off x="2630487" y="819151"/>
            <a:ext cx="219075" cy="1314450"/>
          </a:xfrm>
          <a:prstGeom prst="rightBrace">
            <a:avLst>
              <a:gd name="adj1" fmla="val 50000"/>
              <a:gd name="adj2" fmla="val 50000"/>
            </a:avLst>
          </a:prstGeom>
          <a:noFill/>
          <a:ln w="25400">
            <a:solidFill>
              <a:schemeClr val="tx1"/>
            </a:solidFill>
            <a:round/>
            <a:headEnd/>
            <a:tailEnd/>
          </a:ln>
          <a:effectLst/>
        </p:spPr>
        <p:txBody>
          <a:bodyPr wrap="none" anchor="ctr"/>
          <a:lstStyle/>
          <a:p>
            <a:endParaRPr lang="en-US"/>
          </a:p>
        </p:txBody>
      </p:sp>
      <p:sp>
        <p:nvSpPr>
          <p:cNvPr id="675853" name="Text Box 13"/>
          <p:cNvSpPr txBox="1">
            <a:spLocks noChangeArrowheads="1"/>
          </p:cNvSpPr>
          <p:nvPr/>
        </p:nvSpPr>
        <p:spPr bwMode="auto">
          <a:xfrm>
            <a:off x="908050" y="252413"/>
            <a:ext cx="165100" cy="298450"/>
          </a:xfrm>
          <a:prstGeom prst="rect">
            <a:avLst/>
          </a:prstGeom>
          <a:noFill/>
          <a:ln w="9525">
            <a:noFill/>
            <a:miter lim="800000"/>
            <a:headEnd/>
            <a:tailEnd/>
          </a:ln>
          <a:effectLst/>
        </p:spPr>
        <p:txBody>
          <a:bodyPr wrap="none" lIns="0" tIns="0" rIns="0" bIns="0"/>
          <a:lstStyle/>
          <a:p>
            <a:pPr algn="l">
              <a:lnSpc>
                <a:spcPct val="90000"/>
              </a:lnSpc>
            </a:pPr>
            <a:r>
              <a:rPr lang="en-US" sz="2100">
                <a:solidFill>
                  <a:schemeClr val="bg1"/>
                </a:solidFill>
              </a:rPr>
              <a:t>1</a:t>
            </a:r>
            <a:endParaRPr lang="en-US" sz="2100"/>
          </a:p>
        </p:txBody>
      </p:sp>
      <p:sp>
        <p:nvSpPr>
          <p:cNvPr id="675854" name="Text Box 14"/>
          <p:cNvSpPr txBox="1">
            <a:spLocks noChangeArrowheads="1"/>
          </p:cNvSpPr>
          <p:nvPr/>
        </p:nvSpPr>
        <p:spPr bwMode="auto">
          <a:xfrm>
            <a:off x="3397250" y="2890838"/>
            <a:ext cx="1428750" cy="822325"/>
          </a:xfrm>
          <a:prstGeom prst="rect">
            <a:avLst/>
          </a:prstGeom>
          <a:noFill/>
          <a:ln w="9525">
            <a:noFill/>
            <a:miter lim="800000"/>
            <a:headEnd/>
            <a:tailEnd/>
          </a:ln>
          <a:effectLst/>
        </p:spPr>
        <p:txBody>
          <a:bodyPr wrap="none" lIns="0" tIns="0" rIns="0" bIns="0"/>
          <a:lstStyle/>
          <a:p>
            <a:pPr algn="l">
              <a:lnSpc>
                <a:spcPct val="90000"/>
              </a:lnSpc>
            </a:pPr>
            <a:r>
              <a:rPr lang="en-US" sz="2200"/>
              <a:t>Enzyme</a:t>
            </a:r>
          </a:p>
          <a:p>
            <a:pPr algn="l">
              <a:lnSpc>
                <a:spcPct val="90000"/>
              </a:lnSpc>
            </a:pPr>
            <a:r>
              <a:rPr lang="en-US" sz="2200"/>
              <a:t>(sucrase)</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2883" name="Picture 3" descr="05_15CatalyticCycle_2-U"/>
          <p:cNvPicPr>
            <a:picLocks noChangeAspect="1" noChangeArrowheads="1"/>
          </p:cNvPicPr>
          <p:nvPr/>
        </p:nvPicPr>
        <p:blipFill>
          <a:blip r:embed="rId3" cstate="print"/>
          <a:srcRect/>
          <a:stretch>
            <a:fillRect/>
          </a:stretch>
        </p:blipFill>
        <p:spPr bwMode="auto">
          <a:xfrm>
            <a:off x="742950" y="192088"/>
            <a:ext cx="7658100" cy="6584950"/>
          </a:xfrm>
          <a:prstGeom prst="rect">
            <a:avLst/>
          </a:prstGeom>
          <a:noFill/>
        </p:spPr>
      </p:pic>
      <p:sp>
        <p:nvSpPr>
          <p:cNvPr id="762884" name="Oval 4"/>
          <p:cNvSpPr>
            <a:spLocks noChangeArrowheads="1"/>
          </p:cNvSpPr>
          <p:nvPr/>
        </p:nvSpPr>
        <p:spPr bwMode="auto">
          <a:xfrm>
            <a:off x="828675" y="230188"/>
            <a:ext cx="330200" cy="330200"/>
          </a:xfrm>
          <a:prstGeom prst="ellipse">
            <a:avLst/>
          </a:prstGeom>
          <a:solidFill>
            <a:srgbClr val="EF1A23"/>
          </a:solidFill>
          <a:ln w="9525">
            <a:noFill/>
            <a:round/>
            <a:headEnd/>
            <a:tailEnd/>
          </a:ln>
          <a:effectLst/>
        </p:spPr>
        <p:txBody>
          <a:bodyPr wrap="none" anchor="ctr"/>
          <a:lstStyle/>
          <a:p>
            <a:pPr algn="ctr"/>
            <a:endParaRPr lang="en-US" sz="2400" b="0">
              <a:solidFill>
                <a:srgbClr val="EF1A23"/>
              </a:solidFill>
              <a:latin typeface="Times" pitchFamily="18" charset="0"/>
            </a:endParaRPr>
          </a:p>
        </p:txBody>
      </p:sp>
      <p:sp>
        <p:nvSpPr>
          <p:cNvPr id="762885" name="Text Box 5"/>
          <p:cNvSpPr txBox="1">
            <a:spLocks noChangeArrowheads="1"/>
          </p:cNvSpPr>
          <p:nvPr/>
        </p:nvSpPr>
        <p:spPr bwMode="auto">
          <a:xfrm>
            <a:off x="1257300" y="242888"/>
            <a:ext cx="2590800" cy="1120775"/>
          </a:xfrm>
          <a:prstGeom prst="rect">
            <a:avLst/>
          </a:prstGeom>
          <a:noFill/>
          <a:ln w="9525">
            <a:noFill/>
            <a:miter lim="800000"/>
            <a:headEnd/>
            <a:tailEnd/>
          </a:ln>
          <a:effectLst/>
        </p:spPr>
        <p:txBody>
          <a:bodyPr wrap="none" lIns="0" tIns="0" rIns="0" bIns="0"/>
          <a:lstStyle/>
          <a:p>
            <a:pPr algn="l">
              <a:lnSpc>
                <a:spcPct val="90000"/>
              </a:lnSpc>
            </a:pPr>
            <a:r>
              <a:rPr lang="en-US" sz="2200"/>
              <a:t>Enzyme available</a:t>
            </a:r>
          </a:p>
          <a:p>
            <a:pPr algn="l">
              <a:lnSpc>
                <a:spcPct val="90000"/>
              </a:lnSpc>
            </a:pPr>
            <a:r>
              <a:rPr lang="en-US" sz="2200"/>
              <a:t>with empty active</a:t>
            </a:r>
          </a:p>
          <a:p>
            <a:pPr algn="l">
              <a:lnSpc>
                <a:spcPct val="90000"/>
              </a:lnSpc>
            </a:pPr>
            <a:r>
              <a:rPr lang="en-US" sz="2200"/>
              <a:t>site</a:t>
            </a:r>
          </a:p>
        </p:txBody>
      </p:sp>
      <p:sp>
        <p:nvSpPr>
          <p:cNvPr id="762886" name="Line 6"/>
          <p:cNvSpPr>
            <a:spLocks noChangeShapeType="1"/>
          </p:cNvSpPr>
          <p:nvPr/>
        </p:nvSpPr>
        <p:spPr bwMode="auto">
          <a:xfrm flipH="1" flipV="1">
            <a:off x="3014663" y="2503488"/>
            <a:ext cx="333375" cy="485775"/>
          </a:xfrm>
          <a:prstGeom prst="line">
            <a:avLst/>
          </a:prstGeom>
          <a:noFill/>
          <a:ln w="25400">
            <a:solidFill>
              <a:schemeClr val="tx1"/>
            </a:solidFill>
            <a:round/>
            <a:headEnd/>
            <a:tailEnd/>
          </a:ln>
          <a:effectLst/>
        </p:spPr>
        <p:txBody>
          <a:bodyPr wrap="none" anchor="ctr"/>
          <a:lstStyle/>
          <a:p>
            <a:endParaRPr lang="en-US"/>
          </a:p>
        </p:txBody>
      </p:sp>
      <p:sp>
        <p:nvSpPr>
          <p:cNvPr id="762887" name="Text Box 7"/>
          <p:cNvSpPr txBox="1">
            <a:spLocks noChangeArrowheads="1"/>
          </p:cNvSpPr>
          <p:nvPr/>
        </p:nvSpPr>
        <p:spPr bwMode="auto">
          <a:xfrm>
            <a:off x="2057400" y="1062038"/>
            <a:ext cx="1428750" cy="307975"/>
          </a:xfrm>
          <a:prstGeom prst="rect">
            <a:avLst/>
          </a:prstGeom>
          <a:noFill/>
          <a:ln w="9525">
            <a:noFill/>
            <a:miter lim="800000"/>
            <a:headEnd/>
            <a:tailEnd/>
          </a:ln>
          <a:effectLst/>
        </p:spPr>
        <p:txBody>
          <a:bodyPr wrap="none" lIns="0" tIns="0" rIns="0" bIns="0"/>
          <a:lstStyle/>
          <a:p>
            <a:pPr algn="l">
              <a:lnSpc>
                <a:spcPct val="90000"/>
              </a:lnSpc>
            </a:pPr>
            <a:r>
              <a:rPr lang="en-US" sz="2200"/>
              <a:t>Active site</a:t>
            </a:r>
          </a:p>
        </p:txBody>
      </p:sp>
      <p:sp>
        <p:nvSpPr>
          <p:cNvPr id="762888" name="AutoShape 8"/>
          <p:cNvSpPr>
            <a:spLocks/>
          </p:cNvSpPr>
          <p:nvPr/>
        </p:nvSpPr>
        <p:spPr bwMode="auto">
          <a:xfrm rot="-5400000">
            <a:off x="2630487" y="819151"/>
            <a:ext cx="219075" cy="1314450"/>
          </a:xfrm>
          <a:prstGeom prst="rightBrace">
            <a:avLst>
              <a:gd name="adj1" fmla="val 50000"/>
              <a:gd name="adj2" fmla="val 50000"/>
            </a:avLst>
          </a:prstGeom>
          <a:noFill/>
          <a:ln w="25400">
            <a:solidFill>
              <a:schemeClr val="tx1"/>
            </a:solidFill>
            <a:round/>
            <a:headEnd/>
            <a:tailEnd/>
          </a:ln>
          <a:effectLst/>
        </p:spPr>
        <p:txBody>
          <a:bodyPr wrap="none" anchor="ctr"/>
          <a:lstStyle/>
          <a:p>
            <a:endParaRPr lang="en-US"/>
          </a:p>
        </p:txBody>
      </p:sp>
      <p:sp>
        <p:nvSpPr>
          <p:cNvPr id="762889" name="Text Box 9"/>
          <p:cNvSpPr txBox="1">
            <a:spLocks noChangeArrowheads="1"/>
          </p:cNvSpPr>
          <p:nvPr/>
        </p:nvSpPr>
        <p:spPr bwMode="auto">
          <a:xfrm>
            <a:off x="908050" y="252413"/>
            <a:ext cx="165100" cy="298450"/>
          </a:xfrm>
          <a:prstGeom prst="rect">
            <a:avLst/>
          </a:prstGeom>
          <a:noFill/>
          <a:ln w="9525">
            <a:noFill/>
            <a:miter lim="800000"/>
            <a:headEnd/>
            <a:tailEnd/>
          </a:ln>
          <a:effectLst/>
        </p:spPr>
        <p:txBody>
          <a:bodyPr wrap="none" lIns="0" tIns="0" rIns="0" bIns="0"/>
          <a:lstStyle/>
          <a:p>
            <a:pPr algn="l">
              <a:lnSpc>
                <a:spcPct val="90000"/>
              </a:lnSpc>
            </a:pPr>
            <a:r>
              <a:rPr lang="en-US" sz="2100">
                <a:solidFill>
                  <a:schemeClr val="bg1"/>
                </a:solidFill>
              </a:rPr>
              <a:t>1</a:t>
            </a:r>
            <a:endParaRPr lang="en-US" sz="2100"/>
          </a:p>
        </p:txBody>
      </p:sp>
      <p:sp>
        <p:nvSpPr>
          <p:cNvPr id="762890" name="Text Box 10"/>
          <p:cNvSpPr txBox="1">
            <a:spLocks noChangeArrowheads="1"/>
          </p:cNvSpPr>
          <p:nvPr/>
        </p:nvSpPr>
        <p:spPr bwMode="auto">
          <a:xfrm>
            <a:off x="3397250" y="2890838"/>
            <a:ext cx="1428750" cy="822325"/>
          </a:xfrm>
          <a:prstGeom prst="rect">
            <a:avLst/>
          </a:prstGeom>
          <a:noFill/>
          <a:ln w="9525">
            <a:noFill/>
            <a:miter lim="800000"/>
            <a:headEnd/>
            <a:tailEnd/>
          </a:ln>
          <a:effectLst/>
        </p:spPr>
        <p:txBody>
          <a:bodyPr wrap="none" lIns="0" tIns="0" rIns="0" bIns="0"/>
          <a:lstStyle/>
          <a:p>
            <a:pPr algn="l">
              <a:lnSpc>
                <a:spcPct val="90000"/>
              </a:lnSpc>
            </a:pPr>
            <a:r>
              <a:rPr lang="en-US" sz="2200"/>
              <a:t>Enzyme</a:t>
            </a:r>
          </a:p>
          <a:p>
            <a:pPr algn="l">
              <a:lnSpc>
                <a:spcPct val="90000"/>
              </a:lnSpc>
            </a:pPr>
            <a:r>
              <a:rPr lang="en-US" sz="2200"/>
              <a:t>(sucrase)</a:t>
            </a:r>
          </a:p>
        </p:txBody>
      </p:sp>
      <p:sp>
        <p:nvSpPr>
          <p:cNvPr id="762891" name="Oval 11"/>
          <p:cNvSpPr>
            <a:spLocks noChangeArrowheads="1"/>
          </p:cNvSpPr>
          <p:nvPr/>
        </p:nvSpPr>
        <p:spPr bwMode="auto">
          <a:xfrm>
            <a:off x="5908675" y="1857375"/>
            <a:ext cx="330200" cy="330200"/>
          </a:xfrm>
          <a:prstGeom prst="ellipse">
            <a:avLst/>
          </a:prstGeom>
          <a:solidFill>
            <a:srgbClr val="EF1A23"/>
          </a:solidFill>
          <a:ln w="9525">
            <a:noFill/>
            <a:round/>
            <a:headEnd/>
            <a:tailEnd/>
          </a:ln>
          <a:effectLst/>
        </p:spPr>
        <p:txBody>
          <a:bodyPr wrap="none" anchor="ctr"/>
          <a:lstStyle/>
          <a:p>
            <a:pPr algn="ctr"/>
            <a:endParaRPr lang="en-US" sz="2400" b="0">
              <a:solidFill>
                <a:srgbClr val="EF1A23"/>
              </a:solidFill>
              <a:latin typeface="Times" pitchFamily="18" charset="0"/>
            </a:endParaRPr>
          </a:p>
        </p:txBody>
      </p:sp>
      <p:sp>
        <p:nvSpPr>
          <p:cNvPr id="762892" name="Text Box 12"/>
          <p:cNvSpPr txBox="1">
            <a:spLocks noChangeArrowheads="1"/>
          </p:cNvSpPr>
          <p:nvPr/>
        </p:nvSpPr>
        <p:spPr bwMode="auto">
          <a:xfrm>
            <a:off x="6337300" y="1870075"/>
            <a:ext cx="2590800" cy="1120775"/>
          </a:xfrm>
          <a:prstGeom prst="rect">
            <a:avLst/>
          </a:prstGeom>
          <a:noFill/>
          <a:ln w="9525">
            <a:noFill/>
            <a:miter lim="800000"/>
            <a:headEnd/>
            <a:tailEnd/>
          </a:ln>
          <a:effectLst/>
        </p:spPr>
        <p:txBody>
          <a:bodyPr wrap="none" lIns="0" tIns="0" rIns="0" bIns="0"/>
          <a:lstStyle/>
          <a:p>
            <a:pPr algn="l">
              <a:lnSpc>
                <a:spcPct val="90000"/>
              </a:lnSpc>
            </a:pPr>
            <a:r>
              <a:rPr lang="en-US" sz="2200"/>
              <a:t>Substrate binds</a:t>
            </a:r>
          </a:p>
          <a:p>
            <a:pPr algn="l">
              <a:lnSpc>
                <a:spcPct val="90000"/>
              </a:lnSpc>
            </a:pPr>
            <a:r>
              <a:rPr lang="en-US" sz="2200"/>
              <a:t>to enzyme with</a:t>
            </a:r>
          </a:p>
          <a:p>
            <a:pPr algn="l">
              <a:lnSpc>
                <a:spcPct val="90000"/>
              </a:lnSpc>
            </a:pPr>
            <a:r>
              <a:rPr lang="en-US" sz="2200"/>
              <a:t>induced fit</a:t>
            </a:r>
          </a:p>
        </p:txBody>
      </p:sp>
      <p:sp>
        <p:nvSpPr>
          <p:cNvPr id="762893" name="Text Box 13"/>
          <p:cNvSpPr txBox="1">
            <a:spLocks noChangeArrowheads="1"/>
          </p:cNvSpPr>
          <p:nvPr/>
        </p:nvSpPr>
        <p:spPr bwMode="auto">
          <a:xfrm>
            <a:off x="5988050" y="1879600"/>
            <a:ext cx="165100" cy="298450"/>
          </a:xfrm>
          <a:prstGeom prst="rect">
            <a:avLst/>
          </a:prstGeom>
          <a:noFill/>
          <a:ln w="9525">
            <a:noFill/>
            <a:miter lim="800000"/>
            <a:headEnd/>
            <a:tailEnd/>
          </a:ln>
          <a:effectLst/>
        </p:spPr>
        <p:txBody>
          <a:bodyPr wrap="none" lIns="0" tIns="0" rIns="0" bIns="0"/>
          <a:lstStyle/>
          <a:p>
            <a:pPr algn="l">
              <a:lnSpc>
                <a:spcPct val="90000"/>
              </a:lnSpc>
            </a:pPr>
            <a:r>
              <a:rPr lang="en-US" sz="2100">
                <a:solidFill>
                  <a:schemeClr val="bg1"/>
                </a:solidFill>
              </a:rPr>
              <a:t>2</a:t>
            </a:r>
            <a:endParaRPr lang="en-US" sz="2100"/>
          </a:p>
        </p:txBody>
      </p:sp>
      <p:sp>
        <p:nvSpPr>
          <p:cNvPr id="762894" name="Text Box 14"/>
          <p:cNvSpPr txBox="1">
            <a:spLocks noChangeArrowheads="1"/>
          </p:cNvSpPr>
          <p:nvPr/>
        </p:nvSpPr>
        <p:spPr bwMode="auto">
          <a:xfrm>
            <a:off x="5148263" y="1204913"/>
            <a:ext cx="1428750" cy="822325"/>
          </a:xfrm>
          <a:prstGeom prst="rect">
            <a:avLst/>
          </a:prstGeom>
          <a:noFill/>
          <a:ln w="9525">
            <a:noFill/>
            <a:miter lim="800000"/>
            <a:headEnd/>
            <a:tailEnd/>
          </a:ln>
          <a:effectLst/>
        </p:spPr>
        <p:txBody>
          <a:bodyPr wrap="none" lIns="0" tIns="0" rIns="0" bIns="0"/>
          <a:lstStyle/>
          <a:p>
            <a:pPr algn="l">
              <a:lnSpc>
                <a:spcPct val="90000"/>
              </a:lnSpc>
            </a:pPr>
            <a:r>
              <a:rPr lang="en-US" sz="2200"/>
              <a:t>Substrate</a:t>
            </a:r>
          </a:p>
          <a:p>
            <a:pPr algn="l">
              <a:lnSpc>
                <a:spcPct val="90000"/>
              </a:lnSpc>
            </a:pPr>
            <a:r>
              <a:rPr lang="en-US" sz="2200"/>
              <a:t>(sucrose)</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4931" name="Picture 3" descr="05_15CatalyticCycle_3-U"/>
          <p:cNvPicPr>
            <a:picLocks noChangeAspect="1" noChangeArrowheads="1"/>
          </p:cNvPicPr>
          <p:nvPr/>
        </p:nvPicPr>
        <p:blipFill>
          <a:blip r:embed="rId3" cstate="print"/>
          <a:srcRect/>
          <a:stretch>
            <a:fillRect/>
          </a:stretch>
        </p:blipFill>
        <p:spPr bwMode="auto">
          <a:xfrm>
            <a:off x="742950" y="192088"/>
            <a:ext cx="7658100" cy="6584950"/>
          </a:xfrm>
          <a:prstGeom prst="rect">
            <a:avLst/>
          </a:prstGeom>
          <a:noFill/>
        </p:spPr>
      </p:pic>
      <p:sp>
        <p:nvSpPr>
          <p:cNvPr id="764932" name="Oval 4"/>
          <p:cNvSpPr>
            <a:spLocks noChangeArrowheads="1"/>
          </p:cNvSpPr>
          <p:nvPr/>
        </p:nvSpPr>
        <p:spPr bwMode="auto">
          <a:xfrm>
            <a:off x="828675" y="230188"/>
            <a:ext cx="330200" cy="330200"/>
          </a:xfrm>
          <a:prstGeom prst="ellipse">
            <a:avLst/>
          </a:prstGeom>
          <a:solidFill>
            <a:srgbClr val="EF1A23"/>
          </a:solidFill>
          <a:ln w="9525">
            <a:noFill/>
            <a:round/>
            <a:headEnd/>
            <a:tailEnd/>
          </a:ln>
          <a:effectLst/>
        </p:spPr>
        <p:txBody>
          <a:bodyPr wrap="none" anchor="ctr"/>
          <a:lstStyle/>
          <a:p>
            <a:pPr algn="ctr"/>
            <a:endParaRPr lang="en-US" sz="2400" b="0">
              <a:solidFill>
                <a:srgbClr val="EF1A23"/>
              </a:solidFill>
              <a:latin typeface="Times" pitchFamily="18" charset="0"/>
            </a:endParaRPr>
          </a:p>
        </p:txBody>
      </p:sp>
      <p:sp>
        <p:nvSpPr>
          <p:cNvPr id="764933" name="Text Box 5"/>
          <p:cNvSpPr txBox="1">
            <a:spLocks noChangeArrowheads="1"/>
          </p:cNvSpPr>
          <p:nvPr/>
        </p:nvSpPr>
        <p:spPr bwMode="auto">
          <a:xfrm>
            <a:off x="1257300" y="242888"/>
            <a:ext cx="2590800" cy="1120775"/>
          </a:xfrm>
          <a:prstGeom prst="rect">
            <a:avLst/>
          </a:prstGeom>
          <a:noFill/>
          <a:ln w="9525">
            <a:noFill/>
            <a:miter lim="800000"/>
            <a:headEnd/>
            <a:tailEnd/>
          </a:ln>
          <a:effectLst/>
        </p:spPr>
        <p:txBody>
          <a:bodyPr wrap="none" lIns="0" tIns="0" rIns="0" bIns="0"/>
          <a:lstStyle/>
          <a:p>
            <a:pPr algn="l">
              <a:lnSpc>
                <a:spcPct val="90000"/>
              </a:lnSpc>
            </a:pPr>
            <a:r>
              <a:rPr lang="en-US" sz="2200"/>
              <a:t>Enzyme available</a:t>
            </a:r>
          </a:p>
          <a:p>
            <a:pPr algn="l">
              <a:lnSpc>
                <a:spcPct val="90000"/>
              </a:lnSpc>
            </a:pPr>
            <a:r>
              <a:rPr lang="en-US" sz="2200"/>
              <a:t>with empty active</a:t>
            </a:r>
          </a:p>
          <a:p>
            <a:pPr algn="l">
              <a:lnSpc>
                <a:spcPct val="90000"/>
              </a:lnSpc>
            </a:pPr>
            <a:r>
              <a:rPr lang="en-US" sz="2200"/>
              <a:t>site</a:t>
            </a:r>
          </a:p>
        </p:txBody>
      </p:sp>
      <p:sp>
        <p:nvSpPr>
          <p:cNvPr id="764934" name="Line 6"/>
          <p:cNvSpPr>
            <a:spLocks noChangeShapeType="1"/>
          </p:cNvSpPr>
          <p:nvPr/>
        </p:nvSpPr>
        <p:spPr bwMode="auto">
          <a:xfrm flipH="1" flipV="1">
            <a:off x="3014663" y="2503488"/>
            <a:ext cx="333375" cy="485775"/>
          </a:xfrm>
          <a:prstGeom prst="line">
            <a:avLst/>
          </a:prstGeom>
          <a:noFill/>
          <a:ln w="25400">
            <a:solidFill>
              <a:schemeClr val="tx1"/>
            </a:solidFill>
            <a:round/>
            <a:headEnd/>
            <a:tailEnd/>
          </a:ln>
          <a:effectLst/>
        </p:spPr>
        <p:txBody>
          <a:bodyPr wrap="none" anchor="ctr"/>
          <a:lstStyle/>
          <a:p>
            <a:endParaRPr lang="en-US"/>
          </a:p>
        </p:txBody>
      </p:sp>
      <p:sp>
        <p:nvSpPr>
          <p:cNvPr id="764935" name="Text Box 7"/>
          <p:cNvSpPr txBox="1">
            <a:spLocks noChangeArrowheads="1"/>
          </p:cNvSpPr>
          <p:nvPr/>
        </p:nvSpPr>
        <p:spPr bwMode="auto">
          <a:xfrm>
            <a:off x="2057400" y="1062038"/>
            <a:ext cx="1428750" cy="307975"/>
          </a:xfrm>
          <a:prstGeom prst="rect">
            <a:avLst/>
          </a:prstGeom>
          <a:noFill/>
          <a:ln w="9525">
            <a:noFill/>
            <a:miter lim="800000"/>
            <a:headEnd/>
            <a:tailEnd/>
          </a:ln>
          <a:effectLst/>
        </p:spPr>
        <p:txBody>
          <a:bodyPr wrap="none" lIns="0" tIns="0" rIns="0" bIns="0"/>
          <a:lstStyle/>
          <a:p>
            <a:pPr algn="l">
              <a:lnSpc>
                <a:spcPct val="90000"/>
              </a:lnSpc>
            </a:pPr>
            <a:r>
              <a:rPr lang="en-US" sz="2200"/>
              <a:t>Active site</a:t>
            </a:r>
          </a:p>
        </p:txBody>
      </p:sp>
      <p:sp>
        <p:nvSpPr>
          <p:cNvPr id="764936" name="AutoShape 8"/>
          <p:cNvSpPr>
            <a:spLocks/>
          </p:cNvSpPr>
          <p:nvPr/>
        </p:nvSpPr>
        <p:spPr bwMode="auto">
          <a:xfrm rot="-5400000">
            <a:off x="2630487" y="819151"/>
            <a:ext cx="219075" cy="1314450"/>
          </a:xfrm>
          <a:prstGeom prst="rightBrace">
            <a:avLst>
              <a:gd name="adj1" fmla="val 50000"/>
              <a:gd name="adj2" fmla="val 50000"/>
            </a:avLst>
          </a:prstGeom>
          <a:noFill/>
          <a:ln w="25400">
            <a:solidFill>
              <a:schemeClr val="tx1"/>
            </a:solidFill>
            <a:round/>
            <a:headEnd/>
            <a:tailEnd/>
          </a:ln>
          <a:effectLst/>
        </p:spPr>
        <p:txBody>
          <a:bodyPr wrap="none" anchor="ctr"/>
          <a:lstStyle/>
          <a:p>
            <a:endParaRPr lang="en-US"/>
          </a:p>
        </p:txBody>
      </p:sp>
      <p:sp>
        <p:nvSpPr>
          <p:cNvPr id="764937" name="Text Box 9"/>
          <p:cNvSpPr txBox="1">
            <a:spLocks noChangeArrowheads="1"/>
          </p:cNvSpPr>
          <p:nvPr/>
        </p:nvSpPr>
        <p:spPr bwMode="auto">
          <a:xfrm>
            <a:off x="908050" y="252413"/>
            <a:ext cx="165100" cy="298450"/>
          </a:xfrm>
          <a:prstGeom prst="rect">
            <a:avLst/>
          </a:prstGeom>
          <a:noFill/>
          <a:ln w="9525">
            <a:noFill/>
            <a:miter lim="800000"/>
            <a:headEnd/>
            <a:tailEnd/>
          </a:ln>
          <a:effectLst/>
        </p:spPr>
        <p:txBody>
          <a:bodyPr wrap="none" lIns="0" tIns="0" rIns="0" bIns="0"/>
          <a:lstStyle/>
          <a:p>
            <a:pPr algn="l">
              <a:lnSpc>
                <a:spcPct val="90000"/>
              </a:lnSpc>
            </a:pPr>
            <a:r>
              <a:rPr lang="en-US" sz="2100">
                <a:solidFill>
                  <a:schemeClr val="bg1"/>
                </a:solidFill>
              </a:rPr>
              <a:t>1</a:t>
            </a:r>
            <a:endParaRPr lang="en-US" sz="2100"/>
          </a:p>
        </p:txBody>
      </p:sp>
      <p:sp>
        <p:nvSpPr>
          <p:cNvPr id="764938" name="Text Box 10"/>
          <p:cNvSpPr txBox="1">
            <a:spLocks noChangeArrowheads="1"/>
          </p:cNvSpPr>
          <p:nvPr/>
        </p:nvSpPr>
        <p:spPr bwMode="auto">
          <a:xfrm>
            <a:off x="3397250" y="2890838"/>
            <a:ext cx="1428750" cy="822325"/>
          </a:xfrm>
          <a:prstGeom prst="rect">
            <a:avLst/>
          </a:prstGeom>
          <a:noFill/>
          <a:ln w="9525">
            <a:noFill/>
            <a:miter lim="800000"/>
            <a:headEnd/>
            <a:tailEnd/>
          </a:ln>
          <a:effectLst/>
        </p:spPr>
        <p:txBody>
          <a:bodyPr wrap="none" lIns="0" tIns="0" rIns="0" bIns="0"/>
          <a:lstStyle/>
          <a:p>
            <a:pPr algn="l">
              <a:lnSpc>
                <a:spcPct val="90000"/>
              </a:lnSpc>
            </a:pPr>
            <a:r>
              <a:rPr lang="en-US" sz="2200"/>
              <a:t>Enzyme</a:t>
            </a:r>
          </a:p>
          <a:p>
            <a:pPr algn="l">
              <a:lnSpc>
                <a:spcPct val="90000"/>
              </a:lnSpc>
            </a:pPr>
            <a:r>
              <a:rPr lang="en-US" sz="2200"/>
              <a:t>(sucrase)</a:t>
            </a:r>
          </a:p>
        </p:txBody>
      </p:sp>
      <p:sp>
        <p:nvSpPr>
          <p:cNvPr id="764939" name="Oval 11"/>
          <p:cNvSpPr>
            <a:spLocks noChangeArrowheads="1"/>
          </p:cNvSpPr>
          <p:nvPr/>
        </p:nvSpPr>
        <p:spPr bwMode="auto">
          <a:xfrm>
            <a:off x="5908675" y="1857375"/>
            <a:ext cx="330200" cy="330200"/>
          </a:xfrm>
          <a:prstGeom prst="ellipse">
            <a:avLst/>
          </a:prstGeom>
          <a:solidFill>
            <a:srgbClr val="EF1A23"/>
          </a:solidFill>
          <a:ln w="9525">
            <a:noFill/>
            <a:round/>
            <a:headEnd/>
            <a:tailEnd/>
          </a:ln>
          <a:effectLst/>
        </p:spPr>
        <p:txBody>
          <a:bodyPr wrap="none" anchor="ctr"/>
          <a:lstStyle/>
          <a:p>
            <a:pPr algn="ctr"/>
            <a:endParaRPr lang="en-US" sz="2400" b="0">
              <a:solidFill>
                <a:srgbClr val="EF1A23"/>
              </a:solidFill>
              <a:latin typeface="Times" pitchFamily="18" charset="0"/>
            </a:endParaRPr>
          </a:p>
        </p:txBody>
      </p:sp>
      <p:sp>
        <p:nvSpPr>
          <p:cNvPr id="764940" name="Text Box 12"/>
          <p:cNvSpPr txBox="1">
            <a:spLocks noChangeArrowheads="1"/>
          </p:cNvSpPr>
          <p:nvPr/>
        </p:nvSpPr>
        <p:spPr bwMode="auto">
          <a:xfrm>
            <a:off x="6337300" y="1870075"/>
            <a:ext cx="2590800" cy="1120775"/>
          </a:xfrm>
          <a:prstGeom prst="rect">
            <a:avLst/>
          </a:prstGeom>
          <a:noFill/>
          <a:ln w="9525">
            <a:noFill/>
            <a:miter lim="800000"/>
            <a:headEnd/>
            <a:tailEnd/>
          </a:ln>
          <a:effectLst/>
        </p:spPr>
        <p:txBody>
          <a:bodyPr wrap="none" lIns="0" tIns="0" rIns="0" bIns="0"/>
          <a:lstStyle/>
          <a:p>
            <a:pPr algn="l">
              <a:lnSpc>
                <a:spcPct val="90000"/>
              </a:lnSpc>
            </a:pPr>
            <a:r>
              <a:rPr lang="en-US" sz="2200"/>
              <a:t>Substrate binds</a:t>
            </a:r>
          </a:p>
          <a:p>
            <a:pPr algn="l">
              <a:lnSpc>
                <a:spcPct val="90000"/>
              </a:lnSpc>
            </a:pPr>
            <a:r>
              <a:rPr lang="en-US" sz="2200"/>
              <a:t>to enzyme with</a:t>
            </a:r>
          </a:p>
          <a:p>
            <a:pPr algn="l">
              <a:lnSpc>
                <a:spcPct val="90000"/>
              </a:lnSpc>
            </a:pPr>
            <a:r>
              <a:rPr lang="en-US" sz="2200"/>
              <a:t>induced fit</a:t>
            </a:r>
          </a:p>
        </p:txBody>
      </p:sp>
      <p:sp>
        <p:nvSpPr>
          <p:cNvPr id="764941" name="Text Box 13"/>
          <p:cNvSpPr txBox="1">
            <a:spLocks noChangeArrowheads="1"/>
          </p:cNvSpPr>
          <p:nvPr/>
        </p:nvSpPr>
        <p:spPr bwMode="auto">
          <a:xfrm>
            <a:off x="5988050" y="1879600"/>
            <a:ext cx="165100" cy="298450"/>
          </a:xfrm>
          <a:prstGeom prst="rect">
            <a:avLst/>
          </a:prstGeom>
          <a:noFill/>
          <a:ln w="9525">
            <a:noFill/>
            <a:miter lim="800000"/>
            <a:headEnd/>
            <a:tailEnd/>
          </a:ln>
          <a:effectLst/>
        </p:spPr>
        <p:txBody>
          <a:bodyPr wrap="none" lIns="0" tIns="0" rIns="0" bIns="0"/>
          <a:lstStyle/>
          <a:p>
            <a:pPr algn="l">
              <a:lnSpc>
                <a:spcPct val="90000"/>
              </a:lnSpc>
            </a:pPr>
            <a:r>
              <a:rPr lang="en-US" sz="2100">
                <a:solidFill>
                  <a:schemeClr val="bg1"/>
                </a:solidFill>
              </a:rPr>
              <a:t>2</a:t>
            </a:r>
            <a:endParaRPr lang="en-US" sz="2100"/>
          </a:p>
        </p:txBody>
      </p:sp>
      <p:sp>
        <p:nvSpPr>
          <p:cNvPr id="764942" name="Text Box 14"/>
          <p:cNvSpPr txBox="1">
            <a:spLocks noChangeArrowheads="1"/>
          </p:cNvSpPr>
          <p:nvPr/>
        </p:nvSpPr>
        <p:spPr bwMode="auto">
          <a:xfrm>
            <a:off x="5148263" y="1204913"/>
            <a:ext cx="1428750" cy="822325"/>
          </a:xfrm>
          <a:prstGeom prst="rect">
            <a:avLst/>
          </a:prstGeom>
          <a:noFill/>
          <a:ln w="9525">
            <a:noFill/>
            <a:miter lim="800000"/>
            <a:headEnd/>
            <a:tailEnd/>
          </a:ln>
          <a:effectLst/>
        </p:spPr>
        <p:txBody>
          <a:bodyPr wrap="none" lIns="0" tIns="0" rIns="0" bIns="0"/>
          <a:lstStyle/>
          <a:p>
            <a:pPr algn="l">
              <a:lnSpc>
                <a:spcPct val="90000"/>
              </a:lnSpc>
            </a:pPr>
            <a:r>
              <a:rPr lang="en-US" sz="2200"/>
              <a:t>Substrate</a:t>
            </a:r>
          </a:p>
          <a:p>
            <a:pPr algn="l">
              <a:lnSpc>
                <a:spcPct val="90000"/>
              </a:lnSpc>
            </a:pPr>
            <a:r>
              <a:rPr lang="en-US" sz="2200"/>
              <a:t>(sucrose)</a:t>
            </a:r>
          </a:p>
        </p:txBody>
      </p:sp>
      <p:sp>
        <p:nvSpPr>
          <p:cNvPr id="764943" name="Oval 15"/>
          <p:cNvSpPr>
            <a:spLocks noChangeArrowheads="1"/>
          </p:cNvSpPr>
          <p:nvPr/>
        </p:nvSpPr>
        <p:spPr bwMode="auto">
          <a:xfrm>
            <a:off x="5800725" y="5394325"/>
            <a:ext cx="330200" cy="330200"/>
          </a:xfrm>
          <a:prstGeom prst="ellipse">
            <a:avLst/>
          </a:prstGeom>
          <a:solidFill>
            <a:srgbClr val="EF1A23"/>
          </a:solidFill>
          <a:ln w="9525">
            <a:noFill/>
            <a:round/>
            <a:headEnd/>
            <a:tailEnd/>
          </a:ln>
          <a:effectLst/>
        </p:spPr>
        <p:txBody>
          <a:bodyPr wrap="none" anchor="ctr"/>
          <a:lstStyle/>
          <a:p>
            <a:pPr algn="ctr"/>
            <a:endParaRPr lang="en-US" sz="2400" b="0">
              <a:solidFill>
                <a:srgbClr val="EF1A23"/>
              </a:solidFill>
              <a:latin typeface="Times" pitchFamily="18" charset="0"/>
            </a:endParaRPr>
          </a:p>
        </p:txBody>
      </p:sp>
      <p:sp>
        <p:nvSpPr>
          <p:cNvPr id="764944" name="Text Box 16"/>
          <p:cNvSpPr txBox="1">
            <a:spLocks noChangeArrowheads="1"/>
          </p:cNvSpPr>
          <p:nvPr/>
        </p:nvSpPr>
        <p:spPr bwMode="auto">
          <a:xfrm>
            <a:off x="6229350" y="5407025"/>
            <a:ext cx="1879600" cy="950913"/>
          </a:xfrm>
          <a:prstGeom prst="rect">
            <a:avLst/>
          </a:prstGeom>
          <a:noFill/>
          <a:ln w="9525">
            <a:noFill/>
            <a:miter lim="800000"/>
            <a:headEnd/>
            <a:tailEnd/>
          </a:ln>
          <a:effectLst/>
        </p:spPr>
        <p:txBody>
          <a:bodyPr wrap="none" lIns="0" tIns="0" rIns="0" bIns="0"/>
          <a:lstStyle/>
          <a:p>
            <a:pPr algn="l">
              <a:lnSpc>
                <a:spcPct val="90000"/>
              </a:lnSpc>
            </a:pPr>
            <a:r>
              <a:rPr lang="en-US" sz="2200"/>
              <a:t>Substrate is</a:t>
            </a:r>
          </a:p>
          <a:p>
            <a:pPr algn="l">
              <a:lnSpc>
                <a:spcPct val="90000"/>
              </a:lnSpc>
            </a:pPr>
            <a:r>
              <a:rPr lang="en-US" sz="2200"/>
              <a:t>converted to</a:t>
            </a:r>
          </a:p>
          <a:p>
            <a:pPr algn="l">
              <a:lnSpc>
                <a:spcPct val="90000"/>
              </a:lnSpc>
            </a:pPr>
            <a:r>
              <a:rPr lang="en-US" sz="2200"/>
              <a:t>products</a:t>
            </a:r>
          </a:p>
        </p:txBody>
      </p:sp>
      <p:sp>
        <p:nvSpPr>
          <p:cNvPr id="764945" name="Text Box 17"/>
          <p:cNvSpPr txBox="1">
            <a:spLocks noChangeArrowheads="1"/>
          </p:cNvSpPr>
          <p:nvPr/>
        </p:nvSpPr>
        <p:spPr bwMode="auto">
          <a:xfrm>
            <a:off x="5880100" y="5416550"/>
            <a:ext cx="165100" cy="298450"/>
          </a:xfrm>
          <a:prstGeom prst="rect">
            <a:avLst/>
          </a:prstGeom>
          <a:noFill/>
          <a:ln w="9525">
            <a:noFill/>
            <a:miter lim="800000"/>
            <a:headEnd/>
            <a:tailEnd/>
          </a:ln>
          <a:effectLst/>
        </p:spPr>
        <p:txBody>
          <a:bodyPr wrap="none" lIns="0" tIns="0" rIns="0" bIns="0"/>
          <a:lstStyle/>
          <a:p>
            <a:pPr algn="l">
              <a:lnSpc>
                <a:spcPct val="90000"/>
              </a:lnSpc>
            </a:pPr>
            <a:r>
              <a:rPr lang="en-US" sz="2100">
                <a:solidFill>
                  <a:schemeClr val="bg1"/>
                </a:solidFill>
              </a:rPr>
              <a:t>3</a:t>
            </a:r>
            <a:endParaRPr lang="en-US" sz="210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6979" name="Picture 3" descr="05_15CatalyticCycle_4-U"/>
          <p:cNvPicPr>
            <a:picLocks noChangeAspect="1" noChangeArrowheads="1"/>
          </p:cNvPicPr>
          <p:nvPr/>
        </p:nvPicPr>
        <p:blipFill>
          <a:blip r:embed="rId3" cstate="print"/>
          <a:srcRect/>
          <a:stretch>
            <a:fillRect/>
          </a:stretch>
        </p:blipFill>
        <p:spPr bwMode="auto">
          <a:xfrm>
            <a:off x="742950" y="192088"/>
            <a:ext cx="7658100" cy="6584950"/>
          </a:xfrm>
          <a:prstGeom prst="rect">
            <a:avLst/>
          </a:prstGeom>
          <a:noFill/>
        </p:spPr>
      </p:pic>
      <p:sp>
        <p:nvSpPr>
          <p:cNvPr id="766980" name="Oval 4"/>
          <p:cNvSpPr>
            <a:spLocks noChangeArrowheads="1"/>
          </p:cNvSpPr>
          <p:nvPr/>
        </p:nvSpPr>
        <p:spPr bwMode="auto">
          <a:xfrm>
            <a:off x="828675" y="230188"/>
            <a:ext cx="330200" cy="330200"/>
          </a:xfrm>
          <a:prstGeom prst="ellipse">
            <a:avLst/>
          </a:prstGeom>
          <a:solidFill>
            <a:srgbClr val="EF1A23"/>
          </a:solidFill>
          <a:ln w="9525">
            <a:noFill/>
            <a:round/>
            <a:headEnd/>
            <a:tailEnd/>
          </a:ln>
          <a:effectLst/>
        </p:spPr>
        <p:txBody>
          <a:bodyPr wrap="none" anchor="ctr"/>
          <a:lstStyle/>
          <a:p>
            <a:pPr algn="ctr"/>
            <a:endParaRPr lang="en-US" sz="2400" b="0">
              <a:solidFill>
                <a:srgbClr val="EF1A23"/>
              </a:solidFill>
              <a:latin typeface="Times" pitchFamily="18" charset="0"/>
            </a:endParaRPr>
          </a:p>
        </p:txBody>
      </p:sp>
      <p:sp>
        <p:nvSpPr>
          <p:cNvPr id="766981" name="Text Box 5"/>
          <p:cNvSpPr txBox="1">
            <a:spLocks noChangeArrowheads="1"/>
          </p:cNvSpPr>
          <p:nvPr/>
        </p:nvSpPr>
        <p:spPr bwMode="auto">
          <a:xfrm>
            <a:off x="1257300" y="242888"/>
            <a:ext cx="2590800" cy="1120775"/>
          </a:xfrm>
          <a:prstGeom prst="rect">
            <a:avLst/>
          </a:prstGeom>
          <a:noFill/>
          <a:ln w="9525">
            <a:noFill/>
            <a:miter lim="800000"/>
            <a:headEnd/>
            <a:tailEnd/>
          </a:ln>
          <a:effectLst/>
        </p:spPr>
        <p:txBody>
          <a:bodyPr wrap="none" lIns="0" tIns="0" rIns="0" bIns="0"/>
          <a:lstStyle/>
          <a:p>
            <a:pPr algn="l">
              <a:lnSpc>
                <a:spcPct val="90000"/>
              </a:lnSpc>
            </a:pPr>
            <a:r>
              <a:rPr lang="en-US" sz="2200"/>
              <a:t>Enzyme available</a:t>
            </a:r>
          </a:p>
          <a:p>
            <a:pPr algn="l">
              <a:lnSpc>
                <a:spcPct val="90000"/>
              </a:lnSpc>
            </a:pPr>
            <a:r>
              <a:rPr lang="en-US" sz="2200"/>
              <a:t>with empty active</a:t>
            </a:r>
          </a:p>
          <a:p>
            <a:pPr algn="l">
              <a:lnSpc>
                <a:spcPct val="90000"/>
              </a:lnSpc>
            </a:pPr>
            <a:r>
              <a:rPr lang="en-US" sz="2200"/>
              <a:t>site</a:t>
            </a:r>
          </a:p>
        </p:txBody>
      </p:sp>
      <p:sp>
        <p:nvSpPr>
          <p:cNvPr id="766982" name="Line 6"/>
          <p:cNvSpPr>
            <a:spLocks noChangeShapeType="1"/>
          </p:cNvSpPr>
          <p:nvPr/>
        </p:nvSpPr>
        <p:spPr bwMode="auto">
          <a:xfrm flipH="1" flipV="1">
            <a:off x="3014663" y="2503488"/>
            <a:ext cx="333375" cy="485775"/>
          </a:xfrm>
          <a:prstGeom prst="line">
            <a:avLst/>
          </a:prstGeom>
          <a:noFill/>
          <a:ln w="25400">
            <a:solidFill>
              <a:schemeClr val="tx1"/>
            </a:solidFill>
            <a:round/>
            <a:headEnd/>
            <a:tailEnd/>
          </a:ln>
          <a:effectLst/>
        </p:spPr>
        <p:txBody>
          <a:bodyPr wrap="none" anchor="ctr"/>
          <a:lstStyle/>
          <a:p>
            <a:endParaRPr lang="en-US"/>
          </a:p>
        </p:txBody>
      </p:sp>
      <p:sp>
        <p:nvSpPr>
          <p:cNvPr id="766983" name="Text Box 7"/>
          <p:cNvSpPr txBox="1">
            <a:spLocks noChangeArrowheads="1"/>
          </p:cNvSpPr>
          <p:nvPr/>
        </p:nvSpPr>
        <p:spPr bwMode="auto">
          <a:xfrm>
            <a:off x="2057400" y="1062038"/>
            <a:ext cx="1428750" cy="307975"/>
          </a:xfrm>
          <a:prstGeom prst="rect">
            <a:avLst/>
          </a:prstGeom>
          <a:noFill/>
          <a:ln w="9525">
            <a:noFill/>
            <a:miter lim="800000"/>
            <a:headEnd/>
            <a:tailEnd/>
          </a:ln>
          <a:effectLst/>
        </p:spPr>
        <p:txBody>
          <a:bodyPr wrap="none" lIns="0" tIns="0" rIns="0" bIns="0"/>
          <a:lstStyle/>
          <a:p>
            <a:pPr algn="l">
              <a:lnSpc>
                <a:spcPct val="90000"/>
              </a:lnSpc>
            </a:pPr>
            <a:r>
              <a:rPr lang="en-US" sz="2200"/>
              <a:t>Active site</a:t>
            </a:r>
          </a:p>
        </p:txBody>
      </p:sp>
      <p:sp>
        <p:nvSpPr>
          <p:cNvPr id="766984" name="AutoShape 8"/>
          <p:cNvSpPr>
            <a:spLocks/>
          </p:cNvSpPr>
          <p:nvPr/>
        </p:nvSpPr>
        <p:spPr bwMode="auto">
          <a:xfrm rot="-5400000">
            <a:off x="2630487" y="819151"/>
            <a:ext cx="219075" cy="1314450"/>
          </a:xfrm>
          <a:prstGeom prst="rightBrace">
            <a:avLst>
              <a:gd name="adj1" fmla="val 50000"/>
              <a:gd name="adj2" fmla="val 50000"/>
            </a:avLst>
          </a:prstGeom>
          <a:noFill/>
          <a:ln w="25400">
            <a:solidFill>
              <a:schemeClr val="tx1"/>
            </a:solidFill>
            <a:round/>
            <a:headEnd/>
            <a:tailEnd/>
          </a:ln>
          <a:effectLst/>
        </p:spPr>
        <p:txBody>
          <a:bodyPr wrap="none" anchor="ctr"/>
          <a:lstStyle/>
          <a:p>
            <a:endParaRPr lang="en-US"/>
          </a:p>
        </p:txBody>
      </p:sp>
      <p:sp>
        <p:nvSpPr>
          <p:cNvPr id="766985" name="Text Box 9"/>
          <p:cNvSpPr txBox="1">
            <a:spLocks noChangeArrowheads="1"/>
          </p:cNvSpPr>
          <p:nvPr/>
        </p:nvSpPr>
        <p:spPr bwMode="auto">
          <a:xfrm>
            <a:off x="908050" y="252413"/>
            <a:ext cx="165100" cy="298450"/>
          </a:xfrm>
          <a:prstGeom prst="rect">
            <a:avLst/>
          </a:prstGeom>
          <a:noFill/>
          <a:ln w="9525">
            <a:noFill/>
            <a:miter lim="800000"/>
            <a:headEnd/>
            <a:tailEnd/>
          </a:ln>
          <a:effectLst/>
        </p:spPr>
        <p:txBody>
          <a:bodyPr wrap="none" lIns="0" tIns="0" rIns="0" bIns="0"/>
          <a:lstStyle/>
          <a:p>
            <a:pPr algn="l">
              <a:lnSpc>
                <a:spcPct val="90000"/>
              </a:lnSpc>
            </a:pPr>
            <a:r>
              <a:rPr lang="en-US" sz="2100">
                <a:solidFill>
                  <a:schemeClr val="bg1"/>
                </a:solidFill>
              </a:rPr>
              <a:t>1</a:t>
            </a:r>
            <a:endParaRPr lang="en-US" sz="2100"/>
          </a:p>
        </p:txBody>
      </p:sp>
      <p:sp>
        <p:nvSpPr>
          <p:cNvPr id="766986" name="Text Box 10"/>
          <p:cNvSpPr txBox="1">
            <a:spLocks noChangeArrowheads="1"/>
          </p:cNvSpPr>
          <p:nvPr/>
        </p:nvSpPr>
        <p:spPr bwMode="auto">
          <a:xfrm>
            <a:off x="3397250" y="2890838"/>
            <a:ext cx="1428750" cy="822325"/>
          </a:xfrm>
          <a:prstGeom prst="rect">
            <a:avLst/>
          </a:prstGeom>
          <a:noFill/>
          <a:ln w="9525">
            <a:noFill/>
            <a:miter lim="800000"/>
            <a:headEnd/>
            <a:tailEnd/>
          </a:ln>
          <a:effectLst/>
        </p:spPr>
        <p:txBody>
          <a:bodyPr wrap="none" lIns="0" tIns="0" rIns="0" bIns="0"/>
          <a:lstStyle/>
          <a:p>
            <a:pPr algn="l">
              <a:lnSpc>
                <a:spcPct val="90000"/>
              </a:lnSpc>
            </a:pPr>
            <a:r>
              <a:rPr lang="en-US" sz="2200"/>
              <a:t>Enzyme</a:t>
            </a:r>
          </a:p>
          <a:p>
            <a:pPr algn="l">
              <a:lnSpc>
                <a:spcPct val="90000"/>
              </a:lnSpc>
            </a:pPr>
            <a:r>
              <a:rPr lang="en-US" sz="2200"/>
              <a:t>(sucrase)</a:t>
            </a:r>
          </a:p>
        </p:txBody>
      </p:sp>
      <p:sp>
        <p:nvSpPr>
          <p:cNvPr id="766987" name="Oval 11"/>
          <p:cNvSpPr>
            <a:spLocks noChangeArrowheads="1"/>
          </p:cNvSpPr>
          <p:nvPr/>
        </p:nvSpPr>
        <p:spPr bwMode="auto">
          <a:xfrm>
            <a:off x="5908675" y="1857375"/>
            <a:ext cx="330200" cy="330200"/>
          </a:xfrm>
          <a:prstGeom prst="ellipse">
            <a:avLst/>
          </a:prstGeom>
          <a:solidFill>
            <a:srgbClr val="EF1A23"/>
          </a:solidFill>
          <a:ln w="9525">
            <a:noFill/>
            <a:round/>
            <a:headEnd/>
            <a:tailEnd/>
          </a:ln>
          <a:effectLst/>
        </p:spPr>
        <p:txBody>
          <a:bodyPr wrap="none" anchor="ctr"/>
          <a:lstStyle/>
          <a:p>
            <a:pPr algn="ctr"/>
            <a:endParaRPr lang="en-US" sz="2400" b="0">
              <a:solidFill>
                <a:srgbClr val="EF1A23"/>
              </a:solidFill>
              <a:latin typeface="Times" pitchFamily="18" charset="0"/>
            </a:endParaRPr>
          </a:p>
        </p:txBody>
      </p:sp>
      <p:sp>
        <p:nvSpPr>
          <p:cNvPr id="766988" name="Text Box 12"/>
          <p:cNvSpPr txBox="1">
            <a:spLocks noChangeArrowheads="1"/>
          </p:cNvSpPr>
          <p:nvPr/>
        </p:nvSpPr>
        <p:spPr bwMode="auto">
          <a:xfrm>
            <a:off x="6337300" y="1870075"/>
            <a:ext cx="2590800" cy="1120775"/>
          </a:xfrm>
          <a:prstGeom prst="rect">
            <a:avLst/>
          </a:prstGeom>
          <a:noFill/>
          <a:ln w="9525">
            <a:noFill/>
            <a:miter lim="800000"/>
            <a:headEnd/>
            <a:tailEnd/>
          </a:ln>
          <a:effectLst/>
        </p:spPr>
        <p:txBody>
          <a:bodyPr wrap="none" lIns="0" tIns="0" rIns="0" bIns="0"/>
          <a:lstStyle/>
          <a:p>
            <a:pPr algn="l">
              <a:lnSpc>
                <a:spcPct val="90000"/>
              </a:lnSpc>
            </a:pPr>
            <a:r>
              <a:rPr lang="en-US" sz="2200"/>
              <a:t>Substrate binds</a:t>
            </a:r>
          </a:p>
          <a:p>
            <a:pPr algn="l">
              <a:lnSpc>
                <a:spcPct val="90000"/>
              </a:lnSpc>
            </a:pPr>
            <a:r>
              <a:rPr lang="en-US" sz="2200"/>
              <a:t>to enzyme with</a:t>
            </a:r>
          </a:p>
          <a:p>
            <a:pPr algn="l">
              <a:lnSpc>
                <a:spcPct val="90000"/>
              </a:lnSpc>
            </a:pPr>
            <a:r>
              <a:rPr lang="en-US" sz="2200"/>
              <a:t>induced fit</a:t>
            </a:r>
          </a:p>
        </p:txBody>
      </p:sp>
      <p:sp>
        <p:nvSpPr>
          <p:cNvPr id="766989" name="Text Box 13"/>
          <p:cNvSpPr txBox="1">
            <a:spLocks noChangeArrowheads="1"/>
          </p:cNvSpPr>
          <p:nvPr/>
        </p:nvSpPr>
        <p:spPr bwMode="auto">
          <a:xfrm>
            <a:off x="5988050" y="1879600"/>
            <a:ext cx="165100" cy="298450"/>
          </a:xfrm>
          <a:prstGeom prst="rect">
            <a:avLst/>
          </a:prstGeom>
          <a:noFill/>
          <a:ln w="9525">
            <a:noFill/>
            <a:miter lim="800000"/>
            <a:headEnd/>
            <a:tailEnd/>
          </a:ln>
          <a:effectLst/>
        </p:spPr>
        <p:txBody>
          <a:bodyPr wrap="none" lIns="0" tIns="0" rIns="0" bIns="0"/>
          <a:lstStyle/>
          <a:p>
            <a:pPr algn="l">
              <a:lnSpc>
                <a:spcPct val="90000"/>
              </a:lnSpc>
            </a:pPr>
            <a:r>
              <a:rPr lang="en-US" sz="2100">
                <a:solidFill>
                  <a:schemeClr val="bg1"/>
                </a:solidFill>
              </a:rPr>
              <a:t>2</a:t>
            </a:r>
            <a:endParaRPr lang="en-US" sz="2100"/>
          </a:p>
        </p:txBody>
      </p:sp>
      <p:sp>
        <p:nvSpPr>
          <p:cNvPr id="766990" name="Text Box 14"/>
          <p:cNvSpPr txBox="1">
            <a:spLocks noChangeArrowheads="1"/>
          </p:cNvSpPr>
          <p:nvPr/>
        </p:nvSpPr>
        <p:spPr bwMode="auto">
          <a:xfrm>
            <a:off x="5148263" y="1204913"/>
            <a:ext cx="1428750" cy="822325"/>
          </a:xfrm>
          <a:prstGeom prst="rect">
            <a:avLst/>
          </a:prstGeom>
          <a:noFill/>
          <a:ln w="9525">
            <a:noFill/>
            <a:miter lim="800000"/>
            <a:headEnd/>
            <a:tailEnd/>
          </a:ln>
          <a:effectLst/>
        </p:spPr>
        <p:txBody>
          <a:bodyPr wrap="none" lIns="0" tIns="0" rIns="0" bIns="0"/>
          <a:lstStyle/>
          <a:p>
            <a:pPr algn="l">
              <a:lnSpc>
                <a:spcPct val="90000"/>
              </a:lnSpc>
            </a:pPr>
            <a:r>
              <a:rPr lang="en-US" sz="2200"/>
              <a:t>Substrate</a:t>
            </a:r>
          </a:p>
          <a:p>
            <a:pPr algn="l">
              <a:lnSpc>
                <a:spcPct val="90000"/>
              </a:lnSpc>
            </a:pPr>
            <a:r>
              <a:rPr lang="en-US" sz="2200"/>
              <a:t>(sucrose)</a:t>
            </a:r>
          </a:p>
        </p:txBody>
      </p:sp>
      <p:sp>
        <p:nvSpPr>
          <p:cNvPr id="766991" name="Oval 15"/>
          <p:cNvSpPr>
            <a:spLocks noChangeArrowheads="1"/>
          </p:cNvSpPr>
          <p:nvPr/>
        </p:nvSpPr>
        <p:spPr bwMode="auto">
          <a:xfrm>
            <a:off x="5800725" y="5394325"/>
            <a:ext cx="330200" cy="330200"/>
          </a:xfrm>
          <a:prstGeom prst="ellipse">
            <a:avLst/>
          </a:prstGeom>
          <a:solidFill>
            <a:srgbClr val="EF1A23"/>
          </a:solidFill>
          <a:ln w="9525">
            <a:noFill/>
            <a:round/>
            <a:headEnd/>
            <a:tailEnd/>
          </a:ln>
          <a:effectLst/>
        </p:spPr>
        <p:txBody>
          <a:bodyPr wrap="none" anchor="ctr"/>
          <a:lstStyle/>
          <a:p>
            <a:pPr algn="ctr"/>
            <a:endParaRPr lang="en-US" sz="2400" b="0">
              <a:solidFill>
                <a:srgbClr val="EF1A23"/>
              </a:solidFill>
              <a:latin typeface="Times" pitchFamily="18" charset="0"/>
            </a:endParaRPr>
          </a:p>
        </p:txBody>
      </p:sp>
      <p:sp>
        <p:nvSpPr>
          <p:cNvPr id="766992" name="Text Box 16"/>
          <p:cNvSpPr txBox="1">
            <a:spLocks noChangeArrowheads="1"/>
          </p:cNvSpPr>
          <p:nvPr/>
        </p:nvSpPr>
        <p:spPr bwMode="auto">
          <a:xfrm>
            <a:off x="6229350" y="5407025"/>
            <a:ext cx="1879600" cy="950913"/>
          </a:xfrm>
          <a:prstGeom prst="rect">
            <a:avLst/>
          </a:prstGeom>
          <a:noFill/>
          <a:ln w="9525">
            <a:noFill/>
            <a:miter lim="800000"/>
            <a:headEnd/>
            <a:tailEnd/>
          </a:ln>
          <a:effectLst/>
        </p:spPr>
        <p:txBody>
          <a:bodyPr wrap="none" lIns="0" tIns="0" rIns="0" bIns="0"/>
          <a:lstStyle/>
          <a:p>
            <a:pPr algn="l">
              <a:lnSpc>
                <a:spcPct val="90000"/>
              </a:lnSpc>
            </a:pPr>
            <a:r>
              <a:rPr lang="en-US" sz="2200"/>
              <a:t>Substrate is</a:t>
            </a:r>
          </a:p>
          <a:p>
            <a:pPr algn="l">
              <a:lnSpc>
                <a:spcPct val="90000"/>
              </a:lnSpc>
            </a:pPr>
            <a:r>
              <a:rPr lang="en-US" sz="2200"/>
              <a:t>converted to</a:t>
            </a:r>
          </a:p>
          <a:p>
            <a:pPr algn="l">
              <a:lnSpc>
                <a:spcPct val="90000"/>
              </a:lnSpc>
            </a:pPr>
            <a:r>
              <a:rPr lang="en-US" sz="2200"/>
              <a:t>products</a:t>
            </a:r>
          </a:p>
        </p:txBody>
      </p:sp>
      <p:sp>
        <p:nvSpPr>
          <p:cNvPr id="766993" name="Text Box 17"/>
          <p:cNvSpPr txBox="1">
            <a:spLocks noChangeArrowheads="1"/>
          </p:cNvSpPr>
          <p:nvPr/>
        </p:nvSpPr>
        <p:spPr bwMode="auto">
          <a:xfrm>
            <a:off x="5880100" y="5416550"/>
            <a:ext cx="165100" cy="298450"/>
          </a:xfrm>
          <a:prstGeom prst="rect">
            <a:avLst/>
          </a:prstGeom>
          <a:noFill/>
          <a:ln w="9525">
            <a:noFill/>
            <a:miter lim="800000"/>
            <a:headEnd/>
            <a:tailEnd/>
          </a:ln>
          <a:effectLst/>
        </p:spPr>
        <p:txBody>
          <a:bodyPr wrap="none" lIns="0" tIns="0" rIns="0" bIns="0"/>
          <a:lstStyle/>
          <a:p>
            <a:pPr algn="l">
              <a:lnSpc>
                <a:spcPct val="90000"/>
              </a:lnSpc>
            </a:pPr>
            <a:r>
              <a:rPr lang="en-US" sz="2100">
                <a:solidFill>
                  <a:schemeClr val="bg1"/>
                </a:solidFill>
              </a:rPr>
              <a:t>3</a:t>
            </a:r>
            <a:endParaRPr lang="en-US" sz="2100"/>
          </a:p>
        </p:txBody>
      </p:sp>
      <p:sp>
        <p:nvSpPr>
          <p:cNvPr id="766994" name="Oval 18"/>
          <p:cNvSpPr>
            <a:spLocks noChangeArrowheads="1"/>
          </p:cNvSpPr>
          <p:nvPr/>
        </p:nvSpPr>
        <p:spPr bwMode="auto">
          <a:xfrm>
            <a:off x="779463" y="5021263"/>
            <a:ext cx="330200" cy="330200"/>
          </a:xfrm>
          <a:prstGeom prst="ellipse">
            <a:avLst/>
          </a:prstGeom>
          <a:solidFill>
            <a:srgbClr val="EF1A23"/>
          </a:solidFill>
          <a:ln w="9525">
            <a:noFill/>
            <a:round/>
            <a:headEnd/>
            <a:tailEnd/>
          </a:ln>
          <a:effectLst/>
        </p:spPr>
        <p:txBody>
          <a:bodyPr wrap="none" anchor="ctr"/>
          <a:lstStyle/>
          <a:p>
            <a:pPr algn="ctr"/>
            <a:endParaRPr lang="en-US" sz="2400" b="0">
              <a:solidFill>
                <a:srgbClr val="EF1A23"/>
              </a:solidFill>
              <a:latin typeface="Times" pitchFamily="18" charset="0"/>
            </a:endParaRPr>
          </a:p>
        </p:txBody>
      </p:sp>
      <p:sp>
        <p:nvSpPr>
          <p:cNvPr id="766995" name="Text Box 19"/>
          <p:cNvSpPr txBox="1">
            <a:spLocks noChangeArrowheads="1"/>
          </p:cNvSpPr>
          <p:nvPr/>
        </p:nvSpPr>
        <p:spPr bwMode="auto">
          <a:xfrm>
            <a:off x="1208088" y="5033963"/>
            <a:ext cx="1704975" cy="588962"/>
          </a:xfrm>
          <a:prstGeom prst="rect">
            <a:avLst/>
          </a:prstGeom>
          <a:noFill/>
          <a:ln w="9525">
            <a:noFill/>
            <a:miter lim="800000"/>
            <a:headEnd/>
            <a:tailEnd/>
          </a:ln>
          <a:effectLst/>
        </p:spPr>
        <p:txBody>
          <a:bodyPr wrap="none" lIns="0" tIns="0" rIns="0" bIns="0"/>
          <a:lstStyle/>
          <a:p>
            <a:pPr algn="l">
              <a:lnSpc>
                <a:spcPct val="90000"/>
              </a:lnSpc>
            </a:pPr>
            <a:r>
              <a:rPr lang="en-US" sz="2200"/>
              <a:t>Products are</a:t>
            </a:r>
          </a:p>
          <a:p>
            <a:pPr algn="l">
              <a:lnSpc>
                <a:spcPct val="90000"/>
              </a:lnSpc>
            </a:pPr>
            <a:r>
              <a:rPr lang="en-US" sz="2200"/>
              <a:t>released</a:t>
            </a:r>
          </a:p>
        </p:txBody>
      </p:sp>
      <p:sp>
        <p:nvSpPr>
          <p:cNvPr id="766996" name="Text Box 20"/>
          <p:cNvSpPr txBox="1">
            <a:spLocks noChangeArrowheads="1"/>
          </p:cNvSpPr>
          <p:nvPr/>
        </p:nvSpPr>
        <p:spPr bwMode="auto">
          <a:xfrm>
            <a:off x="858838" y="5043488"/>
            <a:ext cx="165100" cy="298450"/>
          </a:xfrm>
          <a:prstGeom prst="rect">
            <a:avLst/>
          </a:prstGeom>
          <a:noFill/>
          <a:ln w="9525">
            <a:noFill/>
            <a:miter lim="800000"/>
            <a:headEnd/>
            <a:tailEnd/>
          </a:ln>
          <a:effectLst/>
        </p:spPr>
        <p:txBody>
          <a:bodyPr wrap="none" lIns="0" tIns="0" rIns="0" bIns="0"/>
          <a:lstStyle/>
          <a:p>
            <a:pPr algn="l">
              <a:lnSpc>
                <a:spcPct val="90000"/>
              </a:lnSpc>
            </a:pPr>
            <a:r>
              <a:rPr lang="en-US" sz="2100">
                <a:solidFill>
                  <a:schemeClr val="bg1"/>
                </a:solidFill>
              </a:rPr>
              <a:t>4</a:t>
            </a:r>
            <a:endParaRPr lang="en-US" sz="2100"/>
          </a:p>
        </p:txBody>
      </p:sp>
      <p:sp>
        <p:nvSpPr>
          <p:cNvPr id="766997" name="Text Box 21"/>
          <p:cNvSpPr txBox="1">
            <a:spLocks noChangeArrowheads="1"/>
          </p:cNvSpPr>
          <p:nvPr/>
        </p:nvSpPr>
        <p:spPr bwMode="auto">
          <a:xfrm>
            <a:off x="1420813" y="3960813"/>
            <a:ext cx="1244600" cy="298450"/>
          </a:xfrm>
          <a:prstGeom prst="rect">
            <a:avLst/>
          </a:prstGeom>
          <a:noFill/>
          <a:ln w="9525">
            <a:noFill/>
            <a:miter lim="800000"/>
            <a:headEnd/>
            <a:tailEnd/>
          </a:ln>
          <a:effectLst/>
        </p:spPr>
        <p:txBody>
          <a:bodyPr wrap="none" lIns="0" tIns="0" rIns="0" bIns="0"/>
          <a:lstStyle/>
          <a:p>
            <a:pPr algn="l">
              <a:lnSpc>
                <a:spcPct val="90000"/>
              </a:lnSpc>
            </a:pPr>
            <a:r>
              <a:rPr lang="en-US" sz="2200"/>
              <a:t>Fructose</a:t>
            </a:r>
          </a:p>
        </p:txBody>
      </p:sp>
      <p:sp>
        <p:nvSpPr>
          <p:cNvPr id="766998" name="Text Box 22"/>
          <p:cNvSpPr txBox="1">
            <a:spLocks noChangeArrowheads="1"/>
          </p:cNvSpPr>
          <p:nvPr/>
        </p:nvSpPr>
        <p:spPr bwMode="auto">
          <a:xfrm>
            <a:off x="1114425" y="3173413"/>
            <a:ext cx="1174750" cy="301625"/>
          </a:xfrm>
          <a:prstGeom prst="rect">
            <a:avLst/>
          </a:prstGeom>
          <a:noFill/>
          <a:ln w="9525">
            <a:noFill/>
            <a:miter lim="800000"/>
            <a:headEnd/>
            <a:tailEnd/>
          </a:ln>
          <a:effectLst/>
        </p:spPr>
        <p:txBody>
          <a:bodyPr wrap="none" lIns="0" tIns="0" rIns="0" bIns="0"/>
          <a:lstStyle/>
          <a:p>
            <a:pPr algn="l">
              <a:lnSpc>
                <a:spcPct val="90000"/>
              </a:lnSpc>
            </a:pPr>
            <a:r>
              <a:rPr lang="en-US" sz="2200"/>
              <a:t>Glucose</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0" name="Rectangle 2"/>
          <p:cNvSpPr>
            <a:spLocks noGrp="1" noChangeArrowheads="1"/>
          </p:cNvSpPr>
          <p:nvPr>
            <p:ph type="title"/>
          </p:nvPr>
        </p:nvSpPr>
        <p:spPr>
          <a:xfrm>
            <a:off x="160338" y="158750"/>
            <a:ext cx="8534400" cy="914400"/>
          </a:xfrm>
        </p:spPr>
        <p:txBody>
          <a:bodyPr/>
          <a:lstStyle/>
          <a:p>
            <a:pPr marL="744538" indent="-744538"/>
            <a:r>
              <a:rPr lang="en-US" sz="3200" dirty="0"/>
              <a:t>5.15 </a:t>
            </a:r>
            <a:r>
              <a:rPr lang="en-US" sz="3200" i="1" dirty="0"/>
              <a:t>A specific enzyme catalyzes each cellular reaction</a:t>
            </a:r>
          </a:p>
        </p:txBody>
      </p:sp>
      <p:sp>
        <p:nvSpPr>
          <p:cNvPr id="677891" name="Rectangle 3"/>
          <p:cNvSpPr>
            <a:spLocks noGrp="1" noChangeArrowheads="1"/>
          </p:cNvSpPr>
          <p:nvPr>
            <p:ph type="body" idx="1"/>
          </p:nvPr>
        </p:nvSpPr>
        <p:spPr>
          <a:xfrm>
            <a:off x="153988" y="1301750"/>
            <a:ext cx="8534400" cy="3470275"/>
          </a:xfrm>
        </p:spPr>
        <p:txBody>
          <a:bodyPr/>
          <a:lstStyle/>
          <a:p>
            <a:r>
              <a:rPr lang="en-US"/>
              <a:t>For optimum activity, enzymes require certain environmental conditions</a:t>
            </a:r>
          </a:p>
          <a:p>
            <a:pPr lvl="1">
              <a:buFontTx/>
              <a:buChar char="–"/>
            </a:pPr>
            <a:r>
              <a:rPr lang="en-US"/>
              <a:t>Temperature is very important, and optimally, human enzymes function best at 37ºC, or body temperature</a:t>
            </a:r>
          </a:p>
          <a:p>
            <a:pPr lvl="2">
              <a:buFontTx/>
              <a:buChar char="–"/>
            </a:pPr>
            <a:r>
              <a:rPr lang="en-US"/>
              <a:t>High temperature will denature human enzymes</a:t>
            </a:r>
          </a:p>
          <a:p>
            <a:pPr lvl="1">
              <a:buFontTx/>
              <a:buChar char="–"/>
            </a:pPr>
            <a:r>
              <a:rPr lang="en-US"/>
              <a:t>Enzymes also require a pH around neutrality for best results</a:t>
            </a:r>
          </a:p>
        </p:txBody>
      </p:sp>
      <p:sp>
        <p:nvSpPr>
          <p:cNvPr id="677892"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7789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7789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38" name="Rectangle 2"/>
          <p:cNvSpPr>
            <a:spLocks noGrp="1" noChangeArrowheads="1"/>
          </p:cNvSpPr>
          <p:nvPr>
            <p:ph type="title"/>
          </p:nvPr>
        </p:nvSpPr>
        <p:spPr>
          <a:xfrm>
            <a:off x="160338" y="158750"/>
            <a:ext cx="8534400" cy="914400"/>
          </a:xfrm>
        </p:spPr>
        <p:txBody>
          <a:bodyPr/>
          <a:lstStyle/>
          <a:p>
            <a:pPr marL="744538" indent="-744538"/>
            <a:r>
              <a:rPr lang="en-US" sz="3200" dirty="0"/>
              <a:t>5.15 </a:t>
            </a:r>
            <a:r>
              <a:rPr lang="en-US" sz="3200" i="1" dirty="0"/>
              <a:t>A specific enzyme catalyzes each cellular reaction</a:t>
            </a:r>
          </a:p>
        </p:txBody>
      </p:sp>
      <p:sp>
        <p:nvSpPr>
          <p:cNvPr id="679939" name="Rectangle 3"/>
          <p:cNvSpPr>
            <a:spLocks noGrp="1" noChangeArrowheads="1"/>
          </p:cNvSpPr>
          <p:nvPr>
            <p:ph type="body" idx="1"/>
          </p:nvPr>
        </p:nvSpPr>
        <p:spPr>
          <a:xfrm>
            <a:off x="153988" y="1301750"/>
            <a:ext cx="8534400" cy="2176463"/>
          </a:xfrm>
        </p:spPr>
        <p:txBody>
          <a:bodyPr/>
          <a:lstStyle/>
          <a:p>
            <a:r>
              <a:rPr lang="en-US"/>
              <a:t>Some enzymes require nonprotein helpers</a:t>
            </a:r>
          </a:p>
          <a:p>
            <a:pPr lvl="1">
              <a:buFontTx/>
              <a:buChar char="–"/>
            </a:pPr>
            <a:r>
              <a:rPr lang="en-US" b="1"/>
              <a:t>Cofactors</a:t>
            </a:r>
            <a:r>
              <a:rPr lang="en-US"/>
              <a:t> are inorganic, such as zinc, iron, or copper</a:t>
            </a:r>
          </a:p>
          <a:p>
            <a:pPr lvl="1">
              <a:buFontTx/>
              <a:buChar char="–"/>
            </a:pPr>
            <a:r>
              <a:rPr lang="en-US" b="1"/>
              <a:t>Coenzymes</a:t>
            </a:r>
            <a:r>
              <a:rPr lang="en-US"/>
              <a:t> are organic molecules and are often vitamins</a:t>
            </a:r>
          </a:p>
        </p:txBody>
      </p:sp>
      <p:sp>
        <p:nvSpPr>
          <p:cNvPr id="679940"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7994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7994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6" name="Rectangle 2"/>
          <p:cNvSpPr>
            <a:spLocks noGrp="1" noChangeArrowheads="1"/>
          </p:cNvSpPr>
          <p:nvPr>
            <p:ph type="title"/>
          </p:nvPr>
        </p:nvSpPr>
        <p:spPr>
          <a:xfrm>
            <a:off x="160338" y="158750"/>
            <a:ext cx="8534400" cy="914400"/>
          </a:xfrm>
        </p:spPr>
        <p:txBody>
          <a:bodyPr/>
          <a:lstStyle/>
          <a:p>
            <a:pPr marL="744538" indent="-744538"/>
            <a:r>
              <a:rPr lang="en-US" sz="3200"/>
              <a:t>5.16 Enzyme inhibitors block enzyme action and can regulate enzyme activity in a cell</a:t>
            </a:r>
          </a:p>
        </p:txBody>
      </p:sp>
      <p:sp>
        <p:nvSpPr>
          <p:cNvPr id="681987" name="Rectangle 3"/>
          <p:cNvSpPr>
            <a:spLocks noGrp="1" noChangeArrowheads="1"/>
          </p:cNvSpPr>
          <p:nvPr>
            <p:ph type="body" idx="1"/>
          </p:nvPr>
        </p:nvSpPr>
        <p:spPr>
          <a:xfrm>
            <a:off x="153988" y="1301750"/>
            <a:ext cx="8534400" cy="2968625"/>
          </a:xfrm>
        </p:spPr>
        <p:txBody>
          <a:bodyPr/>
          <a:lstStyle/>
          <a:p>
            <a:r>
              <a:rPr lang="en-US"/>
              <a:t>Inhibitors are chemicals that inhibit an enzyme’s activity</a:t>
            </a:r>
          </a:p>
          <a:p>
            <a:pPr lvl="1">
              <a:buFontTx/>
              <a:buChar char="–"/>
            </a:pPr>
            <a:r>
              <a:rPr lang="en-US"/>
              <a:t>One group inhibits because they compete for the enzyme’s active site and thus block substrates from entering the active site</a:t>
            </a:r>
          </a:p>
          <a:p>
            <a:pPr lvl="1">
              <a:buFontTx/>
              <a:buChar char="–"/>
            </a:pPr>
            <a:r>
              <a:rPr lang="en-US"/>
              <a:t>These are called </a:t>
            </a:r>
            <a:r>
              <a:rPr lang="en-US" b="1"/>
              <a:t>competitive inhibitors</a:t>
            </a:r>
            <a:endParaRPr lang="en-US"/>
          </a:p>
        </p:txBody>
      </p:sp>
      <p:sp>
        <p:nvSpPr>
          <p:cNvPr id="681988"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8198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8199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10" name="Rectangle 2"/>
          <p:cNvSpPr>
            <a:spLocks noGrp="1" noChangeArrowheads="1"/>
          </p:cNvSpPr>
          <p:nvPr>
            <p:ph type="title"/>
          </p:nvPr>
        </p:nvSpPr>
        <p:spPr>
          <a:xfrm>
            <a:off x="160338" y="158750"/>
            <a:ext cx="8534400" cy="914400"/>
          </a:xfrm>
        </p:spPr>
        <p:txBody>
          <a:bodyPr/>
          <a:lstStyle/>
          <a:p>
            <a:pPr marL="744538" indent="-744538"/>
            <a:r>
              <a:rPr lang="en-US" sz="3200"/>
              <a:t>5.16 Enzyme inhibitors block enzyme action and can regulate enzyme activity in a cell</a:t>
            </a:r>
          </a:p>
        </p:txBody>
      </p:sp>
      <p:sp>
        <p:nvSpPr>
          <p:cNvPr id="683011" name="Rectangle 3"/>
          <p:cNvSpPr>
            <a:spLocks noGrp="1" noChangeArrowheads="1"/>
          </p:cNvSpPr>
          <p:nvPr>
            <p:ph type="body" idx="1"/>
          </p:nvPr>
        </p:nvSpPr>
        <p:spPr>
          <a:xfrm>
            <a:off x="153988" y="1301750"/>
            <a:ext cx="8534400" cy="2968625"/>
          </a:xfrm>
        </p:spPr>
        <p:txBody>
          <a:bodyPr/>
          <a:lstStyle/>
          <a:p>
            <a:r>
              <a:rPr lang="en-US"/>
              <a:t>Other inhibitors do not act directly with the active site</a:t>
            </a:r>
          </a:p>
          <a:p>
            <a:pPr lvl="1">
              <a:buFontTx/>
              <a:buChar char="–"/>
            </a:pPr>
            <a:r>
              <a:rPr lang="en-US"/>
              <a:t>These bind somewhere else and change the shape of the enzyme so that the substrate will no longer fit the active site</a:t>
            </a:r>
          </a:p>
          <a:p>
            <a:pPr lvl="1">
              <a:buFontTx/>
              <a:buChar char="–"/>
            </a:pPr>
            <a:r>
              <a:rPr lang="en-US"/>
              <a:t>These are called </a:t>
            </a:r>
            <a:r>
              <a:rPr lang="en-US" b="1"/>
              <a:t>noncompetitive inhibitors</a:t>
            </a:r>
            <a:endParaRPr lang="en-US"/>
          </a:p>
        </p:txBody>
      </p:sp>
      <p:sp>
        <p:nvSpPr>
          <p:cNvPr id="683012"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8301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8301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1321" name="Picture 9" descr="05_16EnzymeInhibitors-U"/>
          <p:cNvPicPr>
            <a:picLocks noChangeAspect="1" noChangeArrowheads="1"/>
          </p:cNvPicPr>
          <p:nvPr/>
        </p:nvPicPr>
        <p:blipFill>
          <a:blip r:embed="rId3" cstate="print"/>
          <a:srcRect/>
          <a:stretch>
            <a:fillRect/>
          </a:stretch>
        </p:blipFill>
        <p:spPr bwMode="auto">
          <a:xfrm>
            <a:off x="644525" y="200025"/>
            <a:ext cx="7853363" cy="6584950"/>
          </a:xfrm>
          <a:prstGeom prst="rect">
            <a:avLst/>
          </a:prstGeom>
          <a:noFill/>
        </p:spPr>
      </p:pic>
      <p:sp>
        <p:nvSpPr>
          <p:cNvPr id="781322" name="Text Box 10"/>
          <p:cNvSpPr txBox="1">
            <a:spLocks noChangeArrowheads="1"/>
          </p:cNvSpPr>
          <p:nvPr/>
        </p:nvSpPr>
        <p:spPr bwMode="auto">
          <a:xfrm>
            <a:off x="1968500" y="557213"/>
            <a:ext cx="1673225" cy="292100"/>
          </a:xfrm>
          <a:prstGeom prst="rect">
            <a:avLst/>
          </a:prstGeom>
          <a:noFill/>
          <a:ln w="9525">
            <a:noFill/>
            <a:miter lim="800000"/>
            <a:headEnd/>
            <a:tailEnd/>
          </a:ln>
          <a:effectLst/>
        </p:spPr>
        <p:txBody>
          <a:bodyPr wrap="none" lIns="0" tIns="0" rIns="0" bIns="0"/>
          <a:lstStyle/>
          <a:p>
            <a:pPr algn="l">
              <a:lnSpc>
                <a:spcPct val="90000"/>
              </a:lnSpc>
            </a:pPr>
            <a:r>
              <a:rPr lang="en-US" sz="2400"/>
              <a:t>Substrate</a:t>
            </a:r>
          </a:p>
        </p:txBody>
      </p:sp>
      <p:sp>
        <p:nvSpPr>
          <p:cNvPr id="781323" name="Line 11"/>
          <p:cNvSpPr>
            <a:spLocks noChangeShapeType="1"/>
          </p:cNvSpPr>
          <p:nvPr/>
        </p:nvSpPr>
        <p:spPr bwMode="auto">
          <a:xfrm flipH="1" flipV="1">
            <a:off x="3443288" y="733425"/>
            <a:ext cx="1069975" cy="3175"/>
          </a:xfrm>
          <a:prstGeom prst="line">
            <a:avLst/>
          </a:prstGeom>
          <a:noFill/>
          <a:ln w="25400">
            <a:solidFill>
              <a:schemeClr val="tx1"/>
            </a:solidFill>
            <a:round/>
            <a:headEnd/>
            <a:tailEnd/>
          </a:ln>
          <a:effectLst/>
        </p:spPr>
        <p:txBody>
          <a:bodyPr wrap="none" anchor="ctr"/>
          <a:lstStyle/>
          <a:p>
            <a:endParaRPr lang="en-US"/>
          </a:p>
        </p:txBody>
      </p:sp>
      <p:sp>
        <p:nvSpPr>
          <p:cNvPr id="781324" name="Text Box 12"/>
          <p:cNvSpPr txBox="1">
            <a:spLocks noChangeArrowheads="1"/>
          </p:cNvSpPr>
          <p:nvPr/>
        </p:nvSpPr>
        <p:spPr bwMode="auto">
          <a:xfrm>
            <a:off x="2054225" y="1570038"/>
            <a:ext cx="1673225" cy="292100"/>
          </a:xfrm>
          <a:prstGeom prst="rect">
            <a:avLst/>
          </a:prstGeom>
          <a:noFill/>
          <a:ln w="9525">
            <a:noFill/>
            <a:miter lim="800000"/>
            <a:headEnd/>
            <a:tailEnd/>
          </a:ln>
          <a:effectLst/>
        </p:spPr>
        <p:txBody>
          <a:bodyPr wrap="none" lIns="0" tIns="0" rIns="0" bIns="0"/>
          <a:lstStyle/>
          <a:p>
            <a:pPr algn="l">
              <a:lnSpc>
                <a:spcPct val="90000"/>
              </a:lnSpc>
            </a:pPr>
            <a:r>
              <a:rPr lang="en-US" sz="2400"/>
              <a:t>Enzyme</a:t>
            </a:r>
          </a:p>
        </p:txBody>
      </p:sp>
      <p:sp>
        <p:nvSpPr>
          <p:cNvPr id="781325" name="Line 13"/>
          <p:cNvSpPr>
            <a:spLocks noChangeShapeType="1"/>
          </p:cNvSpPr>
          <p:nvPr/>
        </p:nvSpPr>
        <p:spPr bwMode="auto">
          <a:xfrm flipH="1">
            <a:off x="3268663" y="1755775"/>
            <a:ext cx="781050" cy="3175"/>
          </a:xfrm>
          <a:prstGeom prst="line">
            <a:avLst/>
          </a:prstGeom>
          <a:noFill/>
          <a:ln w="25400">
            <a:solidFill>
              <a:schemeClr val="tx1"/>
            </a:solidFill>
            <a:round/>
            <a:headEnd/>
            <a:tailEnd/>
          </a:ln>
          <a:effectLst/>
        </p:spPr>
        <p:txBody>
          <a:bodyPr wrap="none" anchor="ctr"/>
          <a:lstStyle/>
          <a:p>
            <a:endParaRPr lang="en-US"/>
          </a:p>
        </p:txBody>
      </p:sp>
      <p:sp>
        <p:nvSpPr>
          <p:cNvPr id="781326" name="Text Box 14"/>
          <p:cNvSpPr txBox="1">
            <a:spLocks noChangeArrowheads="1"/>
          </p:cNvSpPr>
          <p:nvPr/>
        </p:nvSpPr>
        <p:spPr bwMode="auto">
          <a:xfrm>
            <a:off x="5597525" y="817563"/>
            <a:ext cx="1673225" cy="292100"/>
          </a:xfrm>
          <a:prstGeom prst="rect">
            <a:avLst/>
          </a:prstGeom>
          <a:noFill/>
          <a:ln w="9525">
            <a:noFill/>
            <a:miter lim="800000"/>
            <a:headEnd/>
            <a:tailEnd/>
          </a:ln>
          <a:effectLst/>
        </p:spPr>
        <p:txBody>
          <a:bodyPr wrap="none" lIns="0" tIns="0" rIns="0" bIns="0"/>
          <a:lstStyle/>
          <a:p>
            <a:pPr algn="l">
              <a:lnSpc>
                <a:spcPct val="90000"/>
              </a:lnSpc>
            </a:pPr>
            <a:r>
              <a:rPr lang="en-US" sz="2400"/>
              <a:t>Active site</a:t>
            </a:r>
          </a:p>
        </p:txBody>
      </p:sp>
      <p:sp>
        <p:nvSpPr>
          <p:cNvPr id="781327" name="Line 15"/>
          <p:cNvSpPr>
            <a:spLocks noChangeShapeType="1"/>
          </p:cNvSpPr>
          <p:nvPr/>
        </p:nvSpPr>
        <p:spPr bwMode="auto">
          <a:xfrm flipH="1">
            <a:off x="5021263" y="1000125"/>
            <a:ext cx="530225" cy="581025"/>
          </a:xfrm>
          <a:prstGeom prst="line">
            <a:avLst/>
          </a:prstGeom>
          <a:noFill/>
          <a:ln w="25400">
            <a:solidFill>
              <a:schemeClr val="tx1"/>
            </a:solidFill>
            <a:round/>
            <a:headEnd/>
            <a:tailEnd/>
          </a:ln>
          <a:effectLst/>
        </p:spPr>
        <p:txBody>
          <a:bodyPr wrap="none" anchor="ctr"/>
          <a:lstStyle/>
          <a:p>
            <a:endParaRPr lang="en-US"/>
          </a:p>
        </p:txBody>
      </p:sp>
      <p:sp>
        <p:nvSpPr>
          <p:cNvPr id="781328" name="Text Box 16"/>
          <p:cNvSpPr txBox="1">
            <a:spLocks noChangeArrowheads="1"/>
          </p:cNvSpPr>
          <p:nvPr/>
        </p:nvSpPr>
        <p:spPr bwMode="auto">
          <a:xfrm>
            <a:off x="2646363" y="2860675"/>
            <a:ext cx="4027487" cy="317500"/>
          </a:xfrm>
          <a:prstGeom prst="rect">
            <a:avLst/>
          </a:prstGeom>
          <a:noFill/>
          <a:ln w="9525">
            <a:noFill/>
            <a:miter lim="800000"/>
            <a:headEnd/>
            <a:tailEnd/>
          </a:ln>
          <a:effectLst/>
        </p:spPr>
        <p:txBody>
          <a:bodyPr wrap="none" lIns="0" tIns="0" rIns="0" bIns="0"/>
          <a:lstStyle/>
          <a:p>
            <a:pPr algn="l">
              <a:lnSpc>
                <a:spcPct val="90000"/>
              </a:lnSpc>
            </a:pPr>
            <a:r>
              <a:rPr lang="en-US" sz="2400"/>
              <a:t>Normal binding of substrate</a:t>
            </a:r>
          </a:p>
        </p:txBody>
      </p:sp>
      <p:sp>
        <p:nvSpPr>
          <p:cNvPr id="781329" name="Text Box 17"/>
          <p:cNvSpPr txBox="1">
            <a:spLocks noChangeArrowheads="1"/>
          </p:cNvSpPr>
          <p:nvPr/>
        </p:nvSpPr>
        <p:spPr bwMode="auto">
          <a:xfrm>
            <a:off x="736600" y="3513138"/>
            <a:ext cx="1835150" cy="757237"/>
          </a:xfrm>
          <a:prstGeom prst="rect">
            <a:avLst/>
          </a:prstGeom>
          <a:noFill/>
          <a:ln w="9525">
            <a:noFill/>
            <a:miter lim="800000"/>
            <a:headEnd/>
            <a:tailEnd/>
          </a:ln>
          <a:effectLst/>
        </p:spPr>
        <p:txBody>
          <a:bodyPr wrap="none" lIns="0" tIns="0" rIns="0" bIns="0"/>
          <a:lstStyle/>
          <a:p>
            <a:pPr algn="l">
              <a:lnSpc>
                <a:spcPct val="90000"/>
              </a:lnSpc>
            </a:pPr>
            <a:r>
              <a:rPr lang="en-US" sz="2400"/>
              <a:t>Competitive</a:t>
            </a:r>
          </a:p>
          <a:p>
            <a:pPr algn="l">
              <a:lnSpc>
                <a:spcPct val="90000"/>
              </a:lnSpc>
            </a:pPr>
            <a:r>
              <a:rPr lang="en-US" sz="2400"/>
              <a:t>inhibitor</a:t>
            </a:r>
          </a:p>
        </p:txBody>
      </p:sp>
      <p:sp>
        <p:nvSpPr>
          <p:cNvPr id="781330" name="Text Box 18"/>
          <p:cNvSpPr txBox="1">
            <a:spLocks noChangeArrowheads="1"/>
          </p:cNvSpPr>
          <p:nvPr/>
        </p:nvSpPr>
        <p:spPr bwMode="auto">
          <a:xfrm>
            <a:off x="3632200" y="6180138"/>
            <a:ext cx="2671763" cy="317500"/>
          </a:xfrm>
          <a:prstGeom prst="rect">
            <a:avLst/>
          </a:prstGeom>
          <a:noFill/>
          <a:ln w="9525">
            <a:noFill/>
            <a:miter lim="800000"/>
            <a:headEnd/>
            <a:tailEnd/>
          </a:ln>
          <a:effectLst/>
        </p:spPr>
        <p:txBody>
          <a:bodyPr wrap="none" lIns="0" tIns="0" rIns="0" bIns="0"/>
          <a:lstStyle/>
          <a:p>
            <a:pPr algn="l">
              <a:lnSpc>
                <a:spcPct val="90000"/>
              </a:lnSpc>
            </a:pPr>
            <a:r>
              <a:rPr lang="en-US" sz="2400"/>
              <a:t>Enzyme inhibition</a:t>
            </a:r>
          </a:p>
        </p:txBody>
      </p:sp>
      <p:sp>
        <p:nvSpPr>
          <p:cNvPr id="781331" name="Text Box 19"/>
          <p:cNvSpPr txBox="1">
            <a:spLocks noChangeArrowheads="1"/>
          </p:cNvSpPr>
          <p:nvPr/>
        </p:nvSpPr>
        <p:spPr bwMode="auto">
          <a:xfrm>
            <a:off x="4256088" y="3532188"/>
            <a:ext cx="2360612" cy="690562"/>
          </a:xfrm>
          <a:prstGeom prst="rect">
            <a:avLst/>
          </a:prstGeom>
          <a:noFill/>
          <a:ln w="9525">
            <a:noFill/>
            <a:miter lim="800000"/>
            <a:headEnd/>
            <a:tailEnd/>
          </a:ln>
          <a:effectLst/>
        </p:spPr>
        <p:txBody>
          <a:bodyPr wrap="none" lIns="0" tIns="0" rIns="0" bIns="0"/>
          <a:lstStyle/>
          <a:p>
            <a:pPr algn="l">
              <a:lnSpc>
                <a:spcPct val="90000"/>
              </a:lnSpc>
            </a:pPr>
            <a:r>
              <a:rPr lang="en-US" sz="2400"/>
              <a:t>Noncompetitive</a:t>
            </a:r>
          </a:p>
          <a:p>
            <a:pPr algn="l">
              <a:lnSpc>
                <a:spcPct val="90000"/>
              </a:lnSpc>
            </a:pPr>
            <a:r>
              <a:rPr lang="en-US" sz="2400"/>
              <a:t>inhibitor</a:t>
            </a:r>
          </a:p>
        </p:txBody>
      </p:sp>
      <p:sp>
        <p:nvSpPr>
          <p:cNvPr id="781332" name="Line 20"/>
          <p:cNvSpPr>
            <a:spLocks noChangeShapeType="1"/>
          </p:cNvSpPr>
          <p:nvPr/>
        </p:nvSpPr>
        <p:spPr bwMode="auto">
          <a:xfrm>
            <a:off x="5073650" y="4178300"/>
            <a:ext cx="1431925" cy="1625600"/>
          </a:xfrm>
          <a:prstGeom prst="line">
            <a:avLst/>
          </a:prstGeom>
          <a:noFill/>
          <a:ln w="25400">
            <a:solidFill>
              <a:schemeClr val="tx1"/>
            </a:solidFill>
            <a:round/>
            <a:headEnd/>
            <a:tailEnd/>
          </a:ln>
          <a:effectLst/>
        </p:spPr>
        <p:txBody>
          <a:bodyPr wrap="none" anchor="ctr"/>
          <a:lstStyle/>
          <a:p>
            <a:endParaRPr lang="en-US"/>
          </a:p>
        </p:txBody>
      </p:sp>
      <p:sp>
        <p:nvSpPr>
          <p:cNvPr id="781333" name="Line 21"/>
          <p:cNvSpPr>
            <a:spLocks noChangeShapeType="1"/>
          </p:cNvSpPr>
          <p:nvPr/>
        </p:nvSpPr>
        <p:spPr bwMode="auto">
          <a:xfrm flipH="1" flipV="1">
            <a:off x="1987550" y="4054475"/>
            <a:ext cx="762000" cy="64770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106" name="Rectangle 2"/>
          <p:cNvSpPr>
            <a:spLocks noGrp="1" noChangeArrowheads="1"/>
          </p:cNvSpPr>
          <p:nvPr>
            <p:ph type="title"/>
          </p:nvPr>
        </p:nvSpPr>
        <p:spPr>
          <a:xfrm>
            <a:off x="160338" y="158750"/>
            <a:ext cx="8534400" cy="914400"/>
          </a:xfrm>
        </p:spPr>
        <p:txBody>
          <a:bodyPr/>
          <a:lstStyle/>
          <a:p>
            <a:pPr marL="744538" indent="-744538"/>
            <a:r>
              <a:rPr lang="en-US" sz="3200"/>
              <a:t>5.16 Enzyme inhibitors block enzyme action and can regulate enzyme activity in a cell</a:t>
            </a:r>
          </a:p>
        </p:txBody>
      </p:sp>
      <p:sp>
        <p:nvSpPr>
          <p:cNvPr id="687107" name="Rectangle 3"/>
          <p:cNvSpPr>
            <a:spLocks noGrp="1" noChangeArrowheads="1"/>
          </p:cNvSpPr>
          <p:nvPr>
            <p:ph type="body" idx="1"/>
          </p:nvPr>
        </p:nvSpPr>
        <p:spPr>
          <a:xfrm>
            <a:off x="153988" y="1301750"/>
            <a:ext cx="8534400" cy="3698875"/>
          </a:xfrm>
        </p:spPr>
        <p:txBody>
          <a:bodyPr/>
          <a:lstStyle/>
          <a:p>
            <a:r>
              <a:rPr lang="en-US"/>
              <a:t>Enzyme inhibitors are important in regulating cell metabolism</a:t>
            </a:r>
          </a:p>
          <a:p>
            <a:pPr lvl="1">
              <a:buFontTx/>
              <a:buChar char="–"/>
            </a:pPr>
            <a:r>
              <a:rPr lang="en-US"/>
              <a:t>Often the product of a metabolic pathway can serve as an inhibitor of one enzyme in the pathway, a mechanism called </a:t>
            </a:r>
            <a:r>
              <a:rPr lang="en-US" b="1"/>
              <a:t>feedback inhibition</a:t>
            </a:r>
            <a:endParaRPr lang="en-US"/>
          </a:p>
          <a:p>
            <a:pPr lvl="1">
              <a:buFontTx/>
              <a:buChar char="–"/>
            </a:pPr>
            <a:r>
              <a:rPr lang="en-US"/>
              <a:t>The more product formed, the greater the inhibition, and in this way, regulation of the pathway is accomplished</a:t>
            </a:r>
          </a:p>
        </p:txBody>
      </p:sp>
      <p:sp>
        <p:nvSpPr>
          <p:cNvPr id="687108"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8710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8711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sz="2400" b="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Enzymes: Industrial Applications</a:t>
            </a:r>
          </a:p>
        </p:txBody>
      </p:sp>
      <p:sp>
        <p:nvSpPr>
          <p:cNvPr id="29699" name="Rectangle 3"/>
          <p:cNvSpPr>
            <a:spLocks noGrp="1" noChangeArrowheads="1"/>
          </p:cNvSpPr>
          <p:nvPr>
            <p:ph type="body" idx="1"/>
          </p:nvPr>
        </p:nvSpPr>
        <p:spPr>
          <a:xfrm>
            <a:off x="304800" y="685800"/>
            <a:ext cx="8534400" cy="6594475"/>
          </a:xfrm>
        </p:spPr>
        <p:txBody>
          <a:bodyPr/>
          <a:lstStyle/>
          <a:p>
            <a:pPr marL="0" indent="0" eaLnBrk="1" hangingPunct="1"/>
            <a:r>
              <a:rPr lang="en-US" smtClean="0"/>
              <a:t>Food Processing (Amylases, Proteases)</a:t>
            </a:r>
          </a:p>
          <a:p>
            <a:pPr marL="0" indent="0" eaLnBrk="1" hangingPunct="1"/>
            <a:r>
              <a:rPr lang="en-US" smtClean="0"/>
              <a:t>Baby food (Trypsin)</a:t>
            </a:r>
          </a:p>
          <a:p>
            <a:pPr marL="0" indent="0" eaLnBrk="1" hangingPunct="1"/>
            <a:r>
              <a:rPr lang="en-US" smtClean="0"/>
              <a:t>Brewing Industry</a:t>
            </a:r>
          </a:p>
          <a:p>
            <a:pPr marL="0" indent="0" eaLnBrk="1" hangingPunct="1"/>
            <a:r>
              <a:rPr lang="en-US" smtClean="0"/>
              <a:t>Fruit juices (Pectinases)</a:t>
            </a:r>
          </a:p>
          <a:p>
            <a:pPr marL="0" indent="0" eaLnBrk="1" hangingPunct="1"/>
            <a:r>
              <a:rPr lang="en-US" smtClean="0"/>
              <a:t>Dairy production (Renin, Lipases)</a:t>
            </a:r>
          </a:p>
          <a:p>
            <a:pPr marL="0" indent="0" eaLnBrk="1" hangingPunct="1"/>
            <a:r>
              <a:rPr lang="en-US" smtClean="0"/>
              <a:t>Meat tenderizers</a:t>
            </a:r>
          </a:p>
          <a:p>
            <a:pPr marL="0" indent="0" eaLnBrk="1" hangingPunct="1"/>
            <a:r>
              <a:rPr lang="en-US" smtClean="0"/>
              <a:t>Paper industry</a:t>
            </a:r>
          </a:p>
          <a:p>
            <a:pPr marL="0" indent="0" eaLnBrk="1" hangingPunct="1"/>
            <a:r>
              <a:rPr lang="en-US" smtClean="0"/>
              <a:t>Biofuel industry</a:t>
            </a:r>
          </a:p>
          <a:p>
            <a:pPr marL="0" indent="0" eaLnBrk="1" hangingPunct="1"/>
            <a:endParaRPr lang="en-US" smtClean="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GAMESHOW" val="False"/>
  <p:tag name="PPTVERSION" val="XP"/>
</p:tagLst>
</file>

<file path=ppt/tags/tag2.xml><?xml version="1.0" encoding="utf-8"?>
<p:tagLst xmlns:a="http://schemas.openxmlformats.org/drawingml/2006/main" xmlns:r="http://schemas.openxmlformats.org/officeDocument/2006/relationships" xmlns:p="http://schemas.openxmlformats.org/presentationml/2006/main">
  <p:tag name="TBTEXT" val=""/>
</p:tagLst>
</file>

<file path=ppt/theme/theme1.xml><?xml version="1.0" encoding="utf-8"?>
<a:theme xmlns:a="http://schemas.openxmlformats.org/drawingml/2006/main" name="2_CC4eActiveLectureQuestions">
  <a:themeElements>
    <a:clrScheme name="2_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fontScheme name="2_CC4eActiveLectureQuestions">
      <a:majorFont>
        <a:latin typeface="Times New Roman"/>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charset="0"/>
          </a:defRPr>
        </a:defPPr>
      </a:lstStyle>
    </a:lnDef>
  </a:objectDefaults>
  <a:extraClrSchemeLst>
    <a:extraClrScheme>
      <a:clrScheme name="2_CC4eActiveLectureQuestion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C4eActiveLectureQuestion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C4eActiveLectureQuestion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C4eActiveLectureQuestion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C4eActiveLectureQuestion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C4eActiveLectureQuestion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C4eActiveLectureQuestion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C4eActiveLectureQuestion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C4eActiveLectureQuestion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C4eActiveLectureQuestion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C4eActiveLectureQuestion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C4eActiveLectureQuestion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CC4eActiveLectureQuestions 13">
        <a:dk1>
          <a:srgbClr val="000000"/>
        </a:dk1>
        <a:lt1>
          <a:srgbClr val="FFFFFF"/>
        </a:lt1>
        <a:dk2>
          <a:srgbClr val="005472"/>
        </a:dk2>
        <a:lt2>
          <a:srgbClr val="0000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C4eActiveLectureQuestions 14">
        <a:dk1>
          <a:srgbClr val="000000"/>
        </a:dk1>
        <a:lt1>
          <a:srgbClr val="FFFFFF"/>
        </a:lt1>
        <a:dk2>
          <a:srgbClr val="333399"/>
        </a:dk2>
        <a:lt2>
          <a:srgbClr val="000000"/>
        </a:lt2>
        <a:accent1>
          <a:srgbClr val="B7DAB8"/>
        </a:accent1>
        <a:accent2>
          <a:srgbClr val="005472"/>
        </a:accent2>
        <a:accent3>
          <a:srgbClr val="FFFFFF"/>
        </a:accent3>
        <a:accent4>
          <a:srgbClr val="000000"/>
        </a:accent4>
        <a:accent5>
          <a:srgbClr val="D8EAD8"/>
        </a:accent5>
        <a:accent6>
          <a:srgbClr val="004B67"/>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2379</TotalTime>
  <Words>8079</Words>
  <Application>Microsoft Office PowerPoint</Application>
  <PresentationFormat>On-screen Show (4:3)</PresentationFormat>
  <Paragraphs>809</Paragraphs>
  <Slides>86</Slides>
  <Notes>80</Notes>
  <HiddenSlides>0</HiddenSlides>
  <MMClips>0</MMClips>
  <ScaleCrop>false</ScaleCrop>
  <HeadingPairs>
    <vt:vector size="4" baseType="variant">
      <vt:variant>
        <vt:lpstr>Theme</vt:lpstr>
      </vt:variant>
      <vt:variant>
        <vt:i4>1</vt:i4>
      </vt:variant>
      <vt:variant>
        <vt:lpstr>Slide Titles</vt:lpstr>
      </vt:variant>
      <vt:variant>
        <vt:i4>86</vt:i4>
      </vt:variant>
    </vt:vector>
  </HeadingPairs>
  <TitlesOfParts>
    <vt:vector size="87" baseType="lpstr">
      <vt:lpstr>2_CC4eActiveLectureQuestions</vt:lpstr>
      <vt:lpstr>Chapter 5</vt:lpstr>
      <vt:lpstr>Introduction: Turning on the Lights to Be Invisible</vt:lpstr>
      <vt:lpstr>Slide 3</vt:lpstr>
      <vt:lpstr>Slide 4</vt:lpstr>
      <vt:lpstr>Slide 5</vt:lpstr>
      <vt:lpstr>5.1 Membranes are a fluid mosaic of phospholipids and proteins</vt:lpstr>
      <vt:lpstr>Slide 7</vt:lpstr>
      <vt:lpstr>Fluid Mosaic Model Of a Plasma Membrane</vt:lpstr>
      <vt:lpstr>5.1 Membranes are a fluid mosaic of phospholipids and proteins</vt:lpstr>
      <vt:lpstr>Slide 10</vt:lpstr>
      <vt:lpstr>5.1 Membranes are a fluid mosaic of phospholipids and proteins</vt:lpstr>
      <vt:lpstr>Slide 12</vt:lpstr>
      <vt:lpstr>5.1 Membranes are a fluid mosaic of phospholipids and proteins</vt:lpstr>
      <vt:lpstr>5.1 Membranes are a fluid mosaic of phospholipids and proteins</vt:lpstr>
      <vt:lpstr>Slide 15</vt:lpstr>
      <vt:lpstr>Slide 16</vt:lpstr>
      <vt:lpstr>Slide 17</vt:lpstr>
      <vt:lpstr>5.2 EVOLUTION CONNECTION: Membranes form spontaneously, a critical step in the origin of life</vt:lpstr>
      <vt:lpstr>Slide 19</vt:lpstr>
      <vt:lpstr>Slide 20</vt:lpstr>
      <vt:lpstr>5.3 Passive transport is diffusion across a membrane with no energy investment</vt:lpstr>
      <vt:lpstr>5.3 Passive transport is diffusion across a membrane with no energy investment</vt:lpstr>
      <vt:lpstr>Slide 23</vt:lpstr>
      <vt:lpstr>Slide 24</vt:lpstr>
      <vt:lpstr>5.4 Osmosis is the diffusion of water across a membrane</vt:lpstr>
      <vt:lpstr>Slide 26</vt:lpstr>
      <vt:lpstr>5.5 Water balance between cells and their surroundings is crucial to organisms</vt:lpstr>
      <vt:lpstr>5.5 Water balance between cells and their surroundings is crucial to organisms</vt:lpstr>
      <vt:lpstr>Slide 29</vt:lpstr>
      <vt:lpstr>5.6 Transport proteins may facilitate diffusion across membranes</vt:lpstr>
      <vt:lpstr>5.6 Transport proteins may facilitate diffusion across membranes</vt:lpstr>
      <vt:lpstr>Slide 32</vt:lpstr>
      <vt:lpstr>5.7 TALKING ABOUT SCIENCE: Peter Agre talks about aquaporins, water-channel proteins found in some cells</vt:lpstr>
      <vt:lpstr>Slide 34</vt:lpstr>
      <vt:lpstr>5.8 Cells expend energy in the active transport of a solute against its concentration gradient</vt:lpstr>
      <vt:lpstr>Slide 36</vt:lpstr>
      <vt:lpstr>Slide 37</vt:lpstr>
      <vt:lpstr>Slide 38</vt:lpstr>
      <vt:lpstr>Slide 39</vt:lpstr>
      <vt:lpstr>5.9 Exocytosis and endocytosis transport large molecules across membranes</vt:lpstr>
      <vt:lpstr>5.9 Exocytosis and endocytosis transport large molecules across membranes</vt:lpstr>
      <vt:lpstr>Slide 42</vt:lpstr>
      <vt:lpstr>Slide 43</vt:lpstr>
      <vt:lpstr>Slide 44</vt:lpstr>
      <vt:lpstr>Slide 45</vt:lpstr>
      <vt:lpstr>5.10 Cells transform energy as they perform work</vt:lpstr>
      <vt:lpstr>5.10 Cells transform energy as they perform work</vt:lpstr>
      <vt:lpstr>5.10 Cells transform energy as they perform work</vt:lpstr>
      <vt:lpstr>Slide 49</vt:lpstr>
      <vt:lpstr>Slide 50</vt:lpstr>
      <vt:lpstr>5.10 Cells transform energy as they perform work</vt:lpstr>
      <vt:lpstr>5.10 Cells transform energy as they perform work</vt:lpstr>
      <vt:lpstr>5.11 Two laws govern energy transformations</vt:lpstr>
      <vt:lpstr>5.11 Two laws govern energy transformations</vt:lpstr>
      <vt:lpstr>Slide 55</vt:lpstr>
      <vt:lpstr>5.12 Chemical reactions either release or store energy</vt:lpstr>
      <vt:lpstr>Slide 57</vt:lpstr>
      <vt:lpstr>5.12 Chemical reactions either release or store energy</vt:lpstr>
      <vt:lpstr>Slide 59</vt:lpstr>
      <vt:lpstr>5.12 Chemical reactions either release or store energy</vt:lpstr>
      <vt:lpstr>5.12 Chemical reactions either release or store energy</vt:lpstr>
      <vt:lpstr>Slide 62</vt:lpstr>
      <vt:lpstr>5.13 ATP shuttles chemical energy and drives cellular work</vt:lpstr>
      <vt:lpstr>5.13 ATP shuttles chemical energy and drives cellular work</vt:lpstr>
      <vt:lpstr>Slide 65</vt:lpstr>
      <vt:lpstr>Slide 66</vt:lpstr>
      <vt:lpstr>Slide 67</vt:lpstr>
      <vt:lpstr>5.13 ATP shuttles chemical energy and drives cellular work</vt:lpstr>
      <vt:lpstr>Slide 69</vt:lpstr>
      <vt:lpstr>Slide 70</vt:lpstr>
      <vt:lpstr>5.14 Enzymes speed up the cell’s chemical reactions by lowering energy barriers</vt:lpstr>
      <vt:lpstr>5.14 Enzymes speed up the cell’s chemical reactions by lowering energy barriers</vt:lpstr>
      <vt:lpstr>Slide 73</vt:lpstr>
      <vt:lpstr>5.15 A specific enzyme catalyzes each cellular reaction</vt:lpstr>
      <vt:lpstr>Active site on an Enzyme</vt:lpstr>
      <vt:lpstr>Slide 76</vt:lpstr>
      <vt:lpstr>Slide 77</vt:lpstr>
      <vt:lpstr>Slide 78</vt:lpstr>
      <vt:lpstr>Slide 79</vt:lpstr>
      <vt:lpstr>5.15 A specific enzyme catalyzes each cellular reaction</vt:lpstr>
      <vt:lpstr>5.15 A specific enzyme catalyzes each cellular reaction</vt:lpstr>
      <vt:lpstr>5.16 Enzyme inhibitors block enzyme action and can regulate enzyme activity in a cell</vt:lpstr>
      <vt:lpstr>5.16 Enzyme inhibitors block enzyme action and can regulate enzyme activity in a cell</vt:lpstr>
      <vt:lpstr>Slide 84</vt:lpstr>
      <vt:lpstr>5.16 Enzyme inhibitors block enzyme action and can regulate enzyme activity in a cell</vt:lpstr>
      <vt:lpstr>Enzymes: Industrial Applications</vt:lpstr>
    </vt:vector>
  </TitlesOfParts>
  <Company>Pearson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Christopher Delgado</dc:creator>
  <cp:lastModifiedBy>ltorres</cp:lastModifiedBy>
  <cp:revision>392</cp:revision>
  <cp:lastPrinted>2005-03-30T22:41:28Z</cp:lastPrinted>
  <dcterms:created xsi:type="dcterms:W3CDTF">2004-07-21T00:54:38Z</dcterms:created>
  <dcterms:modified xsi:type="dcterms:W3CDTF">2011-03-27T17:31:04Z</dcterms:modified>
</cp:coreProperties>
</file>