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29"/>
  </p:notesMasterIdLst>
  <p:sldIdLst>
    <p:sldId id="256" r:id="rId2"/>
    <p:sldId id="745" r:id="rId3"/>
    <p:sldId id="570" r:id="rId4"/>
    <p:sldId id="575" r:id="rId5"/>
    <p:sldId id="577" r:id="rId6"/>
    <p:sldId id="579" r:id="rId7"/>
    <p:sldId id="432" r:id="rId8"/>
    <p:sldId id="433" r:id="rId9"/>
    <p:sldId id="436" r:id="rId10"/>
    <p:sldId id="574" r:id="rId11"/>
    <p:sldId id="576" r:id="rId12"/>
    <p:sldId id="439" r:id="rId13"/>
    <p:sldId id="746" r:id="rId14"/>
    <p:sldId id="445" r:id="rId15"/>
    <p:sldId id="776" r:id="rId16"/>
    <p:sldId id="447" r:id="rId17"/>
    <p:sldId id="580" r:id="rId18"/>
    <p:sldId id="450" r:id="rId19"/>
    <p:sldId id="451" r:id="rId20"/>
    <p:sldId id="747" r:id="rId21"/>
    <p:sldId id="452" r:id="rId22"/>
    <p:sldId id="453" r:id="rId23"/>
    <p:sldId id="454" r:id="rId24"/>
    <p:sldId id="455" r:id="rId25"/>
    <p:sldId id="581" r:id="rId26"/>
    <p:sldId id="582" r:id="rId27"/>
    <p:sldId id="583" r:id="rId28"/>
    <p:sldId id="584" r:id="rId29"/>
    <p:sldId id="585" r:id="rId30"/>
    <p:sldId id="586" r:id="rId31"/>
    <p:sldId id="467" r:id="rId32"/>
    <p:sldId id="748" r:id="rId33"/>
    <p:sldId id="468" r:id="rId34"/>
    <p:sldId id="469" r:id="rId35"/>
    <p:sldId id="471" r:id="rId36"/>
    <p:sldId id="472" r:id="rId37"/>
    <p:sldId id="749" r:id="rId38"/>
    <p:sldId id="750" r:id="rId39"/>
    <p:sldId id="609" r:id="rId40"/>
    <p:sldId id="611" r:id="rId41"/>
    <p:sldId id="778" r:id="rId42"/>
    <p:sldId id="614" r:id="rId43"/>
    <p:sldId id="615" r:id="rId44"/>
    <p:sldId id="617" r:id="rId45"/>
    <p:sldId id="751" r:id="rId46"/>
    <p:sldId id="618" r:id="rId47"/>
    <p:sldId id="619" r:id="rId48"/>
    <p:sldId id="620" r:id="rId49"/>
    <p:sldId id="768" r:id="rId50"/>
    <p:sldId id="624" r:id="rId51"/>
    <p:sldId id="625" r:id="rId52"/>
    <p:sldId id="626" r:id="rId53"/>
    <p:sldId id="752" r:id="rId54"/>
    <p:sldId id="629" r:id="rId55"/>
    <p:sldId id="633" r:id="rId56"/>
    <p:sldId id="753" r:id="rId57"/>
    <p:sldId id="637" r:id="rId58"/>
    <p:sldId id="754" r:id="rId59"/>
    <p:sldId id="755" r:id="rId60"/>
    <p:sldId id="638" r:id="rId61"/>
    <p:sldId id="756" r:id="rId62"/>
    <p:sldId id="757" r:id="rId63"/>
    <p:sldId id="641" r:id="rId64"/>
    <p:sldId id="642" r:id="rId65"/>
    <p:sldId id="645" r:id="rId66"/>
    <p:sldId id="648" r:id="rId67"/>
    <p:sldId id="650" r:id="rId68"/>
    <p:sldId id="651" r:id="rId69"/>
    <p:sldId id="652" r:id="rId70"/>
    <p:sldId id="769" r:id="rId71"/>
    <p:sldId id="653" r:id="rId72"/>
    <p:sldId id="656" r:id="rId73"/>
    <p:sldId id="657" r:id="rId74"/>
    <p:sldId id="659" r:id="rId75"/>
    <p:sldId id="658" r:id="rId76"/>
    <p:sldId id="660" r:id="rId77"/>
    <p:sldId id="661" r:id="rId78"/>
    <p:sldId id="662" r:id="rId79"/>
    <p:sldId id="663" r:id="rId80"/>
    <p:sldId id="664" r:id="rId81"/>
    <p:sldId id="670" r:id="rId82"/>
    <p:sldId id="770" r:id="rId83"/>
    <p:sldId id="771" r:id="rId84"/>
    <p:sldId id="779" r:id="rId85"/>
    <p:sldId id="759" r:id="rId86"/>
    <p:sldId id="671" r:id="rId87"/>
    <p:sldId id="672" r:id="rId88"/>
    <p:sldId id="673" r:id="rId89"/>
    <p:sldId id="674" r:id="rId90"/>
    <p:sldId id="675" r:id="rId91"/>
    <p:sldId id="684" r:id="rId92"/>
    <p:sldId id="773" r:id="rId93"/>
    <p:sldId id="772" r:id="rId94"/>
    <p:sldId id="774" r:id="rId95"/>
    <p:sldId id="685" r:id="rId96"/>
    <p:sldId id="686" r:id="rId97"/>
    <p:sldId id="696" r:id="rId98"/>
    <p:sldId id="760" r:id="rId99"/>
    <p:sldId id="697" r:id="rId100"/>
    <p:sldId id="698" r:id="rId101"/>
    <p:sldId id="700" r:id="rId102"/>
    <p:sldId id="701" r:id="rId103"/>
    <p:sldId id="704" r:id="rId104"/>
    <p:sldId id="705" r:id="rId105"/>
    <p:sldId id="706" r:id="rId106"/>
    <p:sldId id="707" r:id="rId107"/>
    <p:sldId id="709" r:id="rId108"/>
    <p:sldId id="710" r:id="rId109"/>
    <p:sldId id="711" r:id="rId110"/>
    <p:sldId id="715" r:id="rId111"/>
    <p:sldId id="716" r:id="rId112"/>
    <p:sldId id="766" r:id="rId113"/>
    <p:sldId id="718" r:id="rId114"/>
    <p:sldId id="723" r:id="rId115"/>
    <p:sldId id="724" r:id="rId116"/>
    <p:sldId id="767" r:id="rId117"/>
    <p:sldId id="726" r:id="rId118"/>
    <p:sldId id="736" r:id="rId119"/>
    <p:sldId id="737" r:id="rId120"/>
    <p:sldId id="738" r:id="rId121"/>
    <p:sldId id="739" r:id="rId122"/>
    <p:sldId id="740" r:id="rId123"/>
    <p:sldId id="761" r:id="rId124"/>
    <p:sldId id="762" r:id="rId125"/>
    <p:sldId id="763" r:id="rId126"/>
    <p:sldId id="764" r:id="rId127"/>
    <p:sldId id="765" r:id="rId12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6A6CF"/>
    <a:srgbClr val="4360B3"/>
    <a:srgbClr val="2F447D"/>
    <a:srgbClr val="CCCCFF"/>
    <a:srgbClr val="A50021"/>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44" autoAdjust="0"/>
    <p:restoredTop sz="95750" autoAdjust="0"/>
  </p:normalViewPr>
  <p:slideViewPr>
    <p:cSldViewPr snapToGrid="0">
      <p:cViewPr>
        <p:scale>
          <a:sx n="90" d="100"/>
          <a:sy n="90" d="100"/>
        </p:scale>
        <p:origin x="-1098" y="-78"/>
      </p:cViewPr>
      <p:guideLst>
        <p:guide orient="horz" pos="3389"/>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423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_rels/viewProps.xml.rels><?xml version="1.0" encoding="UTF-8" standalone="yes"?>
<Relationships xmlns="http://schemas.openxmlformats.org/package/2006/relationships"><Relationship Id="rId1"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dirty="0"/>
          </a:p>
        </p:txBody>
      </p:sp>
      <p:sp>
        <p:nvSpPr>
          <p:cNvPr id="819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dirty="0"/>
          </a:p>
        </p:txBody>
      </p:sp>
      <p:sp>
        <p:nvSpPr>
          <p:cNvPr id="81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819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19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dirty="0"/>
          </a:p>
        </p:txBody>
      </p:sp>
      <p:sp>
        <p:nvSpPr>
          <p:cNvPr id="819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D2D308D-3C6D-4BDF-92E4-E87DFB9E5DFE}" type="slidenum">
              <a:rPr lang="en-US"/>
              <a:pPr/>
              <a:t>‹#›</a:t>
            </a:fld>
            <a:endParaRPr lang="en-US" dirty="0"/>
          </a:p>
        </p:txBody>
      </p:sp>
    </p:spTree>
    <p:extLst>
      <p:ext uri="{BB962C8B-B14F-4D97-AF65-F5344CB8AC3E}">
        <p14:creationId xmlns:p14="http://schemas.microsoft.com/office/powerpoint/2010/main" val="60806316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738DA4-B664-4465-8633-7EC2C566D7DA}" type="slidenum">
              <a:rPr lang="en-US"/>
              <a:pPr/>
              <a:t>1</a:t>
            </a:fld>
            <a:endParaRPr lang="en-US" dirty="0"/>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EDCAE2-A117-48E2-A027-5A6D75DE8A16}" type="slidenum">
              <a:rPr lang="en-US"/>
              <a:pPr/>
              <a:t>2</a:t>
            </a:fld>
            <a:endParaRPr lang="en-US" dirty="0"/>
          </a:p>
        </p:txBody>
      </p:sp>
      <p:sp>
        <p:nvSpPr>
          <p:cNvPr id="711682" name="Rectangle 2"/>
          <p:cNvSpPr>
            <a:spLocks noGrp="1" noRot="1" noChangeAspect="1" noChangeArrowheads="1" noTextEdit="1"/>
          </p:cNvSpPr>
          <p:nvPr>
            <p:ph type="sldImg"/>
          </p:nvPr>
        </p:nvSpPr>
        <p:spPr>
          <a:ln/>
        </p:spPr>
      </p:sp>
      <p:sp>
        <p:nvSpPr>
          <p:cNvPr id="71168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502CE0-6985-4764-8DBC-7B89A01A7F5F}" type="slidenum">
              <a:rPr lang="en-US"/>
              <a:pPr/>
              <a:t>3</a:t>
            </a:fld>
            <a:endParaRPr lang="en-US" dirty="0"/>
          </a:p>
        </p:txBody>
      </p:sp>
      <p:sp>
        <p:nvSpPr>
          <p:cNvPr id="712706" name="Rectangle 2"/>
          <p:cNvSpPr>
            <a:spLocks noGrp="1" noRot="1" noChangeAspect="1" noChangeArrowheads="1" noTextEdit="1"/>
          </p:cNvSpPr>
          <p:nvPr>
            <p:ph type="sldImg"/>
          </p:nvPr>
        </p:nvSpPr>
        <p:spPr>
          <a:ln/>
        </p:spPr>
      </p:sp>
      <p:sp>
        <p:nvSpPr>
          <p:cNvPr id="71270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EDF3E0D-4B31-4A37-8B3B-A137653B3F43}" type="slidenum">
              <a:rPr lang="en-US"/>
              <a:pPr/>
              <a:t>4</a:t>
            </a:fld>
            <a:endParaRPr lang="en-US" dirty="0"/>
          </a:p>
        </p:txBody>
      </p:sp>
      <p:sp>
        <p:nvSpPr>
          <p:cNvPr id="713730" name="Rectangle 2"/>
          <p:cNvSpPr>
            <a:spLocks noGrp="1" noRot="1" noChangeAspect="1" noChangeArrowheads="1" noTextEdit="1"/>
          </p:cNvSpPr>
          <p:nvPr>
            <p:ph type="sldImg"/>
          </p:nvPr>
        </p:nvSpPr>
        <p:spPr>
          <a:ln/>
        </p:spPr>
      </p:sp>
      <p:sp>
        <p:nvSpPr>
          <p:cNvPr id="71373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CD7FA0-F096-4CBA-AE62-5228CDD4C3FB}" type="slidenum">
              <a:rPr lang="en-US"/>
              <a:pPr/>
              <a:t>5</a:t>
            </a:fld>
            <a:endParaRPr lang="en-US" dirty="0"/>
          </a:p>
        </p:txBody>
      </p:sp>
      <p:sp>
        <p:nvSpPr>
          <p:cNvPr id="714754" name="Rectangle 2"/>
          <p:cNvSpPr>
            <a:spLocks noGrp="1" noRot="1" noChangeAspect="1" noChangeArrowheads="1" noTextEdit="1"/>
          </p:cNvSpPr>
          <p:nvPr>
            <p:ph type="sldImg"/>
          </p:nvPr>
        </p:nvSpPr>
        <p:spPr>
          <a:ln/>
        </p:spPr>
      </p:sp>
      <p:sp>
        <p:nvSpPr>
          <p:cNvPr id="71475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12C9AF-A4A5-4AC7-854E-2ED3BD42A66D}" type="slidenum">
              <a:rPr lang="en-US"/>
              <a:pPr/>
              <a:t>6</a:t>
            </a:fld>
            <a:endParaRPr lang="en-US" dirty="0"/>
          </a:p>
        </p:txBody>
      </p:sp>
      <p:sp>
        <p:nvSpPr>
          <p:cNvPr id="715778" name="Rectangle 2"/>
          <p:cNvSpPr>
            <a:spLocks noGrp="1" noRot="1" noChangeAspect="1" noChangeArrowheads="1" noTextEdit="1"/>
          </p:cNvSpPr>
          <p:nvPr>
            <p:ph type="sldImg"/>
          </p:nvPr>
        </p:nvSpPr>
        <p:spPr>
          <a:ln/>
        </p:spPr>
      </p:sp>
      <p:sp>
        <p:nvSpPr>
          <p:cNvPr id="71577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A3B976-0163-45E1-AE75-E455F551CF85}" type="slidenum">
              <a:rPr lang="en-US"/>
              <a:pPr/>
              <a:t>7</a:t>
            </a:fld>
            <a:endParaRPr lang="en-US" dirty="0"/>
          </a:p>
        </p:txBody>
      </p:sp>
      <p:sp>
        <p:nvSpPr>
          <p:cNvPr id="716802" name="Rectangle 2"/>
          <p:cNvSpPr>
            <a:spLocks noGrp="1" noRot="1" noChangeAspect="1" noChangeArrowheads="1" noTextEdit="1"/>
          </p:cNvSpPr>
          <p:nvPr>
            <p:ph type="sldImg"/>
          </p:nvPr>
        </p:nvSpPr>
        <p:spPr>
          <a:ln/>
        </p:spPr>
      </p:sp>
      <p:sp>
        <p:nvSpPr>
          <p:cNvPr id="71680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389E61-2FA2-4DD3-8174-8DBC87263F4E}" type="slidenum">
              <a:rPr lang="en-US"/>
              <a:pPr/>
              <a:t>8</a:t>
            </a:fld>
            <a:endParaRPr lang="en-US" dirty="0"/>
          </a:p>
        </p:txBody>
      </p:sp>
      <p:sp>
        <p:nvSpPr>
          <p:cNvPr id="717826" name="Rectangle 2"/>
          <p:cNvSpPr>
            <a:spLocks noGrp="1" noRot="1" noChangeAspect="1" noChangeArrowheads="1" noTextEdit="1"/>
          </p:cNvSpPr>
          <p:nvPr>
            <p:ph type="sldImg"/>
          </p:nvPr>
        </p:nvSpPr>
        <p:spPr>
          <a:ln/>
        </p:spPr>
      </p:sp>
      <p:sp>
        <p:nvSpPr>
          <p:cNvPr id="71782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28987A-D13A-4123-9B87-5AD60DC31323}" type="slidenum">
              <a:rPr lang="en-US"/>
              <a:pPr/>
              <a:t>9</a:t>
            </a:fld>
            <a:endParaRPr lang="en-US" dirty="0"/>
          </a:p>
        </p:txBody>
      </p:sp>
      <p:sp>
        <p:nvSpPr>
          <p:cNvPr id="718850" name="Rectangle 2"/>
          <p:cNvSpPr>
            <a:spLocks noGrp="1" noRot="1" noChangeAspect="1" noChangeArrowheads="1" noTextEdit="1"/>
          </p:cNvSpPr>
          <p:nvPr>
            <p:ph type="sldImg"/>
          </p:nvPr>
        </p:nvSpPr>
        <p:spPr>
          <a:ln/>
        </p:spPr>
      </p:sp>
      <p:sp>
        <p:nvSpPr>
          <p:cNvPr id="718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891C27-AC03-4BC4-BB56-3EA3B4743D24}" type="slidenum">
              <a:rPr lang="en-US"/>
              <a:pPr/>
              <a:t>10</a:t>
            </a:fld>
            <a:endParaRPr lang="en-US" dirty="0"/>
          </a:p>
        </p:txBody>
      </p:sp>
      <p:sp>
        <p:nvSpPr>
          <p:cNvPr id="719874" name="Rectangle 2"/>
          <p:cNvSpPr>
            <a:spLocks noGrp="1" noRot="1" noChangeAspect="1" noChangeArrowheads="1" noTextEdit="1"/>
          </p:cNvSpPr>
          <p:nvPr>
            <p:ph type="sldImg"/>
          </p:nvPr>
        </p:nvSpPr>
        <p:spPr>
          <a:ln/>
        </p:spPr>
      </p:sp>
      <p:sp>
        <p:nvSpPr>
          <p:cNvPr id="71987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ED1410-AD91-4B54-86F6-37D7E3D88EB2}" type="slidenum">
              <a:rPr lang="en-US"/>
              <a:pPr/>
              <a:t>11</a:t>
            </a:fld>
            <a:endParaRPr lang="en-US" dirty="0"/>
          </a:p>
        </p:txBody>
      </p:sp>
      <p:sp>
        <p:nvSpPr>
          <p:cNvPr id="720898" name="Rectangle 2"/>
          <p:cNvSpPr>
            <a:spLocks noGrp="1" noRot="1" noChangeAspect="1" noChangeArrowheads="1" noTextEdit="1"/>
          </p:cNvSpPr>
          <p:nvPr>
            <p:ph type="sldImg"/>
          </p:nvPr>
        </p:nvSpPr>
        <p:spPr>
          <a:ln/>
        </p:spPr>
      </p:sp>
      <p:sp>
        <p:nvSpPr>
          <p:cNvPr id="72089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82C248-BE53-4D7B-8DDB-FC186AA1A22A}" type="slidenum">
              <a:rPr lang="en-US"/>
              <a:pPr/>
              <a:t>12</a:t>
            </a:fld>
            <a:endParaRPr lang="en-US" dirty="0"/>
          </a:p>
        </p:txBody>
      </p:sp>
      <p:sp>
        <p:nvSpPr>
          <p:cNvPr id="721922" name="Rectangle 2"/>
          <p:cNvSpPr>
            <a:spLocks noGrp="1" noRot="1" noChangeAspect="1" noChangeArrowheads="1" noTextEdit="1"/>
          </p:cNvSpPr>
          <p:nvPr>
            <p:ph type="sldImg"/>
          </p:nvPr>
        </p:nvSpPr>
        <p:spPr>
          <a:ln/>
        </p:spPr>
      </p:sp>
      <p:sp>
        <p:nvSpPr>
          <p:cNvPr id="72192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F22F51-9DCD-4D1A-AC3E-06338BD07621}" type="slidenum">
              <a:rPr lang="en-US"/>
              <a:pPr/>
              <a:t>13</a:t>
            </a:fld>
            <a:endParaRPr lang="en-US" dirty="0"/>
          </a:p>
        </p:txBody>
      </p:sp>
      <p:sp>
        <p:nvSpPr>
          <p:cNvPr id="722946" name="Rectangle 2"/>
          <p:cNvSpPr>
            <a:spLocks noGrp="1" noRot="1" noChangeAspect="1" noChangeArrowheads="1" noTextEdit="1"/>
          </p:cNvSpPr>
          <p:nvPr>
            <p:ph type="sldImg"/>
          </p:nvPr>
        </p:nvSpPr>
        <p:spPr>
          <a:ln/>
        </p:spPr>
      </p:sp>
      <p:sp>
        <p:nvSpPr>
          <p:cNvPr id="7229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6557B3-1EB6-400B-8416-21C2850936A1}" type="slidenum">
              <a:rPr lang="en-US"/>
              <a:pPr/>
              <a:t>14</a:t>
            </a:fld>
            <a:endParaRPr lang="en-US" dirty="0"/>
          </a:p>
        </p:txBody>
      </p:sp>
      <p:sp>
        <p:nvSpPr>
          <p:cNvPr id="723970" name="Rectangle 2"/>
          <p:cNvSpPr>
            <a:spLocks noGrp="1" noRot="1" noChangeAspect="1" noChangeArrowheads="1" noTextEdit="1"/>
          </p:cNvSpPr>
          <p:nvPr>
            <p:ph type="sldImg"/>
          </p:nvPr>
        </p:nvSpPr>
        <p:spPr>
          <a:ln/>
        </p:spPr>
      </p:sp>
      <p:sp>
        <p:nvSpPr>
          <p:cNvPr id="72397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6557B3-1EB6-400B-8416-21C2850936A1}" type="slidenum">
              <a:rPr lang="en-US"/>
              <a:pPr/>
              <a:t>15</a:t>
            </a:fld>
            <a:endParaRPr lang="en-US" dirty="0"/>
          </a:p>
        </p:txBody>
      </p:sp>
      <p:sp>
        <p:nvSpPr>
          <p:cNvPr id="723970" name="Rectangle 2"/>
          <p:cNvSpPr>
            <a:spLocks noGrp="1" noRot="1" noChangeAspect="1" noChangeArrowheads="1" noTextEdit="1"/>
          </p:cNvSpPr>
          <p:nvPr>
            <p:ph type="sldImg"/>
          </p:nvPr>
        </p:nvSpPr>
        <p:spPr>
          <a:ln/>
        </p:spPr>
      </p:sp>
      <p:sp>
        <p:nvSpPr>
          <p:cNvPr id="72397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029DA8-0B93-4202-8CA9-83ABC4CAAEBE}" type="slidenum">
              <a:rPr lang="en-US"/>
              <a:pPr/>
              <a:t>16</a:t>
            </a:fld>
            <a:endParaRPr lang="en-US" dirty="0"/>
          </a:p>
        </p:txBody>
      </p:sp>
      <p:sp>
        <p:nvSpPr>
          <p:cNvPr id="724994" name="Rectangle 2"/>
          <p:cNvSpPr>
            <a:spLocks noGrp="1" noRot="1" noChangeAspect="1" noChangeArrowheads="1" noTextEdit="1"/>
          </p:cNvSpPr>
          <p:nvPr>
            <p:ph type="sldImg"/>
          </p:nvPr>
        </p:nvSpPr>
        <p:spPr>
          <a:ln/>
        </p:spPr>
      </p:sp>
      <p:sp>
        <p:nvSpPr>
          <p:cNvPr id="72499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258893-EDB9-47CA-B980-FB8BC33BAF01}" type="slidenum">
              <a:rPr lang="en-US"/>
              <a:pPr/>
              <a:t>17</a:t>
            </a:fld>
            <a:endParaRPr lang="en-US" dirty="0"/>
          </a:p>
        </p:txBody>
      </p:sp>
      <p:sp>
        <p:nvSpPr>
          <p:cNvPr id="726018" name="Rectangle 2"/>
          <p:cNvSpPr>
            <a:spLocks noGrp="1" noRot="1" noChangeAspect="1" noChangeArrowheads="1" noTextEdit="1"/>
          </p:cNvSpPr>
          <p:nvPr>
            <p:ph type="sldImg"/>
          </p:nvPr>
        </p:nvSpPr>
        <p:spPr>
          <a:ln/>
        </p:spPr>
      </p:sp>
      <p:sp>
        <p:nvSpPr>
          <p:cNvPr id="72601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7F7591-F206-40E0-A42D-17775AAE048F}" type="slidenum">
              <a:rPr lang="en-US"/>
              <a:pPr/>
              <a:t>18</a:t>
            </a:fld>
            <a:endParaRPr lang="en-US" dirty="0"/>
          </a:p>
        </p:txBody>
      </p:sp>
      <p:sp>
        <p:nvSpPr>
          <p:cNvPr id="727042" name="Rectangle 2"/>
          <p:cNvSpPr>
            <a:spLocks noGrp="1" noRot="1" noChangeAspect="1" noChangeArrowheads="1" noTextEdit="1"/>
          </p:cNvSpPr>
          <p:nvPr>
            <p:ph type="sldImg"/>
          </p:nvPr>
        </p:nvSpPr>
        <p:spPr>
          <a:ln/>
        </p:spPr>
      </p:sp>
      <p:sp>
        <p:nvSpPr>
          <p:cNvPr id="72704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3410A7-0766-43CA-8681-9923FE8D602D}" type="slidenum">
              <a:rPr lang="en-US"/>
              <a:pPr/>
              <a:t>19</a:t>
            </a:fld>
            <a:endParaRPr lang="en-US" dirty="0"/>
          </a:p>
        </p:txBody>
      </p:sp>
      <p:sp>
        <p:nvSpPr>
          <p:cNvPr id="728066" name="Rectangle 2"/>
          <p:cNvSpPr>
            <a:spLocks noGrp="1" noRot="1" noChangeAspect="1" noChangeArrowheads="1" noTextEdit="1"/>
          </p:cNvSpPr>
          <p:nvPr>
            <p:ph type="sldImg"/>
          </p:nvPr>
        </p:nvSpPr>
        <p:spPr>
          <a:ln/>
        </p:spPr>
      </p:sp>
      <p:sp>
        <p:nvSpPr>
          <p:cNvPr id="72806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02CC53B-673A-4568-BDA8-C3FE6E6EE9EB}" type="slidenum">
              <a:rPr lang="en-US"/>
              <a:pPr/>
              <a:t>20</a:t>
            </a:fld>
            <a:endParaRPr lang="en-US" dirty="0"/>
          </a:p>
        </p:txBody>
      </p:sp>
      <p:sp>
        <p:nvSpPr>
          <p:cNvPr id="729090" name="Rectangle 2"/>
          <p:cNvSpPr>
            <a:spLocks noGrp="1" noRot="1" noChangeAspect="1" noChangeArrowheads="1" noTextEdit="1"/>
          </p:cNvSpPr>
          <p:nvPr>
            <p:ph type="sldImg"/>
          </p:nvPr>
        </p:nvSpPr>
        <p:spPr>
          <a:ln/>
        </p:spPr>
      </p:sp>
      <p:sp>
        <p:nvSpPr>
          <p:cNvPr id="72909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3FA7F3-F2C5-4795-8A51-FB9070F02B2D}" type="slidenum">
              <a:rPr lang="en-US"/>
              <a:pPr/>
              <a:t>21</a:t>
            </a:fld>
            <a:endParaRPr lang="en-US" dirty="0"/>
          </a:p>
        </p:txBody>
      </p:sp>
      <p:sp>
        <p:nvSpPr>
          <p:cNvPr id="730114" name="Rectangle 2"/>
          <p:cNvSpPr>
            <a:spLocks noGrp="1" noRot="1" noChangeAspect="1" noChangeArrowheads="1" noTextEdit="1"/>
          </p:cNvSpPr>
          <p:nvPr>
            <p:ph type="sldImg"/>
          </p:nvPr>
        </p:nvSpPr>
        <p:spPr>
          <a:ln/>
        </p:spPr>
      </p:sp>
      <p:sp>
        <p:nvSpPr>
          <p:cNvPr id="73011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A13950-42B7-4C05-B2C6-82E8C2A8A038}" type="slidenum">
              <a:rPr lang="en-US"/>
              <a:pPr/>
              <a:t>22</a:t>
            </a:fld>
            <a:endParaRPr lang="en-US" dirty="0"/>
          </a:p>
        </p:txBody>
      </p:sp>
      <p:sp>
        <p:nvSpPr>
          <p:cNvPr id="731138" name="Rectangle 2"/>
          <p:cNvSpPr>
            <a:spLocks noGrp="1" noRot="1" noChangeAspect="1" noChangeArrowheads="1" noTextEdit="1"/>
          </p:cNvSpPr>
          <p:nvPr>
            <p:ph type="sldImg"/>
          </p:nvPr>
        </p:nvSpPr>
        <p:spPr>
          <a:ln/>
        </p:spPr>
      </p:sp>
      <p:sp>
        <p:nvSpPr>
          <p:cNvPr id="7311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216F7E-2A2B-48C4-A2C9-6EAC2E3F55AC}" type="slidenum">
              <a:rPr lang="en-US"/>
              <a:pPr/>
              <a:t>23</a:t>
            </a:fld>
            <a:endParaRPr lang="en-US" dirty="0"/>
          </a:p>
        </p:txBody>
      </p:sp>
      <p:sp>
        <p:nvSpPr>
          <p:cNvPr id="732162" name="Rectangle 2"/>
          <p:cNvSpPr>
            <a:spLocks noGrp="1" noRot="1" noChangeAspect="1" noChangeArrowheads="1" noTextEdit="1"/>
          </p:cNvSpPr>
          <p:nvPr>
            <p:ph type="sldImg"/>
          </p:nvPr>
        </p:nvSpPr>
        <p:spPr>
          <a:ln/>
        </p:spPr>
      </p:sp>
      <p:sp>
        <p:nvSpPr>
          <p:cNvPr id="73216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E12DF6-2DBC-4AFE-B96D-81F4A88C1A09}" type="slidenum">
              <a:rPr lang="en-US"/>
              <a:pPr/>
              <a:t>24</a:t>
            </a:fld>
            <a:endParaRPr lang="en-US" dirty="0"/>
          </a:p>
        </p:txBody>
      </p:sp>
      <p:sp>
        <p:nvSpPr>
          <p:cNvPr id="733186" name="Rectangle 2"/>
          <p:cNvSpPr>
            <a:spLocks noGrp="1" noRot="1" noChangeAspect="1" noChangeArrowheads="1" noTextEdit="1"/>
          </p:cNvSpPr>
          <p:nvPr>
            <p:ph type="sldImg"/>
          </p:nvPr>
        </p:nvSpPr>
        <p:spPr>
          <a:ln/>
        </p:spPr>
      </p:sp>
      <p:sp>
        <p:nvSpPr>
          <p:cNvPr id="73318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806DF2-9C8F-4F9A-9256-A7F11FA42EA0}" type="slidenum">
              <a:rPr lang="en-US"/>
              <a:pPr/>
              <a:t>25</a:t>
            </a:fld>
            <a:endParaRPr lang="en-US" dirty="0"/>
          </a:p>
        </p:txBody>
      </p:sp>
      <p:sp>
        <p:nvSpPr>
          <p:cNvPr id="734210" name="Rectangle 2"/>
          <p:cNvSpPr>
            <a:spLocks noGrp="1" noRot="1" noChangeAspect="1" noChangeArrowheads="1" noTextEdit="1"/>
          </p:cNvSpPr>
          <p:nvPr>
            <p:ph type="sldImg"/>
          </p:nvPr>
        </p:nvSpPr>
        <p:spPr>
          <a:ln/>
        </p:spPr>
      </p:sp>
      <p:sp>
        <p:nvSpPr>
          <p:cNvPr id="7342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CAFF15-D88E-4B62-A1C8-8A0803128B76}" type="slidenum">
              <a:rPr lang="en-US"/>
              <a:pPr/>
              <a:t>26</a:t>
            </a:fld>
            <a:endParaRPr lang="en-US" dirty="0"/>
          </a:p>
        </p:txBody>
      </p:sp>
      <p:sp>
        <p:nvSpPr>
          <p:cNvPr id="735234" name="Rectangle 2"/>
          <p:cNvSpPr>
            <a:spLocks noGrp="1" noRot="1" noChangeAspect="1" noChangeArrowheads="1" noTextEdit="1"/>
          </p:cNvSpPr>
          <p:nvPr>
            <p:ph type="sldImg"/>
          </p:nvPr>
        </p:nvSpPr>
        <p:spPr>
          <a:ln/>
        </p:spPr>
      </p:sp>
      <p:sp>
        <p:nvSpPr>
          <p:cNvPr id="73523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93BD0C-E12F-42A3-BF44-EBF4174E9C75}" type="slidenum">
              <a:rPr lang="en-US"/>
              <a:pPr/>
              <a:t>27</a:t>
            </a:fld>
            <a:endParaRPr lang="en-US" dirty="0"/>
          </a:p>
        </p:txBody>
      </p:sp>
      <p:sp>
        <p:nvSpPr>
          <p:cNvPr id="736258" name="Rectangle 2"/>
          <p:cNvSpPr>
            <a:spLocks noGrp="1" noRot="1" noChangeAspect="1" noChangeArrowheads="1" noTextEdit="1"/>
          </p:cNvSpPr>
          <p:nvPr>
            <p:ph type="sldImg"/>
          </p:nvPr>
        </p:nvSpPr>
        <p:spPr>
          <a:ln/>
        </p:spPr>
      </p:sp>
      <p:sp>
        <p:nvSpPr>
          <p:cNvPr id="73625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1A1BE1-EADD-4116-8855-921BA4E3C333}" type="slidenum">
              <a:rPr lang="en-US"/>
              <a:pPr/>
              <a:t>28</a:t>
            </a:fld>
            <a:endParaRPr lang="en-US" dirty="0"/>
          </a:p>
        </p:txBody>
      </p:sp>
      <p:sp>
        <p:nvSpPr>
          <p:cNvPr id="737282" name="Rectangle 2"/>
          <p:cNvSpPr>
            <a:spLocks noGrp="1" noRot="1" noChangeAspect="1" noChangeArrowheads="1" noTextEdit="1"/>
          </p:cNvSpPr>
          <p:nvPr>
            <p:ph type="sldImg"/>
          </p:nvPr>
        </p:nvSpPr>
        <p:spPr>
          <a:ln/>
        </p:spPr>
      </p:sp>
      <p:sp>
        <p:nvSpPr>
          <p:cNvPr id="73728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57E90C-9420-4BC4-B1BC-57056CF4B74C}" type="slidenum">
              <a:rPr lang="en-US"/>
              <a:pPr/>
              <a:t>29</a:t>
            </a:fld>
            <a:endParaRPr lang="en-US" dirty="0"/>
          </a:p>
        </p:txBody>
      </p:sp>
      <p:sp>
        <p:nvSpPr>
          <p:cNvPr id="738306" name="Rectangle 2"/>
          <p:cNvSpPr>
            <a:spLocks noGrp="1" noRot="1" noChangeAspect="1" noChangeArrowheads="1" noTextEdit="1"/>
          </p:cNvSpPr>
          <p:nvPr>
            <p:ph type="sldImg"/>
          </p:nvPr>
        </p:nvSpPr>
        <p:spPr>
          <a:ln/>
        </p:spPr>
      </p:sp>
      <p:sp>
        <p:nvSpPr>
          <p:cNvPr id="73830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BAD8E7-6CEB-41C1-BA09-C61F96530870}" type="slidenum">
              <a:rPr lang="en-US"/>
              <a:pPr/>
              <a:t>30</a:t>
            </a:fld>
            <a:endParaRPr lang="en-US" dirty="0"/>
          </a:p>
        </p:txBody>
      </p:sp>
      <p:sp>
        <p:nvSpPr>
          <p:cNvPr id="739330" name="Rectangle 2"/>
          <p:cNvSpPr>
            <a:spLocks noGrp="1" noRot="1" noChangeAspect="1" noChangeArrowheads="1" noTextEdit="1"/>
          </p:cNvSpPr>
          <p:nvPr>
            <p:ph type="sldImg"/>
          </p:nvPr>
        </p:nvSpPr>
        <p:spPr>
          <a:ln/>
        </p:spPr>
      </p:sp>
      <p:sp>
        <p:nvSpPr>
          <p:cNvPr id="73933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09A710-8900-4FB2-8E9C-38E39C45C92A}" type="slidenum">
              <a:rPr lang="en-US"/>
              <a:pPr/>
              <a:t>31</a:t>
            </a:fld>
            <a:endParaRPr lang="en-US" dirty="0"/>
          </a:p>
        </p:txBody>
      </p:sp>
      <p:sp>
        <p:nvSpPr>
          <p:cNvPr id="740354" name="Rectangle 2"/>
          <p:cNvSpPr>
            <a:spLocks noGrp="1" noRot="1" noChangeAspect="1" noChangeArrowheads="1" noTextEdit="1"/>
          </p:cNvSpPr>
          <p:nvPr>
            <p:ph type="sldImg"/>
          </p:nvPr>
        </p:nvSpPr>
        <p:spPr>
          <a:ln/>
        </p:spPr>
      </p:sp>
      <p:sp>
        <p:nvSpPr>
          <p:cNvPr id="74035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825F76-2105-4BCB-84AF-CE0D0D4E214E}" type="slidenum">
              <a:rPr lang="en-US"/>
              <a:pPr/>
              <a:t>32</a:t>
            </a:fld>
            <a:endParaRPr lang="en-US" dirty="0"/>
          </a:p>
        </p:txBody>
      </p:sp>
      <p:sp>
        <p:nvSpPr>
          <p:cNvPr id="741378" name="Rectangle 2"/>
          <p:cNvSpPr>
            <a:spLocks noGrp="1" noRot="1" noChangeAspect="1" noChangeArrowheads="1" noTextEdit="1"/>
          </p:cNvSpPr>
          <p:nvPr>
            <p:ph type="sldImg"/>
          </p:nvPr>
        </p:nvSpPr>
        <p:spPr>
          <a:ln/>
        </p:spPr>
      </p:sp>
      <p:sp>
        <p:nvSpPr>
          <p:cNvPr id="74137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C4E150-E469-4971-95F2-7043C28634E6}" type="slidenum">
              <a:rPr lang="en-US"/>
              <a:pPr/>
              <a:t>33</a:t>
            </a:fld>
            <a:endParaRPr lang="en-US" dirty="0"/>
          </a:p>
        </p:txBody>
      </p:sp>
      <p:sp>
        <p:nvSpPr>
          <p:cNvPr id="742402" name="Rectangle 2"/>
          <p:cNvSpPr>
            <a:spLocks noGrp="1" noRot="1" noChangeAspect="1" noChangeArrowheads="1" noTextEdit="1"/>
          </p:cNvSpPr>
          <p:nvPr>
            <p:ph type="sldImg"/>
          </p:nvPr>
        </p:nvSpPr>
        <p:spPr>
          <a:ln/>
        </p:spPr>
      </p:sp>
      <p:sp>
        <p:nvSpPr>
          <p:cNvPr id="74240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EE2761-FBE1-4E23-9299-C127134F9106}" type="slidenum">
              <a:rPr lang="en-US"/>
              <a:pPr/>
              <a:t>34</a:t>
            </a:fld>
            <a:endParaRPr lang="en-US" dirty="0"/>
          </a:p>
        </p:txBody>
      </p:sp>
      <p:sp>
        <p:nvSpPr>
          <p:cNvPr id="743426" name="Rectangle 2"/>
          <p:cNvSpPr>
            <a:spLocks noGrp="1" noRot="1" noChangeAspect="1" noChangeArrowheads="1" noTextEdit="1"/>
          </p:cNvSpPr>
          <p:nvPr>
            <p:ph type="sldImg"/>
          </p:nvPr>
        </p:nvSpPr>
        <p:spPr>
          <a:ln/>
        </p:spPr>
      </p:sp>
      <p:sp>
        <p:nvSpPr>
          <p:cNvPr id="74342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A2C527-90E9-4F28-99D4-A7BB2788018D}" type="slidenum">
              <a:rPr lang="en-US"/>
              <a:pPr/>
              <a:t>35</a:t>
            </a:fld>
            <a:endParaRPr lang="en-US" dirty="0"/>
          </a:p>
        </p:txBody>
      </p:sp>
      <p:sp>
        <p:nvSpPr>
          <p:cNvPr id="744450" name="Rectangle 2"/>
          <p:cNvSpPr>
            <a:spLocks noGrp="1" noRot="1" noChangeAspect="1" noChangeArrowheads="1" noTextEdit="1"/>
          </p:cNvSpPr>
          <p:nvPr>
            <p:ph type="sldImg"/>
          </p:nvPr>
        </p:nvSpPr>
        <p:spPr>
          <a:ln/>
        </p:spPr>
      </p:sp>
      <p:sp>
        <p:nvSpPr>
          <p:cNvPr id="7444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EED84F-5F07-40CF-A7F0-5A89B5352C22}" type="slidenum">
              <a:rPr lang="en-US"/>
              <a:pPr/>
              <a:t>36</a:t>
            </a:fld>
            <a:endParaRPr lang="en-US" dirty="0"/>
          </a:p>
        </p:txBody>
      </p:sp>
      <p:sp>
        <p:nvSpPr>
          <p:cNvPr id="745474" name="Rectangle 2"/>
          <p:cNvSpPr>
            <a:spLocks noGrp="1" noRot="1" noChangeAspect="1" noChangeArrowheads="1" noTextEdit="1"/>
          </p:cNvSpPr>
          <p:nvPr>
            <p:ph type="sldImg"/>
          </p:nvPr>
        </p:nvSpPr>
        <p:spPr>
          <a:ln/>
        </p:spPr>
      </p:sp>
      <p:sp>
        <p:nvSpPr>
          <p:cNvPr id="74547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7CF8AD-0BC2-4D6A-92F4-D6F26E6FC672}" type="slidenum">
              <a:rPr lang="en-US"/>
              <a:pPr/>
              <a:t>37</a:t>
            </a:fld>
            <a:endParaRPr lang="en-US" dirty="0"/>
          </a:p>
        </p:txBody>
      </p:sp>
      <p:sp>
        <p:nvSpPr>
          <p:cNvPr id="746498" name="Rectangle 2"/>
          <p:cNvSpPr>
            <a:spLocks noGrp="1" noRot="1" noChangeAspect="1" noChangeArrowheads="1" noTextEdit="1"/>
          </p:cNvSpPr>
          <p:nvPr>
            <p:ph type="sldImg"/>
          </p:nvPr>
        </p:nvSpPr>
        <p:spPr>
          <a:ln/>
        </p:spPr>
      </p:sp>
      <p:sp>
        <p:nvSpPr>
          <p:cNvPr id="74649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E35D07-8EAF-41F6-B689-653DFB26C345}" type="slidenum">
              <a:rPr lang="en-US"/>
              <a:pPr/>
              <a:t>38</a:t>
            </a:fld>
            <a:endParaRPr lang="en-US" dirty="0"/>
          </a:p>
        </p:txBody>
      </p:sp>
      <p:sp>
        <p:nvSpPr>
          <p:cNvPr id="747522" name="Rectangle 2"/>
          <p:cNvSpPr>
            <a:spLocks noGrp="1" noRot="1" noChangeAspect="1" noChangeArrowheads="1" noTextEdit="1"/>
          </p:cNvSpPr>
          <p:nvPr>
            <p:ph type="sldImg"/>
          </p:nvPr>
        </p:nvSpPr>
        <p:spPr>
          <a:ln/>
        </p:spPr>
      </p:sp>
      <p:sp>
        <p:nvSpPr>
          <p:cNvPr id="74752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EC57DF-EE88-4242-A114-4EA85DECA541}" type="slidenum">
              <a:rPr lang="en-US"/>
              <a:pPr/>
              <a:t>39</a:t>
            </a:fld>
            <a:endParaRPr lang="en-US" dirty="0"/>
          </a:p>
        </p:txBody>
      </p:sp>
      <p:sp>
        <p:nvSpPr>
          <p:cNvPr id="393218" name="Rectangle 2"/>
          <p:cNvSpPr>
            <a:spLocks noGrp="1" noRot="1" noChangeAspect="1" noChangeArrowheads="1" noTextEdit="1"/>
          </p:cNvSpPr>
          <p:nvPr>
            <p:ph type="sldImg"/>
          </p:nvPr>
        </p:nvSpPr>
        <p:spPr>
          <a:ln/>
        </p:spPr>
      </p:sp>
      <p:sp>
        <p:nvSpPr>
          <p:cNvPr id="39321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A1DBA1-4DB5-46AB-B8D3-4BB4307D0959}" type="slidenum">
              <a:rPr lang="en-US"/>
              <a:pPr/>
              <a:t>40</a:t>
            </a:fld>
            <a:endParaRPr lang="en-US" dirty="0"/>
          </a:p>
        </p:txBody>
      </p:sp>
      <p:sp>
        <p:nvSpPr>
          <p:cNvPr id="397314" name="Rectangle 2"/>
          <p:cNvSpPr>
            <a:spLocks noGrp="1" noRot="1" noChangeAspect="1" noChangeArrowheads="1" noTextEdit="1"/>
          </p:cNvSpPr>
          <p:nvPr>
            <p:ph type="sldImg"/>
          </p:nvPr>
        </p:nvSpPr>
        <p:spPr>
          <a:ln/>
        </p:spPr>
      </p:sp>
      <p:sp>
        <p:nvSpPr>
          <p:cNvPr id="39731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50CE96-8F71-4DAF-AC1D-9FF74F43939A}" type="slidenum">
              <a:rPr lang="en-US"/>
              <a:pPr/>
              <a:t>42</a:t>
            </a:fld>
            <a:endParaRPr lang="en-US" dirty="0"/>
          </a:p>
        </p:txBody>
      </p:sp>
      <p:sp>
        <p:nvSpPr>
          <p:cNvPr id="403458" name="Rectangle 2"/>
          <p:cNvSpPr>
            <a:spLocks noGrp="1" noRot="1" noChangeAspect="1" noChangeArrowheads="1" noTextEdit="1"/>
          </p:cNvSpPr>
          <p:nvPr>
            <p:ph type="sldImg"/>
          </p:nvPr>
        </p:nvSpPr>
        <p:spPr>
          <a:ln/>
        </p:spPr>
      </p:sp>
      <p:sp>
        <p:nvSpPr>
          <p:cNvPr id="40345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9FE355-EA1F-4B65-8948-3B70DA94407F}" type="slidenum">
              <a:rPr lang="en-US"/>
              <a:pPr/>
              <a:t>43</a:t>
            </a:fld>
            <a:endParaRPr lang="en-US" dirty="0"/>
          </a:p>
        </p:txBody>
      </p:sp>
      <p:sp>
        <p:nvSpPr>
          <p:cNvPr id="405506" name="Rectangle 2"/>
          <p:cNvSpPr>
            <a:spLocks noGrp="1" noRot="1" noChangeAspect="1" noChangeArrowheads="1" noTextEdit="1"/>
          </p:cNvSpPr>
          <p:nvPr>
            <p:ph type="sldImg"/>
          </p:nvPr>
        </p:nvSpPr>
        <p:spPr>
          <a:ln/>
        </p:spPr>
      </p:sp>
      <p:sp>
        <p:nvSpPr>
          <p:cNvPr id="40550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260761-8832-4EA2-BD19-F0E3C6F91912}" type="slidenum">
              <a:rPr lang="en-US"/>
              <a:pPr/>
              <a:t>44</a:t>
            </a:fld>
            <a:endParaRPr lang="en-US" dirty="0"/>
          </a:p>
        </p:txBody>
      </p:sp>
      <p:sp>
        <p:nvSpPr>
          <p:cNvPr id="409602" name="Rectangle 2"/>
          <p:cNvSpPr>
            <a:spLocks noGrp="1" noRot="1" noChangeAspect="1" noChangeArrowheads="1" noTextEdit="1"/>
          </p:cNvSpPr>
          <p:nvPr>
            <p:ph type="sldImg"/>
          </p:nvPr>
        </p:nvSpPr>
        <p:spPr>
          <a:ln/>
        </p:spPr>
      </p:sp>
      <p:sp>
        <p:nvSpPr>
          <p:cNvPr id="40960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C9A0EC-328B-4C86-B6AC-A5E1FB76E2FE}" type="slidenum">
              <a:rPr lang="en-US"/>
              <a:pPr/>
              <a:t>45</a:t>
            </a:fld>
            <a:endParaRPr lang="en-US" dirty="0"/>
          </a:p>
        </p:txBody>
      </p:sp>
      <p:sp>
        <p:nvSpPr>
          <p:cNvPr id="748546" name="Rectangle 2"/>
          <p:cNvSpPr>
            <a:spLocks noGrp="1" noRot="1" noChangeAspect="1" noChangeArrowheads="1" noTextEdit="1"/>
          </p:cNvSpPr>
          <p:nvPr>
            <p:ph type="sldImg"/>
          </p:nvPr>
        </p:nvSpPr>
        <p:spPr>
          <a:ln/>
        </p:spPr>
      </p:sp>
      <p:sp>
        <p:nvSpPr>
          <p:cNvPr id="7485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9ECE21-FB51-45D3-A64D-E6B7B8AEB34E}" type="slidenum">
              <a:rPr lang="en-US"/>
              <a:pPr/>
              <a:t>46</a:t>
            </a:fld>
            <a:endParaRPr lang="en-US" dirty="0"/>
          </a:p>
        </p:txBody>
      </p:sp>
      <p:sp>
        <p:nvSpPr>
          <p:cNvPr id="411650" name="Rectangle 2"/>
          <p:cNvSpPr>
            <a:spLocks noGrp="1" noRot="1" noChangeAspect="1" noChangeArrowheads="1" noTextEdit="1"/>
          </p:cNvSpPr>
          <p:nvPr>
            <p:ph type="sldImg"/>
          </p:nvPr>
        </p:nvSpPr>
        <p:spPr>
          <a:ln/>
        </p:spPr>
      </p:sp>
      <p:sp>
        <p:nvSpPr>
          <p:cNvPr id="4116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692F4D-2056-426B-AC00-948B898A8646}" type="slidenum">
              <a:rPr lang="en-US"/>
              <a:pPr/>
              <a:t>47</a:t>
            </a:fld>
            <a:endParaRPr lang="en-US" dirty="0"/>
          </a:p>
        </p:txBody>
      </p:sp>
      <p:sp>
        <p:nvSpPr>
          <p:cNvPr id="413698" name="Rectangle 2"/>
          <p:cNvSpPr>
            <a:spLocks noGrp="1" noRot="1" noChangeAspect="1" noChangeArrowheads="1" noTextEdit="1"/>
          </p:cNvSpPr>
          <p:nvPr>
            <p:ph type="sldImg"/>
          </p:nvPr>
        </p:nvSpPr>
        <p:spPr>
          <a:ln/>
        </p:spPr>
      </p:sp>
      <p:sp>
        <p:nvSpPr>
          <p:cNvPr id="41369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2FF32B-A608-413A-99F9-44D57BE409E4}" type="slidenum">
              <a:rPr lang="en-US"/>
              <a:pPr/>
              <a:t>48</a:t>
            </a:fld>
            <a:endParaRPr lang="en-US" dirty="0"/>
          </a:p>
        </p:txBody>
      </p:sp>
      <p:sp>
        <p:nvSpPr>
          <p:cNvPr id="415746" name="Rectangle 2"/>
          <p:cNvSpPr>
            <a:spLocks noGrp="1" noRot="1" noChangeAspect="1" noChangeArrowheads="1" noTextEdit="1"/>
          </p:cNvSpPr>
          <p:nvPr>
            <p:ph type="sldImg"/>
          </p:nvPr>
        </p:nvSpPr>
        <p:spPr>
          <a:ln/>
        </p:spPr>
      </p:sp>
      <p:sp>
        <p:nvSpPr>
          <p:cNvPr id="415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F438B5-8150-4DD5-90C8-9BF092F24795}" type="slidenum">
              <a:rPr lang="en-US"/>
              <a:pPr/>
              <a:t>50</a:t>
            </a:fld>
            <a:endParaRPr lang="en-US" dirty="0"/>
          </a:p>
        </p:txBody>
      </p:sp>
      <p:sp>
        <p:nvSpPr>
          <p:cNvPr id="423938" name="Rectangle 2"/>
          <p:cNvSpPr>
            <a:spLocks noGrp="1" noRot="1" noChangeAspect="1" noChangeArrowheads="1" noTextEdit="1"/>
          </p:cNvSpPr>
          <p:nvPr>
            <p:ph type="sldImg"/>
          </p:nvPr>
        </p:nvSpPr>
        <p:spPr>
          <a:ln/>
        </p:spPr>
      </p:sp>
      <p:sp>
        <p:nvSpPr>
          <p:cNvPr id="4239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9843E5-8855-4509-B089-54722C4B9979}" type="slidenum">
              <a:rPr lang="en-US"/>
              <a:pPr/>
              <a:t>51</a:t>
            </a:fld>
            <a:endParaRPr lang="en-US" dirty="0"/>
          </a:p>
        </p:txBody>
      </p:sp>
      <p:sp>
        <p:nvSpPr>
          <p:cNvPr id="425986" name="Rectangle 2"/>
          <p:cNvSpPr>
            <a:spLocks noGrp="1" noRot="1" noChangeAspect="1" noChangeArrowheads="1" noTextEdit="1"/>
          </p:cNvSpPr>
          <p:nvPr>
            <p:ph type="sldImg"/>
          </p:nvPr>
        </p:nvSpPr>
        <p:spPr>
          <a:ln/>
        </p:spPr>
      </p:sp>
      <p:sp>
        <p:nvSpPr>
          <p:cNvPr id="42598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492176-FF60-494B-A112-395BF9067E07}" type="slidenum">
              <a:rPr lang="en-US"/>
              <a:pPr/>
              <a:t>52</a:t>
            </a:fld>
            <a:endParaRPr lang="en-US" dirty="0"/>
          </a:p>
        </p:txBody>
      </p:sp>
      <p:sp>
        <p:nvSpPr>
          <p:cNvPr id="428034" name="Rectangle 2"/>
          <p:cNvSpPr>
            <a:spLocks noGrp="1" noRot="1" noChangeAspect="1" noChangeArrowheads="1" noTextEdit="1"/>
          </p:cNvSpPr>
          <p:nvPr>
            <p:ph type="sldImg"/>
          </p:nvPr>
        </p:nvSpPr>
        <p:spPr>
          <a:ln/>
        </p:spPr>
      </p:sp>
      <p:sp>
        <p:nvSpPr>
          <p:cNvPr id="42803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0B8883-37E2-48D6-901B-4D2C858D5AA8}" type="slidenum">
              <a:rPr lang="en-US"/>
              <a:pPr/>
              <a:t>53</a:t>
            </a:fld>
            <a:endParaRPr lang="en-US" dirty="0"/>
          </a:p>
        </p:txBody>
      </p:sp>
      <p:sp>
        <p:nvSpPr>
          <p:cNvPr id="749570" name="Rectangle 2"/>
          <p:cNvSpPr>
            <a:spLocks noGrp="1" noRot="1" noChangeAspect="1" noChangeArrowheads="1" noTextEdit="1"/>
          </p:cNvSpPr>
          <p:nvPr>
            <p:ph type="sldImg"/>
          </p:nvPr>
        </p:nvSpPr>
        <p:spPr>
          <a:ln/>
        </p:spPr>
      </p:sp>
      <p:sp>
        <p:nvSpPr>
          <p:cNvPr id="74957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CBAC52-76FF-488A-806E-743DBEE314D6}" type="slidenum">
              <a:rPr lang="en-US"/>
              <a:pPr/>
              <a:t>54</a:t>
            </a:fld>
            <a:endParaRPr lang="en-US" dirty="0"/>
          </a:p>
        </p:txBody>
      </p:sp>
      <p:sp>
        <p:nvSpPr>
          <p:cNvPr id="434178" name="Rectangle 2"/>
          <p:cNvSpPr>
            <a:spLocks noGrp="1" noRot="1" noChangeAspect="1" noChangeArrowheads="1" noTextEdit="1"/>
          </p:cNvSpPr>
          <p:nvPr>
            <p:ph type="sldImg"/>
          </p:nvPr>
        </p:nvSpPr>
        <p:spPr>
          <a:ln/>
        </p:spPr>
      </p:sp>
      <p:sp>
        <p:nvSpPr>
          <p:cNvPr id="43417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54DBE4-B40D-45A5-942A-28626E897F59}" type="slidenum">
              <a:rPr lang="en-US"/>
              <a:pPr/>
              <a:t>55</a:t>
            </a:fld>
            <a:endParaRPr lang="en-US" dirty="0"/>
          </a:p>
        </p:txBody>
      </p:sp>
      <p:sp>
        <p:nvSpPr>
          <p:cNvPr id="442370" name="Rectangle 2"/>
          <p:cNvSpPr>
            <a:spLocks noGrp="1" noRot="1" noChangeAspect="1" noChangeArrowheads="1" noTextEdit="1"/>
          </p:cNvSpPr>
          <p:nvPr>
            <p:ph type="sldImg"/>
          </p:nvPr>
        </p:nvSpPr>
        <p:spPr>
          <a:ln/>
        </p:spPr>
      </p:sp>
      <p:sp>
        <p:nvSpPr>
          <p:cNvPr id="44237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1D2EA1-815E-483E-82C9-28F090CC79E9}" type="slidenum">
              <a:rPr lang="en-US"/>
              <a:pPr/>
              <a:t>56</a:t>
            </a:fld>
            <a:endParaRPr lang="en-US" dirty="0"/>
          </a:p>
        </p:txBody>
      </p:sp>
      <p:sp>
        <p:nvSpPr>
          <p:cNvPr id="687106" name="Rectangle 2"/>
          <p:cNvSpPr>
            <a:spLocks noGrp="1" noRot="1" noChangeAspect="1" noChangeArrowheads="1" noTextEdit="1"/>
          </p:cNvSpPr>
          <p:nvPr>
            <p:ph type="sldImg"/>
          </p:nvPr>
        </p:nvSpPr>
        <p:spPr>
          <a:ln/>
        </p:spPr>
      </p:sp>
      <p:sp>
        <p:nvSpPr>
          <p:cNvPr id="68710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D8C0A7-B76D-429B-840C-BF1AF56DF745}" type="slidenum">
              <a:rPr lang="en-US"/>
              <a:pPr/>
              <a:t>57</a:t>
            </a:fld>
            <a:endParaRPr lang="en-US" dirty="0"/>
          </a:p>
        </p:txBody>
      </p:sp>
      <p:sp>
        <p:nvSpPr>
          <p:cNvPr id="450562" name="Rectangle 2"/>
          <p:cNvSpPr>
            <a:spLocks noGrp="1" noRot="1" noChangeAspect="1" noChangeArrowheads="1" noTextEdit="1"/>
          </p:cNvSpPr>
          <p:nvPr>
            <p:ph type="sldImg"/>
          </p:nvPr>
        </p:nvSpPr>
        <p:spPr>
          <a:ln/>
        </p:spPr>
      </p:sp>
      <p:sp>
        <p:nvSpPr>
          <p:cNvPr id="45056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46AE6A-42E9-445C-9F61-20626B4F4318}" type="slidenum">
              <a:rPr lang="en-US"/>
              <a:pPr/>
              <a:t>58</a:t>
            </a:fld>
            <a:endParaRPr lang="en-US" dirty="0"/>
          </a:p>
        </p:txBody>
      </p:sp>
      <p:sp>
        <p:nvSpPr>
          <p:cNvPr id="750594" name="Rectangle 2"/>
          <p:cNvSpPr>
            <a:spLocks noGrp="1" noRot="1" noChangeAspect="1" noChangeArrowheads="1" noTextEdit="1"/>
          </p:cNvSpPr>
          <p:nvPr>
            <p:ph type="sldImg"/>
          </p:nvPr>
        </p:nvSpPr>
        <p:spPr>
          <a:ln/>
        </p:spPr>
      </p:sp>
      <p:sp>
        <p:nvSpPr>
          <p:cNvPr id="75059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58BB01-A1AC-440C-B7B4-73E14A675FDA}" type="slidenum">
              <a:rPr lang="en-US"/>
              <a:pPr/>
              <a:t>59</a:t>
            </a:fld>
            <a:endParaRPr lang="en-US" dirty="0"/>
          </a:p>
        </p:txBody>
      </p:sp>
      <p:sp>
        <p:nvSpPr>
          <p:cNvPr id="751618" name="Rectangle 2"/>
          <p:cNvSpPr>
            <a:spLocks noGrp="1" noRot="1" noChangeAspect="1" noChangeArrowheads="1" noTextEdit="1"/>
          </p:cNvSpPr>
          <p:nvPr>
            <p:ph type="sldImg"/>
          </p:nvPr>
        </p:nvSpPr>
        <p:spPr>
          <a:ln/>
        </p:spPr>
      </p:sp>
      <p:sp>
        <p:nvSpPr>
          <p:cNvPr id="75161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46F6DD-1BD5-43FF-BEE0-3335D368B245}" type="slidenum">
              <a:rPr lang="en-US"/>
              <a:pPr/>
              <a:t>60</a:t>
            </a:fld>
            <a:endParaRPr lang="en-US" dirty="0"/>
          </a:p>
        </p:txBody>
      </p:sp>
      <p:sp>
        <p:nvSpPr>
          <p:cNvPr id="452610" name="Rectangle 2"/>
          <p:cNvSpPr>
            <a:spLocks noGrp="1" noRot="1" noChangeAspect="1" noChangeArrowheads="1" noTextEdit="1"/>
          </p:cNvSpPr>
          <p:nvPr>
            <p:ph type="sldImg"/>
          </p:nvPr>
        </p:nvSpPr>
        <p:spPr>
          <a:ln/>
        </p:spPr>
      </p:sp>
      <p:sp>
        <p:nvSpPr>
          <p:cNvPr id="4526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5BA6A2-294F-4037-976E-359986BBF87A}" type="slidenum">
              <a:rPr lang="en-US"/>
              <a:pPr/>
              <a:t>61</a:t>
            </a:fld>
            <a:endParaRPr lang="en-US" dirty="0"/>
          </a:p>
        </p:txBody>
      </p:sp>
      <p:sp>
        <p:nvSpPr>
          <p:cNvPr id="692226" name="Rectangle 2"/>
          <p:cNvSpPr>
            <a:spLocks noGrp="1" noRot="1" noChangeAspect="1" noChangeArrowheads="1" noTextEdit="1"/>
          </p:cNvSpPr>
          <p:nvPr>
            <p:ph type="sldImg"/>
          </p:nvPr>
        </p:nvSpPr>
        <p:spPr>
          <a:ln/>
        </p:spPr>
      </p:sp>
      <p:sp>
        <p:nvSpPr>
          <p:cNvPr id="69222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E2C8E2-AC99-481B-93C2-36B64FC15976}" type="slidenum">
              <a:rPr lang="en-US"/>
              <a:pPr/>
              <a:t>62</a:t>
            </a:fld>
            <a:endParaRPr lang="en-US" dirty="0"/>
          </a:p>
        </p:txBody>
      </p:sp>
      <p:sp>
        <p:nvSpPr>
          <p:cNvPr id="694274" name="Rectangle 2"/>
          <p:cNvSpPr>
            <a:spLocks noGrp="1" noRot="1" noChangeAspect="1" noChangeArrowheads="1" noTextEdit="1"/>
          </p:cNvSpPr>
          <p:nvPr>
            <p:ph type="sldImg"/>
          </p:nvPr>
        </p:nvSpPr>
        <p:spPr>
          <a:ln/>
        </p:spPr>
      </p:sp>
      <p:sp>
        <p:nvSpPr>
          <p:cNvPr id="69427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3C480E-9218-41E8-9F12-7ADD21D31644}" type="slidenum">
              <a:rPr lang="en-US"/>
              <a:pPr/>
              <a:t>63</a:t>
            </a:fld>
            <a:endParaRPr lang="en-US" dirty="0"/>
          </a:p>
        </p:txBody>
      </p:sp>
      <p:sp>
        <p:nvSpPr>
          <p:cNvPr id="458754" name="Rectangle 2"/>
          <p:cNvSpPr>
            <a:spLocks noGrp="1" noRot="1" noChangeAspect="1" noChangeArrowheads="1" noTextEdit="1"/>
          </p:cNvSpPr>
          <p:nvPr>
            <p:ph type="sldImg"/>
          </p:nvPr>
        </p:nvSpPr>
        <p:spPr>
          <a:ln/>
        </p:spPr>
      </p:sp>
      <p:sp>
        <p:nvSpPr>
          <p:cNvPr id="45875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EDCF10-2161-4BCA-87A3-93CBA434DEB1}" type="slidenum">
              <a:rPr lang="en-US"/>
              <a:pPr/>
              <a:t>64</a:t>
            </a:fld>
            <a:endParaRPr lang="en-US" dirty="0"/>
          </a:p>
        </p:txBody>
      </p:sp>
      <p:sp>
        <p:nvSpPr>
          <p:cNvPr id="460802" name="Rectangle 2"/>
          <p:cNvSpPr>
            <a:spLocks noGrp="1" noRot="1" noChangeAspect="1" noChangeArrowheads="1" noTextEdit="1"/>
          </p:cNvSpPr>
          <p:nvPr>
            <p:ph type="sldImg"/>
          </p:nvPr>
        </p:nvSpPr>
        <p:spPr>
          <a:ln/>
        </p:spPr>
      </p:sp>
      <p:sp>
        <p:nvSpPr>
          <p:cNvPr id="46080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316BF6-11A1-4D5A-AC7B-817F9FE0A7C8}" type="slidenum">
              <a:rPr lang="en-US"/>
              <a:pPr/>
              <a:t>65</a:t>
            </a:fld>
            <a:endParaRPr lang="en-US" dirty="0"/>
          </a:p>
        </p:txBody>
      </p:sp>
      <p:sp>
        <p:nvSpPr>
          <p:cNvPr id="466946" name="Rectangle 2"/>
          <p:cNvSpPr>
            <a:spLocks noGrp="1" noRot="1" noChangeAspect="1" noChangeArrowheads="1" noTextEdit="1"/>
          </p:cNvSpPr>
          <p:nvPr>
            <p:ph type="sldImg"/>
          </p:nvPr>
        </p:nvSpPr>
        <p:spPr>
          <a:ln/>
        </p:spPr>
      </p:sp>
      <p:sp>
        <p:nvSpPr>
          <p:cNvPr id="4669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33A973-6C22-4E75-9037-DF62DB9B2144}" type="slidenum">
              <a:rPr lang="en-US"/>
              <a:pPr/>
              <a:t>66</a:t>
            </a:fld>
            <a:endParaRPr lang="en-US" dirty="0"/>
          </a:p>
        </p:txBody>
      </p:sp>
      <p:sp>
        <p:nvSpPr>
          <p:cNvPr id="473090" name="Rectangle 2"/>
          <p:cNvSpPr>
            <a:spLocks noGrp="1" noRot="1" noChangeAspect="1" noChangeArrowheads="1" noTextEdit="1"/>
          </p:cNvSpPr>
          <p:nvPr>
            <p:ph type="sldImg"/>
          </p:nvPr>
        </p:nvSpPr>
        <p:spPr>
          <a:ln/>
        </p:spPr>
      </p:sp>
      <p:sp>
        <p:nvSpPr>
          <p:cNvPr id="47309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AD3107-DFC3-40D5-8A72-A2795ACAAF4D}" type="slidenum">
              <a:rPr lang="en-US"/>
              <a:pPr/>
              <a:t>67</a:t>
            </a:fld>
            <a:endParaRPr lang="en-US" dirty="0"/>
          </a:p>
        </p:txBody>
      </p:sp>
      <p:sp>
        <p:nvSpPr>
          <p:cNvPr id="477186" name="Rectangle 2"/>
          <p:cNvSpPr>
            <a:spLocks noGrp="1" noRot="1" noChangeAspect="1" noChangeArrowheads="1" noTextEdit="1"/>
          </p:cNvSpPr>
          <p:nvPr>
            <p:ph type="sldImg"/>
          </p:nvPr>
        </p:nvSpPr>
        <p:spPr>
          <a:ln/>
        </p:spPr>
      </p:sp>
      <p:sp>
        <p:nvSpPr>
          <p:cNvPr id="47718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D46B2F-DDB8-4864-BB1B-73286606A403}" type="slidenum">
              <a:rPr lang="en-US"/>
              <a:pPr/>
              <a:t>68</a:t>
            </a:fld>
            <a:endParaRPr lang="en-US" dirty="0"/>
          </a:p>
        </p:txBody>
      </p:sp>
      <p:sp>
        <p:nvSpPr>
          <p:cNvPr id="479234" name="Rectangle 2"/>
          <p:cNvSpPr>
            <a:spLocks noGrp="1" noRot="1" noChangeAspect="1" noChangeArrowheads="1" noTextEdit="1"/>
          </p:cNvSpPr>
          <p:nvPr>
            <p:ph type="sldImg"/>
          </p:nvPr>
        </p:nvSpPr>
        <p:spPr>
          <a:ln/>
        </p:spPr>
      </p:sp>
      <p:sp>
        <p:nvSpPr>
          <p:cNvPr id="47923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E79D0F-AC5C-431A-80E1-B778D6912900}" type="slidenum">
              <a:rPr lang="en-US"/>
              <a:pPr/>
              <a:t>69</a:t>
            </a:fld>
            <a:endParaRPr lang="en-US" dirty="0"/>
          </a:p>
        </p:txBody>
      </p:sp>
      <p:sp>
        <p:nvSpPr>
          <p:cNvPr id="481282" name="Rectangle 2"/>
          <p:cNvSpPr>
            <a:spLocks noGrp="1" noRot="1" noChangeAspect="1" noChangeArrowheads="1" noTextEdit="1"/>
          </p:cNvSpPr>
          <p:nvPr>
            <p:ph type="sldImg"/>
          </p:nvPr>
        </p:nvSpPr>
        <p:spPr>
          <a:ln/>
        </p:spPr>
      </p:sp>
      <p:sp>
        <p:nvSpPr>
          <p:cNvPr id="48128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832EF2-B06B-40F2-8232-FFA1133E3328}" type="slidenum">
              <a:rPr lang="en-US"/>
              <a:pPr/>
              <a:t>71</a:t>
            </a:fld>
            <a:endParaRPr lang="en-US" dirty="0"/>
          </a:p>
        </p:txBody>
      </p:sp>
      <p:sp>
        <p:nvSpPr>
          <p:cNvPr id="483330" name="Rectangle 2"/>
          <p:cNvSpPr>
            <a:spLocks noGrp="1" noRot="1" noChangeAspect="1" noChangeArrowheads="1" noTextEdit="1"/>
          </p:cNvSpPr>
          <p:nvPr>
            <p:ph type="sldImg"/>
          </p:nvPr>
        </p:nvSpPr>
        <p:spPr>
          <a:ln/>
        </p:spPr>
      </p:sp>
      <p:sp>
        <p:nvSpPr>
          <p:cNvPr id="48333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7955C4-3B8F-4FF5-ADBE-158D02A04E09}" type="slidenum">
              <a:rPr lang="en-US"/>
              <a:pPr/>
              <a:t>72</a:t>
            </a:fld>
            <a:endParaRPr lang="en-US" dirty="0"/>
          </a:p>
        </p:txBody>
      </p:sp>
      <p:sp>
        <p:nvSpPr>
          <p:cNvPr id="489474" name="Rectangle 2"/>
          <p:cNvSpPr>
            <a:spLocks noGrp="1" noRot="1" noChangeAspect="1" noChangeArrowheads="1" noTextEdit="1"/>
          </p:cNvSpPr>
          <p:nvPr>
            <p:ph type="sldImg"/>
          </p:nvPr>
        </p:nvSpPr>
        <p:spPr>
          <a:ln/>
        </p:spPr>
      </p:sp>
      <p:sp>
        <p:nvSpPr>
          <p:cNvPr id="48947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325022-5BC6-4D73-A1FE-23C9765978A0}" type="slidenum">
              <a:rPr lang="en-US"/>
              <a:pPr/>
              <a:t>73</a:t>
            </a:fld>
            <a:endParaRPr lang="en-US" dirty="0"/>
          </a:p>
        </p:txBody>
      </p:sp>
      <p:sp>
        <p:nvSpPr>
          <p:cNvPr id="491522" name="Rectangle 2"/>
          <p:cNvSpPr>
            <a:spLocks noGrp="1" noRot="1" noChangeAspect="1" noChangeArrowheads="1" noTextEdit="1"/>
          </p:cNvSpPr>
          <p:nvPr>
            <p:ph type="sldImg"/>
          </p:nvPr>
        </p:nvSpPr>
        <p:spPr>
          <a:ln/>
        </p:spPr>
      </p:sp>
      <p:sp>
        <p:nvSpPr>
          <p:cNvPr id="49152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8AB385-9EC1-4A2D-95EB-CB195425BAF3}" type="slidenum">
              <a:rPr lang="en-US"/>
              <a:pPr/>
              <a:t>74</a:t>
            </a:fld>
            <a:endParaRPr lang="en-US" dirty="0"/>
          </a:p>
        </p:txBody>
      </p:sp>
      <p:sp>
        <p:nvSpPr>
          <p:cNvPr id="495618" name="Rectangle 2"/>
          <p:cNvSpPr>
            <a:spLocks noGrp="1" noRot="1" noChangeAspect="1" noChangeArrowheads="1" noTextEdit="1"/>
          </p:cNvSpPr>
          <p:nvPr>
            <p:ph type="sldImg"/>
          </p:nvPr>
        </p:nvSpPr>
        <p:spPr>
          <a:ln/>
        </p:spPr>
      </p:sp>
      <p:sp>
        <p:nvSpPr>
          <p:cNvPr id="49561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F180A6-3C82-4779-9D49-698DA684C829}" type="slidenum">
              <a:rPr lang="en-US"/>
              <a:pPr/>
              <a:t>75</a:t>
            </a:fld>
            <a:endParaRPr lang="en-US" dirty="0"/>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74DEA7-E1CA-419E-B69E-AFBCC1800482}" type="slidenum">
              <a:rPr lang="en-US"/>
              <a:pPr/>
              <a:t>76</a:t>
            </a:fld>
            <a:endParaRPr lang="en-US" dirty="0"/>
          </a:p>
        </p:txBody>
      </p:sp>
      <p:sp>
        <p:nvSpPr>
          <p:cNvPr id="497666" name="Rectangle 2"/>
          <p:cNvSpPr>
            <a:spLocks noGrp="1" noRot="1" noChangeAspect="1" noChangeArrowheads="1" noTextEdit="1"/>
          </p:cNvSpPr>
          <p:nvPr>
            <p:ph type="sldImg"/>
          </p:nvPr>
        </p:nvSpPr>
        <p:spPr>
          <a:ln/>
        </p:spPr>
      </p:sp>
      <p:sp>
        <p:nvSpPr>
          <p:cNvPr id="49766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A95E21-3AF0-4C0A-B9C8-13699656C48C}" type="slidenum">
              <a:rPr lang="en-US"/>
              <a:pPr/>
              <a:t>77</a:t>
            </a:fld>
            <a:endParaRPr lang="en-US" dirty="0"/>
          </a:p>
        </p:txBody>
      </p:sp>
      <p:sp>
        <p:nvSpPr>
          <p:cNvPr id="499714" name="Rectangle 2"/>
          <p:cNvSpPr>
            <a:spLocks noGrp="1" noRot="1" noChangeAspect="1" noChangeArrowheads="1" noTextEdit="1"/>
          </p:cNvSpPr>
          <p:nvPr>
            <p:ph type="sldImg"/>
          </p:nvPr>
        </p:nvSpPr>
        <p:spPr>
          <a:ln/>
        </p:spPr>
      </p:sp>
      <p:sp>
        <p:nvSpPr>
          <p:cNvPr id="49971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FB1916-0A7C-4074-87BA-A10230E007A0}" type="slidenum">
              <a:rPr lang="en-US"/>
              <a:pPr/>
              <a:t>78</a:t>
            </a:fld>
            <a:endParaRPr lang="en-US" dirty="0"/>
          </a:p>
        </p:txBody>
      </p:sp>
      <p:sp>
        <p:nvSpPr>
          <p:cNvPr id="501762" name="Rectangle 2"/>
          <p:cNvSpPr>
            <a:spLocks noGrp="1" noRot="1" noChangeAspect="1" noChangeArrowheads="1" noTextEdit="1"/>
          </p:cNvSpPr>
          <p:nvPr>
            <p:ph type="sldImg"/>
          </p:nvPr>
        </p:nvSpPr>
        <p:spPr>
          <a:ln/>
        </p:spPr>
      </p:sp>
      <p:sp>
        <p:nvSpPr>
          <p:cNvPr id="50176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EEE95DE-EA94-49CF-92A8-A2B687B68206}" type="slidenum">
              <a:rPr lang="en-US"/>
              <a:pPr/>
              <a:t>79</a:t>
            </a:fld>
            <a:endParaRPr lang="en-US" dirty="0"/>
          </a:p>
        </p:txBody>
      </p:sp>
      <p:sp>
        <p:nvSpPr>
          <p:cNvPr id="503810" name="Rectangle 2"/>
          <p:cNvSpPr>
            <a:spLocks noGrp="1" noRot="1" noChangeAspect="1" noChangeArrowheads="1" noTextEdit="1"/>
          </p:cNvSpPr>
          <p:nvPr>
            <p:ph type="sldImg"/>
          </p:nvPr>
        </p:nvSpPr>
        <p:spPr>
          <a:ln/>
        </p:spPr>
      </p:sp>
      <p:sp>
        <p:nvSpPr>
          <p:cNvPr id="5038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3C8486-B606-4BC7-804A-957E69CB44CF}" type="slidenum">
              <a:rPr lang="en-US"/>
              <a:pPr/>
              <a:t>80</a:t>
            </a:fld>
            <a:endParaRPr lang="en-US" dirty="0"/>
          </a:p>
        </p:txBody>
      </p:sp>
      <p:sp>
        <p:nvSpPr>
          <p:cNvPr id="505858" name="Rectangle 2"/>
          <p:cNvSpPr>
            <a:spLocks noGrp="1" noRot="1" noChangeAspect="1" noChangeArrowheads="1" noTextEdit="1"/>
          </p:cNvSpPr>
          <p:nvPr>
            <p:ph type="sldImg"/>
          </p:nvPr>
        </p:nvSpPr>
        <p:spPr>
          <a:ln/>
        </p:spPr>
      </p:sp>
      <p:sp>
        <p:nvSpPr>
          <p:cNvPr id="50585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73D226-B234-4FF6-8CAA-B7FFDDBA1678}" type="slidenum">
              <a:rPr lang="en-US"/>
              <a:pPr/>
              <a:t>81</a:t>
            </a:fld>
            <a:endParaRPr lang="en-US" dirty="0"/>
          </a:p>
        </p:txBody>
      </p:sp>
      <p:sp>
        <p:nvSpPr>
          <p:cNvPr id="518146" name="Rectangle 2"/>
          <p:cNvSpPr>
            <a:spLocks noGrp="1" noRot="1" noChangeAspect="1" noChangeArrowheads="1" noTextEdit="1"/>
          </p:cNvSpPr>
          <p:nvPr>
            <p:ph type="sldImg"/>
          </p:nvPr>
        </p:nvSpPr>
        <p:spPr>
          <a:ln/>
        </p:spPr>
      </p:sp>
      <p:sp>
        <p:nvSpPr>
          <p:cNvPr id="5181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422F02-E76C-4222-B893-379EA190969E}" type="slidenum">
              <a:rPr lang="en-US"/>
              <a:pPr/>
              <a:t>85</a:t>
            </a:fld>
            <a:endParaRPr lang="en-US" dirty="0"/>
          </a:p>
        </p:txBody>
      </p:sp>
      <p:sp>
        <p:nvSpPr>
          <p:cNvPr id="752642" name="Rectangle 2"/>
          <p:cNvSpPr>
            <a:spLocks noGrp="1" noRot="1" noChangeAspect="1" noChangeArrowheads="1" noTextEdit="1"/>
          </p:cNvSpPr>
          <p:nvPr>
            <p:ph type="sldImg"/>
          </p:nvPr>
        </p:nvSpPr>
        <p:spPr>
          <a:ln/>
        </p:spPr>
      </p:sp>
      <p:sp>
        <p:nvSpPr>
          <p:cNvPr id="75264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86526D-0523-44EF-A823-3DEA24142552}" type="slidenum">
              <a:rPr lang="en-US"/>
              <a:pPr/>
              <a:t>86</a:t>
            </a:fld>
            <a:endParaRPr lang="en-US" dirty="0"/>
          </a:p>
        </p:txBody>
      </p:sp>
      <p:sp>
        <p:nvSpPr>
          <p:cNvPr id="520194" name="Rectangle 2"/>
          <p:cNvSpPr>
            <a:spLocks noGrp="1" noRot="1" noChangeAspect="1" noChangeArrowheads="1" noTextEdit="1"/>
          </p:cNvSpPr>
          <p:nvPr>
            <p:ph type="sldImg"/>
          </p:nvPr>
        </p:nvSpPr>
        <p:spPr>
          <a:ln/>
        </p:spPr>
      </p:sp>
      <p:sp>
        <p:nvSpPr>
          <p:cNvPr id="52019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FD46C0-D772-4721-A2CB-3D289C2BD26A}" type="slidenum">
              <a:rPr lang="en-US"/>
              <a:pPr/>
              <a:t>87</a:t>
            </a:fld>
            <a:endParaRPr lang="en-US" dirty="0"/>
          </a:p>
        </p:txBody>
      </p:sp>
      <p:sp>
        <p:nvSpPr>
          <p:cNvPr id="522242" name="Rectangle 2"/>
          <p:cNvSpPr>
            <a:spLocks noGrp="1" noRot="1" noChangeAspect="1" noChangeArrowheads="1" noTextEdit="1"/>
          </p:cNvSpPr>
          <p:nvPr>
            <p:ph type="sldImg"/>
          </p:nvPr>
        </p:nvSpPr>
        <p:spPr>
          <a:ln/>
        </p:spPr>
      </p:sp>
      <p:sp>
        <p:nvSpPr>
          <p:cNvPr id="52224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D92FC3-D6BE-4896-9E1C-E52C3891994F}" type="slidenum">
              <a:rPr lang="en-US"/>
              <a:pPr/>
              <a:t>88</a:t>
            </a:fld>
            <a:endParaRPr lang="en-US" dirty="0"/>
          </a:p>
        </p:txBody>
      </p:sp>
      <p:sp>
        <p:nvSpPr>
          <p:cNvPr id="524290" name="Rectangle 2"/>
          <p:cNvSpPr>
            <a:spLocks noGrp="1" noRot="1" noChangeAspect="1" noChangeArrowheads="1" noTextEdit="1"/>
          </p:cNvSpPr>
          <p:nvPr>
            <p:ph type="sldImg"/>
          </p:nvPr>
        </p:nvSpPr>
        <p:spPr>
          <a:ln/>
        </p:spPr>
      </p:sp>
      <p:sp>
        <p:nvSpPr>
          <p:cNvPr id="52429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0C7C80-1D39-4F20-ADB9-E21FB9C23029}" type="slidenum">
              <a:rPr lang="en-US"/>
              <a:pPr/>
              <a:t>89</a:t>
            </a:fld>
            <a:endParaRPr lang="en-US" dirty="0"/>
          </a:p>
        </p:txBody>
      </p:sp>
      <p:sp>
        <p:nvSpPr>
          <p:cNvPr id="526338" name="Rectangle 2"/>
          <p:cNvSpPr>
            <a:spLocks noGrp="1" noRot="1" noChangeAspect="1" noChangeArrowheads="1" noTextEdit="1"/>
          </p:cNvSpPr>
          <p:nvPr>
            <p:ph type="sldImg"/>
          </p:nvPr>
        </p:nvSpPr>
        <p:spPr>
          <a:ln/>
        </p:spPr>
      </p:sp>
      <p:sp>
        <p:nvSpPr>
          <p:cNvPr id="5263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856DD4-8E76-429C-A9A8-67CB5BC645A6}" type="slidenum">
              <a:rPr lang="en-US"/>
              <a:pPr/>
              <a:t>90</a:t>
            </a:fld>
            <a:endParaRPr lang="en-US" dirty="0"/>
          </a:p>
        </p:txBody>
      </p:sp>
      <p:sp>
        <p:nvSpPr>
          <p:cNvPr id="528386" name="Rectangle 2"/>
          <p:cNvSpPr>
            <a:spLocks noGrp="1" noRot="1" noChangeAspect="1" noChangeArrowheads="1" noTextEdit="1"/>
          </p:cNvSpPr>
          <p:nvPr>
            <p:ph type="sldImg"/>
          </p:nvPr>
        </p:nvSpPr>
        <p:spPr>
          <a:ln/>
        </p:spPr>
      </p:sp>
      <p:sp>
        <p:nvSpPr>
          <p:cNvPr id="52838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28D817-9C1C-4C79-A4DC-BE1E86E56E27}" type="slidenum">
              <a:rPr lang="en-US"/>
              <a:pPr/>
              <a:t>91</a:t>
            </a:fld>
            <a:endParaRPr lang="en-US" dirty="0"/>
          </a:p>
        </p:txBody>
      </p:sp>
      <p:sp>
        <p:nvSpPr>
          <p:cNvPr id="546818" name="Rectangle 2"/>
          <p:cNvSpPr>
            <a:spLocks noGrp="1" noRot="1" noChangeAspect="1" noChangeArrowheads="1" noTextEdit="1"/>
          </p:cNvSpPr>
          <p:nvPr>
            <p:ph type="sldImg"/>
          </p:nvPr>
        </p:nvSpPr>
        <p:spPr>
          <a:ln/>
        </p:spPr>
      </p:sp>
      <p:sp>
        <p:nvSpPr>
          <p:cNvPr id="54681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FD9B09-78BF-467A-AE87-0A53E22D6F67}" type="slidenum">
              <a:rPr lang="en-US"/>
              <a:pPr/>
              <a:t>95</a:t>
            </a:fld>
            <a:endParaRPr lang="en-US" dirty="0"/>
          </a:p>
        </p:txBody>
      </p:sp>
      <p:sp>
        <p:nvSpPr>
          <p:cNvPr id="548866" name="Rectangle 2"/>
          <p:cNvSpPr>
            <a:spLocks noGrp="1" noRot="1" noChangeAspect="1" noChangeArrowheads="1" noTextEdit="1"/>
          </p:cNvSpPr>
          <p:nvPr>
            <p:ph type="sldImg"/>
          </p:nvPr>
        </p:nvSpPr>
        <p:spPr>
          <a:ln/>
        </p:spPr>
      </p:sp>
      <p:sp>
        <p:nvSpPr>
          <p:cNvPr id="54886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9F7D96-7B5B-4382-834A-8A4207A09E34}" type="slidenum">
              <a:rPr lang="en-US"/>
              <a:pPr/>
              <a:t>96</a:t>
            </a:fld>
            <a:endParaRPr lang="en-US" dirty="0"/>
          </a:p>
        </p:txBody>
      </p:sp>
      <p:sp>
        <p:nvSpPr>
          <p:cNvPr id="550914" name="Rectangle 2"/>
          <p:cNvSpPr>
            <a:spLocks noGrp="1" noRot="1" noChangeAspect="1" noChangeArrowheads="1" noTextEdit="1"/>
          </p:cNvSpPr>
          <p:nvPr>
            <p:ph type="sldImg"/>
          </p:nvPr>
        </p:nvSpPr>
        <p:spPr>
          <a:ln/>
        </p:spPr>
      </p:sp>
      <p:sp>
        <p:nvSpPr>
          <p:cNvPr id="55091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827C46-006D-4A33-AC61-AB6CDA435E1F}" type="slidenum">
              <a:rPr lang="en-US"/>
              <a:pPr/>
              <a:t>97</a:t>
            </a:fld>
            <a:endParaRPr lang="en-US" dirty="0"/>
          </a:p>
        </p:txBody>
      </p:sp>
      <p:sp>
        <p:nvSpPr>
          <p:cNvPr id="571394" name="Rectangle 2"/>
          <p:cNvSpPr>
            <a:spLocks noGrp="1" noRot="1" noChangeAspect="1" noChangeArrowheads="1" noTextEdit="1"/>
          </p:cNvSpPr>
          <p:nvPr>
            <p:ph type="sldImg"/>
          </p:nvPr>
        </p:nvSpPr>
        <p:spPr>
          <a:ln/>
        </p:spPr>
      </p:sp>
      <p:sp>
        <p:nvSpPr>
          <p:cNvPr id="57139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113C8E-A222-49B0-9BA0-F9C3D52AC499}" type="slidenum">
              <a:rPr lang="en-US"/>
              <a:pPr/>
              <a:t>98</a:t>
            </a:fld>
            <a:endParaRPr lang="en-US" dirty="0"/>
          </a:p>
        </p:txBody>
      </p:sp>
      <p:sp>
        <p:nvSpPr>
          <p:cNvPr id="753666" name="Rectangle 2"/>
          <p:cNvSpPr>
            <a:spLocks noGrp="1" noRot="1" noChangeAspect="1" noChangeArrowheads="1" noTextEdit="1"/>
          </p:cNvSpPr>
          <p:nvPr>
            <p:ph type="sldImg"/>
          </p:nvPr>
        </p:nvSpPr>
        <p:spPr>
          <a:ln/>
        </p:spPr>
      </p:sp>
      <p:sp>
        <p:nvSpPr>
          <p:cNvPr id="75366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CF40A9-059F-431E-87C8-10438B6B079E}" type="slidenum">
              <a:rPr lang="en-US"/>
              <a:pPr/>
              <a:t>99</a:t>
            </a:fld>
            <a:endParaRPr lang="en-US" dirty="0"/>
          </a:p>
        </p:txBody>
      </p:sp>
      <p:sp>
        <p:nvSpPr>
          <p:cNvPr id="573442" name="Rectangle 2"/>
          <p:cNvSpPr>
            <a:spLocks noGrp="1" noRot="1" noChangeAspect="1" noChangeArrowheads="1" noTextEdit="1"/>
          </p:cNvSpPr>
          <p:nvPr>
            <p:ph type="sldImg"/>
          </p:nvPr>
        </p:nvSpPr>
        <p:spPr>
          <a:ln/>
        </p:spPr>
      </p:sp>
      <p:sp>
        <p:nvSpPr>
          <p:cNvPr id="57344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39B8EF-21E1-4AA4-8A7E-45928C476289}" type="slidenum">
              <a:rPr lang="en-US"/>
              <a:pPr/>
              <a:t>100</a:t>
            </a:fld>
            <a:endParaRPr lang="en-US" dirty="0"/>
          </a:p>
        </p:txBody>
      </p:sp>
      <p:sp>
        <p:nvSpPr>
          <p:cNvPr id="575490" name="Rectangle 2"/>
          <p:cNvSpPr>
            <a:spLocks noGrp="1" noRot="1" noChangeAspect="1" noChangeArrowheads="1" noTextEdit="1"/>
          </p:cNvSpPr>
          <p:nvPr>
            <p:ph type="sldImg"/>
          </p:nvPr>
        </p:nvSpPr>
        <p:spPr>
          <a:ln/>
        </p:spPr>
      </p:sp>
      <p:sp>
        <p:nvSpPr>
          <p:cNvPr id="57549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254AC8-1989-43DF-A27D-54E5878F772B}" type="slidenum">
              <a:rPr lang="en-US"/>
              <a:pPr/>
              <a:t>101</a:t>
            </a:fld>
            <a:endParaRPr lang="en-US" dirty="0"/>
          </a:p>
        </p:txBody>
      </p:sp>
      <p:sp>
        <p:nvSpPr>
          <p:cNvPr id="579586" name="Rectangle 2"/>
          <p:cNvSpPr>
            <a:spLocks noGrp="1" noRot="1" noChangeAspect="1" noChangeArrowheads="1" noTextEdit="1"/>
          </p:cNvSpPr>
          <p:nvPr>
            <p:ph type="sldImg"/>
          </p:nvPr>
        </p:nvSpPr>
        <p:spPr>
          <a:ln/>
        </p:spPr>
      </p:sp>
      <p:sp>
        <p:nvSpPr>
          <p:cNvPr id="57958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5AB26C-5A87-4017-AF1B-76EF077D004F}" type="slidenum">
              <a:rPr lang="en-US"/>
              <a:pPr/>
              <a:t>102</a:t>
            </a:fld>
            <a:endParaRPr lang="en-US" dirty="0"/>
          </a:p>
        </p:txBody>
      </p:sp>
      <p:sp>
        <p:nvSpPr>
          <p:cNvPr id="581634" name="Rectangle 2"/>
          <p:cNvSpPr>
            <a:spLocks noGrp="1" noRot="1" noChangeAspect="1" noChangeArrowheads="1" noTextEdit="1"/>
          </p:cNvSpPr>
          <p:nvPr>
            <p:ph type="sldImg"/>
          </p:nvPr>
        </p:nvSpPr>
        <p:spPr>
          <a:ln/>
        </p:spPr>
      </p:sp>
      <p:sp>
        <p:nvSpPr>
          <p:cNvPr id="58163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82FB09-BDF2-42CF-83C2-D08FD15CB5DD}" type="slidenum">
              <a:rPr lang="en-US"/>
              <a:pPr/>
              <a:t>103</a:t>
            </a:fld>
            <a:endParaRPr lang="en-US" dirty="0"/>
          </a:p>
        </p:txBody>
      </p:sp>
      <p:sp>
        <p:nvSpPr>
          <p:cNvPr id="587778" name="Rectangle 2"/>
          <p:cNvSpPr>
            <a:spLocks noGrp="1" noRot="1" noChangeAspect="1" noChangeArrowheads="1" noTextEdit="1"/>
          </p:cNvSpPr>
          <p:nvPr>
            <p:ph type="sldImg"/>
          </p:nvPr>
        </p:nvSpPr>
        <p:spPr>
          <a:ln/>
        </p:spPr>
      </p:sp>
      <p:sp>
        <p:nvSpPr>
          <p:cNvPr id="58777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9F96FF-4487-4E3C-A0A4-3F5173785478}" type="slidenum">
              <a:rPr lang="en-US"/>
              <a:pPr/>
              <a:t>104</a:t>
            </a:fld>
            <a:endParaRPr lang="en-US" dirty="0"/>
          </a:p>
        </p:txBody>
      </p:sp>
      <p:sp>
        <p:nvSpPr>
          <p:cNvPr id="589826" name="Rectangle 2"/>
          <p:cNvSpPr>
            <a:spLocks noGrp="1" noRot="1" noChangeAspect="1" noChangeArrowheads="1" noTextEdit="1"/>
          </p:cNvSpPr>
          <p:nvPr>
            <p:ph type="sldImg"/>
          </p:nvPr>
        </p:nvSpPr>
        <p:spPr>
          <a:ln/>
        </p:spPr>
      </p:sp>
      <p:sp>
        <p:nvSpPr>
          <p:cNvPr id="58982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1F7755-F41C-491F-9074-3714B744358D}" type="slidenum">
              <a:rPr lang="en-US"/>
              <a:pPr/>
              <a:t>105</a:t>
            </a:fld>
            <a:endParaRPr lang="en-US" dirty="0"/>
          </a:p>
        </p:txBody>
      </p:sp>
      <p:sp>
        <p:nvSpPr>
          <p:cNvPr id="591874" name="Rectangle 2"/>
          <p:cNvSpPr>
            <a:spLocks noGrp="1" noRot="1" noChangeAspect="1" noChangeArrowheads="1" noTextEdit="1"/>
          </p:cNvSpPr>
          <p:nvPr>
            <p:ph type="sldImg"/>
          </p:nvPr>
        </p:nvSpPr>
        <p:spPr>
          <a:ln/>
        </p:spPr>
      </p:sp>
      <p:sp>
        <p:nvSpPr>
          <p:cNvPr id="59187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03050BC-A18E-4164-802C-15FC9BB99AEC}" type="slidenum">
              <a:rPr lang="en-US"/>
              <a:pPr/>
              <a:t>106</a:t>
            </a:fld>
            <a:endParaRPr lang="en-US" dirty="0"/>
          </a:p>
        </p:txBody>
      </p:sp>
      <p:sp>
        <p:nvSpPr>
          <p:cNvPr id="593922" name="Rectangle 2"/>
          <p:cNvSpPr>
            <a:spLocks noGrp="1" noRot="1" noChangeAspect="1" noChangeArrowheads="1" noTextEdit="1"/>
          </p:cNvSpPr>
          <p:nvPr>
            <p:ph type="sldImg"/>
          </p:nvPr>
        </p:nvSpPr>
        <p:spPr>
          <a:ln/>
        </p:spPr>
      </p:sp>
      <p:sp>
        <p:nvSpPr>
          <p:cNvPr id="59392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7591B0-A76D-4B79-B5DC-6BA6CA3EF56B}" type="slidenum">
              <a:rPr lang="en-US"/>
              <a:pPr/>
              <a:t>107</a:t>
            </a:fld>
            <a:endParaRPr lang="en-US" dirty="0"/>
          </a:p>
        </p:txBody>
      </p:sp>
      <p:sp>
        <p:nvSpPr>
          <p:cNvPr id="598018" name="Rectangle 2"/>
          <p:cNvSpPr>
            <a:spLocks noGrp="1" noRot="1" noChangeAspect="1" noChangeArrowheads="1" noTextEdit="1"/>
          </p:cNvSpPr>
          <p:nvPr>
            <p:ph type="sldImg"/>
          </p:nvPr>
        </p:nvSpPr>
        <p:spPr>
          <a:ln/>
        </p:spPr>
      </p:sp>
      <p:sp>
        <p:nvSpPr>
          <p:cNvPr id="59801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5A0827-C326-43A5-A647-30439856492A}" type="slidenum">
              <a:rPr lang="en-US"/>
              <a:pPr/>
              <a:t>108</a:t>
            </a:fld>
            <a:endParaRPr lang="en-US" dirty="0"/>
          </a:p>
        </p:txBody>
      </p:sp>
      <p:sp>
        <p:nvSpPr>
          <p:cNvPr id="600066" name="Rectangle 2"/>
          <p:cNvSpPr>
            <a:spLocks noGrp="1" noRot="1" noChangeAspect="1" noChangeArrowheads="1" noTextEdit="1"/>
          </p:cNvSpPr>
          <p:nvPr>
            <p:ph type="sldImg"/>
          </p:nvPr>
        </p:nvSpPr>
        <p:spPr>
          <a:ln/>
        </p:spPr>
      </p:sp>
      <p:sp>
        <p:nvSpPr>
          <p:cNvPr id="60006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002E01-D732-48AC-9894-DA57CC1BBD50}" type="slidenum">
              <a:rPr lang="en-US"/>
              <a:pPr/>
              <a:t>109</a:t>
            </a:fld>
            <a:endParaRPr lang="en-US" dirty="0"/>
          </a:p>
        </p:txBody>
      </p:sp>
      <p:sp>
        <p:nvSpPr>
          <p:cNvPr id="602114" name="Rectangle 2"/>
          <p:cNvSpPr>
            <a:spLocks noGrp="1" noRot="1" noChangeAspect="1" noChangeArrowheads="1" noTextEdit="1"/>
          </p:cNvSpPr>
          <p:nvPr>
            <p:ph type="sldImg"/>
          </p:nvPr>
        </p:nvSpPr>
        <p:spPr>
          <a:ln/>
        </p:spPr>
      </p:sp>
      <p:sp>
        <p:nvSpPr>
          <p:cNvPr id="60211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182470-A9F1-453E-8641-F1E40E4F7975}" type="slidenum">
              <a:rPr lang="en-US"/>
              <a:pPr/>
              <a:t>110</a:t>
            </a:fld>
            <a:endParaRPr lang="en-US" dirty="0"/>
          </a:p>
        </p:txBody>
      </p:sp>
      <p:sp>
        <p:nvSpPr>
          <p:cNvPr id="610306" name="Rectangle 2"/>
          <p:cNvSpPr>
            <a:spLocks noGrp="1" noRot="1" noChangeAspect="1" noChangeArrowheads="1" noTextEdit="1"/>
          </p:cNvSpPr>
          <p:nvPr>
            <p:ph type="sldImg"/>
          </p:nvPr>
        </p:nvSpPr>
        <p:spPr>
          <a:ln/>
        </p:spPr>
      </p:sp>
      <p:sp>
        <p:nvSpPr>
          <p:cNvPr id="61030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CE280D-BF5D-4934-97C9-FE46485DBA9B}" type="slidenum">
              <a:rPr lang="en-US"/>
              <a:pPr/>
              <a:t>111</a:t>
            </a:fld>
            <a:endParaRPr lang="en-US" dirty="0"/>
          </a:p>
        </p:txBody>
      </p:sp>
      <p:sp>
        <p:nvSpPr>
          <p:cNvPr id="612354" name="Rectangle 2"/>
          <p:cNvSpPr>
            <a:spLocks noGrp="1" noRot="1" noChangeAspect="1" noChangeArrowheads="1" noTextEdit="1"/>
          </p:cNvSpPr>
          <p:nvPr>
            <p:ph type="sldImg"/>
          </p:nvPr>
        </p:nvSpPr>
        <p:spPr>
          <a:ln/>
        </p:spPr>
      </p:sp>
      <p:sp>
        <p:nvSpPr>
          <p:cNvPr id="61235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44195C-5B0A-4B02-9A91-A69B8982ABA0}" type="slidenum">
              <a:rPr lang="en-US"/>
              <a:pPr/>
              <a:t>112</a:t>
            </a:fld>
            <a:endParaRPr lang="en-US" dirty="0"/>
          </a:p>
        </p:txBody>
      </p:sp>
      <p:sp>
        <p:nvSpPr>
          <p:cNvPr id="708610" name="Rectangle 2"/>
          <p:cNvSpPr>
            <a:spLocks noGrp="1" noRot="1" noChangeAspect="1" noChangeArrowheads="1" noTextEdit="1"/>
          </p:cNvSpPr>
          <p:nvPr>
            <p:ph type="sldImg"/>
          </p:nvPr>
        </p:nvSpPr>
        <p:spPr>
          <a:ln/>
        </p:spPr>
      </p:sp>
      <p:sp>
        <p:nvSpPr>
          <p:cNvPr id="7086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5A3EE0-DEDD-47AE-AD40-EFD26DB1B89E}" type="slidenum">
              <a:rPr lang="en-US"/>
              <a:pPr/>
              <a:t>113</a:t>
            </a:fld>
            <a:endParaRPr lang="en-US" dirty="0"/>
          </a:p>
        </p:txBody>
      </p:sp>
      <p:sp>
        <p:nvSpPr>
          <p:cNvPr id="616450" name="Rectangle 2"/>
          <p:cNvSpPr>
            <a:spLocks noGrp="1" noRot="1" noChangeAspect="1" noChangeArrowheads="1" noTextEdit="1"/>
          </p:cNvSpPr>
          <p:nvPr>
            <p:ph type="sldImg"/>
          </p:nvPr>
        </p:nvSpPr>
        <p:spPr>
          <a:ln/>
        </p:spPr>
      </p:sp>
      <p:sp>
        <p:nvSpPr>
          <p:cNvPr id="6164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9E4169-137D-4AC8-A252-63E3C28E1E6D}" type="slidenum">
              <a:rPr lang="en-US"/>
              <a:pPr/>
              <a:t>114</a:t>
            </a:fld>
            <a:endParaRPr lang="en-US" dirty="0"/>
          </a:p>
        </p:txBody>
      </p:sp>
      <p:sp>
        <p:nvSpPr>
          <p:cNvPr id="626690" name="Rectangle 2"/>
          <p:cNvSpPr>
            <a:spLocks noGrp="1" noRot="1" noChangeAspect="1" noChangeArrowheads="1" noTextEdit="1"/>
          </p:cNvSpPr>
          <p:nvPr>
            <p:ph type="sldImg"/>
          </p:nvPr>
        </p:nvSpPr>
        <p:spPr>
          <a:ln/>
        </p:spPr>
      </p:sp>
      <p:sp>
        <p:nvSpPr>
          <p:cNvPr id="62669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C91B68-D1D7-4A82-94EB-5A83D6E8AB06}" type="slidenum">
              <a:rPr lang="en-US"/>
              <a:pPr/>
              <a:t>115</a:t>
            </a:fld>
            <a:endParaRPr lang="en-US" dirty="0"/>
          </a:p>
        </p:txBody>
      </p:sp>
      <p:sp>
        <p:nvSpPr>
          <p:cNvPr id="628738" name="Rectangle 2"/>
          <p:cNvSpPr>
            <a:spLocks noGrp="1" noRot="1" noChangeAspect="1" noChangeArrowheads="1" noTextEdit="1"/>
          </p:cNvSpPr>
          <p:nvPr>
            <p:ph type="sldImg"/>
          </p:nvPr>
        </p:nvSpPr>
        <p:spPr>
          <a:ln/>
        </p:spPr>
      </p:sp>
      <p:sp>
        <p:nvSpPr>
          <p:cNvPr id="6287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610E45-68B2-4759-B9F4-FB8786080F32}" type="slidenum">
              <a:rPr lang="en-US"/>
              <a:pPr/>
              <a:t>116</a:t>
            </a:fld>
            <a:endParaRPr lang="en-US" dirty="0"/>
          </a:p>
        </p:txBody>
      </p:sp>
      <p:sp>
        <p:nvSpPr>
          <p:cNvPr id="710658" name="Rectangle 2"/>
          <p:cNvSpPr>
            <a:spLocks noGrp="1" noRot="1" noChangeAspect="1" noChangeArrowheads="1" noTextEdit="1"/>
          </p:cNvSpPr>
          <p:nvPr>
            <p:ph type="sldImg"/>
          </p:nvPr>
        </p:nvSpPr>
        <p:spPr>
          <a:ln/>
        </p:spPr>
      </p:sp>
      <p:sp>
        <p:nvSpPr>
          <p:cNvPr id="71065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1F6F31-BED5-41F6-8B3C-81375AAD9485}" type="slidenum">
              <a:rPr lang="en-US"/>
              <a:pPr/>
              <a:t>117</a:t>
            </a:fld>
            <a:endParaRPr lang="en-US" dirty="0"/>
          </a:p>
        </p:txBody>
      </p:sp>
      <p:sp>
        <p:nvSpPr>
          <p:cNvPr id="632834" name="Rectangle 2"/>
          <p:cNvSpPr>
            <a:spLocks noGrp="1" noRot="1" noChangeAspect="1" noChangeArrowheads="1" noTextEdit="1"/>
          </p:cNvSpPr>
          <p:nvPr>
            <p:ph type="sldImg"/>
          </p:nvPr>
        </p:nvSpPr>
        <p:spPr>
          <a:ln/>
        </p:spPr>
      </p:sp>
      <p:sp>
        <p:nvSpPr>
          <p:cNvPr id="63283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2AD5DA-CEFA-4CB2-919A-B634497AF114}" type="slidenum">
              <a:rPr lang="en-US"/>
              <a:pPr/>
              <a:t>118</a:t>
            </a:fld>
            <a:endParaRPr lang="en-US" dirty="0"/>
          </a:p>
        </p:txBody>
      </p:sp>
      <p:sp>
        <p:nvSpPr>
          <p:cNvPr id="653314" name="Rectangle 2"/>
          <p:cNvSpPr>
            <a:spLocks noGrp="1" noRot="1" noChangeAspect="1" noChangeArrowheads="1" noTextEdit="1"/>
          </p:cNvSpPr>
          <p:nvPr>
            <p:ph type="sldImg"/>
          </p:nvPr>
        </p:nvSpPr>
        <p:spPr>
          <a:ln/>
        </p:spPr>
      </p:sp>
      <p:sp>
        <p:nvSpPr>
          <p:cNvPr id="65331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444D33-7AB6-430E-941D-FA68E263812A}" type="slidenum">
              <a:rPr lang="en-US"/>
              <a:pPr/>
              <a:t>119</a:t>
            </a:fld>
            <a:endParaRPr lang="en-US" dirty="0"/>
          </a:p>
        </p:txBody>
      </p:sp>
      <p:sp>
        <p:nvSpPr>
          <p:cNvPr id="655362" name="Rectangle 2"/>
          <p:cNvSpPr>
            <a:spLocks noGrp="1" noRot="1" noChangeAspect="1" noChangeArrowheads="1" noTextEdit="1"/>
          </p:cNvSpPr>
          <p:nvPr>
            <p:ph type="sldImg"/>
          </p:nvPr>
        </p:nvSpPr>
        <p:spPr>
          <a:ln/>
        </p:spPr>
      </p:sp>
      <p:sp>
        <p:nvSpPr>
          <p:cNvPr id="65536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96A0AA-8B52-4001-99DC-AA612C954AC4}" type="slidenum">
              <a:rPr lang="en-US"/>
              <a:pPr/>
              <a:t>120</a:t>
            </a:fld>
            <a:endParaRPr lang="en-US" dirty="0"/>
          </a:p>
        </p:txBody>
      </p:sp>
      <p:sp>
        <p:nvSpPr>
          <p:cNvPr id="657410" name="Rectangle 2"/>
          <p:cNvSpPr>
            <a:spLocks noGrp="1" noRot="1" noChangeAspect="1" noChangeArrowheads="1" noTextEdit="1"/>
          </p:cNvSpPr>
          <p:nvPr>
            <p:ph type="sldImg"/>
          </p:nvPr>
        </p:nvSpPr>
        <p:spPr>
          <a:ln/>
        </p:spPr>
      </p:sp>
      <p:sp>
        <p:nvSpPr>
          <p:cNvPr id="6574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8E1CF6-A7AA-4DA5-B166-B466DC5863BB}" type="slidenum">
              <a:rPr lang="en-US"/>
              <a:pPr/>
              <a:t>121</a:t>
            </a:fld>
            <a:endParaRPr lang="en-US" dirty="0"/>
          </a:p>
        </p:txBody>
      </p:sp>
      <p:sp>
        <p:nvSpPr>
          <p:cNvPr id="659458" name="Rectangle 2"/>
          <p:cNvSpPr>
            <a:spLocks noGrp="1" noRot="1" noChangeAspect="1" noChangeArrowheads="1" noTextEdit="1"/>
          </p:cNvSpPr>
          <p:nvPr>
            <p:ph type="sldImg"/>
          </p:nvPr>
        </p:nvSpPr>
        <p:spPr>
          <a:ln/>
        </p:spPr>
      </p:sp>
      <p:sp>
        <p:nvSpPr>
          <p:cNvPr id="65945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FA33BD-3D28-48A5-A368-F76446D3AA3B}" type="slidenum">
              <a:rPr lang="en-US"/>
              <a:pPr/>
              <a:t>122</a:t>
            </a:fld>
            <a:endParaRPr lang="en-US" dirty="0"/>
          </a:p>
        </p:txBody>
      </p:sp>
      <p:sp>
        <p:nvSpPr>
          <p:cNvPr id="661506" name="Rectangle 2"/>
          <p:cNvSpPr>
            <a:spLocks noGrp="1" noRot="1" noChangeAspect="1" noChangeArrowheads="1" noTextEdit="1"/>
          </p:cNvSpPr>
          <p:nvPr>
            <p:ph type="sldImg"/>
          </p:nvPr>
        </p:nvSpPr>
        <p:spPr>
          <a:ln/>
        </p:spPr>
      </p:sp>
      <p:sp>
        <p:nvSpPr>
          <p:cNvPr id="66150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85BDFF-0F7F-4537-8252-0443CCE1B893}" type="slidenum">
              <a:rPr lang="en-US"/>
              <a:pPr/>
              <a:t>123</a:t>
            </a:fld>
            <a:endParaRPr lang="en-US" dirty="0"/>
          </a:p>
        </p:txBody>
      </p:sp>
      <p:sp>
        <p:nvSpPr>
          <p:cNvPr id="754690" name="Rectangle 2"/>
          <p:cNvSpPr>
            <a:spLocks noGrp="1" noRot="1" noChangeAspect="1" noChangeArrowheads="1" noTextEdit="1"/>
          </p:cNvSpPr>
          <p:nvPr>
            <p:ph type="sldImg"/>
          </p:nvPr>
        </p:nvSpPr>
        <p:spPr>
          <a:ln/>
        </p:spPr>
      </p:sp>
      <p:sp>
        <p:nvSpPr>
          <p:cNvPr id="75469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D4EEB1-2E69-4C4E-A6AC-9E249E2BADAF}" type="slidenum">
              <a:rPr lang="en-US"/>
              <a:pPr/>
              <a:t>124</a:t>
            </a:fld>
            <a:endParaRPr lang="en-US" dirty="0"/>
          </a:p>
        </p:txBody>
      </p:sp>
      <p:sp>
        <p:nvSpPr>
          <p:cNvPr id="755714" name="Rectangle 2"/>
          <p:cNvSpPr>
            <a:spLocks noGrp="1" noRot="1" noChangeAspect="1"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3C8F94-8420-4750-8B65-E3AFC11FF639}" type="slidenum">
              <a:rPr lang="en-US"/>
              <a:pPr/>
              <a:t>125</a:t>
            </a:fld>
            <a:endParaRPr lang="en-US" dirty="0"/>
          </a:p>
        </p:txBody>
      </p:sp>
      <p:sp>
        <p:nvSpPr>
          <p:cNvPr id="756738" name="Rectangle 2"/>
          <p:cNvSpPr>
            <a:spLocks noGrp="1" noRot="1" noChangeAspect="1" noChangeArrowheads="1" noTextEdit="1"/>
          </p:cNvSpPr>
          <p:nvPr>
            <p:ph type="sldImg"/>
          </p:nvPr>
        </p:nvSpPr>
        <p:spPr>
          <a:ln/>
        </p:spPr>
      </p:sp>
      <p:sp>
        <p:nvSpPr>
          <p:cNvPr id="7567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2EB375-5BF2-4367-9095-BAD401FC5FF7}" type="slidenum">
              <a:rPr lang="en-US"/>
              <a:pPr/>
              <a:t>126</a:t>
            </a:fld>
            <a:endParaRPr lang="en-US" dirty="0"/>
          </a:p>
        </p:txBody>
      </p:sp>
      <p:sp>
        <p:nvSpPr>
          <p:cNvPr id="757762" name="Rectangle 2"/>
          <p:cNvSpPr>
            <a:spLocks noGrp="1" noRot="1" noChangeAspect="1" noChangeArrowheads="1" noTextEdit="1"/>
          </p:cNvSpPr>
          <p:nvPr>
            <p:ph type="sldImg"/>
          </p:nvPr>
        </p:nvSpPr>
        <p:spPr>
          <a:ln/>
        </p:spPr>
      </p:sp>
      <p:sp>
        <p:nvSpPr>
          <p:cNvPr id="75776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ED6822-2BDE-48B1-AF59-BB4FB184C7ED}" type="slidenum">
              <a:rPr lang="en-US"/>
              <a:pPr/>
              <a:t>127</a:t>
            </a:fld>
            <a:endParaRPr lang="en-US" dirty="0"/>
          </a:p>
        </p:txBody>
      </p:sp>
      <p:sp>
        <p:nvSpPr>
          <p:cNvPr id="758786" name="Rectangle 2"/>
          <p:cNvSpPr>
            <a:spLocks noGrp="1" noRot="1" noChangeAspect="1" noChangeArrowheads="1" noTextEdit="1"/>
          </p:cNvSpPr>
          <p:nvPr>
            <p:ph type="sldImg"/>
          </p:nvPr>
        </p:nvSpPr>
        <p:spPr>
          <a:ln/>
        </p:spPr>
      </p:sp>
      <p:sp>
        <p:nvSpPr>
          <p:cNvPr id="758787"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1261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0"/>
            <a:ext cx="6705600" cy="6126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525963"/>
          </a:xfrm>
        </p:spPr>
        <p:txBody>
          <a:bodyPr/>
          <a:lstStyle/>
          <a:p>
            <a:endParaRPr lang="en-US" dirty="0"/>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1746" name="Rectangle 2"/>
          <p:cNvSpPr>
            <a:spLocks noGrp="1" noChangeArrowheads="1"/>
          </p:cNvSpPr>
          <p:nvPr>
            <p:ph type="title"/>
          </p:nvPr>
        </p:nvSpPr>
        <p:spPr bwMode="auto">
          <a:xfrm>
            <a:off x="0" y="0"/>
            <a:ext cx="9144000" cy="1143000"/>
          </a:xfrm>
          <a:prstGeom prst="rect">
            <a:avLst/>
          </a:prstGeom>
          <a:solidFill>
            <a:srgbClr val="2F447D"/>
          </a:solid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7174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71751" name="Text Box 7"/>
          <p:cNvSpPr txBox="1">
            <a:spLocks noChangeArrowheads="1"/>
          </p:cNvSpPr>
          <p:nvPr userDrawn="1"/>
        </p:nvSpPr>
        <p:spPr bwMode="auto">
          <a:xfrm>
            <a:off x="0" y="6413500"/>
            <a:ext cx="3962400" cy="184150"/>
          </a:xfrm>
          <a:prstGeom prst="rect">
            <a:avLst/>
          </a:prstGeom>
          <a:noFill/>
          <a:ln w="9525">
            <a:noFill/>
            <a:miter lim="800000"/>
            <a:headEnd/>
            <a:tailEnd/>
          </a:ln>
          <a:effectLst/>
        </p:spPr>
        <p:txBody>
          <a:bodyPr>
            <a:spAutoFit/>
          </a:bodyPr>
          <a:lstStyle/>
          <a:p>
            <a:pPr algn="ctr"/>
            <a:r>
              <a:rPr lang="en-US" sz="1200" dirty="0">
                <a:latin typeface="Times New Roman" pitchFamily="48" charset="0"/>
              </a:rPr>
              <a:t>Copyright © 2010 Pearson Education, Inc.</a:t>
            </a:r>
            <a:endParaRPr lang="en-US" dirty="0"/>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xStyles>
    <p:titleStyle>
      <a:lvl1pPr algn="ctr" rtl="0" fontAlgn="base">
        <a:spcBef>
          <a:spcPct val="0"/>
        </a:spcBef>
        <a:spcAft>
          <a:spcPct val="0"/>
        </a:spcAft>
        <a:defRPr sz="4400">
          <a:solidFill>
            <a:schemeClr val="bg1"/>
          </a:solidFill>
          <a:latin typeface="+mj-lt"/>
          <a:ea typeface="+mj-ea"/>
          <a:cs typeface="+mj-cs"/>
        </a:defRPr>
      </a:lvl1pPr>
      <a:lvl2pPr algn="ctr" rtl="0" fontAlgn="base">
        <a:spcBef>
          <a:spcPct val="0"/>
        </a:spcBef>
        <a:spcAft>
          <a:spcPct val="0"/>
        </a:spcAft>
        <a:defRPr sz="4400">
          <a:solidFill>
            <a:schemeClr val="bg1"/>
          </a:solidFill>
          <a:latin typeface="Arial" charset="0"/>
        </a:defRPr>
      </a:lvl2pPr>
      <a:lvl3pPr algn="ctr" rtl="0" fontAlgn="base">
        <a:spcBef>
          <a:spcPct val="0"/>
        </a:spcBef>
        <a:spcAft>
          <a:spcPct val="0"/>
        </a:spcAft>
        <a:defRPr sz="4400">
          <a:solidFill>
            <a:schemeClr val="bg1"/>
          </a:solidFill>
          <a:latin typeface="Arial" charset="0"/>
        </a:defRPr>
      </a:lvl3pPr>
      <a:lvl4pPr algn="ctr" rtl="0" fontAlgn="base">
        <a:spcBef>
          <a:spcPct val="0"/>
        </a:spcBef>
        <a:spcAft>
          <a:spcPct val="0"/>
        </a:spcAft>
        <a:defRPr sz="4400">
          <a:solidFill>
            <a:schemeClr val="bg1"/>
          </a:solidFill>
          <a:latin typeface="Arial" charset="0"/>
        </a:defRPr>
      </a:lvl4pPr>
      <a:lvl5pPr algn="ctr" rtl="0" fontAlgn="base">
        <a:spcBef>
          <a:spcPct val="0"/>
        </a:spcBef>
        <a:spcAft>
          <a:spcPct val="0"/>
        </a:spcAft>
        <a:defRPr sz="4400">
          <a:solidFill>
            <a:schemeClr val="bg1"/>
          </a:solidFill>
          <a:latin typeface="Arial" charset="0"/>
        </a:defRPr>
      </a:lvl5pPr>
      <a:lvl6pPr marL="457200" algn="ctr" rtl="0" fontAlgn="base">
        <a:spcBef>
          <a:spcPct val="0"/>
        </a:spcBef>
        <a:spcAft>
          <a:spcPct val="0"/>
        </a:spcAft>
        <a:defRPr sz="4400">
          <a:solidFill>
            <a:schemeClr val="bg1"/>
          </a:solidFill>
          <a:latin typeface="Arial" charset="0"/>
        </a:defRPr>
      </a:lvl6pPr>
      <a:lvl7pPr marL="914400" algn="ctr" rtl="0" fontAlgn="base">
        <a:spcBef>
          <a:spcPct val="0"/>
        </a:spcBef>
        <a:spcAft>
          <a:spcPct val="0"/>
        </a:spcAft>
        <a:defRPr sz="4400">
          <a:solidFill>
            <a:schemeClr val="bg1"/>
          </a:solidFill>
          <a:latin typeface="Arial" charset="0"/>
        </a:defRPr>
      </a:lvl7pPr>
      <a:lvl8pPr marL="1371600" algn="ctr" rtl="0" fontAlgn="base">
        <a:spcBef>
          <a:spcPct val="0"/>
        </a:spcBef>
        <a:spcAft>
          <a:spcPct val="0"/>
        </a:spcAft>
        <a:defRPr sz="4400">
          <a:solidFill>
            <a:schemeClr val="bg1"/>
          </a:solidFill>
          <a:latin typeface="Arial" charset="0"/>
        </a:defRPr>
      </a:lvl8pPr>
      <a:lvl9pPr marL="1828800" algn="ctr" rtl="0" fontAlgn="base">
        <a:spcBef>
          <a:spcPct val="0"/>
        </a:spcBef>
        <a:spcAft>
          <a:spcPct val="0"/>
        </a:spcAft>
        <a:defRPr sz="4400">
          <a:solidFill>
            <a:schemeClr val="bg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4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hyperlink" Target="../Multimedia/09_EyeAccStrc_A.mov"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5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hyperlink" Target="../Multimedia/09_Eye_3DROT.mov" TargetMode="External"/><Relationship Id="rId4" Type="http://schemas.openxmlformats.org/officeDocument/2006/relationships/image" Target="../media/image18.jpeg"/></Relationships>
</file>

<file path=ppt/slides/_rels/slide5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7.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hyperlink" Target="../Multimedia/09_EyeBlindSpt_A.mov" TargetMode="External"/></Relationships>
</file>

<file path=ppt/slides/_rels/slide7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2.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hyperlink" Target="../Multimedia/09_EyeCillMusc_A.mov" TargetMode="Externa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hyperlink" Target="../Multimedia/09_EyeLitPath_A.mov" TargetMode="External"/><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upload.wikimedia.org/wikipedia/commons/9/9d/Human_eyesight_two_children_and_ball_normal_vision_color.jpg" TargetMode="External"/><Relationship Id="rId1" Type="http://schemas.openxmlformats.org/officeDocument/2006/relationships/slideLayout" Target="../slideLayouts/slideLayout4.xml"/><Relationship Id="rId5" Type="http://schemas.openxmlformats.org/officeDocument/2006/relationships/image" Target="../media/image31.jpeg"/><Relationship Id="rId4" Type="http://schemas.openxmlformats.org/officeDocument/2006/relationships/hyperlink" Target="http://upload.wikimedia.org/wikipedia/en/4/4b/Myopia_Short-sighted_Simulation.jpg" TargetMode="External"/></Relationships>
</file>

<file path=ppt/slides/_rels/slide8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2.xml"/></Relationships>
</file>

<file path=ppt/slides/_rels/slide92.xml.rels><?xml version="1.0" encoding="UTF-8" standalone="yes"?>
<Relationships xmlns="http://schemas.openxmlformats.org/package/2006/relationships"><Relationship Id="rId8" Type="http://schemas.openxmlformats.org/officeDocument/2006/relationships/hyperlink" Target="http://upload.wikimedia.org/wikipedia/commons/b/b4/Rainbow_Tritanopia.svg" TargetMode="External"/><Relationship Id="rId3" Type="http://schemas.openxmlformats.org/officeDocument/2006/relationships/image" Target="../media/image37.png"/><Relationship Id="rId7" Type="http://schemas.openxmlformats.org/officeDocument/2006/relationships/image" Target="../media/image39.png"/><Relationship Id="rId2" Type="http://schemas.openxmlformats.org/officeDocument/2006/relationships/hyperlink" Target="http://en.wikipedia.org/wiki/File:Gay_flag.svg" TargetMode="External"/><Relationship Id="rId1" Type="http://schemas.openxmlformats.org/officeDocument/2006/relationships/slideLayout" Target="../slideLayouts/slideLayout2.xml"/><Relationship Id="rId6" Type="http://schemas.openxmlformats.org/officeDocument/2006/relationships/hyperlink" Target="http://upload.wikimedia.org/wikipedia/commons/5/5a/Rainbow_Deuteranopia.svg" TargetMode="External"/><Relationship Id="rId5" Type="http://schemas.openxmlformats.org/officeDocument/2006/relationships/image" Target="../media/image38.png"/><Relationship Id="rId4" Type="http://schemas.openxmlformats.org/officeDocument/2006/relationships/hyperlink" Target="http://upload.wikimedia.org/wikipedia/commons/d/d4/Rainbow_Protanopia.svg" TargetMode="External"/><Relationship Id="rId9" Type="http://schemas.openxmlformats.org/officeDocument/2006/relationships/image" Target="../media/image40.png"/></Relationships>
</file>

<file path=ppt/slides/_rels/slide9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upload.wikimedia.org/wikipedia/commons/f/f7/US_Flag_color_blind.png" TargetMode="Externa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91.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hyperlink" Target="../Multimedia/09_EarAnatm_A.mov" TargetMode="Externa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5.xml"/><Relationship Id="rId1" Type="http://schemas.openxmlformats.org/officeDocument/2006/relationships/slideLayout" Target="../slideLayouts/slideLayout2.xml"/><Relationship Id="rId5" Type="http://schemas.openxmlformats.org/officeDocument/2006/relationships/image" Target="../media/image48.jpeg"/><Relationship Id="rId4" Type="http://schemas.openxmlformats.org/officeDocument/2006/relationships/image" Target="../media/image47.png"/></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hyperlink" Target="../Multimedia/09_EarBalan_A.mov" TargetMode="External"/><Relationship Id="rId2" Type="http://schemas.openxmlformats.org/officeDocument/2006/relationships/notesSlide" Target="../notesSlides/notesSlide9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00.xml"/><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07.xml"/><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117.xml.rels><?xml version="1.0" encoding="UTF-8" standalone="yes"?>
<Relationships xmlns="http://schemas.openxmlformats.org/package/2006/relationships"><Relationship Id="rId3" Type="http://schemas.openxmlformats.org/officeDocument/2006/relationships/hyperlink" Target="../Multimedia/09_EarRecept_A.mov" TargetMode="External"/><Relationship Id="rId2" Type="http://schemas.openxmlformats.org/officeDocument/2006/relationships/notesSlide" Target="../notesSlides/notesSlide10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6" name="Text Box 8"/>
          <p:cNvSpPr txBox="1">
            <a:spLocks noChangeArrowheads="1"/>
          </p:cNvSpPr>
          <p:nvPr/>
        </p:nvSpPr>
        <p:spPr bwMode="auto">
          <a:xfrm>
            <a:off x="5181600" y="381000"/>
            <a:ext cx="3962400" cy="2776538"/>
          </a:xfrm>
          <a:prstGeom prst="rect">
            <a:avLst/>
          </a:prstGeom>
          <a:noFill/>
          <a:ln w="9525">
            <a:noFill/>
            <a:miter lim="800000"/>
            <a:headEnd/>
            <a:tailEnd/>
          </a:ln>
          <a:effectLst/>
        </p:spPr>
        <p:txBody>
          <a:bodyPr>
            <a:spAutoFit/>
          </a:bodyPr>
          <a:lstStyle/>
          <a:p>
            <a:pPr algn="ctr">
              <a:lnSpc>
                <a:spcPct val="50000"/>
              </a:lnSpc>
              <a:spcBef>
                <a:spcPct val="50000"/>
              </a:spcBef>
            </a:pPr>
            <a:r>
              <a:rPr lang="en-US" sz="2800" b="1" dirty="0">
                <a:latin typeface="Times New Roman" pitchFamily="48" charset="0"/>
              </a:rPr>
              <a:t>C h a p t e r</a:t>
            </a:r>
          </a:p>
          <a:p>
            <a:pPr algn="ctr">
              <a:lnSpc>
                <a:spcPct val="50000"/>
              </a:lnSpc>
              <a:spcBef>
                <a:spcPct val="50000"/>
              </a:spcBef>
            </a:pPr>
            <a:r>
              <a:rPr lang="en-US" sz="5400" b="1" dirty="0">
                <a:latin typeface="Times New Roman" pitchFamily="48" charset="0"/>
              </a:rPr>
              <a:t>9</a:t>
            </a:r>
          </a:p>
          <a:p>
            <a:pPr algn="ctr">
              <a:lnSpc>
                <a:spcPct val="50000"/>
              </a:lnSpc>
              <a:spcBef>
                <a:spcPct val="50000"/>
              </a:spcBef>
            </a:pPr>
            <a:endParaRPr lang="en-US" sz="5400" dirty="0">
              <a:latin typeface="Times New Roman" pitchFamily="48" charset="0"/>
            </a:endParaRPr>
          </a:p>
          <a:p>
            <a:pPr algn="ctr">
              <a:lnSpc>
                <a:spcPct val="75000"/>
              </a:lnSpc>
            </a:pPr>
            <a:r>
              <a:rPr lang="en-US" sz="3600" dirty="0">
                <a:latin typeface="Times New Roman" pitchFamily="48" charset="0"/>
              </a:rPr>
              <a:t>The General and Special Senses</a:t>
            </a:r>
          </a:p>
        </p:txBody>
      </p:sp>
      <p:sp>
        <p:nvSpPr>
          <p:cNvPr id="2057" name="Line 9"/>
          <p:cNvSpPr>
            <a:spLocks noChangeShapeType="1"/>
          </p:cNvSpPr>
          <p:nvPr/>
        </p:nvSpPr>
        <p:spPr bwMode="auto">
          <a:xfrm>
            <a:off x="5410200" y="1752600"/>
            <a:ext cx="3505200" cy="0"/>
          </a:xfrm>
          <a:prstGeom prst="line">
            <a:avLst/>
          </a:prstGeom>
          <a:noFill/>
          <a:ln w="9525">
            <a:solidFill>
              <a:schemeClr val="tx1"/>
            </a:solidFill>
            <a:round/>
            <a:headEnd/>
            <a:tailEnd/>
          </a:ln>
          <a:effectLst/>
        </p:spPr>
        <p:txBody>
          <a:bodyPr/>
          <a:lstStyle/>
          <a:p>
            <a:endParaRPr lang="en-US" dirty="0"/>
          </a:p>
        </p:txBody>
      </p:sp>
      <p:sp>
        <p:nvSpPr>
          <p:cNvPr id="2058" name="Text Box 10"/>
          <p:cNvSpPr txBox="1">
            <a:spLocks noChangeArrowheads="1"/>
          </p:cNvSpPr>
          <p:nvPr/>
        </p:nvSpPr>
        <p:spPr bwMode="auto">
          <a:xfrm>
            <a:off x="5181600" y="4540250"/>
            <a:ext cx="3962400" cy="1006475"/>
          </a:xfrm>
          <a:prstGeom prst="rect">
            <a:avLst/>
          </a:prstGeom>
          <a:noFill/>
          <a:ln w="9525">
            <a:noFill/>
            <a:miter lim="800000"/>
            <a:headEnd/>
            <a:tailEnd/>
          </a:ln>
          <a:effectLst/>
        </p:spPr>
        <p:txBody>
          <a:bodyPr>
            <a:spAutoFit/>
          </a:bodyPr>
          <a:lstStyle/>
          <a:p>
            <a:pPr algn="ctr"/>
            <a:r>
              <a:rPr lang="en-US" sz="2000" b="1" dirty="0">
                <a:latin typeface="Times New Roman" pitchFamily="48" charset="0"/>
              </a:rPr>
              <a:t>PowerPoint® Lecture Slides prepared by Jason LaPres</a:t>
            </a:r>
          </a:p>
          <a:p>
            <a:pPr algn="ctr"/>
            <a:r>
              <a:rPr lang="en-US" sz="2000" b="1" dirty="0">
                <a:latin typeface="Times New Roman" pitchFamily="48" charset="0"/>
              </a:rPr>
              <a:t>Lone Star College - North Harris</a:t>
            </a:r>
          </a:p>
        </p:txBody>
      </p:sp>
      <p:sp>
        <p:nvSpPr>
          <p:cNvPr id="2062" name="Rectangle 14"/>
          <p:cNvSpPr>
            <a:spLocks noChangeArrowheads="1"/>
          </p:cNvSpPr>
          <p:nvPr/>
        </p:nvSpPr>
        <p:spPr bwMode="auto">
          <a:xfrm>
            <a:off x="304800" y="6324600"/>
            <a:ext cx="4572000" cy="457200"/>
          </a:xfrm>
          <a:prstGeom prst="rect">
            <a:avLst/>
          </a:prstGeom>
          <a:solidFill>
            <a:schemeClr val="bg1"/>
          </a:solidFill>
          <a:ln w="9525">
            <a:noFill/>
            <a:miter lim="800000"/>
            <a:headEnd/>
            <a:tailEnd/>
          </a:ln>
          <a:effectLst/>
        </p:spPr>
        <p:txBody>
          <a:bodyPr wrap="none" anchor="ctr"/>
          <a:lstStyle/>
          <a:p>
            <a:endParaRPr lang="en-US" dirty="0"/>
          </a:p>
        </p:txBody>
      </p:sp>
      <p:pic>
        <p:nvPicPr>
          <p:cNvPr id="2066" name="Picture 18" descr="57653Martini5e_ecat"/>
          <p:cNvPicPr>
            <a:picLocks noChangeAspect="1" noChangeArrowheads="1"/>
          </p:cNvPicPr>
          <p:nvPr/>
        </p:nvPicPr>
        <p:blipFill>
          <a:blip r:embed="rId3" cstate="print"/>
          <a:srcRect l="4987" t="1369" r="3223"/>
          <a:stretch>
            <a:fillRect/>
          </a:stretch>
        </p:blipFill>
        <p:spPr bwMode="auto">
          <a:xfrm>
            <a:off x="0" y="0"/>
            <a:ext cx="5289550" cy="6864350"/>
          </a:xfrm>
          <a:prstGeom prst="rect">
            <a:avLst/>
          </a:prstGeom>
          <a:noFill/>
        </p:spPr>
      </p:pic>
      <p:sp>
        <p:nvSpPr>
          <p:cNvPr id="2067" name="Text Box 19"/>
          <p:cNvSpPr txBox="1">
            <a:spLocks noChangeArrowheads="1"/>
          </p:cNvSpPr>
          <p:nvPr/>
        </p:nvSpPr>
        <p:spPr bwMode="auto">
          <a:xfrm>
            <a:off x="5176838" y="6413500"/>
            <a:ext cx="3962400" cy="184150"/>
          </a:xfrm>
          <a:prstGeom prst="rect">
            <a:avLst/>
          </a:prstGeom>
          <a:noFill/>
          <a:ln w="9525">
            <a:noFill/>
            <a:miter lim="800000"/>
            <a:headEnd/>
            <a:tailEnd/>
          </a:ln>
          <a:effectLst/>
        </p:spPr>
        <p:txBody>
          <a:bodyPr>
            <a:spAutoFit/>
          </a:bodyPr>
          <a:lstStyle/>
          <a:p>
            <a:pPr algn="ctr">
              <a:lnSpc>
                <a:spcPct val="50000"/>
              </a:lnSpc>
              <a:spcBef>
                <a:spcPct val="50000"/>
              </a:spcBef>
            </a:pPr>
            <a:r>
              <a:rPr lang="en-US" sz="1200" dirty="0">
                <a:latin typeface="Times New Roman" pitchFamily="48" charset="0"/>
              </a:rPr>
              <a:t>Copyright © 2010 Pearson Education, Inc.</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6" name="Rectangle 4"/>
          <p:cNvSpPr>
            <a:spLocks noGrp="1" noChangeArrowheads="1"/>
          </p:cNvSpPr>
          <p:nvPr>
            <p:ph type="ctrTitle"/>
          </p:nvPr>
        </p:nvSpPr>
        <p:spPr>
          <a:noFill/>
        </p:spPr>
        <p:txBody>
          <a:bodyPr/>
          <a:lstStyle/>
          <a:p>
            <a:r>
              <a:rPr lang="en-US" sz="4000" dirty="0" smtClean="0">
                <a:solidFill>
                  <a:schemeClr val="tx1"/>
                </a:solidFill>
              </a:rPr>
              <a:t>9-1: </a:t>
            </a:r>
            <a:r>
              <a:rPr lang="en-US" sz="4000" dirty="0">
                <a:solidFill>
                  <a:schemeClr val="tx1"/>
                </a:solidFill>
              </a:rPr>
              <a:t>Sensory receptors connect our internal and external environments with the nervous system</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2"/>
          <p:cNvSpPr>
            <a:spLocks noGrp="1" noChangeArrowheads="1"/>
          </p:cNvSpPr>
          <p:nvPr>
            <p:ph type="title"/>
          </p:nvPr>
        </p:nvSpPr>
        <p:spPr/>
        <p:txBody>
          <a:bodyPr/>
          <a:lstStyle/>
          <a:p>
            <a:r>
              <a:rPr lang="en-US" dirty="0"/>
              <a:t>Sensory Receptors</a:t>
            </a:r>
          </a:p>
        </p:txBody>
      </p:sp>
      <p:sp>
        <p:nvSpPr>
          <p:cNvPr id="346115" name="Rectangle 3"/>
          <p:cNvSpPr>
            <a:spLocks noGrp="1" noChangeArrowheads="1"/>
          </p:cNvSpPr>
          <p:nvPr>
            <p:ph type="body" idx="1"/>
          </p:nvPr>
        </p:nvSpPr>
        <p:spPr>
          <a:xfrm>
            <a:off x="457200" y="1371600"/>
            <a:ext cx="8229600" cy="4754563"/>
          </a:xfrm>
        </p:spPr>
        <p:txBody>
          <a:bodyPr/>
          <a:lstStyle/>
          <a:p>
            <a:pPr>
              <a:lnSpc>
                <a:spcPct val="150000"/>
              </a:lnSpc>
            </a:pPr>
            <a:r>
              <a:rPr lang="en-US" sz="2800" dirty="0"/>
              <a:t>Specialized cells that monitor specific conditions in the body or external environment</a:t>
            </a:r>
          </a:p>
          <a:p>
            <a:pPr>
              <a:lnSpc>
                <a:spcPct val="150000"/>
              </a:lnSpc>
            </a:pPr>
            <a:r>
              <a:rPr lang="en-US" sz="2800" dirty="0"/>
              <a:t>When stimulated, a receptor passes information to the CNS in the form of action potentials along the axon of a sensory neuron</a:t>
            </a:r>
          </a:p>
          <a:p>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2"/>
          <p:cNvSpPr>
            <a:spLocks noGrp="1" noChangeArrowheads="1"/>
          </p:cNvSpPr>
          <p:nvPr>
            <p:ph type="title"/>
          </p:nvPr>
        </p:nvSpPr>
        <p:spPr/>
        <p:txBody>
          <a:bodyPr/>
          <a:lstStyle/>
          <a:p>
            <a:r>
              <a:rPr lang="en-US" dirty="0"/>
              <a:t>Sensory Receptors</a:t>
            </a:r>
          </a:p>
        </p:txBody>
      </p:sp>
      <p:sp>
        <p:nvSpPr>
          <p:cNvPr id="351235" name="Rectangle 3"/>
          <p:cNvSpPr>
            <a:spLocks noGrp="1" noChangeArrowheads="1"/>
          </p:cNvSpPr>
          <p:nvPr>
            <p:ph type="body" idx="1"/>
          </p:nvPr>
        </p:nvSpPr>
        <p:spPr>
          <a:xfrm>
            <a:off x="457200" y="1371600"/>
            <a:ext cx="8229600" cy="4754563"/>
          </a:xfrm>
        </p:spPr>
        <p:txBody>
          <a:bodyPr/>
          <a:lstStyle/>
          <a:p>
            <a:pPr>
              <a:lnSpc>
                <a:spcPct val="150000"/>
              </a:lnSpc>
            </a:pPr>
            <a:r>
              <a:rPr lang="en-US" dirty="0"/>
              <a:t>Sensation</a:t>
            </a:r>
          </a:p>
          <a:p>
            <a:pPr lvl="1">
              <a:lnSpc>
                <a:spcPct val="150000"/>
              </a:lnSpc>
            </a:pPr>
            <a:r>
              <a:rPr lang="en-US" dirty="0"/>
              <a:t>The arriving information from these senses</a:t>
            </a:r>
          </a:p>
          <a:p>
            <a:pPr>
              <a:lnSpc>
                <a:spcPct val="150000"/>
              </a:lnSpc>
            </a:pPr>
            <a:r>
              <a:rPr lang="en-US" dirty="0"/>
              <a:t>Perception</a:t>
            </a:r>
          </a:p>
          <a:p>
            <a:pPr lvl="1">
              <a:lnSpc>
                <a:spcPct val="150000"/>
              </a:lnSpc>
            </a:pPr>
            <a:r>
              <a:rPr lang="en-US" dirty="0"/>
              <a:t>Conscious awareness of a sensation</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2"/>
          <p:cNvSpPr>
            <a:spLocks noGrp="1" noChangeArrowheads="1"/>
          </p:cNvSpPr>
          <p:nvPr>
            <p:ph type="title"/>
          </p:nvPr>
        </p:nvSpPr>
        <p:spPr/>
        <p:txBody>
          <a:bodyPr/>
          <a:lstStyle/>
          <a:p>
            <a:r>
              <a:rPr lang="en-US" dirty="0"/>
              <a:t>Sensory Receptors</a:t>
            </a:r>
          </a:p>
        </p:txBody>
      </p:sp>
      <p:sp>
        <p:nvSpPr>
          <p:cNvPr id="353283" name="Rectangle 3"/>
          <p:cNvSpPr>
            <a:spLocks noGrp="1" noChangeArrowheads="1"/>
          </p:cNvSpPr>
          <p:nvPr>
            <p:ph type="body" idx="1"/>
          </p:nvPr>
        </p:nvSpPr>
        <p:spPr>
          <a:xfrm>
            <a:off x="457200" y="1371600"/>
            <a:ext cx="8229600" cy="5029200"/>
          </a:xfrm>
        </p:spPr>
        <p:txBody>
          <a:bodyPr/>
          <a:lstStyle/>
          <a:p>
            <a:pPr>
              <a:lnSpc>
                <a:spcPct val="150000"/>
              </a:lnSpc>
            </a:pPr>
            <a:r>
              <a:rPr lang="en-US" dirty="0"/>
              <a:t>The Detection of Stimuli</a:t>
            </a:r>
          </a:p>
          <a:p>
            <a:pPr lvl="1">
              <a:lnSpc>
                <a:spcPct val="150000"/>
              </a:lnSpc>
            </a:pPr>
            <a:r>
              <a:rPr lang="en-US" dirty="0"/>
              <a:t>Receptor sensitivity:</a:t>
            </a:r>
          </a:p>
          <a:p>
            <a:pPr lvl="2">
              <a:lnSpc>
                <a:spcPct val="150000"/>
              </a:lnSpc>
            </a:pPr>
            <a:r>
              <a:rPr lang="en-US" dirty="0"/>
              <a:t>Each receptor has a characteristic sensitivity</a:t>
            </a:r>
          </a:p>
          <a:p>
            <a:pPr lvl="1">
              <a:lnSpc>
                <a:spcPct val="150000"/>
              </a:lnSpc>
            </a:pPr>
            <a:r>
              <a:rPr lang="en-US" dirty="0">
                <a:solidFill>
                  <a:srgbClr val="000000"/>
                </a:solidFill>
              </a:rPr>
              <a:t>Receptive field:</a:t>
            </a:r>
          </a:p>
          <a:p>
            <a:pPr lvl="2">
              <a:lnSpc>
                <a:spcPct val="150000"/>
              </a:lnSpc>
            </a:pPr>
            <a:r>
              <a:rPr lang="en-US" dirty="0">
                <a:solidFill>
                  <a:srgbClr val="000000"/>
                </a:solidFill>
              </a:rPr>
              <a:t>Area is monitored by a single receptor cell</a:t>
            </a:r>
          </a:p>
          <a:p>
            <a:pPr lvl="2">
              <a:lnSpc>
                <a:spcPct val="150000"/>
              </a:lnSpc>
            </a:pPr>
            <a:r>
              <a:rPr lang="en-US" dirty="0">
                <a:solidFill>
                  <a:srgbClr val="000000"/>
                </a:solidFill>
              </a:rPr>
              <a:t>The larger the receptive field, the more difficult it is to localize a stimulus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2"/>
          <p:cNvSpPr>
            <a:spLocks noGrp="1" noChangeArrowheads="1"/>
          </p:cNvSpPr>
          <p:nvPr>
            <p:ph type="title"/>
          </p:nvPr>
        </p:nvSpPr>
        <p:spPr/>
        <p:txBody>
          <a:bodyPr/>
          <a:lstStyle/>
          <a:p>
            <a:r>
              <a:rPr lang="en-US" dirty="0"/>
              <a:t>Receptors and Receptive Fields</a:t>
            </a:r>
          </a:p>
        </p:txBody>
      </p:sp>
      <p:sp>
        <p:nvSpPr>
          <p:cNvPr id="355331" name="Rectangle 3"/>
          <p:cNvSpPr>
            <a:spLocks noGrp="1" noChangeArrowheads="1"/>
          </p:cNvSpPr>
          <p:nvPr>
            <p:ph type="body" idx="1"/>
          </p:nvPr>
        </p:nvSpPr>
        <p:spPr/>
        <p:txBody>
          <a:bodyPr/>
          <a:lstStyle/>
          <a:p>
            <a:endParaRPr lang="en-US" dirty="0"/>
          </a:p>
          <a:p>
            <a:pPr>
              <a:buFontTx/>
              <a:buNone/>
            </a:pPr>
            <a:endParaRPr lang="en-US" dirty="0"/>
          </a:p>
          <a:p>
            <a:endParaRPr lang="en-US" dirty="0"/>
          </a:p>
          <a:p>
            <a:pPr algn="ctr">
              <a:buFontTx/>
              <a:buNone/>
            </a:pPr>
            <a:endParaRPr lang="en-US" dirty="0"/>
          </a:p>
          <a:p>
            <a:pPr algn="ctr">
              <a:buFontTx/>
              <a:buNone/>
            </a:pPr>
            <a:endParaRPr lang="en-US" dirty="0"/>
          </a:p>
          <a:p>
            <a:pPr algn="ctr">
              <a:buFontTx/>
              <a:buNone/>
            </a:pPr>
            <a:endParaRPr lang="en-US" dirty="0"/>
          </a:p>
          <a:p>
            <a:pPr algn="ctr">
              <a:buFontTx/>
              <a:buNone/>
            </a:pPr>
            <a:endParaRPr lang="en-US" dirty="0"/>
          </a:p>
          <a:p>
            <a:pPr>
              <a:buFontTx/>
              <a:buNone/>
            </a:pPr>
            <a:r>
              <a:rPr lang="en-US" sz="2000" dirty="0"/>
              <a:t>Figure 9-1 </a:t>
            </a:r>
          </a:p>
        </p:txBody>
      </p:sp>
      <p:pic>
        <p:nvPicPr>
          <p:cNvPr id="355333" name="Picture 5" descr="figure_09_01_labeled"/>
          <p:cNvPicPr>
            <a:picLocks noChangeAspect="1" noChangeArrowheads="1"/>
          </p:cNvPicPr>
          <p:nvPr/>
        </p:nvPicPr>
        <p:blipFill>
          <a:blip r:embed="rId3" cstate="print"/>
          <a:srcRect l="519" b="3615"/>
          <a:stretch>
            <a:fillRect/>
          </a:stretch>
        </p:blipFill>
        <p:spPr bwMode="auto">
          <a:xfrm>
            <a:off x="1717675" y="1385888"/>
            <a:ext cx="5969000" cy="4067175"/>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p:txBody>
          <a:bodyPr/>
          <a:lstStyle/>
          <a:p>
            <a:r>
              <a:rPr lang="en-US" dirty="0"/>
              <a:t>Sensory Receptors</a:t>
            </a:r>
          </a:p>
        </p:txBody>
      </p:sp>
      <p:sp>
        <p:nvSpPr>
          <p:cNvPr id="204803" name="Rectangle 3"/>
          <p:cNvSpPr>
            <a:spLocks noGrp="1" noChangeArrowheads="1"/>
          </p:cNvSpPr>
          <p:nvPr>
            <p:ph type="body" idx="1"/>
          </p:nvPr>
        </p:nvSpPr>
        <p:spPr>
          <a:xfrm>
            <a:off x="457200" y="1371600"/>
            <a:ext cx="8229600" cy="5029200"/>
          </a:xfrm>
        </p:spPr>
        <p:txBody>
          <a:bodyPr/>
          <a:lstStyle/>
          <a:p>
            <a:pPr>
              <a:lnSpc>
                <a:spcPct val="150000"/>
              </a:lnSpc>
            </a:pPr>
            <a:r>
              <a:rPr lang="en-US" dirty="0">
                <a:solidFill>
                  <a:srgbClr val="000000"/>
                </a:solidFill>
              </a:rPr>
              <a:t>The Interpretation of Sensory Information</a:t>
            </a:r>
          </a:p>
          <a:p>
            <a:pPr lvl="1">
              <a:lnSpc>
                <a:spcPct val="150000"/>
              </a:lnSpc>
            </a:pPr>
            <a:r>
              <a:rPr lang="en-US" dirty="0">
                <a:solidFill>
                  <a:srgbClr val="000000"/>
                </a:solidFill>
              </a:rPr>
              <a:t>Arriving stimulus: </a:t>
            </a:r>
          </a:p>
          <a:p>
            <a:pPr lvl="2">
              <a:lnSpc>
                <a:spcPct val="150000"/>
              </a:lnSpc>
            </a:pPr>
            <a:r>
              <a:rPr lang="en-US" dirty="0">
                <a:solidFill>
                  <a:srgbClr val="000000"/>
                </a:solidFill>
              </a:rPr>
              <a:t>Takes many forms:</a:t>
            </a:r>
          </a:p>
          <a:p>
            <a:pPr lvl="3">
              <a:lnSpc>
                <a:spcPct val="150000"/>
              </a:lnSpc>
            </a:pPr>
            <a:r>
              <a:rPr lang="en-US" sz="2400" dirty="0">
                <a:solidFill>
                  <a:srgbClr val="000000"/>
                </a:solidFill>
              </a:rPr>
              <a:t>physical force (such as pressure)</a:t>
            </a:r>
          </a:p>
          <a:p>
            <a:pPr lvl="3">
              <a:lnSpc>
                <a:spcPct val="150000"/>
              </a:lnSpc>
            </a:pPr>
            <a:r>
              <a:rPr lang="en-US" sz="2400" dirty="0">
                <a:solidFill>
                  <a:srgbClr val="000000"/>
                </a:solidFill>
              </a:rPr>
              <a:t>dissolved chemical</a:t>
            </a:r>
          </a:p>
          <a:p>
            <a:pPr lvl="3">
              <a:lnSpc>
                <a:spcPct val="150000"/>
              </a:lnSpc>
            </a:pPr>
            <a:r>
              <a:rPr lang="en-US" sz="2400" dirty="0">
                <a:solidFill>
                  <a:srgbClr val="000000"/>
                </a:solidFill>
              </a:rPr>
              <a:t>sound</a:t>
            </a:r>
          </a:p>
          <a:p>
            <a:pPr lvl="3">
              <a:lnSpc>
                <a:spcPct val="150000"/>
              </a:lnSpc>
            </a:pPr>
            <a:r>
              <a:rPr lang="en-US" sz="2400" dirty="0">
                <a:solidFill>
                  <a:srgbClr val="000000"/>
                </a:solidFill>
              </a:rPr>
              <a:t>light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p:txBody>
          <a:bodyPr/>
          <a:lstStyle/>
          <a:p>
            <a:r>
              <a:rPr lang="en-US" dirty="0"/>
              <a:t>Sensory Receptors</a:t>
            </a:r>
          </a:p>
        </p:txBody>
      </p:sp>
      <p:sp>
        <p:nvSpPr>
          <p:cNvPr id="205827" name="Rectangle 3"/>
          <p:cNvSpPr>
            <a:spLocks noGrp="1" noChangeArrowheads="1"/>
          </p:cNvSpPr>
          <p:nvPr>
            <p:ph type="body" idx="1"/>
          </p:nvPr>
        </p:nvSpPr>
        <p:spPr>
          <a:xfrm>
            <a:off x="457200" y="1447800"/>
            <a:ext cx="8229600" cy="4678363"/>
          </a:xfrm>
        </p:spPr>
        <p:txBody>
          <a:bodyPr/>
          <a:lstStyle/>
          <a:p>
            <a:pPr>
              <a:lnSpc>
                <a:spcPct val="150000"/>
              </a:lnSpc>
            </a:pPr>
            <a:r>
              <a:rPr lang="en-US" dirty="0">
                <a:solidFill>
                  <a:srgbClr val="000000"/>
                </a:solidFill>
              </a:rPr>
              <a:t>The Interpretation of Sensory Information </a:t>
            </a:r>
          </a:p>
          <a:p>
            <a:pPr lvl="1">
              <a:lnSpc>
                <a:spcPct val="150000"/>
              </a:lnSpc>
            </a:pPr>
            <a:r>
              <a:rPr lang="en-US" dirty="0">
                <a:solidFill>
                  <a:srgbClr val="000000"/>
                </a:solidFill>
              </a:rPr>
              <a:t>Sensations: </a:t>
            </a:r>
          </a:p>
          <a:p>
            <a:pPr lvl="2">
              <a:lnSpc>
                <a:spcPct val="150000"/>
              </a:lnSpc>
            </a:pPr>
            <a:r>
              <a:rPr lang="en-US" dirty="0">
                <a:solidFill>
                  <a:srgbClr val="000000"/>
                </a:solidFill>
              </a:rPr>
              <a:t>Taste, hearing, equilibrium, and vision provided by specialized receptor cells</a:t>
            </a:r>
          </a:p>
          <a:p>
            <a:pPr lvl="2">
              <a:lnSpc>
                <a:spcPct val="150000"/>
              </a:lnSpc>
            </a:pPr>
            <a:r>
              <a:rPr lang="en-US" dirty="0">
                <a:solidFill>
                  <a:srgbClr val="000000"/>
                </a:solidFill>
              </a:rPr>
              <a:t>Communicate with sensory neurons across chemical synapses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title"/>
          </p:nvPr>
        </p:nvSpPr>
        <p:spPr/>
        <p:txBody>
          <a:bodyPr/>
          <a:lstStyle/>
          <a:p>
            <a:r>
              <a:rPr lang="en-US" dirty="0"/>
              <a:t>Sensory Receptors</a:t>
            </a:r>
          </a:p>
        </p:txBody>
      </p:sp>
      <p:sp>
        <p:nvSpPr>
          <p:cNvPr id="208899" name="Rectangle 3"/>
          <p:cNvSpPr>
            <a:spLocks noGrp="1" noChangeArrowheads="1"/>
          </p:cNvSpPr>
          <p:nvPr>
            <p:ph type="body" idx="1"/>
          </p:nvPr>
        </p:nvSpPr>
        <p:spPr/>
        <p:txBody>
          <a:bodyPr/>
          <a:lstStyle/>
          <a:p>
            <a:pPr>
              <a:lnSpc>
                <a:spcPct val="150000"/>
              </a:lnSpc>
            </a:pPr>
            <a:r>
              <a:rPr lang="en-US" dirty="0">
                <a:solidFill>
                  <a:srgbClr val="000000"/>
                </a:solidFill>
              </a:rPr>
              <a:t>Adaptation</a:t>
            </a:r>
          </a:p>
          <a:p>
            <a:pPr lvl="1">
              <a:lnSpc>
                <a:spcPct val="150000"/>
              </a:lnSpc>
            </a:pPr>
            <a:r>
              <a:rPr lang="en-US" dirty="0">
                <a:solidFill>
                  <a:srgbClr val="000000"/>
                </a:solidFill>
              </a:rPr>
              <a:t>Reduction in sensitivity of a constant stimulus</a:t>
            </a:r>
          </a:p>
          <a:p>
            <a:pPr lvl="1">
              <a:lnSpc>
                <a:spcPct val="150000"/>
              </a:lnSpc>
            </a:pPr>
            <a:r>
              <a:rPr lang="en-US" dirty="0">
                <a:solidFill>
                  <a:srgbClr val="000000"/>
                </a:solidFill>
              </a:rPr>
              <a:t>Your nervous system quickly adapts to stimuli that are painless and </a:t>
            </a:r>
            <a:r>
              <a:rPr lang="en-US" dirty="0" smtClean="0">
                <a:solidFill>
                  <a:srgbClr val="000000"/>
                </a:solidFill>
              </a:rPr>
              <a:t>constant</a:t>
            </a:r>
          </a:p>
          <a:p>
            <a:pPr lvl="1">
              <a:lnSpc>
                <a:spcPct val="150000"/>
              </a:lnSpc>
            </a:pPr>
            <a:r>
              <a:rPr lang="en-US" dirty="0" smtClean="0">
                <a:solidFill>
                  <a:srgbClr val="000000"/>
                </a:solidFill>
              </a:rPr>
              <a:t>For example think about the background music at a doctor’s office</a:t>
            </a:r>
            <a:endParaRPr lang="en-US" dirty="0">
              <a:solidFill>
                <a:srgbClr val="00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2"/>
          <p:cNvSpPr>
            <a:spLocks noGrp="1" noChangeArrowheads="1"/>
          </p:cNvSpPr>
          <p:nvPr>
            <p:ph type="title"/>
          </p:nvPr>
        </p:nvSpPr>
        <p:spPr/>
        <p:txBody>
          <a:bodyPr/>
          <a:lstStyle/>
          <a:p>
            <a:r>
              <a:rPr lang="en-US" dirty="0"/>
              <a:t>Sensory Receptors</a:t>
            </a:r>
          </a:p>
        </p:txBody>
      </p:sp>
      <p:sp>
        <p:nvSpPr>
          <p:cNvPr id="350211" name="Rectangle 3"/>
          <p:cNvSpPr>
            <a:spLocks noGrp="1" noChangeArrowheads="1"/>
          </p:cNvSpPr>
          <p:nvPr>
            <p:ph type="body" idx="1"/>
          </p:nvPr>
        </p:nvSpPr>
        <p:spPr>
          <a:xfrm>
            <a:off x="457200" y="1143000"/>
            <a:ext cx="8229600" cy="5410200"/>
          </a:xfrm>
        </p:spPr>
        <p:txBody>
          <a:bodyPr/>
          <a:lstStyle/>
          <a:p>
            <a:pPr>
              <a:lnSpc>
                <a:spcPct val="120000"/>
              </a:lnSpc>
            </a:pPr>
            <a:r>
              <a:rPr lang="en-US" sz="2800" dirty="0"/>
              <a:t>General Senses </a:t>
            </a:r>
          </a:p>
          <a:p>
            <a:pPr lvl="1">
              <a:lnSpc>
                <a:spcPct val="120000"/>
              </a:lnSpc>
            </a:pPr>
            <a:r>
              <a:rPr lang="en-US" sz="2400" dirty="0"/>
              <a:t>Describe our sensitivity to:</a:t>
            </a:r>
          </a:p>
          <a:p>
            <a:pPr lvl="2">
              <a:lnSpc>
                <a:spcPct val="150000"/>
              </a:lnSpc>
            </a:pPr>
            <a:r>
              <a:rPr lang="en-US" sz="2000" dirty="0"/>
              <a:t>Temperature</a:t>
            </a:r>
          </a:p>
          <a:p>
            <a:pPr lvl="2">
              <a:lnSpc>
                <a:spcPct val="150000"/>
              </a:lnSpc>
            </a:pPr>
            <a:r>
              <a:rPr lang="en-US" sz="2000" dirty="0"/>
              <a:t>Pain</a:t>
            </a:r>
          </a:p>
          <a:p>
            <a:pPr lvl="2">
              <a:lnSpc>
                <a:spcPct val="150000"/>
              </a:lnSpc>
            </a:pPr>
            <a:r>
              <a:rPr lang="en-US" sz="2000" dirty="0"/>
              <a:t>Touch</a:t>
            </a:r>
          </a:p>
          <a:p>
            <a:pPr lvl="2">
              <a:lnSpc>
                <a:spcPct val="150000"/>
              </a:lnSpc>
            </a:pPr>
            <a:r>
              <a:rPr lang="en-US" sz="2000" dirty="0"/>
              <a:t>Pressure</a:t>
            </a:r>
          </a:p>
          <a:p>
            <a:pPr lvl="2">
              <a:lnSpc>
                <a:spcPct val="150000"/>
              </a:lnSpc>
            </a:pPr>
            <a:r>
              <a:rPr lang="en-US" sz="2000" dirty="0"/>
              <a:t>Vibration</a:t>
            </a:r>
          </a:p>
          <a:p>
            <a:pPr lvl="2">
              <a:lnSpc>
                <a:spcPct val="150000"/>
              </a:lnSpc>
            </a:pPr>
            <a:r>
              <a:rPr lang="en-US" sz="2000" dirty="0"/>
              <a:t>Proprioception</a:t>
            </a:r>
          </a:p>
          <a:p>
            <a:pPr>
              <a:lnSpc>
                <a:spcPct val="150000"/>
              </a:lnSpc>
            </a:pPr>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2"/>
          <p:cNvSpPr>
            <a:spLocks noGrp="1" noChangeArrowheads="1"/>
          </p:cNvSpPr>
          <p:nvPr>
            <p:ph type="title"/>
          </p:nvPr>
        </p:nvSpPr>
        <p:spPr/>
        <p:txBody>
          <a:bodyPr/>
          <a:lstStyle/>
          <a:p>
            <a:r>
              <a:rPr lang="en-US" dirty="0"/>
              <a:t>Sensory Receptors</a:t>
            </a:r>
          </a:p>
        </p:txBody>
      </p:sp>
      <p:sp>
        <p:nvSpPr>
          <p:cNvPr id="352259" name="Rectangle 3"/>
          <p:cNvSpPr>
            <a:spLocks noGrp="1" noChangeArrowheads="1"/>
          </p:cNvSpPr>
          <p:nvPr>
            <p:ph type="body" idx="1"/>
          </p:nvPr>
        </p:nvSpPr>
        <p:spPr>
          <a:xfrm>
            <a:off x="457200" y="1371600"/>
            <a:ext cx="8229600" cy="4754563"/>
          </a:xfrm>
        </p:spPr>
        <p:txBody>
          <a:bodyPr/>
          <a:lstStyle/>
          <a:p>
            <a:pPr>
              <a:lnSpc>
                <a:spcPct val="150000"/>
              </a:lnSpc>
            </a:pPr>
            <a:r>
              <a:rPr lang="en-US" dirty="0"/>
              <a:t>Special Senses</a:t>
            </a:r>
          </a:p>
          <a:p>
            <a:pPr lvl="1">
              <a:lnSpc>
                <a:spcPct val="150000"/>
              </a:lnSpc>
            </a:pPr>
            <a:r>
              <a:rPr lang="en-US" dirty="0"/>
              <a:t>Olfaction (smell)</a:t>
            </a:r>
          </a:p>
          <a:p>
            <a:pPr lvl="1">
              <a:lnSpc>
                <a:spcPct val="150000"/>
              </a:lnSpc>
            </a:pPr>
            <a:r>
              <a:rPr lang="en-US" dirty="0"/>
              <a:t>Vision (sight)</a:t>
            </a:r>
          </a:p>
          <a:p>
            <a:pPr lvl="1">
              <a:lnSpc>
                <a:spcPct val="150000"/>
              </a:lnSpc>
            </a:pPr>
            <a:r>
              <a:rPr lang="en-US" dirty="0"/>
              <a:t>Gustation (taste)</a:t>
            </a:r>
          </a:p>
          <a:p>
            <a:pPr lvl="1">
              <a:lnSpc>
                <a:spcPct val="150000"/>
              </a:lnSpc>
            </a:pPr>
            <a:r>
              <a:rPr lang="en-US" dirty="0"/>
              <a:t>Equilibrium (balance)</a:t>
            </a:r>
          </a:p>
          <a:p>
            <a:pPr lvl="1">
              <a:lnSpc>
                <a:spcPct val="150000"/>
              </a:lnSpc>
            </a:pPr>
            <a:r>
              <a:rPr lang="en-US" dirty="0"/>
              <a:t>Hearing</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p:txBody>
          <a:bodyPr/>
          <a:lstStyle/>
          <a:p>
            <a:r>
              <a:rPr lang="en-US" dirty="0"/>
              <a:t>Sensory Receptors</a:t>
            </a:r>
          </a:p>
        </p:txBody>
      </p:sp>
      <p:sp>
        <p:nvSpPr>
          <p:cNvPr id="211971" name="Rectangle 3"/>
          <p:cNvSpPr>
            <a:spLocks noGrp="1" noChangeArrowheads="1"/>
          </p:cNvSpPr>
          <p:nvPr>
            <p:ph type="body" idx="1"/>
          </p:nvPr>
        </p:nvSpPr>
        <p:spPr>
          <a:xfrm>
            <a:off x="685800" y="1524000"/>
            <a:ext cx="7772400" cy="4800600"/>
          </a:xfrm>
        </p:spPr>
        <p:txBody>
          <a:bodyPr/>
          <a:lstStyle/>
          <a:p>
            <a:pPr>
              <a:lnSpc>
                <a:spcPct val="150000"/>
              </a:lnSpc>
            </a:pPr>
            <a:r>
              <a:rPr lang="en-US" sz="2400" dirty="0">
                <a:solidFill>
                  <a:srgbClr val="000000"/>
                </a:solidFill>
              </a:rPr>
              <a:t>Stimulation of a receptor produces action potentials along the axon of a sensory neuron </a:t>
            </a:r>
          </a:p>
          <a:p>
            <a:pPr>
              <a:lnSpc>
                <a:spcPct val="150000"/>
              </a:lnSpc>
            </a:pPr>
            <a:r>
              <a:rPr lang="en-US" sz="2400" dirty="0">
                <a:solidFill>
                  <a:srgbClr val="000000"/>
                </a:solidFill>
              </a:rPr>
              <a:t>The frequency and pattern of action potentials contain information about the strength, duration, and variation of the stimulus </a:t>
            </a:r>
          </a:p>
          <a:p>
            <a:pPr>
              <a:lnSpc>
                <a:spcPct val="150000"/>
              </a:lnSpc>
            </a:pPr>
            <a:r>
              <a:rPr lang="en-US" sz="2400" dirty="0">
                <a:solidFill>
                  <a:srgbClr val="000000"/>
                </a:solidFill>
              </a:rPr>
              <a:t>Your perception of the nature of that stimulus depends on the path it takes inside the CNS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4" name="Rectangle 4"/>
          <p:cNvSpPr>
            <a:spLocks noGrp="1" noChangeArrowheads="1"/>
          </p:cNvSpPr>
          <p:nvPr>
            <p:ph type="ctrTitle"/>
          </p:nvPr>
        </p:nvSpPr>
        <p:spPr>
          <a:noFill/>
        </p:spPr>
        <p:txBody>
          <a:bodyPr/>
          <a:lstStyle/>
          <a:p>
            <a:r>
              <a:rPr lang="en-US" sz="4000" dirty="0" smtClean="0">
                <a:solidFill>
                  <a:schemeClr val="tx1"/>
                </a:solidFill>
              </a:rPr>
              <a:t>9-2: </a:t>
            </a:r>
            <a:r>
              <a:rPr lang="en-US" sz="4000" dirty="0">
                <a:solidFill>
                  <a:schemeClr val="tx1"/>
                </a:solidFill>
              </a:rPr>
              <a:t>General sensory receptors</a:t>
            </a:r>
            <a:br>
              <a:rPr lang="en-US" sz="4000" dirty="0">
                <a:solidFill>
                  <a:schemeClr val="tx1"/>
                </a:solidFill>
              </a:rPr>
            </a:br>
            <a:r>
              <a:rPr lang="en-US" sz="4000" dirty="0">
                <a:solidFill>
                  <a:schemeClr val="tx1"/>
                </a:solidFill>
              </a:rPr>
              <a:t>can be classified by the type</a:t>
            </a:r>
            <a:br>
              <a:rPr lang="en-US" sz="4000" dirty="0">
                <a:solidFill>
                  <a:schemeClr val="tx1"/>
                </a:solidFill>
              </a:rPr>
            </a:br>
            <a:r>
              <a:rPr lang="en-US" sz="4000" dirty="0">
                <a:solidFill>
                  <a:schemeClr val="tx1"/>
                </a:solidFill>
              </a:rPr>
              <a:t>of stimulus that excites them</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p:txBody>
          <a:bodyPr/>
          <a:lstStyle/>
          <a:p>
            <a:r>
              <a:rPr lang="en-US" dirty="0"/>
              <a:t>Classifying Sensory Receptors</a:t>
            </a:r>
          </a:p>
        </p:txBody>
      </p:sp>
      <p:sp>
        <p:nvSpPr>
          <p:cNvPr id="218115" name="Rectangle 3"/>
          <p:cNvSpPr>
            <a:spLocks noGrp="1" noChangeArrowheads="1"/>
          </p:cNvSpPr>
          <p:nvPr>
            <p:ph type="body" idx="1"/>
          </p:nvPr>
        </p:nvSpPr>
        <p:spPr>
          <a:xfrm>
            <a:off x="685800" y="1295400"/>
            <a:ext cx="7848600" cy="5029200"/>
          </a:xfrm>
        </p:spPr>
        <p:txBody>
          <a:bodyPr/>
          <a:lstStyle/>
          <a:p>
            <a:pPr>
              <a:lnSpc>
                <a:spcPct val="150000"/>
              </a:lnSpc>
            </a:pPr>
            <a:r>
              <a:rPr lang="en-US" sz="2800" dirty="0">
                <a:solidFill>
                  <a:srgbClr val="000000"/>
                </a:solidFill>
              </a:rPr>
              <a:t>General sensory receptors are divided into </a:t>
            </a:r>
            <a:r>
              <a:rPr lang="en-US" sz="2800" dirty="0" smtClean="0">
                <a:solidFill>
                  <a:srgbClr val="000000"/>
                </a:solidFill>
              </a:rPr>
              <a:t>four </a:t>
            </a:r>
            <a:r>
              <a:rPr lang="en-US" sz="2800" dirty="0">
                <a:solidFill>
                  <a:srgbClr val="000000"/>
                </a:solidFill>
              </a:rPr>
              <a:t>types by the nature of the stimulus that excites them</a:t>
            </a:r>
          </a:p>
          <a:p>
            <a:pPr lvl="1">
              <a:lnSpc>
                <a:spcPct val="150000"/>
              </a:lnSpc>
            </a:pPr>
            <a:r>
              <a:rPr lang="en-US" sz="2400" b="1" dirty="0">
                <a:solidFill>
                  <a:srgbClr val="000000"/>
                </a:solidFill>
              </a:rPr>
              <a:t>Nociceptors</a:t>
            </a:r>
            <a:r>
              <a:rPr lang="en-US" sz="2400" dirty="0">
                <a:solidFill>
                  <a:srgbClr val="000000"/>
                </a:solidFill>
              </a:rPr>
              <a:t> (pain)</a:t>
            </a:r>
          </a:p>
          <a:p>
            <a:pPr lvl="1">
              <a:lnSpc>
                <a:spcPct val="150000"/>
              </a:lnSpc>
            </a:pPr>
            <a:r>
              <a:rPr lang="en-US" sz="2400" b="1" dirty="0">
                <a:solidFill>
                  <a:srgbClr val="000000"/>
                </a:solidFill>
              </a:rPr>
              <a:t>Thermoreceptors</a:t>
            </a:r>
            <a:r>
              <a:rPr lang="en-US" sz="2400" dirty="0">
                <a:solidFill>
                  <a:srgbClr val="000000"/>
                </a:solidFill>
              </a:rPr>
              <a:t> (temperature</a:t>
            </a:r>
            <a:r>
              <a:rPr lang="en-US" sz="2400" dirty="0" smtClean="0">
                <a:solidFill>
                  <a:srgbClr val="000000"/>
                </a:solidFill>
              </a:rPr>
              <a:t>)</a:t>
            </a:r>
          </a:p>
          <a:p>
            <a:pPr lvl="1">
              <a:lnSpc>
                <a:spcPct val="150000"/>
              </a:lnSpc>
            </a:pPr>
            <a:endParaRPr lang="en-US" sz="2400" dirty="0" smtClean="0">
              <a:solidFill>
                <a:srgbClr val="0000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p:txBody>
          <a:bodyPr/>
          <a:lstStyle/>
          <a:p>
            <a:r>
              <a:rPr lang="en-US" dirty="0"/>
              <a:t>Classifying Sensory Receptors</a:t>
            </a:r>
          </a:p>
        </p:txBody>
      </p:sp>
      <p:sp>
        <p:nvSpPr>
          <p:cNvPr id="218115" name="Rectangle 3"/>
          <p:cNvSpPr>
            <a:spLocks noGrp="1" noChangeArrowheads="1"/>
          </p:cNvSpPr>
          <p:nvPr>
            <p:ph type="body" idx="1"/>
          </p:nvPr>
        </p:nvSpPr>
        <p:spPr>
          <a:xfrm>
            <a:off x="685800" y="1295400"/>
            <a:ext cx="7848600" cy="5029200"/>
          </a:xfrm>
        </p:spPr>
        <p:txBody>
          <a:bodyPr/>
          <a:lstStyle/>
          <a:p>
            <a:pPr lvl="1">
              <a:lnSpc>
                <a:spcPct val="150000"/>
              </a:lnSpc>
              <a:buNone/>
            </a:pPr>
            <a:r>
              <a:rPr lang="en-US" sz="2400" b="1" dirty="0" smtClean="0">
                <a:solidFill>
                  <a:srgbClr val="000000"/>
                </a:solidFill>
              </a:rPr>
              <a:t>Mechanoreceptors</a:t>
            </a:r>
            <a:r>
              <a:rPr lang="en-US" sz="2400" dirty="0" smtClean="0">
                <a:solidFill>
                  <a:srgbClr val="000000"/>
                </a:solidFill>
              </a:rPr>
              <a:t> </a:t>
            </a:r>
            <a:r>
              <a:rPr lang="en-US" sz="2400" dirty="0">
                <a:solidFill>
                  <a:srgbClr val="000000"/>
                </a:solidFill>
              </a:rPr>
              <a:t>(physical distortion</a:t>
            </a:r>
            <a:r>
              <a:rPr lang="en-US" sz="2400" dirty="0" smtClean="0">
                <a:solidFill>
                  <a:srgbClr val="000000"/>
                </a:solidFill>
              </a:rPr>
              <a:t>)</a:t>
            </a:r>
          </a:p>
          <a:p>
            <a:pPr lvl="2">
              <a:lnSpc>
                <a:spcPct val="150000"/>
              </a:lnSpc>
            </a:pPr>
            <a:r>
              <a:rPr lang="en-US" sz="2000" b="1" dirty="0" smtClean="0">
                <a:solidFill>
                  <a:srgbClr val="000000"/>
                </a:solidFill>
              </a:rPr>
              <a:t>Tactile receptors </a:t>
            </a:r>
            <a:r>
              <a:rPr lang="en-US" sz="2000" dirty="0" smtClean="0">
                <a:solidFill>
                  <a:srgbClr val="000000"/>
                </a:solidFill>
              </a:rPr>
              <a:t>(touch)</a:t>
            </a:r>
          </a:p>
          <a:p>
            <a:pPr lvl="2">
              <a:lnSpc>
                <a:spcPct val="150000"/>
              </a:lnSpc>
            </a:pPr>
            <a:r>
              <a:rPr lang="en-US" sz="2000" b="1" dirty="0" smtClean="0">
                <a:solidFill>
                  <a:srgbClr val="000000"/>
                </a:solidFill>
              </a:rPr>
              <a:t>Baroreceptors</a:t>
            </a:r>
            <a:r>
              <a:rPr lang="en-US" sz="2000" dirty="0" smtClean="0">
                <a:solidFill>
                  <a:srgbClr val="000000"/>
                </a:solidFill>
              </a:rPr>
              <a:t> (pressure)</a:t>
            </a:r>
          </a:p>
          <a:p>
            <a:pPr lvl="2">
              <a:lnSpc>
                <a:spcPct val="150000"/>
              </a:lnSpc>
            </a:pPr>
            <a:r>
              <a:rPr lang="en-US" sz="2000" b="1" dirty="0" smtClean="0">
                <a:solidFill>
                  <a:srgbClr val="000000"/>
                </a:solidFill>
              </a:rPr>
              <a:t>Proprioceptors</a:t>
            </a:r>
            <a:r>
              <a:rPr lang="en-US" sz="2000" dirty="0" smtClean="0">
                <a:solidFill>
                  <a:srgbClr val="000000"/>
                </a:solidFill>
              </a:rPr>
              <a:t> (position)</a:t>
            </a:r>
          </a:p>
          <a:p>
            <a:pPr lvl="1">
              <a:lnSpc>
                <a:spcPct val="150000"/>
              </a:lnSpc>
            </a:pPr>
            <a:r>
              <a:rPr lang="en-US" sz="2400" b="1" dirty="0" smtClean="0">
                <a:solidFill>
                  <a:srgbClr val="000000"/>
                </a:solidFill>
              </a:rPr>
              <a:t>Chemoreceptors</a:t>
            </a:r>
            <a:r>
              <a:rPr lang="en-US" sz="2400" dirty="0" smtClean="0">
                <a:solidFill>
                  <a:srgbClr val="000000"/>
                </a:solidFill>
              </a:rPr>
              <a:t> (chemical concentration)</a:t>
            </a:r>
          </a:p>
          <a:p>
            <a:pPr lvl="1">
              <a:lnSpc>
                <a:spcPct val="150000"/>
              </a:lnSpc>
              <a:buNone/>
            </a:pPr>
            <a:endParaRPr lang="en-US" sz="2400" dirty="0" smtClean="0">
              <a:solidFill>
                <a:srgbClr val="000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p:txBody>
          <a:bodyPr/>
          <a:lstStyle/>
          <a:p>
            <a:r>
              <a:rPr lang="en-US" dirty="0"/>
              <a:t>Pain</a:t>
            </a:r>
          </a:p>
        </p:txBody>
      </p:sp>
      <p:sp>
        <p:nvSpPr>
          <p:cNvPr id="220163" name="Rectangle 3"/>
          <p:cNvSpPr>
            <a:spLocks noGrp="1" noChangeArrowheads="1"/>
          </p:cNvSpPr>
          <p:nvPr>
            <p:ph type="body" idx="2"/>
          </p:nvPr>
        </p:nvSpPr>
        <p:spPr>
          <a:xfrm>
            <a:off x="457200" y="1295400"/>
            <a:ext cx="8305800" cy="5181600"/>
          </a:xfrm>
        </p:spPr>
        <p:txBody>
          <a:bodyPr/>
          <a:lstStyle/>
          <a:p>
            <a:pPr>
              <a:lnSpc>
                <a:spcPct val="150000"/>
              </a:lnSpc>
            </a:pPr>
            <a:r>
              <a:rPr lang="en-US" b="1" dirty="0">
                <a:solidFill>
                  <a:srgbClr val="000000"/>
                </a:solidFill>
              </a:rPr>
              <a:t>Nociceptors </a:t>
            </a:r>
            <a:r>
              <a:rPr lang="en-US" dirty="0">
                <a:solidFill>
                  <a:srgbClr val="000000"/>
                </a:solidFill>
              </a:rPr>
              <a:t>(also called pain receptors)</a:t>
            </a:r>
          </a:p>
          <a:p>
            <a:pPr lvl="1">
              <a:lnSpc>
                <a:spcPct val="150000"/>
              </a:lnSpc>
            </a:pPr>
            <a:r>
              <a:rPr lang="en-US" dirty="0">
                <a:solidFill>
                  <a:srgbClr val="000000"/>
                </a:solidFill>
              </a:rPr>
              <a:t>Are common in the superficial portions of the skin, joint capsules, within the </a:t>
            </a:r>
            <a:r>
              <a:rPr lang="en-US" b="1" dirty="0">
                <a:solidFill>
                  <a:srgbClr val="000000"/>
                </a:solidFill>
              </a:rPr>
              <a:t>periostea</a:t>
            </a:r>
            <a:r>
              <a:rPr lang="en-US" dirty="0">
                <a:solidFill>
                  <a:srgbClr val="000000"/>
                </a:solidFill>
              </a:rPr>
              <a:t> of bones, and around the walls of blood vessels</a:t>
            </a:r>
          </a:p>
          <a:p>
            <a:pPr lvl="1">
              <a:lnSpc>
                <a:spcPct val="150000"/>
              </a:lnSpc>
            </a:pPr>
            <a:r>
              <a:rPr lang="en-US" dirty="0">
                <a:solidFill>
                  <a:srgbClr val="000000"/>
                </a:solidFill>
              </a:rPr>
              <a:t>May be sensitive to temperature extremes, mechanical damage, and dissolved chemicals, such as chemicals released by injured cells</a:t>
            </a:r>
          </a:p>
        </p:txBody>
      </p:sp>
      <p:sp>
        <p:nvSpPr>
          <p:cNvPr id="220164" name="Rectangle 4"/>
          <p:cNvSpPr>
            <a:spLocks noChangeArrowheads="1"/>
          </p:cNvSpPr>
          <p:nvPr/>
        </p:nvSpPr>
        <p:spPr bwMode="auto">
          <a:xfrm>
            <a:off x="7772400" y="6443663"/>
            <a:ext cx="950913" cy="274637"/>
          </a:xfrm>
          <a:prstGeom prst="rect">
            <a:avLst/>
          </a:prstGeom>
          <a:noFill/>
          <a:ln w="9525">
            <a:noFill/>
            <a:miter lim="800000"/>
            <a:headEnd/>
            <a:tailEnd/>
          </a:ln>
          <a:effectLst/>
        </p:spPr>
        <p:txBody>
          <a:bodyPr wrap="none">
            <a:spAutoFit/>
          </a:bodyPr>
          <a:lstStyle/>
          <a:p>
            <a:pPr eaLnBrk="0" hangingPunct="0"/>
            <a:r>
              <a:rPr lang="en-US" sz="1200" dirty="0">
                <a:solidFill>
                  <a:srgbClr val="FFFFFF"/>
                </a:solidFill>
                <a:latin typeface="Trebuchet MS" pitchFamily="48" charset="0"/>
              </a:rPr>
              <a:t>Figure 15–2</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2"/>
          <p:cNvSpPr>
            <a:spLocks noGrp="1" noChangeArrowheads="1"/>
          </p:cNvSpPr>
          <p:nvPr>
            <p:ph type="title"/>
          </p:nvPr>
        </p:nvSpPr>
        <p:spPr/>
        <p:txBody>
          <a:bodyPr/>
          <a:lstStyle/>
          <a:p>
            <a:r>
              <a:rPr lang="en-US" dirty="0"/>
              <a:t>Pain</a:t>
            </a:r>
          </a:p>
        </p:txBody>
      </p:sp>
      <p:sp>
        <p:nvSpPr>
          <p:cNvPr id="356355" name="Rectangle 3"/>
          <p:cNvSpPr>
            <a:spLocks noGrp="1" noChangeArrowheads="1"/>
          </p:cNvSpPr>
          <p:nvPr>
            <p:ph type="body" idx="1"/>
          </p:nvPr>
        </p:nvSpPr>
        <p:spPr>
          <a:xfrm>
            <a:off x="457200" y="1447800"/>
            <a:ext cx="8229600" cy="4678363"/>
          </a:xfrm>
        </p:spPr>
        <p:txBody>
          <a:bodyPr/>
          <a:lstStyle/>
          <a:p>
            <a:pPr>
              <a:lnSpc>
                <a:spcPct val="150000"/>
              </a:lnSpc>
            </a:pPr>
            <a:r>
              <a:rPr lang="en-US" b="1" dirty="0">
                <a:solidFill>
                  <a:srgbClr val="000000"/>
                </a:solidFill>
              </a:rPr>
              <a:t>Nociceptors </a:t>
            </a:r>
          </a:p>
          <a:p>
            <a:pPr lvl="1">
              <a:lnSpc>
                <a:spcPct val="150000"/>
              </a:lnSpc>
            </a:pPr>
            <a:r>
              <a:rPr lang="en-US" dirty="0">
                <a:solidFill>
                  <a:srgbClr val="000000"/>
                </a:solidFill>
              </a:rPr>
              <a:t>Are </a:t>
            </a:r>
            <a:r>
              <a:rPr lang="en-US" b="1" dirty="0">
                <a:solidFill>
                  <a:srgbClr val="000000"/>
                </a:solidFill>
              </a:rPr>
              <a:t>free nerve endings </a:t>
            </a:r>
            <a:r>
              <a:rPr lang="en-US" dirty="0">
                <a:solidFill>
                  <a:srgbClr val="000000"/>
                </a:solidFill>
              </a:rPr>
              <a:t>with large receptive fields:</a:t>
            </a:r>
          </a:p>
          <a:p>
            <a:pPr lvl="2">
              <a:lnSpc>
                <a:spcPct val="150000"/>
              </a:lnSpc>
            </a:pPr>
            <a:r>
              <a:rPr lang="en-US" dirty="0">
                <a:solidFill>
                  <a:srgbClr val="000000"/>
                </a:solidFill>
              </a:rPr>
              <a:t>Branching tips of dendrites </a:t>
            </a:r>
          </a:p>
          <a:p>
            <a:pPr lvl="2">
              <a:lnSpc>
                <a:spcPct val="150000"/>
              </a:lnSpc>
            </a:pPr>
            <a:r>
              <a:rPr lang="en-US" dirty="0">
                <a:solidFill>
                  <a:srgbClr val="000000"/>
                </a:solidFill>
              </a:rPr>
              <a:t>Not protected by accessory structures </a:t>
            </a:r>
          </a:p>
          <a:p>
            <a:pPr lvl="2">
              <a:lnSpc>
                <a:spcPct val="150000"/>
              </a:lnSpc>
            </a:pPr>
            <a:r>
              <a:rPr lang="en-US" dirty="0">
                <a:solidFill>
                  <a:srgbClr val="000000"/>
                </a:solidFill>
              </a:rPr>
              <a:t>Can be stimulated by many different stimuli</a:t>
            </a:r>
          </a:p>
          <a:p>
            <a:pPr lvl="2">
              <a:lnSpc>
                <a:spcPct val="150000"/>
              </a:lnSpc>
            </a:pPr>
            <a:r>
              <a:rPr lang="en-US" dirty="0">
                <a:solidFill>
                  <a:srgbClr val="000000"/>
                </a:solidFill>
              </a:rPr>
              <a:t>Two types of axons:  Type A and Type C fibers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p:txBody>
          <a:bodyPr/>
          <a:lstStyle/>
          <a:p>
            <a:r>
              <a:rPr lang="en-US" dirty="0"/>
              <a:t>Pain</a:t>
            </a:r>
          </a:p>
        </p:txBody>
      </p:sp>
      <p:sp>
        <p:nvSpPr>
          <p:cNvPr id="223235" name="Rectangle 3"/>
          <p:cNvSpPr>
            <a:spLocks noGrp="1" noChangeArrowheads="1"/>
          </p:cNvSpPr>
          <p:nvPr>
            <p:ph type="body" idx="1"/>
          </p:nvPr>
        </p:nvSpPr>
        <p:spPr>
          <a:xfrm>
            <a:off x="381000" y="1219200"/>
            <a:ext cx="8229600" cy="5105400"/>
          </a:xfrm>
        </p:spPr>
        <p:txBody>
          <a:bodyPr/>
          <a:lstStyle/>
          <a:p>
            <a:pPr>
              <a:lnSpc>
                <a:spcPct val="150000"/>
              </a:lnSpc>
            </a:pPr>
            <a:r>
              <a:rPr lang="en-US" dirty="0">
                <a:solidFill>
                  <a:srgbClr val="000000"/>
                </a:solidFill>
              </a:rPr>
              <a:t>Nociceptors </a:t>
            </a:r>
          </a:p>
          <a:p>
            <a:pPr lvl="1">
              <a:lnSpc>
                <a:spcPct val="150000"/>
              </a:lnSpc>
            </a:pPr>
            <a:r>
              <a:rPr lang="en-US" b="1" dirty="0">
                <a:solidFill>
                  <a:srgbClr val="000000"/>
                </a:solidFill>
              </a:rPr>
              <a:t>Myelinated Type A fibers: </a:t>
            </a:r>
          </a:p>
          <a:p>
            <a:pPr lvl="2">
              <a:lnSpc>
                <a:spcPct val="150000"/>
              </a:lnSpc>
            </a:pPr>
            <a:r>
              <a:rPr lang="en-US" dirty="0">
                <a:solidFill>
                  <a:srgbClr val="000000"/>
                </a:solidFill>
              </a:rPr>
              <a:t>Carry sensations of fast pain, or prickling pain, such as that caused by an injection or a deep cut</a:t>
            </a:r>
          </a:p>
          <a:p>
            <a:pPr lvl="2">
              <a:lnSpc>
                <a:spcPct val="150000"/>
              </a:lnSpc>
            </a:pPr>
            <a:r>
              <a:rPr lang="en-US" dirty="0">
                <a:solidFill>
                  <a:srgbClr val="000000"/>
                </a:solidFill>
              </a:rPr>
              <a:t>Sensations reach the CNS quickly and often trigger somatic reflexes</a:t>
            </a:r>
          </a:p>
          <a:p>
            <a:pPr lvl="2">
              <a:lnSpc>
                <a:spcPct val="150000"/>
              </a:lnSpc>
            </a:pPr>
            <a:r>
              <a:rPr lang="en-US" dirty="0">
                <a:solidFill>
                  <a:srgbClr val="000000"/>
                </a:solidFill>
              </a:rPr>
              <a:t>Relayed to the primary sensory cortex and receive conscious attention</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p:txBody>
          <a:bodyPr/>
          <a:lstStyle/>
          <a:p>
            <a:r>
              <a:rPr lang="en-US" dirty="0"/>
              <a:t>Pain</a:t>
            </a:r>
          </a:p>
        </p:txBody>
      </p:sp>
      <p:sp>
        <p:nvSpPr>
          <p:cNvPr id="224259" name="Rectangle 3"/>
          <p:cNvSpPr>
            <a:spLocks noGrp="1" noChangeArrowheads="1"/>
          </p:cNvSpPr>
          <p:nvPr>
            <p:ph type="body" idx="1"/>
          </p:nvPr>
        </p:nvSpPr>
        <p:spPr>
          <a:xfrm>
            <a:off x="457200" y="1143000"/>
            <a:ext cx="8229600" cy="5181600"/>
          </a:xfrm>
        </p:spPr>
        <p:txBody>
          <a:bodyPr/>
          <a:lstStyle/>
          <a:p>
            <a:pPr>
              <a:lnSpc>
                <a:spcPct val="150000"/>
              </a:lnSpc>
            </a:pPr>
            <a:r>
              <a:rPr lang="en-US" dirty="0">
                <a:solidFill>
                  <a:srgbClr val="000000"/>
                </a:solidFill>
              </a:rPr>
              <a:t>Nociceptors </a:t>
            </a:r>
          </a:p>
          <a:p>
            <a:pPr lvl="1">
              <a:lnSpc>
                <a:spcPct val="150000"/>
              </a:lnSpc>
            </a:pPr>
            <a:r>
              <a:rPr lang="en-US" b="1" dirty="0">
                <a:solidFill>
                  <a:srgbClr val="000000"/>
                </a:solidFill>
              </a:rPr>
              <a:t>Type C fibers:</a:t>
            </a:r>
          </a:p>
          <a:p>
            <a:pPr lvl="2">
              <a:lnSpc>
                <a:spcPct val="150000"/>
              </a:lnSpc>
            </a:pPr>
            <a:r>
              <a:rPr lang="en-US" dirty="0">
                <a:solidFill>
                  <a:srgbClr val="000000"/>
                </a:solidFill>
              </a:rPr>
              <a:t>Carry sensations of slow pain, or burning and aching pain</a:t>
            </a:r>
          </a:p>
          <a:p>
            <a:pPr lvl="2">
              <a:lnSpc>
                <a:spcPct val="150000"/>
              </a:lnSpc>
            </a:pPr>
            <a:r>
              <a:rPr lang="en-US" dirty="0">
                <a:solidFill>
                  <a:srgbClr val="000000"/>
                </a:solidFill>
              </a:rPr>
              <a:t>Cause a generalized activation of the reticular formation and thalamus</a:t>
            </a:r>
          </a:p>
          <a:p>
            <a:pPr lvl="2">
              <a:lnSpc>
                <a:spcPct val="150000"/>
              </a:lnSpc>
            </a:pPr>
            <a:r>
              <a:rPr lang="en-US" dirty="0">
                <a:solidFill>
                  <a:srgbClr val="000000"/>
                </a:solidFill>
              </a:rPr>
              <a:t>You become aware of the pain but only have a general idea of the area affected</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7890" name="Rectangle 2"/>
          <p:cNvSpPr>
            <a:spLocks noGrp="1" noChangeArrowheads="1"/>
          </p:cNvSpPr>
          <p:nvPr>
            <p:ph type="title"/>
          </p:nvPr>
        </p:nvSpPr>
        <p:spPr/>
        <p:txBody>
          <a:bodyPr/>
          <a:lstStyle/>
          <a:p>
            <a:r>
              <a:rPr lang="en-US" dirty="0"/>
              <a:t>Referred Pain</a:t>
            </a:r>
          </a:p>
        </p:txBody>
      </p:sp>
      <p:sp>
        <p:nvSpPr>
          <p:cNvPr id="677891" name="Rectangle 3"/>
          <p:cNvSpPr>
            <a:spLocks noGrp="1" noChangeArrowheads="1"/>
          </p:cNvSpPr>
          <p:nvPr>
            <p:ph type="body" idx="1"/>
          </p:nvPr>
        </p:nvSpPr>
        <p:spPr/>
        <p:txBody>
          <a:bodyPr/>
          <a:lstStyle/>
          <a:p>
            <a:endParaRPr lang="en-US" dirty="0"/>
          </a:p>
          <a:p>
            <a:endParaRPr lang="en-US" dirty="0"/>
          </a:p>
          <a:p>
            <a:pPr>
              <a:buFontTx/>
              <a:buNone/>
            </a:pPr>
            <a:endParaRPr lang="en-US" dirty="0"/>
          </a:p>
          <a:p>
            <a:endParaRPr lang="en-US" dirty="0"/>
          </a:p>
          <a:p>
            <a:endParaRPr lang="en-US" dirty="0"/>
          </a:p>
          <a:p>
            <a:endParaRPr lang="en-US" dirty="0"/>
          </a:p>
          <a:p>
            <a:endParaRPr lang="en-US" dirty="0"/>
          </a:p>
          <a:p>
            <a:pPr>
              <a:buFontTx/>
              <a:buNone/>
            </a:pPr>
            <a:r>
              <a:rPr lang="en-US" sz="2000" dirty="0"/>
              <a:t>Figure 9-2</a:t>
            </a:r>
          </a:p>
        </p:txBody>
      </p:sp>
      <p:pic>
        <p:nvPicPr>
          <p:cNvPr id="677892" name="Picture 4" descr="figure_09_02_labeled"/>
          <p:cNvPicPr>
            <a:picLocks noChangeAspect="1" noChangeArrowheads="1"/>
          </p:cNvPicPr>
          <p:nvPr/>
        </p:nvPicPr>
        <p:blipFill>
          <a:blip r:embed="rId3" cstate="print"/>
          <a:srcRect l="285" b="2412"/>
          <a:stretch>
            <a:fillRect/>
          </a:stretch>
        </p:blipFill>
        <p:spPr bwMode="auto">
          <a:xfrm>
            <a:off x="2709863" y="1252538"/>
            <a:ext cx="3806825" cy="47117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p:txBody>
          <a:bodyPr/>
          <a:lstStyle/>
          <a:p>
            <a:r>
              <a:rPr lang="en-US" dirty="0"/>
              <a:t>Temperature</a:t>
            </a:r>
          </a:p>
        </p:txBody>
      </p:sp>
      <p:sp>
        <p:nvSpPr>
          <p:cNvPr id="225283" name="Rectangle 3"/>
          <p:cNvSpPr>
            <a:spLocks noGrp="1" noChangeArrowheads="1"/>
          </p:cNvSpPr>
          <p:nvPr>
            <p:ph type="body" idx="1"/>
          </p:nvPr>
        </p:nvSpPr>
        <p:spPr>
          <a:xfrm>
            <a:off x="457200" y="1371600"/>
            <a:ext cx="8229600" cy="4953000"/>
          </a:xfrm>
        </p:spPr>
        <p:txBody>
          <a:bodyPr/>
          <a:lstStyle/>
          <a:p>
            <a:pPr>
              <a:lnSpc>
                <a:spcPct val="150000"/>
              </a:lnSpc>
            </a:pPr>
            <a:r>
              <a:rPr lang="en-US" b="1" dirty="0">
                <a:solidFill>
                  <a:srgbClr val="000000"/>
                </a:solidFill>
              </a:rPr>
              <a:t>Thermoreceptors </a:t>
            </a:r>
          </a:p>
          <a:p>
            <a:pPr lvl="1">
              <a:lnSpc>
                <a:spcPct val="150000"/>
              </a:lnSpc>
            </a:pPr>
            <a:r>
              <a:rPr lang="en-US" dirty="0">
                <a:solidFill>
                  <a:srgbClr val="000000"/>
                </a:solidFill>
              </a:rPr>
              <a:t>Also called </a:t>
            </a:r>
            <a:r>
              <a:rPr lang="en-US" b="1" dirty="0">
                <a:solidFill>
                  <a:srgbClr val="000000"/>
                </a:solidFill>
              </a:rPr>
              <a:t>temperature receptors</a:t>
            </a:r>
          </a:p>
          <a:p>
            <a:pPr lvl="1">
              <a:lnSpc>
                <a:spcPct val="150000"/>
              </a:lnSpc>
            </a:pPr>
            <a:r>
              <a:rPr lang="en-US" dirty="0">
                <a:solidFill>
                  <a:srgbClr val="000000"/>
                </a:solidFill>
              </a:rPr>
              <a:t>Are free nerve endings located in:</a:t>
            </a:r>
          </a:p>
          <a:p>
            <a:pPr lvl="2">
              <a:lnSpc>
                <a:spcPct val="150000"/>
              </a:lnSpc>
            </a:pPr>
            <a:r>
              <a:rPr lang="en-US" dirty="0">
                <a:solidFill>
                  <a:srgbClr val="000000"/>
                </a:solidFill>
              </a:rPr>
              <a:t>The dermis</a:t>
            </a:r>
          </a:p>
          <a:p>
            <a:pPr lvl="2">
              <a:lnSpc>
                <a:spcPct val="150000"/>
              </a:lnSpc>
            </a:pPr>
            <a:r>
              <a:rPr lang="en-US" dirty="0">
                <a:solidFill>
                  <a:srgbClr val="000000"/>
                </a:solidFill>
              </a:rPr>
              <a:t>Skeletal muscles</a:t>
            </a:r>
          </a:p>
          <a:p>
            <a:pPr lvl="2">
              <a:lnSpc>
                <a:spcPct val="150000"/>
              </a:lnSpc>
            </a:pPr>
            <a:r>
              <a:rPr lang="en-US" dirty="0">
                <a:solidFill>
                  <a:srgbClr val="000000"/>
                </a:solidFill>
              </a:rPr>
              <a:t>The liver</a:t>
            </a:r>
          </a:p>
          <a:p>
            <a:pPr lvl="2">
              <a:lnSpc>
                <a:spcPct val="150000"/>
              </a:lnSpc>
            </a:pPr>
            <a:r>
              <a:rPr lang="en-US" dirty="0">
                <a:solidFill>
                  <a:srgbClr val="000000"/>
                </a:solidFill>
              </a:rPr>
              <a:t>The hypothalamus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p:txBody>
          <a:bodyPr/>
          <a:lstStyle/>
          <a:p>
            <a:r>
              <a:rPr lang="en-US" dirty="0"/>
              <a:t>Temperature</a:t>
            </a:r>
          </a:p>
        </p:txBody>
      </p:sp>
      <p:sp>
        <p:nvSpPr>
          <p:cNvPr id="226307" name="Rectangle 3"/>
          <p:cNvSpPr>
            <a:spLocks noGrp="1" noChangeArrowheads="1"/>
          </p:cNvSpPr>
          <p:nvPr>
            <p:ph type="body" idx="1"/>
          </p:nvPr>
        </p:nvSpPr>
        <p:spPr>
          <a:xfrm>
            <a:off x="457200" y="1371600"/>
            <a:ext cx="8229600" cy="4876800"/>
          </a:xfrm>
        </p:spPr>
        <p:txBody>
          <a:bodyPr/>
          <a:lstStyle/>
          <a:p>
            <a:pPr>
              <a:lnSpc>
                <a:spcPct val="150000"/>
              </a:lnSpc>
            </a:pPr>
            <a:r>
              <a:rPr lang="en-US" sz="2800" b="1" dirty="0">
                <a:solidFill>
                  <a:srgbClr val="000000"/>
                </a:solidFill>
              </a:rPr>
              <a:t>Thermoreceptors</a:t>
            </a:r>
            <a:r>
              <a:rPr lang="en-US" sz="2800" dirty="0">
                <a:solidFill>
                  <a:srgbClr val="000000"/>
                </a:solidFill>
              </a:rPr>
              <a:t> </a:t>
            </a:r>
          </a:p>
          <a:p>
            <a:pPr lvl="1">
              <a:lnSpc>
                <a:spcPct val="150000"/>
              </a:lnSpc>
            </a:pPr>
            <a:r>
              <a:rPr lang="en-US" sz="2400" dirty="0">
                <a:solidFill>
                  <a:srgbClr val="000000"/>
                </a:solidFill>
              </a:rPr>
              <a:t>Temperature sensations:</a:t>
            </a:r>
          </a:p>
          <a:p>
            <a:pPr lvl="2">
              <a:lnSpc>
                <a:spcPct val="150000"/>
              </a:lnSpc>
            </a:pPr>
            <a:r>
              <a:rPr lang="en-US" dirty="0">
                <a:solidFill>
                  <a:srgbClr val="000000"/>
                </a:solidFill>
              </a:rPr>
              <a:t>Conducted along the same pathways that carry pain sensations</a:t>
            </a:r>
          </a:p>
          <a:p>
            <a:pPr lvl="2">
              <a:lnSpc>
                <a:spcPct val="150000"/>
              </a:lnSpc>
            </a:pPr>
            <a:r>
              <a:rPr lang="en-US" dirty="0">
                <a:solidFill>
                  <a:srgbClr val="000000"/>
                </a:solidFill>
              </a:rPr>
              <a:t>Sent to:</a:t>
            </a:r>
          </a:p>
          <a:p>
            <a:pPr lvl="3">
              <a:lnSpc>
                <a:spcPct val="150000"/>
              </a:lnSpc>
            </a:pPr>
            <a:r>
              <a:rPr lang="en-US" dirty="0">
                <a:solidFill>
                  <a:srgbClr val="000000"/>
                </a:solidFill>
              </a:rPr>
              <a:t>the reticular </a:t>
            </a:r>
            <a:r>
              <a:rPr lang="en-US" dirty="0" smtClean="0">
                <a:solidFill>
                  <a:srgbClr val="000000"/>
                </a:solidFill>
              </a:rPr>
              <a:t>formation (RAS)</a:t>
            </a:r>
            <a:endParaRPr lang="en-US" dirty="0">
              <a:solidFill>
                <a:srgbClr val="000000"/>
              </a:solidFill>
            </a:endParaRPr>
          </a:p>
          <a:p>
            <a:pPr lvl="3">
              <a:lnSpc>
                <a:spcPct val="150000"/>
              </a:lnSpc>
            </a:pPr>
            <a:r>
              <a:rPr lang="en-US" dirty="0">
                <a:solidFill>
                  <a:srgbClr val="000000"/>
                </a:solidFill>
              </a:rPr>
              <a:t>the thalamus</a:t>
            </a:r>
          </a:p>
          <a:p>
            <a:pPr lvl="3">
              <a:lnSpc>
                <a:spcPct val="150000"/>
              </a:lnSpc>
            </a:pPr>
            <a:r>
              <a:rPr lang="en-US" dirty="0">
                <a:solidFill>
                  <a:srgbClr val="000000"/>
                </a:solidFill>
              </a:rPr>
              <a:t>the primary sensory cortex (to a lesser extent)</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ChangeArrowheads="1"/>
          </p:cNvSpPr>
          <p:nvPr>
            <p:ph type="title"/>
          </p:nvPr>
        </p:nvSpPr>
        <p:spPr/>
        <p:txBody>
          <a:bodyPr/>
          <a:lstStyle/>
          <a:p>
            <a:r>
              <a:rPr lang="en-US" dirty="0"/>
              <a:t>Touch, Pressure, and Position</a:t>
            </a:r>
          </a:p>
        </p:txBody>
      </p:sp>
      <p:sp>
        <p:nvSpPr>
          <p:cNvPr id="227331" name="Rectangle 3"/>
          <p:cNvSpPr>
            <a:spLocks noGrp="1" noChangeArrowheads="1"/>
          </p:cNvSpPr>
          <p:nvPr>
            <p:ph type="body" idx="1"/>
          </p:nvPr>
        </p:nvSpPr>
        <p:spPr>
          <a:xfrm>
            <a:off x="457200" y="1371600"/>
            <a:ext cx="8229600" cy="4953000"/>
          </a:xfrm>
        </p:spPr>
        <p:txBody>
          <a:bodyPr/>
          <a:lstStyle/>
          <a:p>
            <a:pPr>
              <a:lnSpc>
                <a:spcPct val="150000"/>
              </a:lnSpc>
            </a:pPr>
            <a:r>
              <a:rPr lang="en-US" sz="2800" b="1" dirty="0">
                <a:solidFill>
                  <a:srgbClr val="000000"/>
                </a:solidFill>
              </a:rPr>
              <a:t>Mechanoreceptors </a:t>
            </a:r>
          </a:p>
          <a:p>
            <a:pPr lvl="1">
              <a:lnSpc>
                <a:spcPct val="150000"/>
              </a:lnSpc>
            </a:pPr>
            <a:r>
              <a:rPr lang="en-US" sz="2400" dirty="0">
                <a:solidFill>
                  <a:srgbClr val="000000"/>
                </a:solidFill>
              </a:rPr>
              <a:t>Sensitive to stimuli that distort their plasma membranes</a:t>
            </a:r>
          </a:p>
          <a:p>
            <a:pPr lvl="1">
              <a:lnSpc>
                <a:spcPct val="150000"/>
              </a:lnSpc>
            </a:pPr>
            <a:r>
              <a:rPr lang="en-US" sz="2400" dirty="0">
                <a:solidFill>
                  <a:srgbClr val="000000"/>
                </a:solidFill>
              </a:rPr>
              <a:t>Contain mechanically gated ion channels whose gates open or close in response to</a:t>
            </a:r>
          </a:p>
          <a:p>
            <a:pPr lvl="2">
              <a:lnSpc>
                <a:spcPct val="150000"/>
              </a:lnSpc>
            </a:pPr>
            <a:r>
              <a:rPr lang="en-US" sz="2000" dirty="0">
                <a:solidFill>
                  <a:srgbClr val="000000"/>
                </a:solidFill>
              </a:rPr>
              <a:t>Stretching</a:t>
            </a:r>
          </a:p>
          <a:p>
            <a:pPr lvl="2">
              <a:lnSpc>
                <a:spcPct val="150000"/>
              </a:lnSpc>
            </a:pPr>
            <a:r>
              <a:rPr lang="en-US" sz="2000" dirty="0">
                <a:solidFill>
                  <a:srgbClr val="000000"/>
                </a:solidFill>
              </a:rPr>
              <a:t>Compression</a:t>
            </a:r>
          </a:p>
          <a:p>
            <a:pPr lvl="2">
              <a:lnSpc>
                <a:spcPct val="150000"/>
              </a:lnSpc>
            </a:pPr>
            <a:r>
              <a:rPr lang="en-US" sz="2000" dirty="0">
                <a:solidFill>
                  <a:srgbClr val="000000"/>
                </a:solidFill>
              </a:rPr>
              <a:t>Twisting</a:t>
            </a:r>
          </a:p>
          <a:p>
            <a:pPr lvl="2">
              <a:lnSpc>
                <a:spcPct val="150000"/>
              </a:lnSpc>
            </a:pPr>
            <a:r>
              <a:rPr lang="en-US" sz="2000" dirty="0">
                <a:solidFill>
                  <a:srgbClr val="000000"/>
                </a:solidFill>
              </a:rPr>
              <a:t>Other distortions of the membrane</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ChangeArrowheads="1"/>
          </p:cNvSpPr>
          <p:nvPr>
            <p:ph type="title"/>
          </p:nvPr>
        </p:nvSpPr>
        <p:spPr/>
        <p:txBody>
          <a:bodyPr/>
          <a:lstStyle/>
          <a:p>
            <a:r>
              <a:rPr lang="en-US" dirty="0"/>
              <a:t>Touch, Pressure, and Position</a:t>
            </a:r>
          </a:p>
        </p:txBody>
      </p:sp>
      <p:sp>
        <p:nvSpPr>
          <p:cNvPr id="228355" name="Rectangle 3"/>
          <p:cNvSpPr>
            <a:spLocks noGrp="1" noChangeArrowheads="1"/>
          </p:cNvSpPr>
          <p:nvPr>
            <p:ph type="body" idx="1"/>
          </p:nvPr>
        </p:nvSpPr>
        <p:spPr>
          <a:xfrm>
            <a:off x="457200" y="1371600"/>
            <a:ext cx="8229600" cy="5105400"/>
          </a:xfrm>
        </p:spPr>
        <p:txBody>
          <a:bodyPr/>
          <a:lstStyle/>
          <a:p>
            <a:r>
              <a:rPr lang="en-US" sz="3600" b="1" dirty="0">
                <a:solidFill>
                  <a:srgbClr val="000000"/>
                </a:solidFill>
              </a:rPr>
              <a:t>Tactile receptors</a:t>
            </a:r>
          </a:p>
          <a:p>
            <a:pPr lvl="1"/>
            <a:r>
              <a:rPr lang="en-US" sz="3200" dirty="0">
                <a:solidFill>
                  <a:srgbClr val="000000"/>
                </a:solidFill>
              </a:rPr>
              <a:t>Provide the sensations of touch, pressure, and vibration:</a:t>
            </a:r>
          </a:p>
          <a:p>
            <a:pPr lvl="2"/>
            <a:r>
              <a:rPr lang="en-US" sz="2800" dirty="0">
                <a:solidFill>
                  <a:srgbClr val="000000"/>
                </a:solidFill>
              </a:rPr>
              <a:t>Touch sensations provide information about shape or texture</a:t>
            </a:r>
          </a:p>
          <a:p>
            <a:pPr lvl="2"/>
            <a:r>
              <a:rPr lang="en-US" sz="2800" dirty="0">
                <a:solidFill>
                  <a:srgbClr val="000000"/>
                </a:solidFill>
              </a:rPr>
              <a:t>Pressure sensations indicate degree of mechanical distortion</a:t>
            </a:r>
          </a:p>
          <a:p>
            <a:pPr lvl="2"/>
            <a:r>
              <a:rPr lang="en-US" sz="2800" dirty="0">
                <a:solidFill>
                  <a:srgbClr val="000000"/>
                </a:solidFill>
              </a:rPr>
              <a:t>Vibration sensations indicate pulsing or oscillating pressure</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2"/>
          <p:cNvSpPr>
            <a:spLocks noGrp="1" noChangeArrowheads="1"/>
          </p:cNvSpPr>
          <p:nvPr>
            <p:ph type="title"/>
          </p:nvPr>
        </p:nvSpPr>
        <p:spPr/>
        <p:txBody>
          <a:bodyPr/>
          <a:lstStyle/>
          <a:p>
            <a:r>
              <a:rPr lang="en-US" dirty="0"/>
              <a:t>Tactile Receptors in the Skin</a:t>
            </a:r>
          </a:p>
        </p:txBody>
      </p:sp>
      <p:sp>
        <p:nvSpPr>
          <p:cNvPr id="358403" name="Rectangle 3"/>
          <p:cNvSpPr>
            <a:spLocks noGrp="1" noChangeArrowheads="1"/>
          </p:cNvSpPr>
          <p:nvPr>
            <p:ph type="body" idx="1"/>
          </p:nvPr>
        </p:nvSpPr>
        <p:spPr/>
        <p:txBody>
          <a:bodyPr/>
          <a:lstStyle/>
          <a:p>
            <a:endParaRPr lang="en-US" sz="2800" dirty="0"/>
          </a:p>
          <a:p>
            <a:endParaRPr lang="en-US" sz="2800" dirty="0"/>
          </a:p>
          <a:p>
            <a:endParaRPr lang="en-US" sz="2800" dirty="0"/>
          </a:p>
          <a:p>
            <a:pPr algn="ctr">
              <a:buFontTx/>
              <a:buNone/>
            </a:pPr>
            <a:endParaRPr lang="en-US" sz="2800" dirty="0"/>
          </a:p>
          <a:p>
            <a:pPr algn="ctr">
              <a:buFontTx/>
              <a:buNone/>
            </a:pPr>
            <a:endParaRPr lang="en-US" sz="2800" dirty="0"/>
          </a:p>
          <a:p>
            <a:pPr algn="ctr">
              <a:buFontTx/>
              <a:buNone/>
            </a:pPr>
            <a:endParaRPr lang="en-US" sz="2800" dirty="0"/>
          </a:p>
          <a:p>
            <a:pPr algn="ctr">
              <a:buFontTx/>
              <a:buNone/>
            </a:pPr>
            <a:endParaRPr lang="en-US" sz="2800" dirty="0"/>
          </a:p>
          <a:p>
            <a:pPr algn="ctr">
              <a:buFontTx/>
              <a:buNone/>
            </a:pPr>
            <a:endParaRPr lang="en-US" sz="2800" dirty="0"/>
          </a:p>
          <a:p>
            <a:pPr>
              <a:buFontTx/>
              <a:buNone/>
            </a:pPr>
            <a:r>
              <a:rPr lang="en-US" sz="1800" dirty="0"/>
              <a:t>Figure 9-3</a:t>
            </a:r>
          </a:p>
        </p:txBody>
      </p:sp>
      <p:grpSp>
        <p:nvGrpSpPr>
          <p:cNvPr id="358410" name="Group 10"/>
          <p:cNvGrpSpPr>
            <a:grpSpLocks/>
          </p:cNvGrpSpPr>
          <p:nvPr/>
        </p:nvGrpSpPr>
        <p:grpSpPr bwMode="auto">
          <a:xfrm>
            <a:off x="1343025" y="1630363"/>
            <a:ext cx="6488113" cy="4325937"/>
            <a:chOff x="846" y="1027"/>
            <a:chExt cx="4087" cy="2725"/>
          </a:xfrm>
        </p:grpSpPr>
        <p:pic>
          <p:nvPicPr>
            <p:cNvPr id="358407" name="Picture 7" descr="figure_09_03_1_labeled"/>
            <p:cNvPicPr>
              <a:picLocks noChangeAspect="1" noChangeArrowheads="1"/>
            </p:cNvPicPr>
            <p:nvPr/>
          </p:nvPicPr>
          <p:blipFill>
            <a:blip r:embed="rId3" cstate="print"/>
            <a:srcRect b="2574"/>
            <a:stretch>
              <a:fillRect/>
            </a:stretch>
          </p:blipFill>
          <p:spPr bwMode="auto">
            <a:xfrm>
              <a:off x="1934" y="1027"/>
              <a:ext cx="2999" cy="2725"/>
            </a:xfrm>
            <a:prstGeom prst="rect">
              <a:avLst/>
            </a:prstGeom>
            <a:noFill/>
          </p:spPr>
        </p:pic>
        <p:pic>
          <p:nvPicPr>
            <p:cNvPr id="358408" name="Picture 8" descr="figure_09_03a-c_labeled"/>
            <p:cNvPicPr>
              <a:picLocks noChangeAspect="1" noChangeArrowheads="1"/>
            </p:cNvPicPr>
            <p:nvPr/>
          </p:nvPicPr>
          <p:blipFill>
            <a:blip r:embed="rId4" cstate="print"/>
            <a:srcRect r="69629" b="52760"/>
            <a:stretch>
              <a:fillRect/>
            </a:stretch>
          </p:blipFill>
          <p:spPr bwMode="auto">
            <a:xfrm>
              <a:off x="846" y="1070"/>
              <a:ext cx="998" cy="1555"/>
            </a:xfrm>
            <a:prstGeom prst="rect">
              <a:avLst/>
            </a:prstGeom>
            <a:noFill/>
          </p:spPr>
        </p:pic>
      </p:grpSp>
      <p:sp>
        <p:nvSpPr>
          <p:cNvPr id="7" name="TextBox 6"/>
          <p:cNvSpPr txBox="1"/>
          <p:nvPr/>
        </p:nvSpPr>
        <p:spPr>
          <a:xfrm>
            <a:off x="637953" y="4646428"/>
            <a:ext cx="2115880" cy="646331"/>
          </a:xfrm>
          <a:prstGeom prst="rect">
            <a:avLst/>
          </a:prstGeom>
          <a:noFill/>
        </p:spPr>
        <p:txBody>
          <a:bodyPr wrap="square" rtlCol="0">
            <a:spAutoFit/>
          </a:bodyPr>
          <a:lstStyle/>
          <a:p>
            <a:r>
              <a:rPr lang="en-US" dirty="0" smtClean="0"/>
              <a:t>Sensitive to touch and pressure</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p:txBody>
          <a:bodyPr/>
          <a:lstStyle/>
          <a:p>
            <a:r>
              <a:rPr lang="en-US" dirty="0"/>
              <a:t>Tactile Receptors in the Skin</a:t>
            </a:r>
          </a:p>
        </p:txBody>
      </p:sp>
      <p:sp>
        <p:nvSpPr>
          <p:cNvPr id="359427" name="Rectangle 3"/>
          <p:cNvSpPr>
            <a:spLocks noGrp="1" noChangeArrowheads="1"/>
          </p:cNvSpPr>
          <p:nvPr>
            <p:ph type="body" idx="1"/>
          </p:nvPr>
        </p:nvSpPr>
        <p:spPr/>
        <p:txBody>
          <a:bodyPr/>
          <a:lstStyle/>
          <a:p>
            <a:endParaRPr lang="en-US" sz="2800" dirty="0"/>
          </a:p>
          <a:p>
            <a:endParaRPr lang="en-US" sz="2800" dirty="0"/>
          </a:p>
          <a:p>
            <a:endParaRPr lang="en-US" sz="2800" dirty="0"/>
          </a:p>
          <a:p>
            <a:pPr algn="ctr">
              <a:buFontTx/>
              <a:buNone/>
            </a:pPr>
            <a:endParaRPr lang="en-US" sz="2800" dirty="0"/>
          </a:p>
          <a:p>
            <a:pPr algn="ctr">
              <a:buFontTx/>
              <a:buNone/>
            </a:pPr>
            <a:endParaRPr lang="en-US" sz="2800" dirty="0"/>
          </a:p>
          <a:p>
            <a:pPr algn="ctr">
              <a:buFontTx/>
              <a:buNone/>
            </a:pPr>
            <a:endParaRPr lang="en-US" sz="2800" dirty="0"/>
          </a:p>
          <a:p>
            <a:pPr algn="ctr">
              <a:buFontTx/>
              <a:buNone/>
            </a:pPr>
            <a:endParaRPr lang="en-US" sz="2800" dirty="0"/>
          </a:p>
          <a:p>
            <a:pPr algn="ctr">
              <a:buFontTx/>
              <a:buNone/>
            </a:pPr>
            <a:endParaRPr lang="en-US" sz="2800" dirty="0"/>
          </a:p>
          <a:p>
            <a:pPr>
              <a:buFontTx/>
              <a:buNone/>
            </a:pPr>
            <a:r>
              <a:rPr lang="en-US" sz="1800" dirty="0"/>
              <a:t>Figure 9-3</a:t>
            </a:r>
          </a:p>
        </p:txBody>
      </p:sp>
      <p:grpSp>
        <p:nvGrpSpPr>
          <p:cNvPr id="359433" name="Group 9"/>
          <p:cNvGrpSpPr>
            <a:grpSpLocks/>
          </p:cNvGrpSpPr>
          <p:nvPr/>
        </p:nvGrpSpPr>
        <p:grpSpPr bwMode="auto">
          <a:xfrm>
            <a:off x="1463675" y="1560513"/>
            <a:ext cx="6367463" cy="4395787"/>
            <a:chOff x="922" y="983"/>
            <a:chExt cx="4011" cy="2769"/>
          </a:xfrm>
        </p:grpSpPr>
        <p:pic>
          <p:nvPicPr>
            <p:cNvPr id="359430" name="Picture 6" descr="figure_09_03_1_labeled"/>
            <p:cNvPicPr>
              <a:picLocks noChangeAspect="1" noChangeArrowheads="1"/>
            </p:cNvPicPr>
            <p:nvPr/>
          </p:nvPicPr>
          <p:blipFill>
            <a:blip r:embed="rId3" cstate="print"/>
            <a:srcRect b="2574"/>
            <a:stretch>
              <a:fillRect/>
            </a:stretch>
          </p:blipFill>
          <p:spPr bwMode="auto">
            <a:xfrm>
              <a:off x="1934" y="1027"/>
              <a:ext cx="2999" cy="2725"/>
            </a:xfrm>
            <a:prstGeom prst="rect">
              <a:avLst/>
            </a:prstGeom>
            <a:noFill/>
          </p:spPr>
        </p:pic>
        <p:pic>
          <p:nvPicPr>
            <p:cNvPr id="359432" name="Picture 8" descr="figure_09_03a-c_labeled"/>
            <p:cNvPicPr>
              <a:picLocks noChangeAspect="1" noChangeArrowheads="1"/>
            </p:cNvPicPr>
            <p:nvPr/>
          </p:nvPicPr>
          <p:blipFill>
            <a:blip r:embed="rId4" cstate="print"/>
            <a:srcRect t="46251" r="72554" b="2219"/>
            <a:stretch>
              <a:fillRect/>
            </a:stretch>
          </p:blipFill>
          <p:spPr bwMode="auto">
            <a:xfrm>
              <a:off x="922" y="983"/>
              <a:ext cx="868" cy="1557"/>
            </a:xfrm>
            <a:prstGeom prst="rect">
              <a:avLst/>
            </a:prstGeom>
            <a:noFill/>
          </p:spPr>
        </p:pic>
      </p:grpSp>
      <p:sp>
        <p:nvSpPr>
          <p:cNvPr id="7" name="TextBox 6"/>
          <p:cNvSpPr txBox="1"/>
          <p:nvPr/>
        </p:nvSpPr>
        <p:spPr>
          <a:xfrm>
            <a:off x="457200" y="4348716"/>
            <a:ext cx="2222205" cy="1200329"/>
          </a:xfrm>
          <a:prstGeom prst="rect">
            <a:avLst/>
          </a:prstGeom>
          <a:noFill/>
        </p:spPr>
        <p:txBody>
          <a:bodyPr wrap="square" rtlCol="0">
            <a:spAutoFit/>
          </a:bodyPr>
          <a:lstStyle/>
          <a:p>
            <a:r>
              <a:rPr lang="en-US" dirty="0" smtClean="0"/>
              <a:t>Monitor movement and changes across the surface of your body</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Rectangle 2"/>
          <p:cNvSpPr>
            <a:spLocks noGrp="1" noChangeArrowheads="1"/>
          </p:cNvSpPr>
          <p:nvPr>
            <p:ph type="title"/>
          </p:nvPr>
        </p:nvSpPr>
        <p:spPr/>
        <p:txBody>
          <a:bodyPr/>
          <a:lstStyle/>
          <a:p>
            <a:r>
              <a:rPr lang="en-US" dirty="0"/>
              <a:t>Tactile Receptors in the Skin</a:t>
            </a:r>
          </a:p>
        </p:txBody>
      </p:sp>
      <p:sp>
        <p:nvSpPr>
          <p:cNvPr id="360451" name="Rectangle 3"/>
          <p:cNvSpPr>
            <a:spLocks noGrp="1" noChangeArrowheads="1"/>
          </p:cNvSpPr>
          <p:nvPr>
            <p:ph type="body" idx="1"/>
          </p:nvPr>
        </p:nvSpPr>
        <p:spPr/>
        <p:txBody>
          <a:bodyPr/>
          <a:lstStyle/>
          <a:p>
            <a:endParaRPr lang="en-US" sz="2800" dirty="0"/>
          </a:p>
          <a:p>
            <a:endParaRPr lang="en-US" sz="2800" dirty="0"/>
          </a:p>
          <a:p>
            <a:endParaRPr lang="en-US" sz="2800" dirty="0"/>
          </a:p>
          <a:p>
            <a:pPr algn="ctr">
              <a:buFontTx/>
              <a:buNone/>
            </a:pPr>
            <a:endParaRPr lang="en-US" sz="2800" dirty="0"/>
          </a:p>
          <a:p>
            <a:pPr algn="ctr">
              <a:buFontTx/>
              <a:buNone/>
            </a:pPr>
            <a:endParaRPr lang="en-US" sz="2800" dirty="0"/>
          </a:p>
          <a:p>
            <a:pPr algn="ctr">
              <a:buFontTx/>
              <a:buNone/>
            </a:pPr>
            <a:endParaRPr lang="en-US" sz="2800" dirty="0"/>
          </a:p>
          <a:p>
            <a:pPr algn="ctr">
              <a:buFontTx/>
              <a:buNone/>
            </a:pPr>
            <a:endParaRPr lang="en-US" sz="2800" dirty="0"/>
          </a:p>
          <a:p>
            <a:pPr algn="ctr">
              <a:buFontTx/>
              <a:buNone/>
            </a:pPr>
            <a:endParaRPr lang="en-US" sz="2800" dirty="0"/>
          </a:p>
          <a:p>
            <a:pPr>
              <a:buFontTx/>
              <a:buNone/>
            </a:pPr>
            <a:r>
              <a:rPr lang="en-US" sz="1800" dirty="0"/>
              <a:t>Figure 9-3</a:t>
            </a:r>
          </a:p>
        </p:txBody>
      </p:sp>
      <p:pic>
        <p:nvPicPr>
          <p:cNvPr id="360454" name="Picture 6" descr="figure_09_03_1_labeled"/>
          <p:cNvPicPr>
            <a:picLocks noChangeAspect="1" noChangeArrowheads="1"/>
          </p:cNvPicPr>
          <p:nvPr/>
        </p:nvPicPr>
        <p:blipFill>
          <a:blip r:embed="rId3" cstate="print"/>
          <a:srcRect b="2574"/>
          <a:stretch>
            <a:fillRect/>
          </a:stretch>
        </p:blipFill>
        <p:spPr bwMode="auto">
          <a:xfrm>
            <a:off x="3432175" y="1630363"/>
            <a:ext cx="4760913" cy="4325937"/>
          </a:xfrm>
          <a:prstGeom prst="rect">
            <a:avLst/>
          </a:prstGeom>
          <a:noFill/>
        </p:spPr>
      </p:pic>
      <p:pic>
        <p:nvPicPr>
          <p:cNvPr id="360456" name="Picture 8" descr="figure_09_03a-c_labeled"/>
          <p:cNvPicPr>
            <a:picLocks noChangeAspect="1" noChangeArrowheads="1"/>
          </p:cNvPicPr>
          <p:nvPr/>
        </p:nvPicPr>
        <p:blipFill>
          <a:blip r:embed="rId4" cstate="print"/>
          <a:srcRect l="32765" t="51651" b="2509"/>
          <a:stretch>
            <a:fillRect/>
          </a:stretch>
        </p:blipFill>
        <p:spPr bwMode="auto">
          <a:xfrm>
            <a:off x="790575" y="1725613"/>
            <a:ext cx="2898775" cy="1887537"/>
          </a:xfrm>
          <a:prstGeom prst="rect">
            <a:avLst/>
          </a:prstGeom>
          <a:noFill/>
        </p:spPr>
      </p:pic>
      <p:sp>
        <p:nvSpPr>
          <p:cNvPr id="6" name="TextBox 5"/>
          <p:cNvSpPr txBox="1"/>
          <p:nvPr/>
        </p:nvSpPr>
        <p:spPr>
          <a:xfrm>
            <a:off x="499730" y="3859619"/>
            <a:ext cx="2200940" cy="646331"/>
          </a:xfrm>
          <a:prstGeom prst="rect">
            <a:avLst/>
          </a:prstGeom>
          <a:noFill/>
        </p:spPr>
        <p:txBody>
          <a:bodyPr wrap="square" rtlCol="0">
            <a:spAutoFit/>
          </a:bodyPr>
          <a:lstStyle/>
          <a:p>
            <a:r>
              <a:rPr lang="en-US" dirty="0" smtClean="0"/>
              <a:t>Fine touch &amp; pressure receptors</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1481" name="Group 9"/>
          <p:cNvGrpSpPr>
            <a:grpSpLocks/>
          </p:cNvGrpSpPr>
          <p:nvPr/>
        </p:nvGrpSpPr>
        <p:grpSpPr bwMode="auto">
          <a:xfrm>
            <a:off x="939800" y="1647825"/>
            <a:ext cx="7408863" cy="4357688"/>
            <a:chOff x="592" y="1038"/>
            <a:chExt cx="4667" cy="2745"/>
          </a:xfrm>
        </p:grpSpPr>
        <p:pic>
          <p:nvPicPr>
            <p:cNvPr id="361478" name="Picture 6" descr="figure_09_03_1_labeled"/>
            <p:cNvPicPr>
              <a:picLocks noChangeAspect="1" noChangeArrowheads="1"/>
            </p:cNvPicPr>
            <p:nvPr/>
          </p:nvPicPr>
          <p:blipFill>
            <a:blip r:embed="rId3" cstate="print"/>
            <a:srcRect b="2574"/>
            <a:stretch>
              <a:fillRect/>
            </a:stretch>
          </p:blipFill>
          <p:spPr bwMode="auto">
            <a:xfrm>
              <a:off x="592" y="1038"/>
              <a:ext cx="2999" cy="2725"/>
            </a:xfrm>
            <a:prstGeom prst="rect">
              <a:avLst/>
            </a:prstGeom>
            <a:noFill/>
          </p:spPr>
        </p:pic>
        <p:pic>
          <p:nvPicPr>
            <p:cNvPr id="361480" name="Picture 8" descr="figure_09_03d-f_labeled"/>
            <p:cNvPicPr>
              <a:picLocks noChangeAspect="1" noChangeArrowheads="1"/>
            </p:cNvPicPr>
            <p:nvPr/>
          </p:nvPicPr>
          <p:blipFill>
            <a:blip r:embed="rId4" cstate="print"/>
            <a:srcRect l="-93" t="44153" r="48570" b="5835"/>
            <a:stretch>
              <a:fillRect/>
            </a:stretch>
          </p:blipFill>
          <p:spPr bwMode="auto">
            <a:xfrm>
              <a:off x="3355" y="2360"/>
              <a:ext cx="1904" cy="1423"/>
            </a:xfrm>
            <a:prstGeom prst="rect">
              <a:avLst/>
            </a:prstGeom>
            <a:noFill/>
          </p:spPr>
        </p:pic>
      </p:grpSp>
      <p:sp>
        <p:nvSpPr>
          <p:cNvPr id="361474" name="Rectangle 2"/>
          <p:cNvSpPr>
            <a:spLocks noGrp="1" noChangeArrowheads="1"/>
          </p:cNvSpPr>
          <p:nvPr>
            <p:ph type="title"/>
          </p:nvPr>
        </p:nvSpPr>
        <p:spPr/>
        <p:txBody>
          <a:bodyPr/>
          <a:lstStyle/>
          <a:p>
            <a:r>
              <a:rPr lang="en-US" dirty="0"/>
              <a:t>Tactile Receptors in the Skin</a:t>
            </a:r>
          </a:p>
        </p:txBody>
      </p:sp>
      <p:sp>
        <p:nvSpPr>
          <p:cNvPr id="361475" name="Rectangle 3"/>
          <p:cNvSpPr>
            <a:spLocks noGrp="1" noChangeArrowheads="1"/>
          </p:cNvSpPr>
          <p:nvPr>
            <p:ph type="body" idx="1"/>
          </p:nvPr>
        </p:nvSpPr>
        <p:spPr/>
        <p:txBody>
          <a:bodyPr/>
          <a:lstStyle/>
          <a:p>
            <a:endParaRPr lang="en-US" sz="2800" dirty="0"/>
          </a:p>
          <a:p>
            <a:endParaRPr lang="en-US" sz="2800" dirty="0"/>
          </a:p>
          <a:p>
            <a:endParaRPr lang="en-US" sz="2800" dirty="0"/>
          </a:p>
          <a:p>
            <a:pPr algn="ctr">
              <a:buFontTx/>
              <a:buNone/>
            </a:pPr>
            <a:endParaRPr lang="en-US" sz="2800" dirty="0"/>
          </a:p>
          <a:p>
            <a:pPr algn="ctr">
              <a:buFontTx/>
              <a:buNone/>
            </a:pPr>
            <a:endParaRPr lang="en-US" sz="2800" dirty="0"/>
          </a:p>
          <a:p>
            <a:pPr algn="ctr">
              <a:buFontTx/>
              <a:buNone/>
            </a:pPr>
            <a:endParaRPr lang="en-US" sz="2800" dirty="0"/>
          </a:p>
          <a:p>
            <a:pPr algn="ctr">
              <a:buFontTx/>
              <a:buNone/>
            </a:pPr>
            <a:endParaRPr lang="en-US" sz="2800" dirty="0"/>
          </a:p>
          <a:p>
            <a:pPr algn="ctr">
              <a:buFontTx/>
              <a:buNone/>
            </a:pPr>
            <a:endParaRPr lang="en-US" sz="2800" dirty="0"/>
          </a:p>
          <a:p>
            <a:pPr>
              <a:buFontTx/>
              <a:buNone/>
            </a:pPr>
            <a:r>
              <a:rPr lang="en-US" sz="1800" dirty="0"/>
              <a:t>Figure 9-3</a:t>
            </a:r>
          </a:p>
        </p:txBody>
      </p:sp>
      <p:sp>
        <p:nvSpPr>
          <p:cNvPr id="7" name="TextBox 6"/>
          <p:cNvSpPr txBox="1"/>
          <p:nvPr/>
        </p:nvSpPr>
        <p:spPr>
          <a:xfrm>
            <a:off x="6134986" y="1509823"/>
            <a:ext cx="2456121" cy="1477328"/>
          </a:xfrm>
          <a:prstGeom prst="rect">
            <a:avLst/>
          </a:prstGeom>
          <a:noFill/>
        </p:spPr>
        <p:txBody>
          <a:bodyPr wrap="square" rtlCol="0">
            <a:spAutoFit/>
          </a:bodyPr>
          <a:lstStyle/>
          <a:p>
            <a:r>
              <a:rPr lang="en-US" i="1" u="sng" dirty="0" smtClean="0"/>
              <a:t>Aka Meissner’s corpuscles</a:t>
            </a:r>
          </a:p>
          <a:p>
            <a:r>
              <a:rPr lang="en-US" dirty="0" smtClean="0"/>
              <a:t>Fine touch &amp; pressure, low freq vibration</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2502" name="Picture 6" descr="figure_09_03_1_labeled"/>
          <p:cNvPicPr>
            <a:picLocks noChangeAspect="1" noChangeArrowheads="1"/>
          </p:cNvPicPr>
          <p:nvPr/>
        </p:nvPicPr>
        <p:blipFill>
          <a:blip r:embed="rId3" cstate="print"/>
          <a:srcRect b="2574"/>
          <a:stretch>
            <a:fillRect/>
          </a:stretch>
        </p:blipFill>
        <p:spPr bwMode="auto">
          <a:xfrm>
            <a:off x="939800" y="1647825"/>
            <a:ext cx="4760913" cy="4325938"/>
          </a:xfrm>
          <a:prstGeom prst="rect">
            <a:avLst/>
          </a:prstGeom>
          <a:noFill/>
        </p:spPr>
      </p:pic>
      <p:sp>
        <p:nvSpPr>
          <p:cNvPr id="362498" name="Rectangle 2"/>
          <p:cNvSpPr>
            <a:spLocks noGrp="1" noChangeArrowheads="1"/>
          </p:cNvSpPr>
          <p:nvPr>
            <p:ph type="title"/>
          </p:nvPr>
        </p:nvSpPr>
        <p:spPr/>
        <p:txBody>
          <a:bodyPr/>
          <a:lstStyle/>
          <a:p>
            <a:r>
              <a:rPr lang="en-US" dirty="0"/>
              <a:t>Tactile Receptors in the Skin</a:t>
            </a:r>
          </a:p>
        </p:txBody>
      </p:sp>
      <p:sp>
        <p:nvSpPr>
          <p:cNvPr id="362499" name="Rectangle 3"/>
          <p:cNvSpPr>
            <a:spLocks noGrp="1" noChangeArrowheads="1"/>
          </p:cNvSpPr>
          <p:nvPr>
            <p:ph type="body" idx="1"/>
          </p:nvPr>
        </p:nvSpPr>
        <p:spPr/>
        <p:txBody>
          <a:bodyPr/>
          <a:lstStyle/>
          <a:p>
            <a:endParaRPr lang="en-US" sz="2800" dirty="0"/>
          </a:p>
          <a:p>
            <a:endParaRPr lang="en-US" sz="2800" dirty="0"/>
          </a:p>
          <a:p>
            <a:endParaRPr lang="en-US" sz="2800" dirty="0"/>
          </a:p>
          <a:p>
            <a:pPr algn="ctr">
              <a:buFontTx/>
              <a:buNone/>
            </a:pPr>
            <a:endParaRPr lang="en-US" sz="2800" dirty="0"/>
          </a:p>
          <a:p>
            <a:pPr algn="ctr">
              <a:buFontTx/>
              <a:buNone/>
            </a:pPr>
            <a:endParaRPr lang="en-US" sz="2800" dirty="0"/>
          </a:p>
          <a:p>
            <a:pPr algn="ctr">
              <a:buFontTx/>
              <a:buNone/>
            </a:pPr>
            <a:endParaRPr lang="en-US" sz="2800" dirty="0"/>
          </a:p>
          <a:p>
            <a:pPr algn="ctr">
              <a:buFontTx/>
              <a:buNone/>
            </a:pPr>
            <a:endParaRPr lang="en-US" sz="2800" dirty="0"/>
          </a:p>
          <a:p>
            <a:pPr algn="ctr">
              <a:buFontTx/>
              <a:buNone/>
            </a:pPr>
            <a:endParaRPr lang="en-US" sz="2800" dirty="0"/>
          </a:p>
          <a:p>
            <a:pPr>
              <a:buFontTx/>
              <a:buNone/>
            </a:pPr>
            <a:r>
              <a:rPr lang="en-US" sz="1800" dirty="0"/>
              <a:t>Figure 9-3</a:t>
            </a:r>
          </a:p>
        </p:txBody>
      </p:sp>
      <p:pic>
        <p:nvPicPr>
          <p:cNvPr id="362504" name="Picture 8" descr="figure_09_03d-f_labeled"/>
          <p:cNvPicPr>
            <a:picLocks noChangeAspect="1" noChangeArrowheads="1"/>
          </p:cNvPicPr>
          <p:nvPr/>
        </p:nvPicPr>
        <p:blipFill>
          <a:blip r:embed="rId4" cstate="print"/>
          <a:srcRect l="57986" t="49023"/>
          <a:stretch>
            <a:fillRect/>
          </a:stretch>
        </p:blipFill>
        <p:spPr bwMode="auto">
          <a:xfrm>
            <a:off x="5359400" y="3519488"/>
            <a:ext cx="2749550" cy="2568575"/>
          </a:xfrm>
          <a:prstGeom prst="rect">
            <a:avLst/>
          </a:prstGeom>
          <a:noFill/>
        </p:spPr>
      </p:pic>
      <p:sp>
        <p:nvSpPr>
          <p:cNvPr id="6" name="TextBox 5"/>
          <p:cNvSpPr txBox="1"/>
          <p:nvPr/>
        </p:nvSpPr>
        <p:spPr>
          <a:xfrm>
            <a:off x="6273209" y="1456660"/>
            <a:ext cx="2402958" cy="1477328"/>
          </a:xfrm>
          <a:prstGeom prst="rect">
            <a:avLst/>
          </a:prstGeom>
          <a:noFill/>
        </p:spPr>
        <p:txBody>
          <a:bodyPr wrap="square" rtlCol="0">
            <a:spAutoFit/>
          </a:bodyPr>
          <a:lstStyle/>
          <a:p>
            <a:r>
              <a:rPr lang="en-US" i="1" u="sng" dirty="0" smtClean="0"/>
              <a:t>Aka Pacinian corpuscles</a:t>
            </a:r>
          </a:p>
          <a:p>
            <a:r>
              <a:rPr lang="en-US" dirty="0" smtClean="0"/>
              <a:t>Sensitive to deep pressure, pulses or high freq vibration</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3526" name="Picture 6" descr="figure_09_03_1_labeled"/>
          <p:cNvPicPr>
            <a:picLocks noChangeAspect="1" noChangeArrowheads="1"/>
          </p:cNvPicPr>
          <p:nvPr/>
        </p:nvPicPr>
        <p:blipFill>
          <a:blip r:embed="rId3" cstate="print"/>
          <a:srcRect b="2574"/>
          <a:stretch>
            <a:fillRect/>
          </a:stretch>
        </p:blipFill>
        <p:spPr bwMode="auto">
          <a:xfrm>
            <a:off x="939800" y="1647825"/>
            <a:ext cx="4760913" cy="4325938"/>
          </a:xfrm>
          <a:prstGeom prst="rect">
            <a:avLst/>
          </a:prstGeom>
          <a:noFill/>
        </p:spPr>
      </p:pic>
      <p:sp>
        <p:nvSpPr>
          <p:cNvPr id="363522" name="Rectangle 2"/>
          <p:cNvSpPr>
            <a:spLocks noGrp="1" noChangeArrowheads="1"/>
          </p:cNvSpPr>
          <p:nvPr>
            <p:ph type="title"/>
          </p:nvPr>
        </p:nvSpPr>
        <p:spPr/>
        <p:txBody>
          <a:bodyPr/>
          <a:lstStyle/>
          <a:p>
            <a:r>
              <a:rPr lang="en-US" dirty="0"/>
              <a:t>Tactile Receptors in the Skin</a:t>
            </a:r>
          </a:p>
        </p:txBody>
      </p:sp>
      <p:sp>
        <p:nvSpPr>
          <p:cNvPr id="363523" name="Rectangle 3"/>
          <p:cNvSpPr>
            <a:spLocks noGrp="1" noChangeArrowheads="1"/>
          </p:cNvSpPr>
          <p:nvPr>
            <p:ph type="body" idx="1"/>
          </p:nvPr>
        </p:nvSpPr>
        <p:spPr/>
        <p:txBody>
          <a:bodyPr/>
          <a:lstStyle/>
          <a:p>
            <a:endParaRPr lang="en-US" sz="2800" dirty="0"/>
          </a:p>
          <a:p>
            <a:endParaRPr lang="en-US" sz="2800" dirty="0"/>
          </a:p>
          <a:p>
            <a:endParaRPr lang="en-US" sz="2800" dirty="0"/>
          </a:p>
          <a:p>
            <a:pPr algn="ctr">
              <a:buFontTx/>
              <a:buNone/>
            </a:pPr>
            <a:endParaRPr lang="en-US" sz="2800" dirty="0"/>
          </a:p>
          <a:p>
            <a:pPr algn="ctr">
              <a:buFontTx/>
              <a:buNone/>
            </a:pPr>
            <a:endParaRPr lang="en-US" sz="2800" dirty="0"/>
          </a:p>
          <a:p>
            <a:pPr algn="ctr">
              <a:buFontTx/>
              <a:buNone/>
            </a:pPr>
            <a:endParaRPr lang="en-US" sz="2800" dirty="0"/>
          </a:p>
          <a:p>
            <a:pPr algn="ctr">
              <a:buFontTx/>
              <a:buNone/>
            </a:pPr>
            <a:endParaRPr lang="en-US" sz="2800" dirty="0"/>
          </a:p>
          <a:p>
            <a:pPr algn="ctr">
              <a:buFontTx/>
              <a:buNone/>
            </a:pPr>
            <a:endParaRPr lang="en-US" sz="2800" dirty="0"/>
          </a:p>
          <a:p>
            <a:pPr>
              <a:buFontTx/>
              <a:buNone/>
            </a:pPr>
            <a:r>
              <a:rPr lang="en-US" sz="1800" dirty="0"/>
              <a:t>Figure 9-3</a:t>
            </a:r>
          </a:p>
        </p:txBody>
      </p:sp>
      <p:pic>
        <p:nvPicPr>
          <p:cNvPr id="363528" name="Picture 8" descr="figure_09_03d-f_labeled"/>
          <p:cNvPicPr>
            <a:picLocks noChangeAspect="1" noChangeArrowheads="1"/>
          </p:cNvPicPr>
          <p:nvPr/>
        </p:nvPicPr>
        <p:blipFill>
          <a:blip r:embed="rId4" cstate="print"/>
          <a:srcRect l="64395" b="56378"/>
          <a:stretch>
            <a:fillRect/>
          </a:stretch>
        </p:blipFill>
        <p:spPr bwMode="auto">
          <a:xfrm>
            <a:off x="5727700" y="3686175"/>
            <a:ext cx="2452688" cy="2314575"/>
          </a:xfrm>
          <a:prstGeom prst="rect">
            <a:avLst/>
          </a:prstGeom>
          <a:noFill/>
        </p:spPr>
      </p:pic>
      <p:sp>
        <p:nvSpPr>
          <p:cNvPr id="6" name="TextBox 5"/>
          <p:cNvSpPr txBox="1"/>
          <p:nvPr/>
        </p:nvSpPr>
        <p:spPr>
          <a:xfrm>
            <a:off x="5996763" y="1488558"/>
            <a:ext cx="2626242" cy="1200329"/>
          </a:xfrm>
          <a:prstGeom prst="rect">
            <a:avLst/>
          </a:prstGeom>
          <a:noFill/>
        </p:spPr>
        <p:txBody>
          <a:bodyPr wrap="square" rtlCol="0">
            <a:spAutoFit/>
          </a:bodyPr>
          <a:lstStyle/>
          <a:p>
            <a:r>
              <a:rPr lang="en-US" dirty="0" smtClean="0"/>
              <a:t>Sensitive to pressure &amp; skin distortion but located deep in the dermis</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p:txBody>
          <a:bodyPr/>
          <a:lstStyle/>
          <a:p>
            <a:r>
              <a:rPr lang="en-US" dirty="0"/>
              <a:t>Touch, Pressure, and Position</a:t>
            </a:r>
          </a:p>
        </p:txBody>
      </p:sp>
      <p:sp>
        <p:nvSpPr>
          <p:cNvPr id="240643" name="Rectangle 3"/>
          <p:cNvSpPr>
            <a:spLocks noGrp="1" noChangeArrowheads="1"/>
          </p:cNvSpPr>
          <p:nvPr>
            <p:ph type="body" idx="1"/>
          </p:nvPr>
        </p:nvSpPr>
        <p:spPr>
          <a:xfrm>
            <a:off x="457200" y="1143000"/>
            <a:ext cx="8229600" cy="5181600"/>
          </a:xfrm>
        </p:spPr>
        <p:txBody>
          <a:bodyPr/>
          <a:lstStyle/>
          <a:p>
            <a:pPr>
              <a:lnSpc>
                <a:spcPct val="150000"/>
              </a:lnSpc>
            </a:pPr>
            <a:r>
              <a:rPr lang="en-US" b="1" dirty="0">
                <a:solidFill>
                  <a:srgbClr val="000000"/>
                </a:solidFill>
              </a:rPr>
              <a:t>Baroreceptors </a:t>
            </a:r>
          </a:p>
          <a:p>
            <a:pPr lvl="1">
              <a:lnSpc>
                <a:spcPct val="150000"/>
              </a:lnSpc>
            </a:pPr>
            <a:r>
              <a:rPr lang="en-US" dirty="0">
                <a:solidFill>
                  <a:srgbClr val="000000"/>
                </a:solidFill>
              </a:rPr>
              <a:t>Monitor change in </a:t>
            </a:r>
            <a:r>
              <a:rPr lang="en-US" b="1" dirty="0">
                <a:solidFill>
                  <a:srgbClr val="000000"/>
                </a:solidFill>
              </a:rPr>
              <a:t>pressure</a:t>
            </a:r>
          </a:p>
          <a:p>
            <a:pPr lvl="1">
              <a:lnSpc>
                <a:spcPct val="150000"/>
              </a:lnSpc>
            </a:pPr>
            <a:r>
              <a:rPr lang="en-US" dirty="0">
                <a:solidFill>
                  <a:srgbClr val="000000"/>
                </a:solidFill>
              </a:rPr>
              <a:t>Consist of free nerve endings that branch within elastic tissues in wall of distensible organ (such as a blood vessel)</a:t>
            </a:r>
          </a:p>
          <a:p>
            <a:pPr lvl="1">
              <a:lnSpc>
                <a:spcPct val="150000"/>
              </a:lnSpc>
            </a:pPr>
            <a:r>
              <a:rPr lang="en-US" dirty="0">
                <a:solidFill>
                  <a:srgbClr val="000000"/>
                </a:solidFill>
              </a:rPr>
              <a:t>Respond immediately to a change in pressure, but adapt rapidly</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8914" name="Rectangle 2"/>
          <p:cNvSpPr>
            <a:spLocks noGrp="1" noChangeArrowheads="1"/>
          </p:cNvSpPr>
          <p:nvPr>
            <p:ph type="title"/>
          </p:nvPr>
        </p:nvSpPr>
        <p:spPr/>
        <p:txBody>
          <a:bodyPr/>
          <a:lstStyle/>
          <a:p>
            <a:r>
              <a:rPr lang="en-US" dirty="0"/>
              <a:t>Baroreceptors</a:t>
            </a:r>
          </a:p>
        </p:txBody>
      </p:sp>
      <p:sp>
        <p:nvSpPr>
          <p:cNvPr id="678915" name="Rectangle 3"/>
          <p:cNvSpPr>
            <a:spLocks noGrp="1" noChangeArrowheads="1"/>
          </p:cNvSpPr>
          <p:nvPr>
            <p:ph type="body" idx="1"/>
          </p:nvPr>
        </p:nvSpPr>
        <p:spPr/>
        <p:txBody>
          <a:bodyPr/>
          <a:lstStyle/>
          <a:p>
            <a:endParaRPr lang="en-US" dirty="0"/>
          </a:p>
          <a:p>
            <a:endParaRPr lang="en-US" dirty="0"/>
          </a:p>
          <a:p>
            <a:pPr>
              <a:buFontTx/>
              <a:buNone/>
            </a:pPr>
            <a:endParaRPr lang="en-US" dirty="0"/>
          </a:p>
          <a:p>
            <a:endParaRPr lang="en-US" dirty="0"/>
          </a:p>
          <a:p>
            <a:endParaRPr lang="en-US" dirty="0"/>
          </a:p>
          <a:p>
            <a:endParaRPr lang="en-US" dirty="0"/>
          </a:p>
          <a:p>
            <a:endParaRPr lang="en-US" dirty="0"/>
          </a:p>
          <a:p>
            <a:pPr>
              <a:buFontTx/>
              <a:buNone/>
            </a:pPr>
            <a:r>
              <a:rPr lang="en-US" sz="2000" dirty="0"/>
              <a:t>Figure 9-4</a:t>
            </a:r>
          </a:p>
        </p:txBody>
      </p:sp>
      <p:pic>
        <p:nvPicPr>
          <p:cNvPr id="678916" name="Picture 4" descr="figure_09_04_labeled"/>
          <p:cNvPicPr>
            <a:picLocks noChangeAspect="1" noChangeArrowheads="1"/>
          </p:cNvPicPr>
          <p:nvPr/>
        </p:nvPicPr>
        <p:blipFill>
          <a:blip r:embed="rId3" cstate="print"/>
          <a:srcRect l="-250" b="3308"/>
          <a:stretch>
            <a:fillRect/>
          </a:stretch>
        </p:blipFill>
        <p:spPr bwMode="auto">
          <a:xfrm>
            <a:off x="817563" y="1374775"/>
            <a:ext cx="7450137" cy="4160838"/>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p:txBody>
          <a:bodyPr/>
          <a:lstStyle/>
          <a:p>
            <a:r>
              <a:rPr lang="en-US" dirty="0"/>
              <a:t>Touch, Pressure, and Position</a:t>
            </a:r>
          </a:p>
        </p:txBody>
      </p:sp>
      <p:sp>
        <p:nvSpPr>
          <p:cNvPr id="241667" name="Rectangle 3"/>
          <p:cNvSpPr>
            <a:spLocks noGrp="1" noChangeArrowheads="1"/>
          </p:cNvSpPr>
          <p:nvPr>
            <p:ph type="body" idx="1"/>
          </p:nvPr>
        </p:nvSpPr>
        <p:spPr>
          <a:xfrm>
            <a:off x="457200" y="1447800"/>
            <a:ext cx="8229600" cy="4678363"/>
          </a:xfrm>
        </p:spPr>
        <p:txBody>
          <a:bodyPr/>
          <a:lstStyle/>
          <a:p>
            <a:pPr>
              <a:lnSpc>
                <a:spcPct val="150000"/>
              </a:lnSpc>
            </a:pPr>
            <a:r>
              <a:rPr lang="en-US" b="1" dirty="0">
                <a:solidFill>
                  <a:srgbClr val="000000"/>
                </a:solidFill>
              </a:rPr>
              <a:t>Proprioceptors </a:t>
            </a:r>
          </a:p>
          <a:p>
            <a:pPr lvl="1">
              <a:lnSpc>
                <a:spcPct val="150000"/>
              </a:lnSpc>
            </a:pPr>
            <a:r>
              <a:rPr lang="en-US" dirty="0">
                <a:solidFill>
                  <a:srgbClr val="000000"/>
                </a:solidFill>
              </a:rPr>
              <a:t>Monitor:</a:t>
            </a:r>
          </a:p>
          <a:p>
            <a:pPr lvl="2">
              <a:lnSpc>
                <a:spcPct val="150000"/>
              </a:lnSpc>
            </a:pPr>
            <a:r>
              <a:rPr lang="en-US" dirty="0">
                <a:solidFill>
                  <a:srgbClr val="000000"/>
                </a:solidFill>
              </a:rPr>
              <a:t>Position of joints</a:t>
            </a:r>
          </a:p>
          <a:p>
            <a:pPr lvl="2">
              <a:lnSpc>
                <a:spcPct val="150000"/>
              </a:lnSpc>
            </a:pPr>
            <a:r>
              <a:rPr lang="en-US" dirty="0">
                <a:solidFill>
                  <a:srgbClr val="000000"/>
                </a:solidFill>
              </a:rPr>
              <a:t>Tension in tendons and ligaments</a:t>
            </a:r>
          </a:p>
          <a:p>
            <a:pPr lvl="2">
              <a:lnSpc>
                <a:spcPct val="150000"/>
              </a:lnSpc>
            </a:pPr>
            <a:r>
              <a:rPr lang="en-US" dirty="0">
                <a:solidFill>
                  <a:srgbClr val="000000"/>
                </a:solidFill>
              </a:rPr>
              <a:t>State of muscular contraction</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Grp="1" noChangeArrowheads="1"/>
          </p:cNvSpPr>
          <p:nvPr>
            <p:ph type="title"/>
          </p:nvPr>
        </p:nvSpPr>
        <p:spPr/>
        <p:txBody>
          <a:bodyPr/>
          <a:lstStyle/>
          <a:p>
            <a:r>
              <a:rPr lang="en-US" dirty="0"/>
              <a:t>Touch, Pressure, and Position</a:t>
            </a:r>
          </a:p>
        </p:txBody>
      </p:sp>
      <p:sp>
        <p:nvSpPr>
          <p:cNvPr id="242691" name="Rectangle 3"/>
          <p:cNvSpPr>
            <a:spLocks noGrp="1" noChangeArrowheads="1"/>
          </p:cNvSpPr>
          <p:nvPr>
            <p:ph type="body" idx="1"/>
          </p:nvPr>
        </p:nvSpPr>
        <p:spPr>
          <a:xfrm>
            <a:off x="457200" y="1111250"/>
            <a:ext cx="8229600" cy="5499100"/>
          </a:xfrm>
        </p:spPr>
        <p:txBody>
          <a:bodyPr/>
          <a:lstStyle/>
          <a:p>
            <a:pPr>
              <a:lnSpc>
                <a:spcPct val="150000"/>
              </a:lnSpc>
            </a:pPr>
            <a:r>
              <a:rPr lang="en-US" sz="2800" dirty="0">
                <a:solidFill>
                  <a:srgbClr val="000000"/>
                </a:solidFill>
              </a:rPr>
              <a:t>Major Groups of Proprioceptors </a:t>
            </a:r>
          </a:p>
          <a:p>
            <a:pPr lvl="1">
              <a:lnSpc>
                <a:spcPct val="150000"/>
              </a:lnSpc>
            </a:pPr>
            <a:r>
              <a:rPr lang="en-US" sz="2400" b="1" dirty="0">
                <a:solidFill>
                  <a:srgbClr val="000000"/>
                </a:solidFill>
              </a:rPr>
              <a:t>Muscle spindles: </a:t>
            </a:r>
          </a:p>
          <a:p>
            <a:pPr lvl="2">
              <a:lnSpc>
                <a:spcPct val="150000"/>
              </a:lnSpc>
            </a:pPr>
            <a:r>
              <a:rPr lang="en-US" sz="2000" dirty="0">
                <a:solidFill>
                  <a:srgbClr val="000000"/>
                </a:solidFill>
              </a:rPr>
              <a:t>Monitor skeletal muscle length </a:t>
            </a:r>
          </a:p>
          <a:p>
            <a:pPr lvl="2">
              <a:lnSpc>
                <a:spcPct val="150000"/>
              </a:lnSpc>
            </a:pPr>
            <a:r>
              <a:rPr lang="en-US" sz="2000" dirty="0">
                <a:solidFill>
                  <a:srgbClr val="000000"/>
                </a:solidFill>
              </a:rPr>
              <a:t>Trigger stretch reflexes</a:t>
            </a:r>
          </a:p>
          <a:p>
            <a:pPr lvl="1">
              <a:lnSpc>
                <a:spcPct val="150000"/>
              </a:lnSpc>
            </a:pPr>
            <a:r>
              <a:rPr lang="en-US" sz="2400" b="1" dirty="0">
                <a:solidFill>
                  <a:srgbClr val="000000"/>
                </a:solidFill>
              </a:rPr>
              <a:t>Golgi tendon organs:</a:t>
            </a:r>
          </a:p>
          <a:p>
            <a:pPr lvl="2">
              <a:lnSpc>
                <a:spcPct val="150000"/>
              </a:lnSpc>
            </a:pPr>
            <a:r>
              <a:rPr lang="en-US" sz="2000" dirty="0">
                <a:solidFill>
                  <a:srgbClr val="000000"/>
                </a:solidFill>
              </a:rPr>
              <a:t>Located at the junction between skeletal muscle and its tendon </a:t>
            </a:r>
          </a:p>
          <a:p>
            <a:pPr lvl="2">
              <a:lnSpc>
                <a:spcPct val="150000"/>
              </a:lnSpc>
            </a:pPr>
            <a:r>
              <a:rPr lang="en-US" sz="2000" dirty="0">
                <a:solidFill>
                  <a:srgbClr val="000000"/>
                </a:solidFill>
              </a:rPr>
              <a:t>Stimulated by tension in tendon</a:t>
            </a:r>
          </a:p>
          <a:p>
            <a:pPr lvl="2">
              <a:lnSpc>
                <a:spcPct val="150000"/>
              </a:lnSpc>
            </a:pPr>
            <a:r>
              <a:rPr lang="en-US" sz="2000" dirty="0">
                <a:solidFill>
                  <a:srgbClr val="000000"/>
                </a:solidFill>
              </a:rPr>
              <a:t>Monitor external tension developed during muscle contraction</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p:txBody>
          <a:bodyPr/>
          <a:lstStyle/>
          <a:p>
            <a:r>
              <a:rPr lang="en-US" dirty="0"/>
              <a:t>Chemical Detection</a:t>
            </a:r>
          </a:p>
        </p:txBody>
      </p:sp>
      <p:sp>
        <p:nvSpPr>
          <p:cNvPr id="244739" name="Rectangle 3"/>
          <p:cNvSpPr>
            <a:spLocks noGrp="1" noChangeArrowheads="1"/>
          </p:cNvSpPr>
          <p:nvPr>
            <p:ph type="body" idx="1"/>
          </p:nvPr>
        </p:nvSpPr>
        <p:spPr>
          <a:xfrm>
            <a:off x="381000" y="1143000"/>
            <a:ext cx="8229600" cy="4953000"/>
          </a:xfrm>
        </p:spPr>
        <p:txBody>
          <a:bodyPr/>
          <a:lstStyle/>
          <a:p>
            <a:pPr>
              <a:lnSpc>
                <a:spcPct val="150000"/>
              </a:lnSpc>
            </a:pPr>
            <a:r>
              <a:rPr lang="en-US" b="1" dirty="0">
                <a:solidFill>
                  <a:srgbClr val="000000"/>
                </a:solidFill>
              </a:rPr>
              <a:t>Chemoreceptors </a:t>
            </a:r>
          </a:p>
          <a:p>
            <a:pPr lvl="1">
              <a:lnSpc>
                <a:spcPct val="150000"/>
              </a:lnSpc>
            </a:pPr>
            <a:r>
              <a:rPr lang="en-US" dirty="0">
                <a:solidFill>
                  <a:srgbClr val="000000"/>
                </a:solidFill>
              </a:rPr>
              <a:t>Respond only to water-soluble and lipid-soluble substances dissolved in surrounding fluid</a:t>
            </a:r>
          </a:p>
          <a:p>
            <a:pPr lvl="1">
              <a:lnSpc>
                <a:spcPct val="150000"/>
              </a:lnSpc>
            </a:pPr>
            <a:r>
              <a:rPr lang="en-US" dirty="0">
                <a:solidFill>
                  <a:srgbClr val="000000"/>
                </a:solidFill>
              </a:rPr>
              <a:t>Receptors exhibit peripheral adaptation over period of seconds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ChangeArrowheads="1"/>
          </p:cNvSpPr>
          <p:nvPr>
            <p:ph type="title"/>
          </p:nvPr>
        </p:nvSpPr>
        <p:spPr/>
        <p:txBody>
          <a:bodyPr/>
          <a:lstStyle/>
          <a:p>
            <a:r>
              <a:rPr lang="en-US" dirty="0"/>
              <a:t>Classifying Sensory Receptors</a:t>
            </a:r>
          </a:p>
        </p:txBody>
      </p:sp>
      <p:sp>
        <p:nvSpPr>
          <p:cNvPr id="245763" name="Rectangle 3"/>
          <p:cNvSpPr>
            <a:spLocks noGrp="1" noChangeArrowheads="1"/>
          </p:cNvSpPr>
          <p:nvPr>
            <p:ph type="body" idx="1"/>
          </p:nvPr>
        </p:nvSpPr>
        <p:spPr>
          <a:xfrm>
            <a:off x="457200" y="1219200"/>
            <a:ext cx="8229600" cy="5257800"/>
          </a:xfrm>
        </p:spPr>
        <p:txBody>
          <a:bodyPr/>
          <a:lstStyle/>
          <a:p>
            <a:pPr>
              <a:lnSpc>
                <a:spcPct val="150000"/>
              </a:lnSpc>
            </a:pPr>
            <a:r>
              <a:rPr lang="en-US" sz="2800" b="1" dirty="0">
                <a:solidFill>
                  <a:srgbClr val="000000"/>
                </a:solidFill>
              </a:rPr>
              <a:t>Chemoreceptors</a:t>
            </a:r>
            <a:r>
              <a:rPr lang="en-US" sz="2800" dirty="0">
                <a:solidFill>
                  <a:srgbClr val="000000"/>
                </a:solidFill>
              </a:rPr>
              <a:t> </a:t>
            </a:r>
          </a:p>
          <a:p>
            <a:pPr lvl="1">
              <a:lnSpc>
                <a:spcPct val="150000"/>
              </a:lnSpc>
            </a:pPr>
            <a:r>
              <a:rPr lang="en-US" sz="2400" dirty="0">
                <a:solidFill>
                  <a:srgbClr val="000000"/>
                </a:solidFill>
              </a:rPr>
              <a:t>Located in the: </a:t>
            </a:r>
          </a:p>
          <a:p>
            <a:pPr lvl="2">
              <a:lnSpc>
                <a:spcPct val="150000"/>
              </a:lnSpc>
            </a:pPr>
            <a:r>
              <a:rPr lang="en-US" sz="2000" b="1" dirty="0">
                <a:solidFill>
                  <a:srgbClr val="000000"/>
                </a:solidFill>
              </a:rPr>
              <a:t>Carotid bodies</a:t>
            </a:r>
            <a:r>
              <a:rPr lang="en-US" sz="2000" dirty="0">
                <a:solidFill>
                  <a:srgbClr val="000000"/>
                </a:solidFill>
              </a:rPr>
              <a:t>: </a:t>
            </a:r>
          </a:p>
          <a:p>
            <a:pPr lvl="3">
              <a:lnSpc>
                <a:spcPct val="150000"/>
              </a:lnSpc>
            </a:pPr>
            <a:r>
              <a:rPr lang="en-US" sz="1800" dirty="0">
                <a:solidFill>
                  <a:srgbClr val="000000"/>
                </a:solidFill>
              </a:rPr>
              <a:t>near the origin of the internal carotid arteries on each side of the neck</a:t>
            </a:r>
          </a:p>
          <a:p>
            <a:pPr lvl="2">
              <a:lnSpc>
                <a:spcPct val="150000"/>
              </a:lnSpc>
            </a:pPr>
            <a:r>
              <a:rPr lang="en-US" sz="2000" b="1" dirty="0">
                <a:solidFill>
                  <a:srgbClr val="000000"/>
                </a:solidFill>
              </a:rPr>
              <a:t>Aortic bodies</a:t>
            </a:r>
            <a:r>
              <a:rPr lang="en-US" sz="2000" dirty="0">
                <a:solidFill>
                  <a:srgbClr val="000000"/>
                </a:solidFill>
              </a:rPr>
              <a:t>: </a:t>
            </a:r>
          </a:p>
          <a:p>
            <a:pPr lvl="3">
              <a:lnSpc>
                <a:spcPct val="150000"/>
              </a:lnSpc>
            </a:pPr>
            <a:r>
              <a:rPr lang="en-US" sz="1800" dirty="0">
                <a:solidFill>
                  <a:srgbClr val="000000"/>
                </a:solidFill>
              </a:rPr>
              <a:t>between the major branches of the aortic arch</a:t>
            </a:r>
          </a:p>
          <a:p>
            <a:pPr lvl="1">
              <a:lnSpc>
                <a:spcPct val="150000"/>
              </a:lnSpc>
            </a:pPr>
            <a:r>
              <a:rPr lang="en-US" sz="2400" dirty="0">
                <a:solidFill>
                  <a:srgbClr val="000000"/>
                </a:solidFill>
              </a:rPr>
              <a:t>Receptors monitor pH, carbon dioxide, and oxygen levels in arterial blood</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9938" name="Rectangle 2"/>
          <p:cNvSpPr>
            <a:spLocks noGrp="1" noChangeArrowheads="1"/>
          </p:cNvSpPr>
          <p:nvPr>
            <p:ph type="title"/>
          </p:nvPr>
        </p:nvSpPr>
        <p:spPr/>
        <p:txBody>
          <a:bodyPr/>
          <a:lstStyle/>
          <a:p>
            <a:r>
              <a:rPr lang="en-US" dirty="0"/>
              <a:t>Chemoreceptors</a:t>
            </a:r>
          </a:p>
        </p:txBody>
      </p:sp>
      <p:sp>
        <p:nvSpPr>
          <p:cNvPr id="679939" name="Rectangle 3"/>
          <p:cNvSpPr>
            <a:spLocks noGrp="1" noChangeArrowheads="1"/>
          </p:cNvSpPr>
          <p:nvPr>
            <p:ph type="body" idx="1"/>
          </p:nvPr>
        </p:nvSpPr>
        <p:spPr/>
        <p:txBody>
          <a:bodyPr/>
          <a:lstStyle/>
          <a:p>
            <a:endParaRPr lang="en-US" dirty="0"/>
          </a:p>
          <a:p>
            <a:endParaRPr lang="en-US" dirty="0"/>
          </a:p>
          <a:p>
            <a:pPr>
              <a:buFontTx/>
              <a:buNone/>
            </a:pPr>
            <a:endParaRPr lang="en-US" dirty="0"/>
          </a:p>
          <a:p>
            <a:endParaRPr lang="en-US" dirty="0"/>
          </a:p>
          <a:p>
            <a:endParaRPr lang="en-US" dirty="0"/>
          </a:p>
          <a:p>
            <a:endParaRPr lang="en-US" dirty="0"/>
          </a:p>
          <a:p>
            <a:endParaRPr lang="en-US" dirty="0"/>
          </a:p>
          <a:p>
            <a:pPr>
              <a:buFontTx/>
              <a:buNone/>
            </a:pPr>
            <a:r>
              <a:rPr lang="en-US" sz="2000" dirty="0"/>
              <a:t>Figure 9-5</a:t>
            </a:r>
          </a:p>
        </p:txBody>
      </p:sp>
      <p:pic>
        <p:nvPicPr>
          <p:cNvPr id="679940" name="Picture 4" descr="figure_09_05_labeled"/>
          <p:cNvPicPr>
            <a:picLocks noChangeAspect="1" noChangeArrowheads="1"/>
          </p:cNvPicPr>
          <p:nvPr/>
        </p:nvPicPr>
        <p:blipFill>
          <a:blip r:embed="rId3" cstate="print"/>
          <a:srcRect l="-539" b="3951"/>
          <a:stretch>
            <a:fillRect/>
          </a:stretch>
        </p:blipFill>
        <p:spPr bwMode="auto">
          <a:xfrm>
            <a:off x="949325" y="1449388"/>
            <a:ext cx="7158038" cy="3976687"/>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0962" name="Rectangle 2"/>
          <p:cNvSpPr>
            <a:spLocks noGrp="1" noChangeArrowheads="1"/>
          </p:cNvSpPr>
          <p:nvPr>
            <p:ph type="title"/>
          </p:nvPr>
        </p:nvSpPr>
        <p:spPr>
          <a:xfrm>
            <a:off x="457200" y="2133600"/>
            <a:ext cx="8229600" cy="1143000"/>
          </a:xfrm>
          <a:noFill/>
        </p:spPr>
        <p:txBody>
          <a:bodyPr/>
          <a:lstStyle/>
          <a:p>
            <a:r>
              <a:rPr lang="en-US" sz="4000" dirty="0" smtClean="0">
                <a:solidFill>
                  <a:schemeClr val="tx1"/>
                </a:solidFill>
              </a:rPr>
              <a:t>9-3: </a:t>
            </a:r>
            <a:r>
              <a:rPr lang="en-US" sz="4000" dirty="0">
                <a:solidFill>
                  <a:schemeClr val="tx1"/>
                </a:solidFill>
              </a:rPr>
              <a:t>Olfaction, the sense of smell,</a:t>
            </a:r>
            <a:br>
              <a:rPr lang="en-US" sz="4000" dirty="0">
                <a:solidFill>
                  <a:schemeClr val="tx1"/>
                </a:solidFill>
              </a:rPr>
            </a:br>
            <a:r>
              <a:rPr lang="en-US" sz="4000" dirty="0">
                <a:solidFill>
                  <a:schemeClr val="tx1"/>
                </a:solidFill>
              </a:rPr>
              <a:t>involves olfactory receptors</a:t>
            </a:r>
            <a:br>
              <a:rPr lang="en-US" sz="4000" dirty="0">
                <a:solidFill>
                  <a:schemeClr val="tx1"/>
                </a:solidFill>
              </a:rPr>
            </a:br>
            <a:r>
              <a:rPr lang="en-US" sz="4000" dirty="0">
                <a:solidFill>
                  <a:schemeClr val="tx1"/>
                </a:solidFill>
              </a:rPr>
              <a:t>responding to chemical stimuli</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p:cNvSpPr>
            <a:spLocks noChangeArrowheads="1"/>
          </p:cNvSpPr>
          <p:nvPr/>
        </p:nvSpPr>
        <p:spPr bwMode="auto">
          <a:xfrm>
            <a:off x="7772400" y="6443663"/>
            <a:ext cx="1031875" cy="274637"/>
          </a:xfrm>
          <a:prstGeom prst="rect">
            <a:avLst/>
          </a:prstGeom>
          <a:noFill/>
          <a:ln w="9525">
            <a:noFill/>
            <a:miter lim="800000"/>
            <a:headEnd/>
            <a:tailEnd/>
          </a:ln>
          <a:effectLst/>
        </p:spPr>
        <p:txBody>
          <a:bodyPr wrap="none">
            <a:spAutoFit/>
          </a:bodyPr>
          <a:lstStyle/>
          <a:p>
            <a:pPr eaLnBrk="0" hangingPunct="0">
              <a:spcBef>
                <a:spcPct val="20000"/>
              </a:spcBef>
              <a:buClr>
                <a:schemeClr val="tx1"/>
              </a:buClr>
            </a:pPr>
            <a:r>
              <a:rPr lang="en-US" sz="1200" dirty="0">
                <a:solidFill>
                  <a:srgbClr val="FFFFFF"/>
                </a:solidFill>
                <a:latin typeface="Trebuchet MS" pitchFamily="48" charset="0"/>
              </a:rPr>
              <a:t>Figure 17–1a</a:t>
            </a:r>
          </a:p>
        </p:txBody>
      </p:sp>
      <p:sp>
        <p:nvSpPr>
          <p:cNvPr id="392195" name="Rectangle 3"/>
          <p:cNvSpPr>
            <a:spLocks noGrp="1" noChangeArrowheads="1"/>
          </p:cNvSpPr>
          <p:nvPr>
            <p:ph type="title"/>
          </p:nvPr>
        </p:nvSpPr>
        <p:spPr/>
        <p:txBody>
          <a:bodyPr/>
          <a:lstStyle/>
          <a:p>
            <a:r>
              <a:rPr lang="en-US" dirty="0"/>
              <a:t>Smell (Olfaction)</a:t>
            </a:r>
          </a:p>
        </p:txBody>
      </p:sp>
      <p:sp>
        <p:nvSpPr>
          <p:cNvPr id="392196" name="Rectangle 4"/>
          <p:cNvSpPr>
            <a:spLocks noGrp="1" noChangeArrowheads="1"/>
          </p:cNvSpPr>
          <p:nvPr>
            <p:ph type="body" sz="half" idx="2"/>
          </p:nvPr>
        </p:nvSpPr>
        <p:spPr>
          <a:xfrm>
            <a:off x="533400" y="1143000"/>
            <a:ext cx="8001000" cy="5105400"/>
          </a:xfrm>
        </p:spPr>
        <p:txBody>
          <a:bodyPr/>
          <a:lstStyle/>
          <a:p>
            <a:pPr>
              <a:lnSpc>
                <a:spcPct val="150000"/>
              </a:lnSpc>
            </a:pPr>
            <a:r>
              <a:rPr lang="en-US" dirty="0">
                <a:solidFill>
                  <a:srgbClr val="000000"/>
                </a:solidFill>
              </a:rPr>
              <a:t>Olfactory Organs</a:t>
            </a:r>
          </a:p>
          <a:p>
            <a:pPr lvl="1">
              <a:lnSpc>
                <a:spcPct val="150000"/>
              </a:lnSpc>
            </a:pPr>
            <a:r>
              <a:rPr lang="en-US" dirty="0">
                <a:solidFill>
                  <a:srgbClr val="000000"/>
                </a:solidFill>
              </a:rPr>
              <a:t>Provide sense of smell </a:t>
            </a:r>
          </a:p>
          <a:p>
            <a:pPr lvl="1">
              <a:lnSpc>
                <a:spcPct val="150000"/>
              </a:lnSpc>
            </a:pPr>
            <a:r>
              <a:rPr lang="en-US" dirty="0">
                <a:solidFill>
                  <a:srgbClr val="000000"/>
                </a:solidFill>
              </a:rPr>
              <a:t>Located in nasal cavity on either side of nasal septum</a:t>
            </a:r>
          </a:p>
          <a:p>
            <a:pPr lvl="1">
              <a:lnSpc>
                <a:spcPct val="150000"/>
              </a:lnSpc>
            </a:pPr>
            <a:r>
              <a:rPr lang="en-US" dirty="0">
                <a:solidFill>
                  <a:srgbClr val="000000"/>
                </a:solidFill>
              </a:rPr>
              <a:t>Made up of two layers:</a:t>
            </a:r>
          </a:p>
          <a:p>
            <a:pPr lvl="2">
              <a:lnSpc>
                <a:spcPct val="150000"/>
              </a:lnSpc>
            </a:pPr>
            <a:r>
              <a:rPr lang="en-US" sz="2800" dirty="0">
                <a:solidFill>
                  <a:srgbClr val="000000"/>
                </a:solidFill>
              </a:rPr>
              <a:t>Olfactory epithelium</a:t>
            </a:r>
          </a:p>
          <a:p>
            <a:pPr lvl="2">
              <a:lnSpc>
                <a:spcPct val="150000"/>
              </a:lnSpc>
            </a:pPr>
            <a:r>
              <a:rPr lang="en-US" sz="2800" dirty="0">
                <a:solidFill>
                  <a:srgbClr val="000000"/>
                </a:solidFill>
              </a:rPr>
              <a:t> Lamina propria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Rectangle 2"/>
          <p:cNvSpPr>
            <a:spLocks noGrp="1" noChangeArrowheads="1"/>
          </p:cNvSpPr>
          <p:nvPr>
            <p:ph type="title"/>
          </p:nvPr>
        </p:nvSpPr>
        <p:spPr/>
        <p:txBody>
          <a:bodyPr/>
          <a:lstStyle/>
          <a:p>
            <a:r>
              <a:rPr lang="en-US" dirty="0"/>
              <a:t>The Olfactory Organs</a:t>
            </a:r>
          </a:p>
        </p:txBody>
      </p:sp>
      <p:sp>
        <p:nvSpPr>
          <p:cNvPr id="396291" name="Rectangle 3"/>
          <p:cNvSpPr>
            <a:spLocks noGrp="1" noChangeArrowheads="1"/>
          </p:cNvSpPr>
          <p:nvPr>
            <p:ph type="body" idx="1"/>
          </p:nvPr>
        </p:nvSpPr>
        <p:spPr>
          <a:xfrm>
            <a:off x="457200" y="1600200"/>
            <a:ext cx="8229600" cy="4724400"/>
          </a:xfrm>
        </p:spPr>
        <p:txBody>
          <a:bodyPr/>
          <a:lstStyle/>
          <a:p>
            <a:pPr>
              <a:lnSpc>
                <a:spcPct val="90000"/>
              </a:lnSpc>
            </a:pPr>
            <a:endParaRPr lang="en-US" sz="3600" dirty="0"/>
          </a:p>
          <a:p>
            <a:pPr>
              <a:lnSpc>
                <a:spcPct val="90000"/>
              </a:lnSpc>
            </a:pPr>
            <a:endParaRPr lang="en-US" sz="3600" dirty="0"/>
          </a:p>
          <a:p>
            <a:pPr>
              <a:lnSpc>
                <a:spcPct val="90000"/>
              </a:lnSpc>
              <a:buFontTx/>
              <a:buNone/>
            </a:pPr>
            <a:endParaRPr lang="en-US" sz="3600" dirty="0"/>
          </a:p>
          <a:p>
            <a:pPr algn="ctr">
              <a:lnSpc>
                <a:spcPct val="90000"/>
              </a:lnSpc>
              <a:buFontTx/>
              <a:buNone/>
            </a:pPr>
            <a:endParaRPr lang="en-US" sz="3600" dirty="0"/>
          </a:p>
          <a:p>
            <a:pPr algn="ctr">
              <a:lnSpc>
                <a:spcPct val="90000"/>
              </a:lnSpc>
              <a:buFontTx/>
              <a:buNone/>
            </a:pPr>
            <a:endParaRPr lang="en-US" sz="3600" dirty="0"/>
          </a:p>
          <a:p>
            <a:pPr algn="ctr">
              <a:lnSpc>
                <a:spcPct val="90000"/>
              </a:lnSpc>
              <a:buFontTx/>
              <a:buNone/>
            </a:pPr>
            <a:endParaRPr lang="en-US" sz="3600" dirty="0"/>
          </a:p>
          <a:p>
            <a:pPr algn="ctr">
              <a:lnSpc>
                <a:spcPct val="90000"/>
              </a:lnSpc>
              <a:buFontTx/>
              <a:buNone/>
            </a:pPr>
            <a:endParaRPr lang="en-US" sz="3600" dirty="0"/>
          </a:p>
          <a:p>
            <a:pPr>
              <a:lnSpc>
                <a:spcPct val="90000"/>
              </a:lnSpc>
              <a:buFontTx/>
              <a:buNone/>
            </a:pPr>
            <a:r>
              <a:rPr lang="en-US" sz="2000" dirty="0"/>
              <a:t>Figure 9-6</a:t>
            </a:r>
          </a:p>
        </p:txBody>
      </p:sp>
      <p:pic>
        <p:nvPicPr>
          <p:cNvPr id="396293" name="Picture 5" descr="figure_09_06a_labeled"/>
          <p:cNvPicPr>
            <a:picLocks noChangeAspect="1" noChangeArrowheads="1"/>
          </p:cNvPicPr>
          <p:nvPr/>
        </p:nvPicPr>
        <p:blipFill>
          <a:blip r:embed="rId3" cstate="print"/>
          <a:srcRect b="3027"/>
          <a:stretch>
            <a:fillRect/>
          </a:stretch>
        </p:blipFill>
        <p:spPr bwMode="auto">
          <a:xfrm>
            <a:off x="2038350" y="1509713"/>
            <a:ext cx="5024438" cy="4508500"/>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Olfactory Organs</a:t>
            </a:r>
            <a:endParaRPr lang="en-US" dirty="0"/>
          </a:p>
        </p:txBody>
      </p:sp>
      <p:pic>
        <p:nvPicPr>
          <p:cNvPr id="4" name="Picture 3" descr="09_06bOlfactoryOrgans_L"/>
          <p:cNvPicPr>
            <a:picLocks noChangeAspect="1" noChangeArrowheads="1"/>
          </p:cNvPicPr>
          <p:nvPr/>
        </p:nvPicPr>
        <p:blipFill>
          <a:blip r:embed="rId2" cstate="print"/>
          <a:srcRect/>
          <a:stretch>
            <a:fillRect/>
          </a:stretch>
        </p:blipFill>
        <p:spPr bwMode="auto">
          <a:xfrm>
            <a:off x="2009553" y="1228134"/>
            <a:ext cx="5211283" cy="4937715"/>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Rectangle 2"/>
          <p:cNvSpPr>
            <a:spLocks noGrp="1" noChangeArrowheads="1"/>
          </p:cNvSpPr>
          <p:nvPr>
            <p:ph type="title"/>
          </p:nvPr>
        </p:nvSpPr>
        <p:spPr/>
        <p:txBody>
          <a:bodyPr/>
          <a:lstStyle/>
          <a:p>
            <a:r>
              <a:rPr lang="en-US" dirty="0"/>
              <a:t>Smell (Olfaction)</a:t>
            </a:r>
          </a:p>
        </p:txBody>
      </p:sp>
      <p:sp>
        <p:nvSpPr>
          <p:cNvPr id="402435" name="Rectangle 3"/>
          <p:cNvSpPr>
            <a:spLocks noGrp="1" noChangeArrowheads="1"/>
          </p:cNvSpPr>
          <p:nvPr>
            <p:ph type="body" idx="1"/>
          </p:nvPr>
        </p:nvSpPr>
        <p:spPr>
          <a:xfrm>
            <a:off x="457200" y="1371600"/>
            <a:ext cx="8229600" cy="4953000"/>
          </a:xfrm>
        </p:spPr>
        <p:txBody>
          <a:bodyPr/>
          <a:lstStyle/>
          <a:p>
            <a:pPr>
              <a:lnSpc>
                <a:spcPct val="150000"/>
              </a:lnSpc>
            </a:pPr>
            <a:r>
              <a:rPr lang="en-US" sz="2800" dirty="0">
                <a:solidFill>
                  <a:srgbClr val="000000"/>
                </a:solidFill>
              </a:rPr>
              <a:t>Olfactory Glands </a:t>
            </a:r>
          </a:p>
          <a:p>
            <a:pPr lvl="1">
              <a:lnSpc>
                <a:spcPct val="150000"/>
              </a:lnSpc>
            </a:pPr>
            <a:r>
              <a:rPr lang="en-US" sz="2400" dirty="0">
                <a:solidFill>
                  <a:srgbClr val="000000"/>
                </a:solidFill>
              </a:rPr>
              <a:t>Secretions coat surfaces of olfactory organs</a:t>
            </a:r>
          </a:p>
          <a:p>
            <a:pPr>
              <a:lnSpc>
                <a:spcPct val="150000"/>
              </a:lnSpc>
            </a:pPr>
            <a:r>
              <a:rPr lang="en-US" sz="2800" dirty="0">
                <a:solidFill>
                  <a:srgbClr val="000000"/>
                </a:solidFill>
              </a:rPr>
              <a:t>Olfactory Receptors</a:t>
            </a:r>
          </a:p>
          <a:p>
            <a:pPr lvl="1">
              <a:lnSpc>
                <a:spcPct val="150000"/>
              </a:lnSpc>
            </a:pPr>
            <a:r>
              <a:rPr lang="en-US" sz="2400" dirty="0">
                <a:solidFill>
                  <a:srgbClr val="000000"/>
                </a:solidFill>
              </a:rPr>
              <a:t>Highly modified neurons</a:t>
            </a:r>
          </a:p>
          <a:p>
            <a:pPr lvl="1">
              <a:lnSpc>
                <a:spcPct val="150000"/>
              </a:lnSpc>
            </a:pPr>
            <a:r>
              <a:rPr lang="en-US" sz="2400" dirty="0">
                <a:solidFill>
                  <a:srgbClr val="000000"/>
                </a:solidFill>
              </a:rPr>
              <a:t>Olfactory reception:</a:t>
            </a:r>
          </a:p>
          <a:p>
            <a:pPr lvl="2">
              <a:lnSpc>
                <a:spcPct val="150000"/>
              </a:lnSpc>
            </a:pPr>
            <a:r>
              <a:rPr lang="en-US" sz="2000" dirty="0">
                <a:solidFill>
                  <a:srgbClr val="000000"/>
                </a:solidFill>
              </a:rPr>
              <a:t>Involves detecting dissolved chemicals as they interact with odorant-binding proteins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2"/>
          <p:cNvSpPr>
            <a:spLocks noGrp="1" noChangeArrowheads="1"/>
          </p:cNvSpPr>
          <p:nvPr>
            <p:ph type="title"/>
          </p:nvPr>
        </p:nvSpPr>
        <p:spPr/>
        <p:txBody>
          <a:bodyPr/>
          <a:lstStyle/>
          <a:p>
            <a:r>
              <a:rPr lang="en-US" dirty="0"/>
              <a:t>Smell (Olfaction)</a:t>
            </a:r>
          </a:p>
        </p:txBody>
      </p:sp>
      <p:sp>
        <p:nvSpPr>
          <p:cNvPr id="404483" name="Rectangle 3"/>
          <p:cNvSpPr>
            <a:spLocks noGrp="1" noChangeArrowheads="1"/>
          </p:cNvSpPr>
          <p:nvPr>
            <p:ph type="body" idx="1"/>
          </p:nvPr>
        </p:nvSpPr>
        <p:spPr>
          <a:xfrm>
            <a:off x="457200" y="1219200"/>
            <a:ext cx="8229600" cy="5257800"/>
          </a:xfrm>
        </p:spPr>
        <p:txBody>
          <a:bodyPr/>
          <a:lstStyle/>
          <a:p>
            <a:pPr>
              <a:lnSpc>
                <a:spcPct val="150000"/>
              </a:lnSpc>
            </a:pPr>
            <a:r>
              <a:rPr lang="en-US" sz="2800" dirty="0">
                <a:solidFill>
                  <a:srgbClr val="000000"/>
                </a:solidFill>
              </a:rPr>
              <a:t>Olfactory Pathways</a:t>
            </a:r>
          </a:p>
          <a:p>
            <a:pPr lvl="1">
              <a:lnSpc>
                <a:spcPct val="150000"/>
              </a:lnSpc>
            </a:pPr>
            <a:r>
              <a:rPr lang="en-US" sz="2400" dirty="0">
                <a:solidFill>
                  <a:srgbClr val="000000"/>
                </a:solidFill>
              </a:rPr>
              <a:t>Axons leaving olfactory epithelium: </a:t>
            </a:r>
          </a:p>
          <a:p>
            <a:pPr lvl="2">
              <a:lnSpc>
                <a:spcPct val="150000"/>
              </a:lnSpc>
            </a:pPr>
            <a:r>
              <a:rPr lang="en-US" sz="2000" dirty="0">
                <a:solidFill>
                  <a:srgbClr val="000000"/>
                </a:solidFill>
              </a:rPr>
              <a:t>Collect into 20 or more bundles</a:t>
            </a:r>
          </a:p>
          <a:p>
            <a:pPr lvl="2">
              <a:lnSpc>
                <a:spcPct val="150000"/>
              </a:lnSpc>
            </a:pPr>
            <a:r>
              <a:rPr lang="en-US" sz="2000" dirty="0">
                <a:solidFill>
                  <a:srgbClr val="000000"/>
                </a:solidFill>
              </a:rPr>
              <a:t>Penetrate cribriform plate of ethmoid</a:t>
            </a:r>
          </a:p>
          <a:p>
            <a:pPr lvl="2">
              <a:lnSpc>
                <a:spcPct val="150000"/>
              </a:lnSpc>
            </a:pPr>
            <a:r>
              <a:rPr lang="en-US" sz="2000" dirty="0">
                <a:solidFill>
                  <a:srgbClr val="000000"/>
                </a:solidFill>
              </a:rPr>
              <a:t>Reach olfactory bulbs of cerebrum where first synapse occurs</a:t>
            </a:r>
          </a:p>
          <a:p>
            <a:pPr lvl="2">
              <a:lnSpc>
                <a:spcPct val="150000"/>
              </a:lnSpc>
            </a:pPr>
            <a:r>
              <a:rPr lang="en-US" sz="2000" dirty="0">
                <a:solidFill>
                  <a:srgbClr val="000000"/>
                </a:solidFill>
              </a:rPr>
              <a:t>Axons leaving olfactory bulb:</a:t>
            </a:r>
          </a:p>
          <a:p>
            <a:pPr lvl="3">
              <a:lnSpc>
                <a:spcPct val="150000"/>
              </a:lnSpc>
            </a:pPr>
            <a:r>
              <a:rPr lang="en-US" sz="1800" dirty="0">
                <a:solidFill>
                  <a:srgbClr val="000000"/>
                </a:solidFill>
              </a:rPr>
              <a:t>travel along olfactory tract to reach olfactory cortex, hypothalamus, and portions of limbic system</a:t>
            </a:r>
          </a:p>
          <a:p>
            <a:pPr lvl="3">
              <a:buFontTx/>
              <a:buNone/>
            </a:pPr>
            <a:endParaRPr lang="en-US" sz="1800" dirty="0">
              <a:solidFill>
                <a:srgbClr val="000000"/>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Rectangle 2"/>
          <p:cNvSpPr>
            <a:spLocks noGrp="1" noChangeArrowheads="1"/>
          </p:cNvSpPr>
          <p:nvPr>
            <p:ph type="title"/>
          </p:nvPr>
        </p:nvSpPr>
        <p:spPr/>
        <p:txBody>
          <a:bodyPr/>
          <a:lstStyle/>
          <a:p>
            <a:r>
              <a:rPr lang="en-US" dirty="0"/>
              <a:t>Smell (Olfaction)</a:t>
            </a:r>
          </a:p>
        </p:txBody>
      </p:sp>
      <p:sp>
        <p:nvSpPr>
          <p:cNvPr id="408579" name="Rectangle 3"/>
          <p:cNvSpPr>
            <a:spLocks noGrp="1" noChangeArrowheads="1"/>
          </p:cNvSpPr>
          <p:nvPr>
            <p:ph type="body" idx="1"/>
          </p:nvPr>
        </p:nvSpPr>
        <p:spPr>
          <a:xfrm>
            <a:off x="457200" y="1371600"/>
            <a:ext cx="8229600" cy="4953000"/>
          </a:xfrm>
        </p:spPr>
        <p:txBody>
          <a:bodyPr/>
          <a:lstStyle/>
          <a:p>
            <a:pPr>
              <a:lnSpc>
                <a:spcPct val="150000"/>
              </a:lnSpc>
            </a:pPr>
            <a:r>
              <a:rPr lang="en-US" sz="2800" dirty="0">
                <a:solidFill>
                  <a:srgbClr val="000000"/>
                </a:solidFill>
              </a:rPr>
              <a:t>Olfactory Discrimination</a:t>
            </a:r>
          </a:p>
          <a:p>
            <a:pPr lvl="1">
              <a:lnSpc>
                <a:spcPct val="150000"/>
              </a:lnSpc>
            </a:pPr>
            <a:r>
              <a:rPr lang="en-US" sz="2400" dirty="0">
                <a:solidFill>
                  <a:srgbClr val="000000"/>
                </a:solidFill>
              </a:rPr>
              <a:t>Can distinguish thousands of chemical stimuli</a:t>
            </a:r>
          </a:p>
          <a:p>
            <a:pPr lvl="1">
              <a:lnSpc>
                <a:spcPct val="150000"/>
              </a:lnSpc>
            </a:pPr>
            <a:r>
              <a:rPr lang="en-US" sz="2400" dirty="0">
                <a:solidFill>
                  <a:srgbClr val="000000"/>
                </a:solidFill>
              </a:rPr>
              <a:t>CNS interprets smells by the pattern of receptor activity</a:t>
            </a:r>
          </a:p>
          <a:p>
            <a:pPr>
              <a:lnSpc>
                <a:spcPct val="150000"/>
              </a:lnSpc>
            </a:pPr>
            <a:r>
              <a:rPr lang="en-US" sz="2800" dirty="0">
                <a:solidFill>
                  <a:srgbClr val="000000"/>
                </a:solidFill>
              </a:rPr>
              <a:t>Olfactory Receptor Population</a:t>
            </a:r>
          </a:p>
          <a:p>
            <a:pPr lvl="1">
              <a:lnSpc>
                <a:spcPct val="150000"/>
              </a:lnSpc>
            </a:pPr>
            <a:r>
              <a:rPr lang="en-US" sz="2400" dirty="0">
                <a:solidFill>
                  <a:srgbClr val="000000"/>
                </a:solidFill>
              </a:rPr>
              <a:t>Considerable turnover</a:t>
            </a:r>
          </a:p>
          <a:p>
            <a:pPr lvl="1">
              <a:lnSpc>
                <a:spcPct val="150000"/>
              </a:lnSpc>
            </a:pPr>
            <a:r>
              <a:rPr lang="en-US" sz="2400" dirty="0">
                <a:solidFill>
                  <a:srgbClr val="000000"/>
                </a:solidFill>
              </a:rPr>
              <a:t>Number of olfactory receptors declines with age</a:t>
            </a:r>
          </a:p>
          <a:p>
            <a:pPr lvl="1"/>
            <a:endParaRPr lang="en-US" sz="2400" dirty="0">
              <a:solidFill>
                <a:srgbClr val="000000"/>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988" name="Rectangle 4"/>
          <p:cNvSpPr>
            <a:spLocks noGrp="1" noChangeArrowheads="1"/>
          </p:cNvSpPr>
          <p:nvPr>
            <p:ph type="ctrTitle"/>
          </p:nvPr>
        </p:nvSpPr>
        <p:spPr>
          <a:noFill/>
        </p:spPr>
        <p:txBody>
          <a:bodyPr/>
          <a:lstStyle/>
          <a:p>
            <a:r>
              <a:rPr lang="en-US" sz="4000" dirty="0" smtClean="0">
                <a:solidFill>
                  <a:schemeClr val="tx1"/>
                </a:solidFill>
              </a:rPr>
              <a:t>9-4: </a:t>
            </a:r>
            <a:r>
              <a:rPr lang="en-US" sz="4000" dirty="0">
                <a:solidFill>
                  <a:schemeClr val="tx1"/>
                </a:solidFill>
              </a:rPr>
              <a:t>Gustation, the sense </a:t>
            </a:r>
            <a:r>
              <a:rPr lang="en-US" sz="4000" dirty="0" smtClean="0">
                <a:solidFill>
                  <a:schemeClr val="tx1"/>
                </a:solidFill>
              </a:rPr>
              <a:t>of taste, involves </a:t>
            </a:r>
            <a:r>
              <a:rPr lang="en-US" sz="4000" dirty="0">
                <a:solidFill>
                  <a:schemeClr val="tx1"/>
                </a:solidFill>
              </a:rPr>
              <a:t>taste receptors responding to chemical stimuli</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Rectangle 2"/>
          <p:cNvSpPr>
            <a:spLocks noGrp="1" noChangeArrowheads="1"/>
          </p:cNvSpPr>
          <p:nvPr>
            <p:ph type="title"/>
          </p:nvPr>
        </p:nvSpPr>
        <p:spPr/>
        <p:txBody>
          <a:bodyPr/>
          <a:lstStyle/>
          <a:p>
            <a:r>
              <a:rPr lang="en-US" dirty="0"/>
              <a:t>Taste (Gustation)</a:t>
            </a:r>
          </a:p>
        </p:txBody>
      </p:sp>
      <p:sp>
        <p:nvSpPr>
          <p:cNvPr id="410627" name="Rectangle 3"/>
          <p:cNvSpPr>
            <a:spLocks noGrp="1" noChangeArrowheads="1"/>
          </p:cNvSpPr>
          <p:nvPr>
            <p:ph type="body" idx="1"/>
          </p:nvPr>
        </p:nvSpPr>
        <p:spPr>
          <a:xfrm>
            <a:off x="457200" y="1371600"/>
            <a:ext cx="8229600" cy="4754563"/>
          </a:xfrm>
        </p:spPr>
        <p:txBody>
          <a:bodyPr/>
          <a:lstStyle/>
          <a:p>
            <a:pPr>
              <a:lnSpc>
                <a:spcPct val="150000"/>
              </a:lnSpc>
            </a:pPr>
            <a:r>
              <a:rPr lang="en-US" b="1" dirty="0">
                <a:solidFill>
                  <a:srgbClr val="000000"/>
                </a:solidFill>
              </a:rPr>
              <a:t>Gustation</a:t>
            </a:r>
            <a:r>
              <a:rPr lang="en-US" dirty="0">
                <a:solidFill>
                  <a:srgbClr val="000000"/>
                </a:solidFill>
              </a:rPr>
              <a:t> provides information about the foods and liquids consumed</a:t>
            </a:r>
          </a:p>
          <a:p>
            <a:pPr>
              <a:lnSpc>
                <a:spcPct val="150000"/>
              </a:lnSpc>
            </a:pPr>
            <a:r>
              <a:rPr lang="en-US" b="1" dirty="0">
                <a:solidFill>
                  <a:srgbClr val="000000"/>
                </a:solidFill>
              </a:rPr>
              <a:t>Taste receptors</a:t>
            </a:r>
            <a:r>
              <a:rPr lang="en-US" dirty="0">
                <a:solidFill>
                  <a:srgbClr val="000000"/>
                </a:solidFill>
              </a:rPr>
              <a:t> (or gustatory receptors) are distributed on tongue and portions of pharynx and larynx</a:t>
            </a:r>
          </a:p>
          <a:p>
            <a:pPr lvl="1">
              <a:lnSpc>
                <a:spcPct val="150000"/>
              </a:lnSpc>
            </a:pPr>
            <a:r>
              <a:rPr lang="en-US" dirty="0">
                <a:solidFill>
                  <a:srgbClr val="000000"/>
                </a:solidFill>
              </a:rPr>
              <a:t>Clustered into </a:t>
            </a:r>
            <a:r>
              <a:rPr lang="en-US" b="1" dirty="0">
                <a:solidFill>
                  <a:srgbClr val="000000"/>
                </a:solidFill>
              </a:rPr>
              <a:t>taste buds</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Rectangle 2"/>
          <p:cNvSpPr>
            <a:spLocks noGrp="1" noChangeArrowheads="1"/>
          </p:cNvSpPr>
          <p:nvPr>
            <p:ph type="title"/>
          </p:nvPr>
        </p:nvSpPr>
        <p:spPr/>
        <p:txBody>
          <a:bodyPr/>
          <a:lstStyle/>
          <a:p>
            <a:r>
              <a:rPr lang="en-US" dirty="0"/>
              <a:t>Taste (Gustation)</a:t>
            </a:r>
          </a:p>
        </p:txBody>
      </p:sp>
      <p:sp>
        <p:nvSpPr>
          <p:cNvPr id="412675" name="Rectangle 3"/>
          <p:cNvSpPr>
            <a:spLocks noGrp="1" noChangeArrowheads="1"/>
          </p:cNvSpPr>
          <p:nvPr>
            <p:ph type="body" idx="1"/>
          </p:nvPr>
        </p:nvSpPr>
        <p:spPr>
          <a:xfrm>
            <a:off x="457200" y="1219200"/>
            <a:ext cx="8229600" cy="5181600"/>
          </a:xfrm>
        </p:spPr>
        <p:txBody>
          <a:bodyPr/>
          <a:lstStyle/>
          <a:p>
            <a:pPr>
              <a:lnSpc>
                <a:spcPct val="125000"/>
              </a:lnSpc>
            </a:pPr>
            <a:r>
              <a:rPr lang="en-US" sz="2800" dirty="0">
                <a:solidFill>
                  <a:srgbClr val="000000"/>
                </a:solidFill>
              </a:rPr>
              <a:t>Taste buds</a:t>
            </a:r>
          </a:p>
          <a:p>
            <a:pPr lvl="1">
              <a:lnSpc>
                <a:spcPct val="125000"/>
              </a:lnSpc>
            </a:pPr>
            <a:r>
              <a:rPr lang="en-US" sz="2400" dirty="0">
                <a:solidFill>
                  <a:srgbClr val="000000"/>
                </a:solidFill>
              </a:rPr>
              <a:t>Associated with epithelial projections (lingual papillae) on superior surface of tongue</a:t>
            </a:r>
          </a:p>
          <a:p>
            <a:pPr lvl="1">
              <a:lnSpc>
                <a:spcPct val="125000"/>
              </a:lnSpc>
            </a:pPr>
            <a:r>
              <a:rPr lang="en-US" sz="2400" dirty="0">
                <a:solidFill>
                  <a:srgbClr val="000000"/>
                </a:solidFill>
              </a:rPr>
              <a:t>Three types of lingual papillae:</a:t>
            </a:r>
          </a:p>
          <a:p>
            <a:pPr lvl="2">
              <a:lnSpc>
                <a:spcPct val="125000"/>
              </a:lnSpc>
            </a:pPr>
            <a:r>
              <a:rPr lang="en-US" sz="2000" dirty="0">
                <a:solidFill>
                  <a:srgbClr val="000000"/>
                </a:solidFill>
              </a:rPr>
              <a:t>Filiform papillae: </a:t>
            </a:r>
          </a:p>
          <a:p>
            <a:pPr lvl="3">
              <a:lnSpc>
                <a:spcPct val="125000"/>
              </a:lnSpc>
            </a:pPr>
            <a:r>
              <a:rPr lang="en-US" sz="1800" dirty="0">
                <a:solidFill>
                  <a:srgbClr val="000000"/>
                </a:solidFill>
              </a:rPr>
              <a:t>provide friction</a:t>
            </a:r>
          </a:p>
          <a:p>
            <a:pPr lvl="3">
              <a:lnSpc>
                <a:spcPct val="125000"/>
              </a:lnSpc>
            </a:pPr>
            <a:r>
              <a:rPr lang="en-US" sz="1800" dirty="0">
                <a:solidFill>
                  <a:srgbClr val="000000"/>
                </a:solidFill>
              </a:rPr>
              <a:t>do not contain taste buds</a:t>
            </a:r>
          </a:p>
          <a:p>
            <a:pPr lvl="2">
              <a:lnSpc>
                <a:spcPct val="125000"/>
              </a:lnSpc>
            </a:pPr>
            <a:r>
              <a:rPr lang="en-US" sz="2000" dirty="0">
                <a:solidFill>
                  <a:srgbClr val="000000"/>
                </a:solidFill>
              </a:rPr>
              <a:t>Fungiform papillae: </a:t>
            </a:r>
          </a:p>
          <a:p>
            <a:pPr lvl="3">
              <a:lnSpc>
                <a:spcPct val="125000"/>
              </a:lnSpc>
            </a:pPr>
            <a:r>
              <a:rPr lang="en-US" sz="1800" dirty="0">
                <a:solidFill>
                  <a:srgbClr val="000000"/>
                </a:solidFill>
              </a:rPr>
              <a:t>contain five taste buds each</a:t>
            </a:r>
          </a:p>
          <a:p>
            <a:pPr lvl="2">
              <a:lnSpc>
                <a:spcPct val="125000"/>
              </a:lnSpc>
            </a:pPr>
            <a:r>
              <a:rPr lang="en-US" sz="2000" dirty="0">
                <a:solidFill>
                  <a:srgbClr val="000000"/>
                </a:solidFill>
              </a:rPr>
              <a:t>Circumvallate papillae: </a:t>
            </a:r>
          </a:p>
          <a:p>
            <a:pPr lvl="3">
              <a:lnSpc>
                <a:spcPct val="125000"/>
              </a:lnSpc>
            </a:pPr>
            <a:r>
              <a:rPr lang="en-US" sz="1800" dirty="0">
                <a:solidFill>
                  <a:srgbClr val="000000"/>
                </a:solidFill>
              </a:rPr>
              <a:t>contain 100 taste buds each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Rectangle 2"/>
          <p:cNvSpPr>
            <a:spLocks noGrp="1" noChangeArrowheads="1"/>
          </p:cNvSpPr>
          <p:nvPr>
            <p:ph type="title"/>
          </p:nvPr>
        </p:nvSpPr>
        <p:spPr/>
        <p:txBody>
          <a:bodyPr/>
          <a:lstStyle/>
          <a:p>
            <a:r>
              <a:rPr lang="en-US" sz="4000" dirty="0"/>
              <a:t>Gustatory Receptors</a:t>
            </a:r>
          </a:p>
        </p:txBody>
      </p:sp>
      <p:sp>
        <p:nvSpPr>
          <p:cNvPr id="414723" name="Rectangle 3"/>
          <p:cNvSpPr>
            <a:spLocks noGrp="1" noChangeArrowheads="1"/>
          </p:cNvSpPr>
          <p:nvPr>
            <p:ph type="body" idx="1"/>
          </p:nvPr>
        </p:nvSpPr>
        <p:spPr/>
        <p:txBody>
          <a:bodyPr/>
          <a:lstStyle/>
          <a:p>
            <a:endParaRPr lang="en-US" dirty="0"/>
          </a:p>
          <a:p>
            <a:endParaRPr lang="en-US" dirty="0"/>
          </a:p>
          <a:p>
            <a:endParaRPr lang="en-US" dirty="0"/>
          </a:p>
          <a:p>
            <a:pPr algn="ctr">
              <a:buFontTx/>
              <a:buNone/>
            </a:pPr>
            <a:endParaRPr lang="en-US" dirty="0"/>
          </a:p>
          <a:p>
            <a:pPr algn="ctr">
              <a:buFontTx/>
              <a:buNone/>
            </a:pPr>
            <a:endParaRPr lang="en-US" dirty="0"/>
          </a:p>
          <a:p>
            <a:pPr algn="ctr">
              <a:buFontTx/>
              <a:buNone/>
            </a:pPr>
            <a:endParaRPr lang="en-US" dirty="0"/>
          </a:p>
          <a:p>
            <a:pPr algn="ctr">
              <a:buFontTx/>
              <a:buNone/>
            </a:pPr>
            <a:endParaRPr lang="en-US" dirty="0"/>
          </a:p>
          <a:p>
            <a:pPr>
              <a:buFontTx/>
              <a:buNone/>
            </a:pPr>
            <a:r>
              <a:rPr lang="en-US" sz="2000" dirty="0"/>
              <a:t>Figure 9-7</a:t>
            </a:r>
          </a:p>
        </p:txBody>
      </p:sp>
      <p:pic>
        <p:nvPicPr>
          <p:cNvPr id="414725" name="Picture 5" descr="figure_09_07a_labeled"/>
          <p:cNvPicPr>
            <a:picLocks noChangeAspect="1" noChangeArrowheads="1"/>
          </p:cNvPicPr>
          <p:nvPr/>
        </p:nvPicPr>
        <p:blipFill>
          <a:blip r:embed="rId3" cstate="print"/>
          <a:srcRect l="441" b="2409"/>
          <a:stretch>
            <a:fillRect/>
          </a:stretch>
        </p:blipFill>
        <p:spPr bwMode="auto">
          <a:xfrm>
            <a:off x="557213" y="1639888"/>
            <a:ext cx="2020887" cy="3332162"/>
          </a:xfrm>
          <a:prstGeom prst="rect">
            <a:avLst/>
          </a:prstGeom>
          <a:noFill/>
        </p:spPr>
      </p:pic>
      <p:pic>
        <p:nvPicPr>
          <p:cNvPr id="414726" name="Picture 6" descr="figure_09_07b-c_labeled"/>
          <p:cNvPicPr>
            <a:picLocks noChangeAspect="1" noChangeArrowheads="1"/>
          </p:cNvPicPr>
          <p:nvPr/>
        </p:nvPicPr>
        <p:blipFill>
          <a:blip r:embed="rId4" cstate="print"/>
          <a:srcRect b="2046"/>
          <a:stretch>
            <a:fillRect/>
          </a:stretch>
        </p:blipFill>
        <p:spPr bwMode="auto">
          <a:xfrm>
            <a:off x="2759075" y="1690688"/>
            <a:ext cx="5811838" cy="4324350"/>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Gustatory Receptors</a:t>
            </a:r>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2496879" y="1684928"/>
            <a:ext cx="3810000" cy="4657725"/>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4" name="Rectangle 2"/>
          <p:cNvSpPr>
            <a:spLocks noGrp="1" noChangeArrowheads="1"/>
          </p:cNvSpPr>
          <p:nvPr>
            <p:ph type="title"/>
          </p:nvPr>
        </p:nvSpPr>
        <p:spPr/>
        <p:txBody>
          <a:bodyPr/>
          <a:lstStyle/>
          <a:p>
            <a:r>
              <a:rPr lang="en-US" dirty="0" smtClean="0"/>
              <a:t>Taste (Gustation)</a:t>
            </a:r>
            <a:endParaRPr lang="en-US" dirty="0"/>
          </a:p>
        </p:txBody>
      </p:sp>
      <p:sp>
        <p:nvSpPr>
          <p:cNvPr id="422915" name="Rectangle 3"/>
          <p:cNvSpPr>
            <a:spLocks noGrp="1" noChangeArrowheads="1"/>
          </p:cNvSpPr>
          <p:nvPr>
            <p:ph type="body" idx="1"/>
          </p:nvPr>
        </p:nvSpPr>
        <p:spPr/>
        <p:txBody>
          <a:bodyPr/>
          <a:lstStyle/>
          <a:p>
            <a:r>
              <a:rPr lang="en-US" dirty="0" smtClean="0"/>
              <a:t>Gustatory Discrimination</a:t>
            </a:r>
          </a:p>
          <a:p>
            <a:pPr lvl="1"/>
            <a:r>
              <a:rPr lang="en-US" dirty="0" smtClean="0"/>
              <a:t>Primary taste sensations:</a:t>
            </a:r>
          </a:p>
          <a:p>
            <a:pPr lvl="2"/>
            <a:r>
              <a:rPr lang="en-US" dirty="0" smtClean="0"/>
              <a:t>Sweet</a:t>
            </a:r>
          </a:p>
          <a:p>
            <a:pPr lvl="2"/>
            <a:r>
              <a:rPr lang="en-US" dirty="0" smtClean="0"/>
              <a:t>Salty</a:t>
            </a:r>
          </a:p>
          <a:p>
            <a:pPr lvl="2"/>
            <a:r>
              <a:rPr lang="en-US" dirty="0" smtClean="0"/>
              <a:t>Sour</a:t>
            </a:r>
          </a:p>
          <a:p>
            <a:pPr lvl="2">
              <a:lnSpc>
                <a:spcPct val="150000"/>
              </a:lnSpc>
            </a:pPr>
            <a:r>
              <a:rPr lang="en-US" dirty="0" smtClean="0">
                <a:solidFill>
                  <a:srgbClr val="000000"/>
                </a:solidFill>
              </a:rPr>
              <a:t>Bitter</a:t>
            </a:r>
          </a:p>
          <a:p>
            <a:pPr lvl="2">
              <a:lnSpc>
                <a:spcPct val="150000"/>
              </a:lnSpc>
            </a:pPr>
            <a:r>
              <a:rPr lang="en-US" dirty="0" smtClean="0">
                <a:solidFill>
                  <a:srgbClr val="000000"/>
                </a:solidFill>
              </a:rPr>
              <a:t>Umami (savory)</a:t>
            </a:r>
            <a:endParaRPr lang="en-US" sz="2400" b="1" dirty="0" smtClean="0">
              <a:solidFill>
                <a:srgbClr val="000000"/>
              </a:solidFill>
            </a:endParaRPr>
          </a:p>
          <a:p>
            <a:pPr lvl="2">
              <a:buNone/>
            </a:pPr>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Rectangle 2"/>
          <p:cNvSpPr>
            <a:spLocks noGrp="1" noChangeArrowheads="1"/>
          </p:cNvSpPr>
          <p:nvPr>
            <p:ph type="title"/>
          </p:nvPr>
        </p:nvSpPr>
        <p:spPr/>
        <p:txBody>
          <a:bodyPr/>
          <a:lstStyle/>
          <a:p>
            <a:r>
              <a:rPr lang="en-US" dirty="0"/>
              <a:t>Taste (Gustation)</a:t>
            </a:r>
          </a:p>
        </p:txBody>
      </p:sp>
      <p:sp>
        <p:nvSpPr>
          <p:cNvPr id="424963" name="Rectangle 3"/>
          <p:cNvSpPr>
            <a:spLocks noGrp="1" noChangeArrowheads="1"/>
          </p:cNvSpPr>
          <p:nvPr>
            <p:ph type="body" idx="1"/>
          </p:nvPr>
        </p:nvSpPr>
        <p:spPr>
          <a:xfrm>
            <a:off x="457200" y="1143000"/>
            <a:ext cx="8229600" cy="5181600"/>
          </a:xfrm>
        </p:spPr>
        <p:txBody>
          <a:bodyPr/>
          <a:lstStyle/>
          <a:p>
            <a:pPr>
              <a:lnSpc>
                <a:spcPct val="150000"/>
              </a:lnSpc>
            </a:pPr>
            <a:r>
              <a:rPr lang="en-US" sz="2400" dirty="0">
                <a:solidFill>
                  <a:srgbClr val="000000"/>
                </a:solidFill>
              </a:rPr>
              <a:t>Additional human taste sensations</a:t>
            </a:r>
          </a:p>
          <a:p>
            <a:pPr lvl="1">
              <a:lnSpc>
                <a:spcPct val="150000"/>
              </a:lnSpc>
            </a:pPr>
            <a:r>
              <a:rPr lang="en-US" sz="2400" b="1" dirty="0" smtClean="0">
                <a:solidFill>
                  <a:srgbClr val="000000"/>
                </a:solidFill>
              </a:rPr>
              <a:t>Water</a:t>
            </a:r>
            <a:r>
              <a:rPr lang="en-US" sz="2400" b="1" dirty="0">
                <a:solidFill>
                  <a:srgbClr val="000000"/>
                </a:solidFill>
              </a:rPr>
              <a:t>:</a:t>
            </a:r>
          </a:p>
          <a:p>
            <a:pPr lvl="2">
              <a:lnSpc>
                <a:spcPct val="150000"/>
              </a:lnSpc>
            </a:pPr>
            <a:r>
              <a:rPr lang="en-US" sz="2000" dirty="0">
                <a:solidFill>
                  <a:srgbClr val="000000"/>
                </a:solidFill>
              </a:rPr>
              <a:t>Detected by </a:t>
            </a:r>
            <a:r>
              <a:rPr lang="en-US" sz="2000" b="1" dirty="0">
                <a:solidFill>
                  <a:srgbClr val="000000"/>
                </a:solidFill>
              </a:rPr>
              <a:t>water receptors</a:t>
            </a:r>
            <a:r>
              <a:rPr lang="en-US" sz="2000" dirty="0">
                <a:solidFill>
                  <a:srgbClr val="000000"/>
                </a:solidFill>
              </a:rPr>
              <a:t> in the pharynx</a:t>
            </a:r>
          </a:p>
          <a:p>
            <a:pPr lvl="3">
              <a:lnSpc>
                <a:spcPct val="150000"/>
              </a:lnSpc>
            </a:pPr>
            <a:endParaRPr lang="en-US" sz="1800" dirty="0">
              <a:solidFill>
                <a:srgbClr val="000000"/>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10" name="Rectangle 2"/>
          <p:cNvSpPr>
            <a:spLocks noGrp="1" noChangeArrowheads="1"/>
          </p:cNvSpPr>
          <p:nvPr>
            <p:ph type="title"/>
          </p:nvPr>
        </p:nvSpPr>
        <p:spPr/>
        <p:txBody>
          <a:bodyPr/>
          <a:lstStyle/>
          <a:p>
            <a:r>
              <a:rPr lang="en-US" dirty="0"/>
              <a:t>Taste (Gustation)</a:t>
            </a:r>
          </a:p>
        </p:txBody>
      </p:sp>
      <p:sp>
        <p:nvSpPr>
          <p:cNvPr id="427011" name="Rectangle 3"/>
          <p:cNvSpPr>
            <a:spLocks noGrp="1" noChangeArrowheads="1"/>
          </p:cNvSpPr>
          <p:nvPr>
            <p:ph type="body" idx="1"/>
          </p:nvPr>
        </p:nvSpPr>
        <p:spPr>
          <a:xfrm>
            <a:off x="457200" y="1295400"/>
            <a:ext cx="8229600" cy="5105400"/>
          </a:xfrm>
        </p:spPr>
        <p:txBody>
          <a:bodyPr/>
          <a:lstStyle/>
          <a:p>
            <a:pPr>
              <a:lnSpc>
                <a:spcPct val="135000"/>
              </a:lnSpc>
            </a:pPr>
            <a:r>
              <a:rPr lang="en-US" sz="2800" dirty="0">
                <a:solidFill>
                  <a:srgbClr val="000000"/>
                </a:solidFill>
              </a:rPr>
              <a:t>Gustatory Discrimination </a:t>
            </a:r>
          </a:p>
          <a:p>
            <a:pPr lvl="1">
              <a:lnSpc>
                <a:spcPct val="135000"/>
              </a:lnSpc>
            </a:pPr>
            <a:r>
              <a:rPr lang="en-US" sz="2400" dirty="0">
                <a:solidFill>
                  <a:srgbClr val="000000"/>
                </a:solidFill>
              </a:rPr>
              <a:t>Dissolved chemicals contact taste hairs</a:t>
            </a:r>
          </a:p>
          <a:p>
            <a:pPr lvl="1">
              <a:lnSpc>
                <a:spcPct val="135000"/>
              </a:lnSpc>
            </a:pPr>
            <a:r>
              <a:rPr lang="en-US" sz="2400" dirty="0">
                <a:solidFill>
                  <a:srgbClr val="000000"/>
                </a:solidFill>
              </a:rPr>
              <a:t>Bind to receptor proteins of gustatory cell</a:t>
            </a:r>
          </a:p>
          <a:p>
            <a:pPr lvl="1">
              <a:lnSpc>
                <a:spcPct val="135000"/>
              </a:lnSpc>
            </a:pPr>
            <a:r>
              <a:rPr lang="en-US" sz="2400" dirty="0">
                <a:solidFill>
                  <a:srgbClr val="000000"/>
                </a:solidFill>
              </a:rPr>
              <a:t>Salt and sour receptors:</a:t>
            </a:r>
          </a:p>
          <a:p>
            <a:pPr lvl="2">
              <a:lnSpc>
                <a:spcPct val="135000"/>
              </a:lnSpc>
            </a:pPr>
            <a:r>
              <a:rPr lang="en-US" sz="2000" dirty="0">
                <a:solidFill>
                  <a:srgbClr val="000000"/>
                </a:solidFill>
              </a:rPr>
              <a:t>Chemically gated ion channels </a:t>
            </a:r>
          </a:p>
          <a:p>
            <a:pPr lvl="2">
              <a:lnSpc>
                <a:spcPct val="135000"/>
              </a:lnSpc>
            </a:pPr>
            <a:r>
              <a:rPr lang="en-US" sz="2000" dirty="0">
                <a:solidFill>
                  <a:srgbClr val="000000"/>
                </a:solidFill>
              </a:rPr>
              <a:t>Stimulation produces depolarization of cell</a:t>
            </a:r>
          </a:p>
          <a:p>
            <a:pPr lvl="1">
              <a:lnSpc>
                <a:spcPct val="135000"/>
              </a:lnSpc>
            </a:pPr>
            <a:r>
              <a:rPr lang="en-US" sz="2400" dirty="0">
                <a:solidFill>
                  <a:srgbClr val="000000"/>
                </a:solidFill>
              </a:rPr>
              <a:t>Sweet, bitter, and umami stimuli:</a:t>
            </a:r>
          </a:p>
          <a:p>
            <a:pPr lvl="2">
              <a:lnSpc>
                <a:spcPct val="135000"/>
              </a:lnSpc>
            </a:pPr>
            <a:r>
              <a:rPr lang="en-US" sz="2000" dirty="0">
                <a:solidFill>
                  <a:srgbClr val="000000"/>
                </a:solidFill>
              </a:rPr>
              <a:t>G proteins:</a:t>
            </a:r>
          </a:p>
          <a:p>
            <a:pPr lvl="3">
              <a:lnSpc>
                <a:spcPct val="135000"/>
              </a:lnSpc>
            </a:pPr>
            <a:r>
              <a:rPr lang="en-US" sz="1800" b="1" dirty="0">
                <a:solidFill>
                  <a:srgbClr val="000000"/>
                </a:solidFill>
              </a:rPr>
              <a:t>gustducins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4036" name="Rectangle 4"/>
          <p:cNvSpPr>
            <a:spLocks noGrp="1" noChangeArrowheads="1"/>
          </p:cNvSpPr>
          <p:nvPr>
            <p:ph type="ctrTitle"/>
          </p:nvPr>
        </p:nvSpPr>
        <p:spPr>
          <a:noFill/>
        </p:spPr>
        <p:txBody>
          <a:bodyPr/>
          <a:lstStyle/>
          <a:p>
            <a:r>
              <a:rPr lang="en-US" sz="4000" dirty="0" smtClean="0">
                <a:solidFill>
                  <a:schemeClr val="tx1"/>
                </a:solidFill>
              </a:rPr>
              <a:t>9-5: </a:t>
            </a:r>
            <a:r>
              <a:rPr lang="en-US" sz="4000" dirty="0">
                <a:solidFill>
                  <a:schemeClr val="tx1"/>
                </a:solidFill>
              </a:rPr>
              <a:t>Internal eye structures</a:t>
            </a:r>
            <a:br>
              <a:rPr lang="en-US" sz="4000" dirty="0">
                <a:solidFill>
                  <a:schemeClr val="tx1"/>
                </a:solidFill>
              </a:rPr>
            </a:br>
            <a:r>
              <a:rPr lang="en-US" sz="4000" dirty="0">
                <a:solidFill>
                  <a:schemeClr val="tx1"/>
                </a:solidFill>
              </a:rPr>
              <a:t>contribute to vision, while accessory eye structures provide protection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4" name="Rectangle 2"/>
          <p:cNvSpPr>
            <a:spLocks noGrp="1" noChangeArrowheads="1"/>
          </p:cNvSpPr>
          <p:nvPr>
            <p:ph type="title"/>
          </p:nvPr>
        </p:nvSpPr>
        <p:spPr/>
        <p:txBody>
          <a:bodyPr/>
          <a:lstStyle/>
          <a:p>
            <a:r>
              <a:rPr lang="en-US" dirty="0"/>
              <a:t>Accessory Structures of the Eye</a:t>
            </a:r>
            <a:r>
              <a:rPr lang="en-US" dirty="0">
                <a:solidFill>
                  <a:srgbClr val="000000"/>
                </a:solidFill>
              </a:rPr>
              <a:t> </a:t>
            </a:r>
          </a:p>
        </p:txBody>
      </p:sp>
      <p:sp>
        <p:nvSpPr>
          <p:cNvPr id="433155" name="Rectangle 3"/>
          <p:cNvSpPr>
            <a:spLocks noGrp="1" noChangeArrowheads="1"/>
          </p:cNvSpPr>
          <p:nvPr>
            <p:ph type="body" idx="1"/>
          </p:nvPr>
        </p:nvSpPr>
        <p:spPr>
          <a:xfrm>
            <a:off x="457200" y="1371600"/>
            <a:ext cx="8229600" cy="5029200"/>
          </a:xfrm>
        </p:spPr>
        <p:txBody>
          <a:bodyPr/>
          <a:lstStyle/>
          <a:p>
            <a:pPr marL="609600" indent="-609600">
              <a:lnSpc>
                <a:spcPct val="150000"/>
              </a:lnSpc>
            </a:pPr>
            <a:r>
              <a:rPr lang="en-US" dirty="0">
                <a:solidFill>
                  <a:srgbClr val="000000"/>
                </a:solidFill>
              </a:rPr>
              <a:t>Provide protection, lubrication, and support</a:t>
            </a:r>
          </a:p>
          <a:p>
            <a:pPr marL="609600" indent="-609600">
              <a:lnSpc>
                <a:spcPct val="150000"/>
              </a:lnSpc>
            </a:pPr>
            <a:r>
              <a:rPr lang="en-US" sz="2800" dirty="0">
                <a:solidFill>
                  <a:srgbClr val="000000"/>
                </a:solidFill>
              </a:rPr>
              <a:t>Includes</a:t>
            </a:r>
          </a:p>
          <a:p>
            <a:pPr marL="990600" lvl="1" indent="-533400">
              <a:lnSpc>
                <a:spcPct val="150000"/>
              </a:lnSpc>
            </a:pPr>
            <a:r>
              <a:rPr lang="en-US" sz="2400" dirty="0">
                <a:solidFill>
                  <a:srgbClr val="000000"/>
                </a:solidFill>
              </a:rPr>
              <a:t>The </a:t>
            </a:r>
            <a:r>
              <a:rPr lang="en-US" sz="2400" b="1" dirty="0">
                <a:solidFill>
                  <a:srgbClr val="000000"/>
                </a:solidFill>
              </a:rPr>
              <a:t>palpebrae</a:t>
            </a:r>
            <a:r>
              <a:rPr lang="en-US" sz="2400" dirty="0">
                <a:solidFill>
                  <a:srgbClr val="000000"/>
                </a:solidFill>
              </a:rPr>
              <a:t> (eyelids) </a:t>
            </a:r>
          </a:p>
          <a:p>
            <a:pPr marL="990600" lvl="1" indent="-533400">
              <a:lnSpc>
                <a:spcPct val="150000"/>
              </a:lnSpc>
            </a:pPr>
            <a:r>
              <a:rPr lang="en-US" sz="2400" dirty="0">
                <a:solidFill>
                  <a:srgbClr val="000000"/>
                </a:solidFill>
              </a:rPr>
              <a:t>The superficial epithelium of eye</a:t>
            </a:r>
          </a:p>
          <a:p>
            <a:pPr marL="990600" lvl="1" indent="-533400">
              <a:lnSpc>
                <a:spcPct val="150000"/>
              </a:lnSpc>
            </a:pPr>
            <a:r>
              <a:rPr lang="en-US" sz="2400" dirty="0">
                <a:solidFill>
                  <a:srgbClr val="000000"/>
                </a:solidFill>
              </a:rPr>
              <a:t>The lacrimal apparatus</a:t>
            </a:r>
          </a:p>
          <a:p>
            <a:pPr marL="609600" indent="-609600">
              <a:buFont typeface="Times" pitchFamily="48" charset="0"/>
              <a:buNone/>
            </a:pPr>
            <a:endParaRPr lang="en-US" sz="1800" dirty="0">
              <a:solidFill>
                <a:srgbClr val="FF0000"/>
              </a:solidFill>
            </a:endParaRPr>
          </a:p>
        </p:txBody>
      </p:sp>
      <p:pic>
        <p:nvPicPr>
          <p:cNvPr id="433156" name="Picture 4" descr="play">
            <a:hlinkClick r:id="rId3" action="ppaction://hlinkfile"/>
          </p:cNvPr>
          <p:cNvPicPr>
            <a:picLocks noChangeAspect="1" noChangeArrowheads="1"/>
          </p:cNvPicPr>
          <p:nvPr/>
        </p:nvPicPr>
        <p:blipFill>
          <a:blip r:embed="rId4" cstate="print"/>
          <a:srcRect/>
          <a:stretch>
            <a:fillRect/>
          </a:stretch>
        </p:blipFill>
        <p:spPr bwMode="auto">
          <a:xfrm>
            <a:off x="2163763" y="5638800"/>
            <a:ext cx="1295400" cy="725488"/>
          </a:xfrm>
          <a:prstGeom prst="rect">
            <a:avLst/>
          </a:prstGeom>
          <a:noFill/>
        </p:spPr>
      </p:pic>
      <p:sp>
        <p:nvSpPr>
          <p:cNvPr id="433157" name="Text Box 5"/>
          <p:cNvSpPr txBox="1">
            <a:spLocks noChangeArrowheads="1"/>
          </p:cNvSpPr>
          <p:nvPr/>
        </p:nvSpPr>
        <p:spPr bwMode="auto">
          <a:xfrm>
            <a:off x="3763963" y="5791200"/>
            <a:ext cx="3322637" cy="366713"/>
          </a:xfrm>
          <a:prstGeom prst="rect">
            <a:avLst/>
          </a:prstGeom>
          <a:noFill/>
          <a:ln w="9525">
            <a:noFill/>
            <a:miter lim="800000"/>
            <a:headEnd/>
            <a:tailEnd/>
          </a:ln>
          <a:effectLst/>
        </p:spPr>
        <p:txBody>
          <a:bodyPr wrap="none">
            <a:spAutoFit/>
          </a:bodyPr>
          <a:lstStyle/>
          <a:p>
            <a:pPr eaLnBrk="0" hangingPunct="0"/>
            <a:r>
              <a:rPr lang="en-US" dirty="0">
                <a:solidFill>
                  <a:srgbClr val="CC0000"/>
                </a:solidFill>
                <a:ea typeface="ＭＳ Ｐゴシック" pitchFamily="84" charset="-128"/>
              </a:rPr>
              <a:t>The Eye: Accessory Structures</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6" name="Rectangle 2"/>
          <p:cNvSpPr>
            <a:spLocks noGrp="1" noChangeArrowheads="1"/>
          </p:cNvSpPr>
          <p:nvPr>
            <p:ph type="title"/>
          </p:nvPr>
        </p:nvSpPr>
        <p:spPr/>
        <p:txBody>
          <a:bodyPr/>
          <a:lstStyle/>
          <a:p>
            <a:r>
              <a:rPr lang="en-US" dirty="0"/>
              <a:t>Accessory Structures of the Eye</a:t>
            </a:r>
          </a:p>
        </p:txBody>
      </p:sp>
      <p:sp>
        <p:nvSpPr>
          <p:cNvPr id="441347" name="Rectangle 3"/>
          <p:cNvSpPr>
            <a:spLocks noGrp="1" noChangeArrowheads="1"/>
          </p:cNvSpPr>
          <p:nvPr>
            <p:ph type="body" idx="1"/>
          </p:nvPr>
        </p:nvSpPr>
        <p:spPr>
          <a:xfrm>
            <a:off x="457200" y="1600200"/>
            <a:ext cx="8229600" cy="4724400"/>
          </a:xfrm>
        </p:spPr>
        <p:txBody>
          <a:bodyPr/>
          <a:lstStyle/>
          <a:p>
            <a:pPr>
              <a:lnSpc>
                <a:spcPct val="80000"/>
              </a:lnSpc>
            </a:pPr>
            <a:endParaRPr lang="en-US" sz="3600" dirty="0"/>
          </a:p>
          <a:p>
            <a:pPr>
              <a:lnSpc>
                <a:spcPct val="80000"/>
              </a:lnSpc>
              <a:buFontTx/>
              <a:buNone/>
            </a:pPr>
            <a:endParaRPr lang="en-US" sz="3600" dirty="0"/>
          </a:p>
          <a:p>
            <a:pPr>
              <a:lnSpc>
                <a:spcPct val="80000"/>
              </a:lnSpc>
            </a:pPr>
            <a:endParaRPr lang="en-US" sz="3600" dirty="0"/>
          </a:p>
          <a:p>
            <a:pPr algn="ctr">
              <a:lnSpc>
                <a:spcPct val="80000"/>
              </a:lnSpc>
              <a:buFontTx/>
              <a:buNone/>
            </a:pPr>
            <a:endParaRPr lang="en-US" dirty="0"/>
          </a:p>
          <a:p>
            <a:pPr algn="ctr">
              <a:lnSpc>
                <a:spcPct val="80000"/>
              </a:lnSpc>
              <a:buFontTx/>
              <a:buNone/>
            </a:pPr>
            <a:endParaRPr lang="en-US" dirty="0"/>
          </a:p>
          <a:p>
            <a:pPr algn="ctr">
              <a:lnSpc>
                <a:spcPct val="80000"/>
              </a:lnSpc>
              <a:buFontTx/>
              <a:buNone/>
            </a:pPr>
            <a:endParaRPr lang="en-US" sz="3600" dirty="0"/>
          </a:p>
          <a:p>
            <a:pPr algn="ctr">
              <a:lnSpc>
                <a:spcPct val="80000"/>
              </a:lnSpc>
              <a:buFontTx/>
              <a:buNone/>
            </a:pPr>
            <a:endParaRPr lang="en-US" sz="3600" dirty="0"/>
          </a:p>
          <a:p>
            <a:pPr>
              <a:lnSpc>
                <a:spcPct val="80000"/>
              </a:lnSpc>
              <a:buFontTx/>
              <a:buNone/>
            </a:pPr>
            <a:endParaRPr lang="en-US" sz="2000" dirty="0"/>
          </a:p>
          <a:p>
            <a:pPr>
              <a:lnSpc>
                <a:spcPct val="80000"/>
              </a:lnSpc>
              <a:buFontTx/>
              <a:buNone/>
            </a:pPr>
            <a:r>
              <a:rPr lang="en-US" sz="2000" dirty="0"/>
              <a:t>Figure 9-8a</a:t>
            </a:r>
          </a:p>
        </p:txBody>
      </p:sp>
      <p:pic>
        <p:nvPicPr>
          <p:cNvPr id="441349" name="Picture 5" descr="figure_09_08a_labeled"/>
          <p:cNvPicPr>
            <a:picLocks noChangeAspect="1" noChangeArrowheads="1"/>
          </p:cNvPicPr>
          <p:nvPr/>
        </p:nvPicPr>
        <p:blipFill>
          <a:blip r:embed="rId3" cstate="print"/>
          <a:srcRect l="-93" b="3821"/>
          <a:stretch>
            <a:fillRect/>
          </a:stretch>
        </p:blipFill>
        <p:spPr bwMode="auto">
          <a:xfrm>
            <a:off x="273050" y="1362075"/>
            <a:ext cx="8555038" cy="4116388"/>
          </a:xfrm>
          <a:prstGeom prst="rect">
            <a:avLst/>
          </a:prstGeom>
          <a:noFill/>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82" name="Rectangle 2"/>
          <p:cNvSpPr>
            <a:spLocks noGrp="1" noChangeArrowheads="1"/>
          </p:cNvSpPr>
          <p:nvPr>
            <p:ph type="title"/>
          </p:nvPr>
        </p:nvSpPr>
        <p:spPr/>
        <p:txBody>
          <a:bodyPr/>
          <a:lstStyle/>
          <a:p>
            <a:r>
              <a:rPr lang="en-US" dirty="0"/>
              <a:t>Accessory Structures of the Eye</a:t>
            </a:r>
          </a:p>
        </p:txBody>
      </p:sp>
      <p:sp>
        <p:nvSpPr>
          <p:cNvPr id="686083" name="Rectangle 3"/>
          <p:cNvSpPr>
            <a:spLocks noGrp="1" noChangeArrowheads="1"/>
          </p:cNvSpPr>
          <p:nvPr>
            <p:ph type="body" idx="1"/>
          </p:nvPr>
        </p:nvSpPr>
        <p:spPr>
          <a:xfrm>
            <a:off x="457200" y="1600200"/>
            <a:ext cx="8229600" cy="4724400"/>
          </a:xfrm>
        </p:spPr>
        <p:txBody>
          <a:bodyPr/>
          <a:lstStyle/>
          <a:p>
            <a:pPr>
              <a:lnSpc>
                <a:spcPct val="80000"/>
              </a:lnSpc>
            </a:pPr>
            <a:endParaRPr lang="en-US" sz="3600" dirty="0"/>
          </a:p>
          <a:p>
            <a:pPr>
              <a:lnSpc>
                <a:spcPct val="80000"/>
              </a:lnSpc>
              <a:buFontTx/>
              <a:buNone/>
            </a:pPr>
            <a:endParaRPr lang="en-US" sz="3600" dirty="0"/>
          </a:p>
          <a:p>
            <a:pPr>
              <a:lnSpc>
                <a:spcPct val="80000"/>
              </a:lnSpc>
            </a:pPr>
            <a:endParaRPr lang="en-US" sz="3600" dirty="0"/>
          </a:p>
          <a:p>
            <a:pPr algn="ctr">
              <a:lnSpc>
                <a:spcPct val="80000"/>
              </a:lnSpc>
              <a:buFontTx/>
              <a:buNone/>
            </a:pPr>
            <a:endParaRPr lang="en-US" dirty="0"/>
          </a:p>
          <a:p>
            <a:pPr algn="ctr">
              <a:lnSpc>
                <a:spcPct val="80000"/>
              </a:lnSpc>
              <a:buFontTx/>
              <a:buNone/>
            </a:pPr>
            <a:endParaRPr lang="en-US" dirty="0"/>
          </a:p>
          <a:p>
            <a:pPr algn="ctr">
              <a:lnSpc>
                <a:spcPct val="80000"/>
              </a:lnSpc>
              <a:buFontTx/>
              <a:buNone/>
            </a:pPr>
            <a:endParaRPr lang="en-US" sz="3600" dirty="0"/>
          </a:p>
          <a:p>
            <a:pPr algn="ctr">
              <a:lnSpc>
                <a:spcPct val="80000"/>
              </a:lnSpc>
              <a:buFontTx/>
              <a:buNone/>
            </a:pPr>
            <a:endParaRPr lang="en-US" sz="3600" dirty="0"/>
          </a:p>
          <a:p>
            <a:pPr>
              <a:lnSpc>
                <a:spcPct val="80000"/>
              </a:lnSpc>
              <a:buFontTx/>
              <a:buNone/>
            </a:pPr>
            <a:endParaRPr lang="en-US" sz="2000" dirty="0"/>
          </a:p>
          <a:p>
            <a:pPr>
              <a:lnSpc>
                <a:spcPct val="80000"/>
              </a:lnSpc>
              <a:buFontTx/>
              <a:buNone/>
            </a:pPr>
            <a:r>
              <a:rPr lang="en-US" sz="2000" dirty="0"/>
              <a:t>Figure 9-8b</a:t>
            </a:r>
          </a:p>
        </p:txBody>
      </p:sp>
      <p:pic>
        <p:nvPicPr>
          <p:cNvPr id="686084" name="Picture 4" descr="figure_09_08b_labeled"/>
          <p:cNvPicPr>
            <a:picLocks noChangeAspect="1" noChangeArrowheads="1"/>
          </p:cNvPicPr>
          <p:nvPr/>
        </p:nvPicPr>
        <p:blipFill>
          <a:blip r:embed="rId3" cstate="print"/>
          <a:srcRect b="2686"/>
          <a:stretch>
            <a:fillRect/>
          </a:stretch>
        </p:blipFill>
        <p:spPr bwMode="auto">
          <a:xfrm>
            <a:off x="1350963" y="1385888"/>
            <a:ext cx="6288087" cy="4181475"/>
          </a:xfrm>
          <a:prstGeom prst="rect">
            <a:avLst/>
          </a:prstGeom>
          <a:noFill/>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Rectangle 2"/>
          <p:cNvSpPr>
            <a:spLocks noGrp="1" noChangeArrowheads="1"/>
          </p:cNvSpPr>
          <p:nvPr>
            <p:ph type="title"/>
          </p:nvPr>
        </p:nvSpPr>
        <p:spPr/>
        <p:txBody>
          <a:bodyPr/>
          <a:lstStyle/>
          <a:p>
            <a:r>
              <a:rPr lang="en-US" dirty="0"/>
              <a:t>The Eye</a:t>
            </a:r>
          </a:p>
        </p:txBody>
      </p:sp>
      <p:sp>
        <p:nvSpPr>
          <p:cNvPr id="449539" name="Rectangle 3"/>
          <p:cNvSpPr>
            <a:spLocks noGrp="1" noChangeArrowheads="1"/>
          </p:cNvSpPr>
          <p:nvPr>
            <p:ph type="body" idx="1"/>
          </p:nvPr>
        </p:nvSpPr>
        <p:spPr>
          <a:xfrm>
            <a:off x="457200" y="1371600"/>
            <a:ext cx="8229600" cy="5105400"/>
          </a:xfrm>
        </p:spPr>
        <p:txBody>
          <a:bodyPr/>
          <a:lstStyle/>
          <a:p>
            <a:pPr>
              <a:lnSpc>
                <a:spcPct val="125000"/>
              </a:lnSpc>
            </a:pPr>
            <a:r>
              <a:rPr lang="en-US" sz="2800" dirty="0"/>
              <a:t>Three Layers of the Eye</a:t>
            </a:r>
          </a:p>
          <a:p>
            <a:pPr lvl="1">
              <a:lnSpc>
                <a:spcPct val="125000"/>
              </a:lnSpc>
            </a:pPr>
            <a:r>
              <a:rPr lang="en-US" sz="2400" dirty="0">
                <a:solidFill>
                  <a:srgbClr val="000000"/>
                </a:solidFill>
              </a:rPr>
              <a:t>Outer fibrous tunic</a:t>
            </a:r>
          </a:p>
          <a:p>
            <a:pPr lvl="1">
              <a:lnSpc>
                <a:spcPct val="125000"/>
              </a:lnSpc>
            </a:pPr>
            <a:r>
              <a:rPr lang="en-US" sz="2400" dirty="0">
                <a:solidFill>
                  <a:srgbClr val="000000"/>
                </a:solidFill>
              </a:rPr>
              <a:t>Middle vascular tunic</a:t>
            </a:r>
          </a:p>
          <a:p>
            <a:pPr lvl="1">
              <a:lnSpc>
                <a:spcPct val="125000"/>
              </a:lnSpc>
            </a:pPr>
            <a:r>
              <a:rPr lang="en-US" sz="2400" dirty="0">
                <a:solidFill>
                  <a:srgbClr val="000000"/>
                </a:solidFill>
              </a:rPr>
              <a:t>Inner neural tunic</a:t>
            </a:r>
          </a:p>
          <a:p>
            <a:pPr>
              <a:lnSpc>
                <a:spcPct val="125000"/>
              </a:lnSpc>
            </a:pPr>
            <a:r>
              <a:rPr lang="en-US" sz="2800" dirty="0">
                <a:solidFill>
                  <a:srgbClr val="000000"/>
                </a:solidFill>
              </a:rPr>
              <a:t>Eyeball</a:t>
            </a:r>
          </a:p>
          <a:p>
            <a:pPr lvl="1">
              <a:lnSpc>
                <a:spcPct val="125000"/>
              </a:lnSpc>
            </a:pPr>
            <a:r>
              <a:rPr lang="en-US" sz="2400" dirty="0">
                <a:solidFill>
                  <a:srgbClr val="000000"/>
                </a:solidFill>
              </a:rPr>
              <a:t>Is hollow</a:t>
            </a:r>
          </a:p>
          <a:p>
            <a:pPr lvl="1">
              <a:lnSpc>
                <a:spcPct val="125000"/>
              </a:lnSpc>
            </a:pPr>
            <a:r>
              <a:rPr lang="en-US" sz="2400" dirty="0">
                <a:solidFill>
                  <a:srgbClr val="000000"/>
                </a:solidFill>
              </a:rPr>
              <a:t>Is divided into two cavities:</a:t>
            </a:r>
          </a:p>
          <a:p>
            <a:pPr lvl="2">
              <a:lnSpc>
                <a:spcPct val="125000"/>
              </a:lnSpc>
            </a:pPr>
            <a:r>
              <a:rPr lang="en-US" sz="2000" dirty="0">
                <a:solidFill>
                  <a:srgbClr val="000000"/>
                </a:solidFill>
              </a:rPr>
              <a:t>Large posterior cavity</a:t>
            </a:r>
          </a:p>
          <a:p>
            <a:pPr lvl="2">
              <a:lnSpc>
                <a:spcPct val="125000"/>
              </a:lnSpc>
            </a:pPr>
            <a:r>
              <a:rPr lang="en-US" sz="2000" dirty="0">
                <a:solidFill>
                  <a:srgbClr val="000000"/>
                </a:solidFill>
              </a:rPr>
              <a:t>Smaller anterior cavity</a:t>
            </a:r>
          </a:p>
          <a:p>
            <a:pPr>
              <a:lnSpc>
                <a:spcPct val="110000"/>
              </a:lnSpc>
            </a:pPr>
            <a:endParaRPr lang="en-US" sz="2000" dirty="0"/>
          </a:p>
          <a:p>
            <a:pPr>
              <a:lnSpc>
                <a:spcPct val="90000"/>
              </a:lnSpc>
            </a:pPr>
            <a:endParaRPr lang="en-US" sz="4400" dirty="0"/>
          </a:p>
          <a:p>
            <a:pPr>
              <a:lnSpc>
                <a:spcPct val="90000"/>
              </a:lnSpc>
            </a:pPr>
            <a:endParaRPr lang="en-US" sz="4400" dirty="0"/>
          </a:p>
          <a:p>
            <a:pPr>
              <a:lnSpc>
                <a:spcPct val="90000"/>
              </a:lnSpc>
            </a:pPr>
            <a:endParaRPr lang="en-US" sz="44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130" name="Rectangle 2"/>
          <p:cNvSpPr>
            <a:spLocks noGrp="1" noChangeArrowheads="1"/>
          </p:cNvSpPr>
          <p:nvPr>
            <p:ph type="title"/>
          </p:nvPr>
        </p:nvSpPr>
        <p:spPr/>
        <p:txBody>
          <a:bodyPr/>
          <a:lstStyle/>
          <a:p>
            <a:r>
              <a:rPr lang="en-US" dirty="0"/>
              <a:t>The Extrinsic Eye Muscles</a:t>
            </a:r>
          </a:p>
        </p:txBody>
      </p:sp>
      <p:sp>
        <p:nvSpPr>
          <p:cNvPr id="688131" name="Rectangle 3"/>
          <p:cNvSpPr>
            <a:spLocks noGrp="1" noChangeArrowheads="1"/>
          </p:cNvSpPr>
          <p:nvPr>
            <p:ph type="body" idx="1"/>
          </p:nvPr>
        </p:nvSpPr>
        <p:spPr/>
        <p:txBody>
          <a:bodyPr/>
          <a:lstStyle/>
          <a:p>
            <a:pPr>
              <a:buFontTx/>
              <a:buNone/>
            </a:pPr>
            <a:endParaRPr lang="en-US" dirty="0"/>
          </a:p>
          <a:p>
            <a:endParaRPr lang="en-US" dirty="0"/>
          </a:p>
          <a:p>
            <a:endParaRPr lang="en-US" dirty="0"/>
          </a:p>
          <a:p>
            <a:endParaRPr lang="en-US" dirty="0"/>
          </a:p>
          <a:p>
            <a:endParaRPr lang="en-US" dirty="0"/>
          </a:p>
          <a:p>
            <a:endParaRPr lang="en-US" dirty="0"/>
          </a:p>
          <a:p>
            <a:endParaRPr lang="en-US" dirty="0"/>
          </a:p>
          <a:p>
            <a:pPr>
              <a:buFontTx/>
              <a:buNone/>
            </a:pPr>
            <a:r>
              <a:rPr lang="en-US" sz="2000" dirty="0"/>
              <a:t>Figure 9-9</a:t>
            </a:r>
          </a:p>
        </p:txBody>
      </p:sp>
      <p:pic>
        <p:nvPicPr>
          <p:cNvPr id="688132" name="Picture 4" descr="figure_09_09a_labeled"/>
          <p:cNvPicPr>
            <a:picLocks noChangeAspect="1" noChangeArrowheads="1"/>
          </p:cNvPicPr>
          <p:nvPr/>
        </p:nvPicPr>
        <p:blipFill>
          <a:blip r:embed="rId3" cstate="print"/>
          <a:srcRect b="2512"/>
          <a:stretch>
            <a:fillRect/>
          </a:stretch>
        </p:blipFill>
        <p:spPr bwMode="auto">
          <a:xfrm>
            <a:off x="942975" y="1406525"/>
            <a:ext cx="3948113" cy="3986213"/>
          </a:xfrm>
          <a:prstGeom prst="rect">
            <a:avLst/>
          </a:prstGeom>
          <a:noFill/>
        </p:spPr>
      </p:pic>
      <p:pic>
        <p:nvPicPr>
          <p:cNvPr id="688133" name="Picture 5" descr="figure_09_09b_labeled"/>
          <p:cNvPicPr>
            <a:picLocks noChangeAspect="1" noChangeArrowheads="1"/>
          </p:cNvPicPr>
          <p:nvPr/>
        </p:nvPicPr>
        <p:blipFill>
          <a:blip r:embed="rId4" cstate="print"/>
          <a:srcRect l="-832" b="3018"/>
          <a:stretch>
            <a:fillRect/>
          </a:stretch>
        </p:blipFill>
        <p:spPr bwMode="auto">
          <a:xfrm>
            <a:off x="4979988" y="2163763"/>
            <a:ext cx="3271837" cy="3213100"/>
          </a:xfrm>
          <a:prstGeom prst="rect">
            <a:avLst/>
          </a:prstGeom>
          <a:noFill/>
        </p:spPr>
      </p:pic>
      <p:pic>
        <p:nvPicPr>
          <p:cNvPr id="7" name="Picture 4" descr="play">
            <a:hlinkClick r:id="rId5" action="ppaction://hlinkfile"/>
          </p:cNvPr>
          <p:cNvPicPr>
            <a:picLocks noChangeAspect="1" noChangeArrowheads="1"/>
          </p:cNvPicPr>
          <p:nvPr/>
        </p:nvPicPr>
        <p:blipFill>
          <a:blip r:embed="rId6" cstate="print"/>
          <a:srcRect/>
          <a:stretch>
            <a:fillRect/>
          </a:stretch>
        </p:blipFill>
        <p:spPr bwMode="auto">
          <a:xfrm>
            <a:off x="3503465" y="5681330"/>
            <a:ext cx="1295400" cy="725488"/>
          </a:xfrm>
          <a:prstGeom prst="rect">
            <a:avLst/>
          </a:prstGeom>
          <a:noFill/>
        </p:spPr>
      </p:pic>
      <p:sp>
        <p:nvSpPr>
          <p:cNvPr id="8" name="TextBox 7"/>
          <p:cNvSpPr txBox="1"/>
          <p:nvPr/>
        </p:nvSpPr>
        <p:spPr>
          <a:xfrm>
            <a:off x="5454502" y="5837274"/>
            <a:ext cx="2934586" cy="369332"/>
          </a:xfrm>
          <a:prstGeom prst="rect">
            <a:avLst/>
          </a:prstGeom>
          <a:noFill/>
        </p:spPr>
        <p:txBody>
          <a:bodyPr wrap="square" rtlCol="0">
            <a:spAutoFit/>
          </a:bodyPr>
          <a:lstStyle/>
          <a:p>
            <a:r>
              <a:rPr lang="en-US" dirty="0" smtClean="0"/>
              <a:t>Eye Muscles 3D Rotation</a:t>
            </a:r>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9158" name="Picture 6" descr="table_09_01"/>
          <p:cNvPicPr>
            <a:picLocks noChangeAspect="1" noChangeArrowheads="1"/>
          </p:cNvPicPr>
          <p:nvPr/>
        </p:nvPicPr>
        <p:blipFill>
          <a:blip r:embed="rId3" cstate="print"/>
          <a:srcRect l="-93" b="6291"/>
          <a:stretch>
            <a:fillRect/>
          </a:stretch>
        </p:blipFill>
        <p:spPr bwMode="auto">
          <a:xfrm>
            <a:off x="290513" y="815975"/>
            <a:ext cx="8555037" cy="2719388"/>
          </a:xfrm>
          <a:prstGeom prst="rect">
            <a:avLst/>
          </a:prstGeom>
          <a:noFill/>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Rectangle 2"/>
          <p:cNvSpPr>
            <a:spLocks noGrp="1" noChangeArrowheads="1"/>
          </p:cNvSpPr>
          <p:nvPr>
            <p:ph type="title"/>
          </p:nvPr>
        </p:nvSpPr>
        <p:spPr/>
        <p:txBody>
          <a:bodyPr/>
          <a:lstStyle/>
          <a:p>
            <a:r>
              <a:rPr lang="en-US" dirty="0"/>
              <a:t>The Eye</a:t>
            </a:r>
          </a:p>
        </p:txBody>
      </p:sp>
      <p:sp>
        <p:nvSpPr>
          <p:cNvPr id="451587" name="Rectangle 3"/>
          <p:cNvSpPr>
            <a:spLocks noGrp="1" noChangeArrowheads="1"/>
          </p:cNvSpPr>
          <p:nvPr>
            <p:ph type="body" idx="1"/>
          </p:nvPr>
        </p:nvSpPr>
        <p:spPr/>
        <p:txBody>
          <a:bodyPr/>
          <a:lstStyle/>
          <a:p>
            <a:pPr>
              <a:lnSpc>
                <a:spcPct val="90000"/>
              </a:lnSpc>
              <a:buFontTx/>
              <a:buNone/>
            </a:pPr>
            <a:endParaRPr lang="en-US" sz="4000" dirty="0"/>
          </a:p>
          <a:p>
            <a:pPr>
              <a:lnSpc>
                <a:spcPct val="90000"/>
              </a:lnSpc>
              <a:buFontTx/>
              <a:buNone/>
            </a:pPr>
            <a:endParaRPr lang="en-US" sz="4000" dirty="0"/>
          </a:p>
          <a:p>
            <a:pPr algn="ctr">
              <a:lnSpc>
                <a:spcPct val="90000"/>
              </a:lnSpc>
              <a:buFontTx/>
              <a:buNone/>
            </a:pPr>
            <a:endParaRPr lang="en-US" sz="2800" dirty="0"/>
          </a:p>
          <a:p>
            <a:pPr algn="ctr">
              <a:lnSpc>
                <a:spcPct val="90000"/>
              </a:lnSpc>
              <a:buFontTx/>
              <a:buNone/>
            </a:pPr>
            <a:endParaRPr lang="en-US" sz="2800" dirty="0"/>
          </a:p>
          <a:p>
            <a:pPr algn="ctr">
              <a:lnSpc>
                <a:spcPct val="90000"/>
              </a:lnSpc>
              <a:buFontTx/>
              <a:buNone/>
            </a:pPr>
            <a:endParaRPr lang="en-US" sz="4000" dirty="0"/>
          </a:p>
          <a:p>
            <a:pPr algn="ctr">
              <a:lnSpc>
                <a:spcPct val="90000"/>
              </a:lnSpc>
              <a:buFontTx/>
              <a:buNone/>
            </a:pPr>
            <a:endParaRPr lang="en-US" sz="4000" dirty="0"/>
          </a:p>
          <a:p>
            <a:pPr algn="ctr">
              <a:lnSpc>
                <a:spcPct val="90000"/>
              </a:lnSpc>
              <a:buFontTx/>
              <a:buNone/>
            </a:pPr>
            <a:endParaRPr lang="en-US" sz="4000" dirty="0"/>
          </a:p>
          <a:p>
            <a:pPr>
              <a:lnSpc>
                <a:spcPct val="90000"/>
              </a:lnSpc>
              <a:buFontTx/>
              <a:buNone/>
            </a:pPr>
            <a:r>
              <a:rPr lang="en-US" sz="2000" dirty="0"/>
              <a:t>Figure 9-10a</a:t>
            </a:r>
          </a:p>
        </p:txBody>
      </p:sp>
      <p:pic>
        <p:nvPicPr>
          <p:cNvPr id="451590" name="Picture 6" descr="figure_09_10a-b_labeled"/>
          <p:cNvPicPr>
            <a:picLocks noChangeAspect="1" noChangeArrowheads="1"/>
          </p:cNvPicPr>
          <p:nvPr/>
        </p:nvPicPr>
        <p:blipFill>
          <a:blip r:embed="rId3" cstate="print"/>
          <a:srcRect l="26550" r="9619" b="51860"/>
          <a:stretch>
            <a:fillRect/>
          </a:stretch>
        </p:blipFill>
        <p:spPr bwMode="auto">
          <a:xfrm>
            <a:off x="1690688" y="1417638"/>
            <a:ext cx="5818187" cy="4157662"/>
          </a:xfrm>
          <a:prstGeom prst="rect">
            <a:avLst/>
          </a:prstGeom>
          <a:noFill/>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1202" name="Rectangle 2"/>
          <p:cNvSpPr>
            <a:spLocks noGrp="1" noChangeArrowheads="1"/>
          </p:cNvSpPr>
          <p:nvPr>
            <p:ph type="title"/>
          </p:nvPr>
        </p:nvSpPr>
        <p:spPr/>
        <p:txBody>
          <a:bodyPr/>
          <a:lstStyle/>
          <a:p>
            <a:r>
              <a:rPr lang="en-US" dirty="0"/>
              <a:t>The Eye</a:t>
            </a:r>
          </a:p>
        </p:txBody>
      </p:sp>
      <p:sp>
        <p:nvSpPr>
          <p:cNvPr id="691203" name="Rectangle 3"/>
          <p:cNvSpPr>
            <a:spLocks noGrp="1" noChangeArrowheads="1"/>
          </p:cNvSpPr>
          <p:nvPr>
            <p:ph type="body" idx="1"/>
          </p:nvPr>
        </p:nvSpPr>
        <p:spPr/>
        <p:txBody>
          <a:bodyPr/>
          <a:lstStyle/>
          <a:p>
            <a:pPr>
              <a:lnSpc>
                <a:spcPct val="90000"/>
              </a:lnSpc>
              <a:buFontTx/>
              <a:buNone/>
            </a:pPr>
            <a:endParaRPr lang="en-US" sz="4000" dirty="0"/>
          </a:p>
          <a:p>
            <a:pPr>
              <a:lnSpc>
                <a:spcPct val="90000"/>
              </a:lnSpc>
              <a:buFontTx/>
              <a:buNone/>
            </a:pPr>
            <a:endParaRPr lang="en-US" sz="4000" dirty="0"/>
          </a:p>
          <a:p>
            <a:pPr algn="ctr">
              <a:lnSpc>
                <a:spcPct val="90000"/>
              </a:lnSpc>
              <a:buFontTx/>
              <a:buNone/>
            </a:pPr>
            <a:endParaRPr lang="en-US" sz="2800" dirty="0"/>
          </a:p>
          <a:p>
            <a:pPr algn="ctr">
              <a:lnSpc>
                <a:spcPct val="90000"/>
              </a:lnSpc>
              <a:buFontTx/>
              <a:buNone/>
            </a:pPr>
            <a:endParaRPr lang="en-US" sz="2800" dirty="0"/>
          </a:p>
          <a:p>
            <a:pPr algn="ctr">
              <a:lnSpc>
                <a:spcPct val="90000"/>
              </a:lnSpc>
              <a:buFontTx/>
              <a:buNone/>
            </a:pPr>
            <a:endParaRPr lang="en-US" sz="4000" dirty="0"/>
          </a:p>
          <a:p>
            <a:pPr algn="ctr">
              <a:lnSpc>
                <a:spcPct val="90000"/>
              </a:lnSpc>
              <a:buFontTx/>
              <a:buNone/>
            </a:pPr>
            <a:endParaRPr lang="en-US" sz="4000" dirty="0"/>
          </a:p>
          <a:p>
            <a:pPr algn="ctr">
              <a:lnSpc>
                <a:spcPct val="90000"/>
              </a:lnSpc>
              <a:buFontTx/>
              <a:buNone/>
            </a:pPr>
            <a:endParaRPr lang="en-US" sz="4000" dirty="0"/>
          </a:p>
          <a:p>
            <a:pPr>
              <a:lnSpc>
                <a:spcPct val="90000"/>
              </a:lnSpc>
              <a:buFontTx/>
              <a:buNone/>
            </a:pPr>
            <a:r>
              <a:rPr lang="en-US" sz="2000" dirty="0"/>
              <a:t>Figure 9-10b</a:t>
            </a:r>
          </a:p>
        </p:txBody>
      </p:sp>
      <p:pic>
        <p:nvPicPr>
          <p:cNvPr id="691204" name="Picture 4" descr="figure_09_10a-b_labeled"/>
          <p:cNvPicPr>
            <a:picLocks noChangeAspect="1" noChangeArrowheads="1"/>
          </p:cNvPicPr>
          <p:nvPr/>
        </p:nvPicPr>
        <p:blipFill>
          <a:blip r:embed="rId3" cstate="print"/>
          <a:srcRect l="-478" t="49455" b="2434"/>
          <a:stretch>
            <a:fillRect/>
          </a:stretch>
        </p:blipFill>
        <p:spPr bwMode="auto">
          <a:xfrm>
            <a:off x="446088" y="1679575"/>
            <a:ext cx="8239125" cy="3736975"/>
          </a:xfrm>
          <a:prstGeom prst="rect">
            <a:avLst/>
          </a:prstGeom>
          <a:noFill/>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3251" name="Rectangle 3"/>
          <p:cNvSpPr>
            <a:spLocks noGrp="1" noChangeArrowheads="1"/>
          </p:cNvSpPr>
          <p:nvPr>
            <p:ph type="body" idx="1"/>
          </p:nvPr>
        </p:nvSpPr>
        <p:spPr>
          <a:xfrm>
            <a:off x="457200" y="1644650"/>
            <a:ext cx="8229600" cy="4525963"/>
          </a:xfrm>
        </p:spPr>
        <p:txBody>
          <a:bodyPr/>
          <a:lstStyle/>
          <a:p>
            <a:pPr>
              <a:lnSpc>
                <a:spcPct val="90000"/>
              </a:lnSpc>
              <a:buFontTx/>
              <a:buNone/>
            </a:pPr>
            <a:endParaRPr lang="en-US" sz="4000" dirty="0"/>
          </a:p>
          <a:p>
            <a:pPr>
              <a:lnSpc>
                <a:spcPct val="90000"/>
              </a:lnSpc>
              <a:buFontTx/>
              <a:buNone/>
            </a:pPr>
            <a:endParaRPr lang="en-US" sz="4000" dirty="0"/>
          </a:p>
          <a:p>
            <a:pPr algn="ctr">
              <a:lnSpc>
                <a:spcPct val="90000"/>
              </a:lnSpc>
              <a:buFontTx/>
              <a:buNone/>
            </a:pPr>
            <a:endParaRPr lang="en-US" sz="2800" dirty="0"/>
          </a:p>
          <a:p>
            <a:pPr algn="ctr">
              <a:lnSpc>
                <a:spcPct val="90000"/>
              </a:lnSpc>
              <a:buFontTx/>
              <a:buNone/>
            </a:pPr>
            <a:endParaRPr lang="en-US" sz="2800" dirty="0"/>
          </a:p>
          <a:p>
            <a:pPr algn="ctr">
              <a:lnSpc>
                <a:spcPct val="90000"/>
              </a:lnSpc>
              <a:buFontTx/>
              <a:buNone/>
            </a:pPr>
            <a:endParaRPr lang="en-US" sz="4000" dirty="0"/>
          </a:p>
          <a:p>
            <a:pPr algn="ctr">
              <a:lnSpc>
                <a:spcPct val="90000"/>
              </a:lnSpc>
              <a:buFontTx/>
              <a:buNone/>
            </a:pPr>
            <a:endParaRPr lang="en-US" sz="4000" dirty="0"/>
          </a:p>
          <a:p>
            <a:pPr algn="ctr">
              <a:lnSpc>
                <a:spcPct val="90000"/>
              </a:lnSpc>
              <a:buFontTx/>
              <a:buNone/>
            </a:pPr>
            <a:endParaRPr lang="en-US" sz="4000" dirty="0"/>
          </a:p>
          <a:p>
            <a:pPr>
              <a:lnSpc>
                <a:spcPct val="90000"/>
              </a:lnSpc>
              <a:buFontTx/>
              <a:buNone/>
            </a:pPr>
            <a:r>
              <a:rPr lang="en-US" sz="2000" dirty="0"/>
              <a:t>Figure 9-10c</a:t>
            </a:r>
          </a:p>
        </p:txBody>
      </p:sp>
      <p:pic>
        <p:nvPicPr>
          <p:cNvPr id="693252" name="Picture 4" descr="figure_09_10c_0_labeled"/>
          <p:cNvPicPr>
            <a:picLocks noChangeAspect="1" noChangeArrowheads="1"/>
          </p:cNvPicPr>
          <p:nvPr/>
        </p:nvPicPr>
        <p:blipFill>
          <a:blip r:embed="rId3" cstate="print"/>
          <a:srcRect b="2692"/>
          <a:stretch>
            <a:fillRect/>
          </a:stretch>
        </p:blipFill>
        <p:spPr bwMode="auto">
          <a:xfrm>
            <a:off x="914400" y="304800"/>
            <a:ext cx="7772400" cy="5607050"/>
          </a:xfrm>
          <a:prstGeom prst="rect">
            <a:avLst/>
          </a:prstGeom>
          <a:noFill/>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Rectangle 2"/>
          <p:cNvSpPr>
            <a:spLocks noGrp="1" noChangeArrowheads="1"/>
          </p:cNvSpPr>
          <p:nvPr>
            <p:ph type="title"/>
          </p:nvPr>
        </p:nvSpPr>
        <p:spPr/>
        <p:txBody>
          <a:bodyPr/>
          <a:lstStyle/>
          <a:p>
            <a:r>
              <a:rPr lang="en-US" dirty="0"/>
              <a:t>The Eye</a:t>
            </a:r>
          </a:p>
        </p:txBody>
      </p:sp>
      <p:sp>
        <p:nvSpPr>
          <p:cNvPr id="457731" name="Rectangle 3"/>
          <p:cNvSpPr>
            <a:spLocks noGrp="1" noChangeArrowheads="1"/>
          </p:cNvSpPr>
          <p:nvPr>
            <p:ph type="body" idx="1"/>
          </p:nvPr>
        </p:nvSpPr>
        <p:spPr/>
        <p:txBody>
          <a:bodyPr/>
          <a:lstStyle/>
          <a:p>
            <a:pPr marL="609600" indent="-609600">
              <a:lnSpc>
                <a:spcPct val="150000"/>
              </a:lnSpc>
            </a:pPr>
            <a:r>
              <a:rPr lang="en-US" dirty="0">
                <a:solidFill>
                  <a:srgbClr val="000000"/>
                </a:solidFill>
              </a:rPr>
              <a:t>The Fibrous Tunic </a:t>
            </a:r>
          </a:p>
          <a:p>
            <a:pPr marL="990600" lvl="1" indent="-533400">
              <a:lnSpc>
                <a:spcPct val="150000"/>
              </a:lnSpc>
            </a:pPr>
            <a:r>
              <a:rPr lang="en-US" dirty="0">
                <a:solidFill>
                  <a:srgbClr val="000000"/>
                </a:solidFill>
              </a:rPr>
              <a:t>Sclera (white of eye)</a:t>
            </a:r>
          </a:p>
          <a:p>
            <a:pPr marL="990600" lvl="1" indent="-533400">
              <a:lnSpc>
                <a:spcPct val="150000"/>
              </a:lnSpc>
            </a:pPr>
            <a:r>
              <a:rPr lang="en-US" dirty="0">
                <a:solidFill>
                  <a:srgbClr val="000000"/>
                </a:solidFill>
              </a:rPr>
              <a:t>Cornea</a:t>
            </a:r>
          </a:p>
          <a:p>
            <a:pPr marL="990600" lvl="1" indent="-533400">
              <a:lnSpc>
                <a:spcPct val="150000"/>
              </a:lnSpc>
            </a:pPr>
            <a:r>
              <a:rPr lang="en-US" dirty="0">
                <a:solidFill>
                  <a:srgbClr val="000000"/>
                </a:solidFill>
              </a:rPr>
              <a:t>Limbus (border between cornea and sclera) </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Rectangle 2"/>
          <p:cNvSpPr>
            <a:spLocks noGrp="1" noChangeArrowheads="1"/>
          </p:cNvSpPr>
          <p:nvPr>
            <p:ph type="title"/>
          </p:nvPr>
        </p:nvSpPr>
        <p:spPr/>
        <p:txBody>
          <a:bodyPr/>
          <a:lstStyle/>
          <a:p>
            <a:r>
              <a:rPr lang="en-US" dirty="0"/>
              <a:t>The Eye</a:t>
            </a:r>
          </a:p>
        </p:txBody>
      </p:sp>
      <p:sp>
        <p:nvSpPr>
          <p:cNvPr id="459779" name="Rectangle 3"/>
          <p:cNvSpPr>
            <a:spLocks noGrp="1" noChangeArrowheads="1"/>
          </p:cNvSpPr>
          <p:nvPr>
            <p:ph type="body" idx="1"/>
          </p:nvPr>
        </p:nvSpPr>
        <p:spPr>
          <a:xfrm>
            <a:off x="457200" y="1447800"/>
            <a:ext cx="8229600" cy="4953000"/>
          </a:xfrm>
        </p:spPr>
        <p:txBody>
          <a:bodyPr/>
          <a:lstStyle/>
          <a:p>
            <a:pPr>
              <a:lnSpc>
                <a:spcPct val="150000"/>
              </a:lnSpc>
            </a:pPr>
            <a:r>
              <a:rPr lang="en-US" sz="2800" dirty="0">
                <a:solidFill>
                  <a:srgbClr val="000000"/>
                </a:solidFill>
              </a:rPr>
              <a:t>Vascular Tunic (Uvea) Functions </a:t>
            </a:r>
          </a:p>
          <a:p>
            <a:pPr lvl="1">
              <a:lnSpc>
                <a:spcPct val="150000"/>
              </a:lnSpc>
            </a:pPr>
            <a:r>
              <a:rPr lang="en-US" sz="2400" dirty="0">
                <a:solidFill>
                  <a:srgbClr val="000000"/>
                </a:solidFill>
              </a:rPr>
              <a:t>Provides route for blood vessels and lymphatics that supply tissues of eye</a:t>
            </a:r>
          </a:p>
          <a:p>
            <a:pPr lvl="1">
              <a:lnSpc>
                <a:spcPct val="150000"/>
              </a:lnSpc>
            </a:pPr>
            <a:r>
              <a:rPr lang="en-US" sz="2400" dirty="0">
                <a:solidFill>
                  <a:srgbClr val="000000"/>
                </a:solidFill>
              </a:rPr>
              <a:t>Regulates amount of light entering eye</a:t>
            </a:r>
          </a:p>
          <a:p>
            <a:pPr lvl="1">
              <a:lnSpc>
                <a:spcPct val="150000"/>
              </a:lnSpc>
            </a:pPr>
            <a:r>
              <a:rPr lang="en-US" sz="2400" dirty="0">
                <a:solidFill>
                  <a:srgbClr val="000000"/>
                </a:solidFill>
              </a:rPr>
              <a:t>Secretes loose and reabsorbs aqueous humor that circulates within chambers of eye</a:t>
            </a:r>
          </a:p>
          <a:p>
            <a:pPr lvl="1">
              <a:lnSpc>
                <a:spcPct val="150000"/>
              </a:lnSpc>
            </a:pPr>
            <a:r>
              <a:rPr lang="en-US" sz="2400" dirty="0">
                <a:solidFill>
                  <a:srgbClr val="000000"/>
                </a:solidFill>
              </a:rPr>
              <a:t>Controls shape of lens, which is essential to focusing</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2" name="Rectangle 2"/>
          <p:cNvSpPr>
            <a:spLocks noGrp="1" noChangeArrowheads="1"/>
          </p:cNvSpPr>
          <p:nvPr>
            <p:ph type="title"/>
          </p:nvPr>
        </p:nvSpPr>
        <p:spPr/>
        <p:txBody>
          <a:bodyPr/>
          <a:lstStyle/>
          <a:p>
            <a:r>
              <a:rPr lang="en-US" dirty="0"/>
              <a:t>The Pupillary Muscles</a:t>
            </a:r>
          </a:p>
        </p:txBody>
      </p:sp>
      <p:sp>
        <p:nvSpPr>
          <p:cNvPr id="465923" name="Rectangle 3"/>
          <p:cNvSpPr>
            <a:spLocks noGrp="1" noChangeArrowheads="1"/>
          </p:cNvSpPr>
          <p:nvPr>
            <p:ph type="body" idx="1"/>
          </p:nvPr>
        </p:nvSpPr>
        <p:spPr/>
        <p:txBody>
          <a:bodyPr/>
          <a:lstStyle/>
          <a:p>
            <a:pPr>
              <a:buFontTx/>
              <a:buNone/>
            </a:pPr>
            <a:endParaRPr lang="en-US" dirty="0"/>
          </a:p>
          <a:p>
            <a:endParaRPr lang="en-US" dirty="0"/>
          </a:p>
          <a:p>
            <a:endParaRPr lang="en-US" dirty="0"/>
          </a:p>
          <a:p>
            <a:pPr algn="ctr">
              <a:buFontTx/>
              <a:buNone/>
            </a:pPr>
            <a:endParaRPr lang="en-US" dirty="0"/>
          </a:p>
          <a:p>
            <a:pPr algn="ctr">
              <a:buFontTx/>
              <a:buNone/>
            </a:pPr>
            <a:endParaRPr lang="en-US" dirty="0"/>
          </a:p>
          <a:p>
            <a:pPr algn="ctr">
              <a:buFontTx/>
              <a:buNone/>
            </a:pPr>
            <a:endParaRPr lang="en-US" dirty="0"/>
          </a:p>
          <a:p>
            <a:pPr algn="ctr">
              <a:buFontTx/>
              <a:buNone/>
            </a:pPr>
            <a:endParaRPr lang="en-US" dirty="0"/>
          </a:p>
          <a:p>
            <a:pPr>
              <a:buFontTx/>
              <a:buNone/>
            </a:pPr>
            <a:r>
              <a:rPr lang="en-US" sz="2000" dirty="0"/>
              <a:t>Figure 9-11</a:t>
            </a:r>
          </a:p>
        </p:txBody>
      </p:sp>
      <p:pic>
        <p:nvPicPr>
          <p:cNvPr id="465925" name="Picture 5" descr="figure_09_11_labeled"/>
          <p:cNvPicPr>
            <a:picLocks noChangeAspect="1" noChangeArrowheads="1"/>
          </p:cNvPicPr>
          <p:nvPr/>
        </p:nvPicPr>
        <p:blipFill>
          <a:blip r:embed="rId3" cstate="print"/>
          <a:srcRect b="3206"/>
          <a:stretch>
            <a:fillRect/>
          </a:stretch>
        </p:blipFill>
        <p:spPr bwMode="auto">
          <a:xfrm>
            <a:off x="901700" y="1363663"/>
            <a:ext cx="7496175" cy="4170362"/>
          </a:xfrm>
          <a:prstGeom prst="rect">
            <a:avLst/>
          </a:prstGeom>
          <a:noFill/>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Rectangle 2"/>
          <p:cNvSpPr>
            <a:spLocks noGrp="1" noChangeArrowheads="1"/>
          </p:cNvSpPr>
          <p:nvPr>
            <p:ph type="title"/>
          </p:nvPr>
        </p:nvSpPr>
        <p:spPr/>
        <p:txBody>
          <a:bodyPr/>
          <a:lstStyle/>
          <a:p>
            <a:r>
              <a:rPr lang="en-US" dirty="0"/>
              <a:t>The Eye</a:t>
            </a:r>
          </a:p>
        </p:txBody>
      </p:sp>
      <p:sp>
        <p:nvSpPr>
          <p:cNvPr id="472067" name="Rectangle 3"/>
          <p:cNvSpPr>
            <a:spLocks noGrp="1" noChangeArrowheads="1"/>
          </p:cNvSpPr>
          <p:nvPr>
            <p:ph type="body" idx="1"/>
          </p:nvPr>
        </p:nvSpPr>
        <p:spPr>
          <a:xfrm>
            <a:off x="457200" y="1371600"/>
            <a:ext cx="8229600" cy="5029200"/>
          </a:xfrm>
        </p:spPr>
        <p:txBody>
          <a:bodyPr/>
          <a:lstStyle/>
          <a:p>
            <a:r>
              <a:rPr lang="en-US" dirty="0">
                <a:solidFill>
                  <a:srgbClr val="000000"/>
                </a:solidFill>
              </a:rPr>
              <a:t>The Neural Tunic (Retina) </a:t>
            </a:r>
          </a:p>
          <a:p>
            <a:pPr lvl="1"/>
            <a:r>
              <a:rPr lang="en-US" b="1" dirty="0">
                <a:solidFill>
                  <a:srgbClr val="000000"/>
                </a:solidFill>
              </a:rPr>
              <a:t>Outer layer called pigmented part</a:t>
            </a:r>
          </a:p>
          <a:p>
            <a:pPr lvl="1"/>
            <a:r>
              <a:rPr lang="en-US" b="1" dirty="0">
                <a:solidFill>
                  <a:srgbClr val="000000"/>
                </a:solidFill>
              </a:rPr>
              <a:t>Inner neural part:</a:t>
            </a:r>
          </a:p>
          <a:p>
            <a:pPr lvl="2"/>
            <a:r>
              <a:rPr lang="en-US" dirty="0">
                <a:solidFill>
                  <a:srgbClr val="000000"/>
                </a:solidFill>
              </a:rPr>
              <a:t>Contains visual receptors and associated neurons</a:t>
            </a:r>
          </a:p>
          <a:p>
            <a:pPr lvl="2"/>
            <a:r>
              <a:rPr lang="en-US" dirty="0">
                <a:solidFill>
                  <a:srgbClr val="000000"/>
                </a:solidFill>
              </a:rPr>
              <a:t>Rods and cones are types of photoreceptors:</a:t>
            </a:r>
          </a:p>
          <a:p>
            <a:pPr lvl="3"/>
            <a:r>
              <a:rPr lang="en-US" dirty="0">
                <a:solidFill>
                  <a:srgbClr val="000000"/>
                </a:solidFill>
              </a:rPr>
              <a:t>rods:</a:t>
            </a:r>
          </a:p>
          <a:p>
            <a:pPr lvl="4"/>
            <a:r>
              <a:rPr lang="en-US" dirty="0">
                <a:solidFill>
                  <a:srgbClr val="000000"/>
                </a:solidFill>
              </a:rPr>
              <a:t>do not discriminate light colors</a:t>
            </a:r>
          </a:p>
          <a:p>
            <a:pPr lvl="4"/>
            <a:r>
              <a:rPr lang="en-US" dirty="0">
                <a:solidFill>
                  <a:srgbClr val="000000"/>
                </a:solidFill>
              </a:rPr>
              <a:t>highly sensitive to light</a:t>
            </a:r>
          </a:p>
          <a:p>
            <a:pPr lvl="3"/>
            <a:r>
              <a:rPr lang="en-US" dirty="0">
                <a:solidFill>
                  <a:srgbClr val="000000"/>
                </a:solidFill>
              </a:rPr>
              <a:t>cones:</a:t>
            </a:r>
          </a:p>
          <a:p>
            <a:pPr lvl="4"/>
            <a:r>
              <a:rPr lang="en-US" dirty="0">
                <a:solidFill>
                  <a:srgbClr val="000000"/>
                </a:solidFill>
              </a:rPr>
              <a:t>provide color vision</a:t>
            </a:r>
          </a:p>
          <a:p>
            <a:pPr lvl="4"/>
            <a:r>
              <a:rPr lang="en-US" dirty="0">
                <a:solidFill>
                  <a:srgbClr val="000000"/>
                </a:solidFill>
              </a:rPr>
              <a:t>densely clustered in </a:t>
            </a:r>
            <a:r>
              <a:rPr lang="en-US" b="1" dirty="0">
                <a:solidFill>
                  <a:srgbClr val="000000"/>
                </a:solidFill>
              </a:rPr>
              <a:t>fovea</a:t>
            </a:r>
            <a:r>
              <a:rPr lang="en-US" dirty="0">
                <a:solidFill>
                  <a:srgbClr val="000000"/>
                </a:solidFill>
              </a:rPr>
              <a:t>, at center of </a:t>
            </a:r>
            <a:r>
              <a:rPr lang="en-US" b="1" dirty="0">
                <a:solidFill>
                  <a:srgbClr val="000000"/>
                </a:solidFill>
              </a:rPr>
              <a:t>macula lutea</a:t>
            </a:r>
            <a:endParaRPr lang="en-US" dirty="0">
              <a:solidFill>
                <a:srgbClr val="000000"/>
              </a:solidFill>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p:txBody>
          <a:bodyPr/>
          <a:lstStyle/>
          <a:p>
            <a:r>
              <a:rPr lang="en-US" dirty="0"/>
              <a:t>Retinal Organization</a:t>
            </a:r>
          </a:p>
        </p:txBody>
      </p:sp>
      <p:sp>
        <p:nvSpPr>
          <p:cNvPr id="476163" name="Rectangle 3"/>
          <p:cNvSpPr>
            <a:spLocks noGrp="1" noChangeArrowheads="1"/>
          </p:cNvSpPr>
          <p:nvPr>
            <p:ph type="body" idx="1"/>
          </p:nvPr>
        </p:nvSpPr>
        <p:spPr/>
        <p:txBody>
          <a:bodyPr/>
          <a:lstStyle/>
          <a:p>
            <a:endParaRPr lang="en-US" dirty="0"/>
          </a:p>
          <a:p>
            <a:endParaRPr lang="en-US" dirty="0"/>
          </a:p>
          <a:p>
            <a:endParaRPr lang="en-US" dirty="0"/>
          </a:p>
          <a:p>
            <a:pPr algn="ctr">
              <a:buFontTx/>
              <a:buNone/>
            </a:pPr>
            <a:endParaRPr lang="en-US" dirty="0"/>
          </a:p>
          <a:p>
            <a:pPr algn="ctr">
              <a:buFontTx/>
              <a:buNone/>
            </a:pPr>
            <a:endParaRPr lang="en-US" dirty="0"/>
          </a:p>
          <a:p>
            <a:pPr algn="ctr">
              <a:buFontTx/>
              <a:buNone/>
            </a:pPr>
            <a:endParaRPr lang="en-US" dirty="0"/>
          </a:p>
          <a:p>
            <a:pPr algn="ctr">
              <a:buFontTx/>
              <a:buNone/>
            </a:pPr>
            <a:endParaRPr lang="en-US" dirty="0"/>
          </a:p>
          <a:p>
            <a:pPr>
              <a:buFontTx/>
              <a:buNone/>
            </a:pPr>
            <a:r>
              <a:rPr lang="en-US" sz="2000" dirty="0"/>
              <a:t>Figure 9-12</a:t>
            </a:r>
          </a:p>
        </p:txBody>
      </p:sp>
      <p:pic>
        <p:nvPicPr>
          <p:cNvPr id="476166" name="Picture 6" descr="figure_09_12a_labeled"/>
          <p:cNvPicPr>
            <a:picLocks noChangeAspect="1" noChangeArrowheads="1"/>
          </p:cNvPicPr>
          <p:nvPr/>
        </p:nvPicPr>
        <p:blipFill>
          <a:blip r:embed="rId3" cstate="print"/>
          <a:srcRect b="4045"/>
          <a:stretch>
            <a:fillRect/>
          </a:stretch>
        </p:blipFill>
        <p:spPr bwMode="auto">
          <a:xfrm>
            <a:off x="268288" y="1531938"/>
            <a:ext cx="8485187" cy="3663950"/>
          </a:xfrm>
          <a:prstGeom prst="rect">
            <a:avLst/>
          </a:prstGeom>
          <a:noFill/>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10" name="Rectangle 2"/>
          <p:cNvSpPr>
            <a:spLocks noGrp="1" noChangeArrowheads="1"/>
          </p:cNvSpPr>
          <p:nvPr>
            <p:ph type="title"/>
          </p:nvPr>
        </p:nvSpPr>
        <p:spPr/>
        <p:txBody>
          <a:bodyPr/>
          <a:lstStyle/>
          <a:p>
            <a:r>
              <a:rPr lang="en-US" dirty="0"/>
              <a:t>Retinal Organization</a:t>
            </a:r>
          </a:p>
        </p:txBody>
      </p:sp>
      <p:sp>
        <p:nvSpPr>
          <p:cNvPr id="478211" name="Rectangle 3"/>
          <p:cNvSpPr>
            <a:spLocks noGrp="1" noChangeArrowheads="1"/>
          </p:cNvSpPr>
          <p:nvPr>
            <p:ph type="body" idx="1"/>
          </p:nvPr>
        </p:nvSpPr>
        <p:spPr>
          <a:xfrm>
            <a:off x="304800" y="1600200"/>
            <a:ext cx="8534400" cy="4525963"/>
          </a:xfrm>
        </p:spPr>
        <p:txBody>
          <a:bodyPr/>
          <a:lstStyle/>
          <a:p>
            <a:pPr>
              <a:lnSpc>
                <a:spcPct val="80000"/>
              </a:lnSpc>
            </a:pPr>
            <a:endParaRPr lang="en-US" sz="3600" dirty="0"/>
          </a:p>
          <a:p>
            <a:pPr>
              <a:lnSpc>
                <a:spcPct val="80000"/>
              </a:lnSpc>
            </a:pPr>
            <a:endParaRPr lang="en-US" sz="3600" dirty="0"/>
          </a:p>
          <a:p>
            <a:pPr>
              <a:lnSpc>
                <a:spcPct val="80000"/>
              </a:lnSpc>
            </a:pPr>
            <a:endParaRPr lang="en-US" sz="3600" dirty="0"/>
          </a:p>
          <a:p>
            <a:pPr algn="ctr">
              <a:lnSpc>
                <a:spcPct val="80000"/>
              </a:lnSpc>
              <a:buFontTx/>
              <a:buNone/>
            </a:pPr>
            <a:endParaRPr lang="en-US" sz="3600" dirty="0"/>
          </a:p>
          <a:p>
            <a:pPr algn="ctr">
              <a:lnSpc>
                <a:spcPct val="80000"/>
              </a:lnSpc>
              <a:buFontTx/>
              <a:buNone/>
            </a:pPr>
            <a:endParaRPr lang="en-US" sz="3600" dirty="0"/>
          </a:p>
          <a:p>
            <a:pPr algn="ctr">
              <a:lnSpc>
                <a:spcPct val="80000"/>
              </a:lnSpc>
              <a:buFontTx/>
              <a:buNone/>
            </a:pPr>
            <a:endParaRPr lang="en-US" sz="3600" dirty="0"/>
          </a:p>
          <a:p>
            <a:pPr algn="ctr">
              <a:lnSpc>
                <a:spcPct val="80000"/>
              </a:lnSpc>
              <a:buFontTx/>
              <a:buNone/>
            </a:pPr>
            <a:endParaRPr lang="en-US" sz="3600" dirty="0"/>
          </a:p>
          <a:p>
            <a:pPr>
              <a:lnSpc>
                <a:spcPct val="80000"/>
              </a:lnSpc>
              <a:buFontTx/>
              <a:buNone/>
            </a:pPr>
            <a:r>
              <a:rPr lang="en-US" sz="2000" dirty="0"/>
              <a:t>Figure 9-12</a:t>
            </a:r>
          </a:p>
        </p:txBody>
      </p:sp>
      <p:pic>
        <p:nvPicPr>
          <p:cNvPr id="478214" name="Picture 6" descr="figure_09_12b-c_labeled"/>
          <p:cNvPicPr>
            <a:picLocks noChangeAspect="1" noChangeArrowheads="1"/>
          </p:cNvPicPr>
          <p:nvPr/>
        </p:nvPicPr>
        <p:blipFill>
          <a:blip r:embed="rId3" cstate="print"/>
          <a:srcRect l="-204" r="47289" b="3894"/>
          <a:stretch>
            <a:fillRect/>
          </a:stretch>
        </p:blipFill>
        <p:spPr bwMode="auto">
          <a:xfrm>
            <a:off x="2203450" y="1214438"/>
            <a:ext cx="4708525" cy="4445000"/>
          </a:xfrm>
          <a:prstGeom prst="rect">
            <a:avLst/>
          </a:prstGeom>
          <a:noFill/>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Rectangle 2"/>
          <p:cNvSpPr>
            <a:spLocks noGrp="1" noChangeArrowheads="1"/>
          </p:cNvSpPr>
          <p:nvPr>
            <p:ph type="title"/>
          </p:nvPr>
        </p:nvSpPr>
        <p:spPr/>
        <p:txBody>
          <a:bodyPr/>
          <a:lstStyle/>
          <a:p>
            <a:r>
              <a:rPr lang="en-US" dirty="0"/>
              <a:t>Retinal Organization</a:t>
            </a:r>
          </a:p>
        </p:txBody>
      </p:sp>
      <p:sp>
        <p:nvSpPr>
          <p:cNvPr id="480259" name="Rectangle 3"/>
          <p:cNvSpPr>
            <a:spLocks noGrp="1" noChangeArrowheads="1"/>
          </p:cNvSpPr>
          <p:nvPr>
            <p:ph type="body" idx="1"/>
          </p:nvPr>
        </p:nvSpPr>
        <p:spPr/>
        <p:txBody>
          <a:bodyPr/>
          <a:lstStyle/>
          <a:p>
            <a:endParaRPr lang="en-US" dirty="0"/>
          </a:p>
          <a:p>
            <a:endParaRPr lang="en-US" dirty="0"/>
          </a:p>
          <a:p>
            <a:endParaRPr lang="en-US" dirty="0"/>
          </a:p>
          <a:p>
            <a:pPr algn="ctr">
              <a:buFontTx/>
              <a:buNone/>
            </a:pPr>
            <a:endParaRPr lang="en-US" dirty="0"/>
          </a:p>
          <a:p>
            <a:pPr algn="ctr">
              <a:buFontTx/>
              <a:buNone/>
            </a:pPr>
            <a:endParaRPr lang="en-US" dirty="0"/>
          </a:p>
          <a:p>
            <a:pPr algn="ctr">
              <a:buFontTx/>
              <a:buNone/>
            </a:pPr>
            <a:endParaRPr lang="en-US" dirty="0"/>
          </a:p>
          <a:p>
            <a:pPr algn="ctr">
              <a:buFontTx/>
              <a:buNone/>
            </a:pPr>
            <a:endParaRPr lang="en-US" dirty="0"/>
          </a:p>
          <a:p>
            <a:pPr>
              <a:buFontTx/>
              <a:buNone/>
            </a:pPr>
            <a:r>
              <a:rPr lang="en-US" sz="2000" dirty="0"/>
              <a:t>Figure 9-12</a:t>
            </a:r>
          </a:p>
        </p:txBody>
      </p:sp>
      <p:pic>
        <p:nvPicPr>
          <p:cNvPr id="480262" name="Picture 6" descr="figure_09_12b-c_labeled"/>
          <p:cNvPicPr>
            <a:picLocks noChangeAspect="1" noChangeArrowheads="1"/>
          </p:cNvPicPr>
          <p:nvPr/>
        </p:nvPicPr>
        <p:blipFill>
          <a:blip r:embed="rId3" cstate="print"/>
          <a:srcRect l="53491"/>
          <a:stretch>
            <a:fillRect/>
          </a:stretch>
        </p:blipFill>
        <p:spPr bwMode="auto">
          <a:xfrm>
            <a:off x="2593975" y="1308100"/>
            <a:ext cx="4360863" cy="4875213"/>
          </a:xfrm>
          <a:prstGeom prst="rect">
            <a:avLst/>
          </a:prstGeom>
          <a:noFill/>
        </p:spPr>
      </p:pic>
      <p:pic>
        <p:nvPicPr>
          <p:cNvPr id="5" name="Picture 4" descr="play">
            <a:hlinkClick r:id="rId4" action="ppaction://hlinkfile"/>
          </p:cNvPr>
          <p:cNvPicPr>
            <a:picLocks noChangeAspect="1" noChangeArrowheads="1"/>
          </p:cNvPicPr>
          <p:nvPr/>
        </p:nvPicPr>
        <p:blipFill>
          <a:blip r:embed="rId5" cstate="print"/>
          <a:srcRect/>
          <a:stretch>
            <a:fillRect/>
          </a:stretch>
        </p:blipFill>
        <p:spPr bwMode="auto">
          <a:xfrm>
            <a:off x="5194042" y="5883349"/>
            <a:ext cx="1295400" cy="725488"/>
          </a:xfrm>
          <a:prstGeom prst="rect">
            <a:avLst/>
          </a:prstGeom>
          <a:noFill/>
        </p:spPr>
      </p:pic>
      <p:sp>
        <p:nvSpPr>
          <p:cNvPr id="6" name="TextBox 5"/>
          <p:cNvSpPr txBox="1"/>
          <p:nvPr/>
        </p:nvSpPr>
        <p:spPr>
          <a:xfrm>
            <a:off x="6826102" y="6039293"/>
            <a:ext cx="2147777" cy="369332"/>
          </a:xfrm>
          <a:prstGeom prst="rect">
            <a:avLst/>
          </a:prstGeom>
          <a:noFill/>
        </p:spPr>
        <p:txBody>
          <a:bodyPr wrap="square" rtlCol="0">
            <a:spAutoFit/>
          </a:bodyPr>
          <a:lstStyle/>
          <a:p>
            <a:r>
              <a:rPr lang="en-US" dirty="0" smtClean="0"/>
              <a:t>Blind Spot</a:t>
            </a:r>
            <a:endParaRPr lang="en-US"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US" dirty="0" smtClean="0"/>
              <a:t>The Blind Spot</a:t>
            </a:r>
          </a:p>
        </p:txBody>
      </p:sp>
      <p:pic>
        <p:nvPicPr>
          <p:cNvPr id="50179" name="Picture 4" descr="09_13DemonstrBlindSpot_L"/>
          <p:cNvPicPr>
            <a:picLocks noGrp="1" noChangeAspect="1" noChangeArrowheads="1"/>
          </p:cNvPicPr>
          <p:nvPr>
            <p:ph type="body" idx="1"/>
          </p:nvPr>
        </p:nvPicPr>
        <p:blipFill>
          <a:blip r:embed="rId2" cstate="print"/>
          <a:srcRect/>
          <a:stretch>
            <a:fillRect/>
          </a:stretch>
        </p:blipFill>
        <p:spPr>
          <a:xfrm>
            <a:off x="1219200" y="1676400"/>
            <a:ext cx="6775450" cy="3756025"/>
          </a:xfrm>
          <a:noFill/>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6" name="Rectangle 2"/>
          <p:cNvSpPr>
            <a:spLocks noGrp="1" noChangeArrowheads="1"/>
          </p:cNvSpPr>
          <p:nvPr>
            <p:ph type="title"/>
          </p:nvPr>
        </p:nvSpPr>
        <p:spPr/>
        <p:txBody>
          <a:bodyPr/>
          <a:lstStyle/>
          <a:p>
            <a:r>
              <a:rPr lang="en-US" dirty="0"/>
              <a:t>The Eye</a:t>
            </a:r>
          </a:p>
        </p:txBody>
      </p:sp>
      <p:sp>
        <p:nvSpPr>
          <p:cNvPr id="482307" name="Rectangle 3"/>
          <p:cNvSpPr>
            <a:spLocks noGrp="1" noChangeArrowheads="1"/>
          </p:cNvSpPr>
          <p:nvPr>
            <p:ph type="body" idx="1"/>
          </p:nvPr>
        </p:nvSpPr>
        <p:spPr>
          <a:xfrm>
            <a:off x="457200" y="1295400"/>
            <a:ext cx="8229600" cy="5029200"/>
          </a:xfrm>
        </p:spPr>
        <p:txBody>
          <a:bodyPr/>
          <a:lstStyle/>
          <a:p>
            <a:pPr>
              <a:lnSpc>
                <a:spcPct val="130000"/>
              </a:lnSpc>
            </a:pPr>
            <a:r>
              <a:rPr lang="en-US" dirty="0">
                <a:solidFill>
                  <a:srgbClr val="000000"/>
                </a:solidFill>
              </a:rPr>
              <a:t>The Neural Tunic (Retina) </a:t>
            </a:r>
          </a:p>
          <a:p>
            <a:pPr lvl="1">
              <a:lnSpc>
                <a:spcPct val="130000"/>
              </a:lnSpc>
            </a:pPr>
            <a:r>
              <a:rPr lang="en-US" dirty="0">
                <a:solidFill>
                  <a:srgbClr val="000000"/>
                </a:solidFill>
              </a:rPr>
              <a:t>Inner neural part: </a:t>
            </a:r>
          </a:p>
          <a:p>
            <a:pPr lvl="2">
              <a:lnSpc>
                <a:spcPct val="130000"/>
              </a:lnSpc>
            </a:pPr>
            <a:r>
              <a:rPr lang="en-US" dirty="0">
                <a:solidFill>
                  <a:srgbClr val="000000"/>
                </a:solidFill>
              </a:rPr>
              <a:t>Bipolar cells: </a:t>
            </a:r>
          </a:p>
          <a:p>
            <a:pPr lvl="3">
              <a:lnSpc>
                <a:spcPct val="130000"/>
              </a:lnSpc>
            </a:pPr>
            <a:r>
              <a:rPr lang="en-US" dirty="0">
                <a:solidFill>
                  <a:srgbClr val="000000"/>
                </a:solidFill>
              </a:rPr>
              <a:t>neurons of rods and cones synapse with ganglion cells</a:t>
            </a:r>
          </a:p>
          <a:p>
            <a:pPr lvl="2">
              <a:lnSpc>
                <a:spcPct val="130000"/>
              </a:lnSpc>
            </a:pPr>
            <a:r>
              <a:rPr lang="en-US" dirty="0">
                <a:solidFill>
                  <a:srgbClr val="000000"/>
                </a:solidFill>
              </a:rPr>
              <a:t>Horizontal cells:</a:t>
            </a:r>
          </a:p>
          <a:p>
            <a:pPr lvl="3">
              <a:lnSpc>
                <a:spcPct val="130000"/>
              </a:lnSpc>
            </a:pPr>
            <a:r>
              <a:rPr lang="en-US" dirty="0">
                <a:solidFill>
                  <a:srgbClr val="000000"/>
                </a:solidFill>
              </a:rPr>
              <a:t>extend across outer portion of retina</a:t>
            </a:r>
          </a:p>
          <a:p>
            <a:pPr lvl="2">
              <a:lnSpc>
                <a:spcPct val="130000"/>
              </a:lnSpc>
            </a:pPr>
            <a:r>
              <a:rPr lang="en-US" dirty="0">
                <a:solidFill>
                  <a:srgbClr val="000000"/>
                </a:solidFill>
              </a:rPr>
              <a:t>Amacrine cells:</a:t>
            </a:r>
          </a:p>
          <a:p>
            <a:pPr lvl="3">
              <a:lnSpc>
                <a:spcPct val="130000"/>
              </a:lnSpc>
            </a:pPr>
            <a:r>
              <a:rPr lang="en-US" dirty="0">
                <a:solidFill>
                  <a:srgbClr val="000000"/>
                </a:solidFill>
              </a:rPr>
              <a:t>comparable to horizontal cell layer</a:t>
            </a:r>
          </a:p>
          <a:p>
            <a:pPr lvl="3">
              <a:lnSpc>
                <a:spcPct val="130000"/>
              </a:lnSpc>
            </a:pPr>
            <a:r>
              <a:rPr lang="en-US" dirty="0">
                <a:solidFill>
                  <a:srgbClr val="000000"/>
                </a:solidFill>
              </a:rPr>
              <a:t>where bipolar cells synapse with ganglion cells</a:t>
            </a:r>
          </a:p>
        </p:txBody>
      </p:sp>
      <p:sp>
        <p:nvSpPr>
          <p:cNvPr id="482308" name="Rectangle 4"/>
          <p:cNvSpPr>
            <a:spLocks noChangeArrowheads="1"/>
          </p:cNvSpPr>
          <p:nvPr/>
        </p:nvSpPr>
        <p:spPr bwMode="auto">
          <a:xfrm>
            <a:off x="7772400" y="6443663"/>
            <a:ext cx="1031875" cy="274637"/>
          </a:xfrm>
          <a:prstGeom prst="rect">
            <a:avLst/>
          </a:prstGeom>
          <a:noFill/>
          <a:ln w="9525">
            <a:noFill/>
            <a:miter lim="800000"/>
            <a:headEnd/>
            <a:tailEnd/>
          </a:ln>
          <a:effectLst/>
        </p:spPr>
        <p:txBody>
          <a:bodyPr wrap="none">
            <a:spAutoFit/>
          </a:bodyPr>
          <a:lstStyle/>
          <a:p>
            <a:pPr eaLnBrk="0" hangingPunct="0">
              <a:spcBef>
                <a:spcPct val="20000"/>
              </a:spcBef>
              <a:buClr>
                <a:schemeClr val="tx1"/>
              </a:buClr>
            </a:pPr>
            <a:r>
              <a:rPr lang="en-US" sz="1200" dirty="0">
                <a:solidFill>
                  <a:srgbClr val="FFFFFF"/>
                </a:solidFill>
                <a:latin typeface="Trebuchet MS" pitchFamily="48" charset="0"/>
              </a:rPr>
              <a:t>Figure 17–6a</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50" name="Rectangle 2"/>
          <p:cNvSpPr>
            <a:spLocks noGrp="1" noChangeArrowheads="1"/>
          </p:cNvSpPr>
          <p:nvPr>
            <p:ph type="title"/>
          </p:nvPr>
        </p:nvSpPr>
        <p:spPr/>
        <p:txBody>
          <a:bodyPr/>
          <a:lstStyle/>
          <a:p>
            <a:r>
              <a:rPr lang="en-US" dirty="0"/>
              <a:t>The Eye</a:t>
            </a:r>
          </a:p>
        </p:txBody>
      </p:sp>
      <p:sp>
        <p:nvSpPr>
          <p:cNvPr id="488451" name="Rectangle 3"/>
          <p:cNvSpPr>
            <a:spLocks noGrp="1" noChangeArrowheads="1"/>
          </p:cNvSpPr>
          <p:nvPr>
            <p:ph type="body" idx="1"/>
          </p:nvPr>
        </p:nvSpPr>
        <p:spPr>
          <a:xfrm>
            <a:off x="457200" y="1295400"/>
            <a:ext cx="8229600" cy="5029200"/>
          </a:xfrm>
        </p:spPr>
        <p:txBody>
          <a:bodyPr/>
          <a:lstStyle/>
          <a:p>
            <a:pPr>
              <a:lnSpc>
                <a:spcPct val="150000"/>
              </a:lnSpc>
            </a:pPr>
            <a:r>
              <a:rPr lang="en-US" dirty="0">
                <a:solidFill>
                  <a:srgbClr val="000000"/>
                </a:solidFill>
              </a:rPr>
              <a:t>The Chambers of the Eye</a:t>
            </a:r>
          </a:p>
          <a:p>
            <a:pPr lvl="1">
              <a:lnSpc>
                <a:spcPct val="150000"/>
              </a:lnSpc>
            </a:pPr>
            <a:r>
              <a:rPr lang="en-US" dirty="0">
                <a:solidFill>
                  <a:srgbClr val="000000"/>
                </a:solidFill>
              </a:rPr>
              <a:t>Ciliary body and lens divide eye into:</a:t>
            </a:r>
          </a:p>
          <a:p>
            <a:pPr lvl="2">
              <a:lnSpc>
                <a:spcPct val="150000"/>
              </a:lnSpc>
            </a:pPr>
            <a:r>
              <a:rPr lang="en-US" dirty="0">
                <a:solidFill>
                  <a:srgbClr val="000000"/>
                </a:solidFill>
              </a:rPr>
              <a:t>Large</a:t>
            </a:r>
            <a:r>
              <a:rPr lang="en-US" b="1" dirty="0">
                <a:solidFill>
                  <a:srgbClr val="000000"/>
                </a:solidFill>
              </a:rPr>
              <a:t> posterior cavity</a:t>
            </a:r>
            <a:r>
              <a:rPr lang="en-US" dirty="0">
                <a:solidFill>
                  <a:srgbClr val="000000"/>
                </a:solidFill>
              </a:rPr>
              <a:t> (vitreous chamber)</a:t>
            </a:r>
          </a:p>
          <a:p>
            <a:pPr lvl="2">
              <a:lnSpc>
                <a:spcPct val="150000"/>
              </a:lnSpc>
            </a:pPr>
            <a:r>
              <a:rPr lang="en-US" dirty="0">
                <a:solidFill>
                  <a:srgbClr val="000000"/>
                </a:solidFill>
              </a:rPr>
              <a:t>Smaller</a:t>
            </a:r>
            <a:r>
              <a:rPr lang="en-US" b="1" dirty="0">
                <a:solidFill>
                  <a:srgbClr val="000000"/>
                </a:solidFill>
              </a:rPr>
              <a:t> anterior cavity:</a:t>
            </a:r>
          </a:p>
          <a:p>
            <a:pPr lvl="3">
              <a:lnSpc>
                <a:spcPct val="150000"/>
              </a:lnSpc>
            </a:pPr>
            <a:r>
              <a:rPr lang="en-US" dirty="0">
                <a:solidFill>
                  <a:srgbClr val="000000"/>
                </a:solidFill>
              </a:rPr>
              <a:t>anterior chamber: </a:t>
            </a:r>
          </a:p>
          <a:p>
            <a:pPr lvl="4">
              <a:lnSpc>
                <a:spcPct val="150000"/>
              </a:lnSpc>
            </a:pPr>
            <a:r>
              <a:rPr lang="en-US" dirty="0">
                <a:solidFill>
                  <a:srgbClr val="000000"/>
                </a:solidFill>
              </a:rPr>
              <a:t>extends from cornea to iris</a:t>
            </a:r>
          </a:p>
          <a:p>
            <a:pPr lvl="3">
              <a:lnSpc>
                <a:spcPct val="150000"/>
              </a:lnSpc>
            </a:pPr>
            <a:r>
              <a:rPr lang="en-US" dirty="0">
                <a:solidFill>
                  <a:srgbClr val="000000"/>
                </a:solidFill>
              </a:rPr>
              <a:t>posterior chamber: </a:t>
            </a:r>
          </a:p>
          <a:p>
            <a:pPr lvl="4">
              <a:lnSpc>
                <a:spcPct val="150000"/>
              </a:lnSpc>
            </a:pPr>
            <a:r>
              <a:rPr lang="en-US" dirty="0">
                <a:solidFill>
                  <a:srgbClr val="000000"/>
                </a:solidFill>
              </a:rPr>
              <a:t>between iris, ciliary body, and lens</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Rectangle 2"/>
          <p:cNvSpPr>
            <a:spLocks noGrp="1" noChangeArrowheads="1"/>
          </p:cNvSpPr>
          <p:nvPr>
            <p:ph type="title"/>
          </p:nvPr>
        </p:nvSpPr>
        <p:spPr/>
        <p:txBody>
          <a:bodyPr/>
          <a:lstStyle/>
          <a:p>
            <a:r>
              <a:rPr lang="en-US" dirty="0"/>
              <a:t>The Eye</a:t>
            </a:r>
          </a:p>
        </p:txBody>
      </p:sp>
      <p:sp>
        <p:nvSpPr>
          <p:cNvPr id="490499" name="Rectangle 3"/>
          <p:cNvSpPr>
            <a:spLocks noGrp="1" noChangeArrowheads="1"/>
          </p:cNvSpPr>
          <p:nvPr>
            <p:ph type="body" idx="1"/>
          </p:nvPr>
        </p:nvSpPr>
        <p:spPr>
          <a:xfrm>
            <a:off x="457200" y="1219200"/>
            <a:ext cx="8229600" cy="5257800"/>
          </a:xfrm>
        </p:spPr>
        <p:txBody>
          <a:bodyPr/>
          <a:lstStyle/>
          <a:p>
            <a:pPr>
              <a:lnSpc>
                <a:spcPct val="150000"/>
              </a:lnSpc>
            </a:pPr>
            <a:r>
              <a:rPr lang="en-US" sz="2800" dirty="0">
                <a:solidFill>
                  <a:srgbClr val="000000"/>
                </a:solidFill>
              </a:rPr>
              <a:t>Smaller anterior cavity </a:t>
            </a:r>
          </a:p>
          <a:p>
            <a:pPr lvl="1">
              <a:lnSpc>
                <a:spcPct val="150000"/>
              </a:lnSpc>
            </a:pPr>
            <a:r>
              <a:rPr lang="en-US" sz="2400" b="1" dirty="0">
                <a:solidFill>
                  <a:srgbClr val="000000"/>
                </a:solidFill>
              </a:rPr>
              <a:t>Aqueous humor:</a:t>
            </a:r>
          </a:p>
          <a:p>
            <a:pPr lvl="2">
              <a:lnSpc>
                <a:spcPct val="150000"/>
              </a:lnSpc>
            </a:pPr>
            <a:r>
              <a:rPr lang="en-US" sz="2000" dirty="0">
                <a:solidFill>
                  <a:srgbClr val="000000"/>
                </a:solidFill>
              </a:rPr>
              <a:t>Fluid circulates within eye</a:t>
            </a:r>
          </a:p>
          <a:p>
            <a:pPr lvl="2">
              <a:lnSpc>
                <a:spcPct val="150000"/>
              </a:lnSpc>
            </a:pPr>
            <a:r>
              <a:rPr lang="en-US" sz="2000" dirty="0">
                <a:solidFill>
                  <a:srgbClr val="000000"/>
                </a:solidFill>
              </a:rPr>
              <a:t>Diffuses through walls of anterior chamber into </a:t>
            </a:r>
            <a:r>
              <a:rPr lang="en-US" sz="2000" b="1" dirty="0">
                <a:solidFill>
                  <a:srgbClr val="000000"/>
                </a:solidFill>
              </a:rPr>
              <a:t>canal of Schlemm  </a:t>
            </a:r>
          </a:p>
          <a:p>
            <a:pPr lvl="2">
              <a:lnSpc>
                <a:spcPct val="150000"/>
              </a:lnSpc>
            </a:pPr>
            <a:r>
              <a:rPr lang="en-US" sz="2000" dirty="0">
                <a:solidFill>
                  <a:srgbClr val="000000"/>
                </a:solidFill>
              </a:rPr>
              <a:t>Re-enters circulation </a:t>
            </a:r>
          </a:p>
          <a:p>
            <a:pPr lvl="1">
              <a:lnSpc>
                <a:spcPct val="150000"/>
              </a:lnSpc>
            </a:pPr>
            <a:r>
              <a:rPr lang="en-US" sz="2400" dirty="0">
                <a:solidFill>
                  <a:srgbClr val="000000"/>
                </a:solidFill>
              </a:rPr>
              <a:t>Intraocular pressure:</a:t>
            </a:r>
          </a:p>
          <a:p>
            <a:pPr lvl="2">
              <a:lnSpc>
                <a:spcPct val="150000"/>
              </a:lnSpc>
            </a:pPr>
            <a:r>
              <a:rPr lang="en-US" sz="2000" dirty="0">
                <a:solidFill>
                  <a:srgbClr val="000000"/>
                </a:solidFill>
              </a:rPr>
              <a:t>Fluid pressure in aqueous humor </a:t>
            </a:r>
          </a:p>
          <a:p>
            <a:pPr lvl="2">
              <a:lnSpc>
                <a:spcPct val="150000"/>
              </a:lnSpc>
            </a:pPr>
            <a:r>
              <a:rPr lang="en-US" sz="2000" dirty="0">
                <a:solidFill>
                  <a:srgbClr val="000000"/>
                </a:solidFill>
              </a:rPr>
              <a:t>Helps retain eye shape</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4" name="Rectangle 2"/>
          <p:cNvSpPr>
            <a:spLocks noGrp="1" noChangeArrowheads="1"/>
          </p:cNvSpPr>
          <p:nvPr>
            <p:ph type="title"/>
          </p:nvPr>
        </p:nvSpPr>
        <p:spPr/>
        <p:txBody>
          <a:bodyPr/>
          <a:lstStyle/>
          <a:p>
            <a:r>
              <a:rPr lang="en-US" dirty="0"/>
              <a:t>The Eye</a:t>
            </a:r>
          </a:p>
        </p:txBody>
      </p:sp>
      <p:sp>
        <p:nvSpPr>
          <p:cNvPr id="494595" name="Rectangle 3"/>
          <p:cNvSpPr>
            <a:spLocks noGrp="1" noChangeArrowheads="1"/>
          </p:cNvSpPr>
          <p:nvPr>
            <p:ph type="body" idx="1"/>
          </p:nvPr>
        </p:nvSpPr>
        <p:spPr>
          <a:xfrm>
            <a:off x="457200" y="1447800"/>
            <a:ext cx="8229600" cy="4876800"/>
          </a:xfrm>
        </p:spPr>
        <p:txBody>
          <a:bodyPr/>
          <a:lstStyle/>
          <a:p>
            <a:pPr>
              <a:lnSpc>
                <a:spcPct val="150000"/>
              </a:lnSpc>
            </a:pPr>
            <a:r>
              <a:rPr lang="en-US" dirty="0">
                <a:solidFill>
                  <a:srgbClr val="000000"/>
                </a:solidFill>
              </a:rPr>
              <a:t>Large Posterior Cavity (Vitreous Chamber)</a:t>
            </a:r>
          </a:p>
          <a:p>
            <a:pPr lvl="1">
              <a:lnSpc>
                <a:spcPct val="150000"/>
              </a:lnSpc>
            </a:pPr>
            <a:r>
              <a:rPr lang="en-US" sz="3200" dirty="0">
                <a:solidFill>
                  <a:srgbClr val="000000"/>
                </a:solidFill>
              </a:rPr>
              <a:t>Vitreous body: </a:t>
            </a:r>
          </a:p>
          <a:p>
            <a:pPr lvl="2">
              <a:lnSpc>
                <a:spcPct val="150000"/>
              </a:lnSpc>
            </a:pPr>
            <a:r>
              <a:rPr lang="en-US" sz="2800" dirty="0">
                <a:solidFill>
                  <a:srgbClr val="000000"/>
                </a:solidFill>
              </a:rPr>
              <a:t>Gelatinous mass </a:t>
            </a:r>
          </a:p>
          <a:p>
            <a:pPr lvl="2">
              <a:lnSpc>
                <a:spcPct val="150000"/>
              </a:lnSpc>
            </a:pPr>
            <a:r>
              <a:rPr lang="en-US" sz="2800" dirty="0">
                <a:solidFill>
                  <a:srgbClr val="000000"/>
                </a:solidFill>
              </a:rPr>
              <a:t>Helps stabilize eye shape and supports retina</a:t>
            </a:r>
          </a:p>
          <a:p>
            <a:pPr lvl="4">
              <a:buFontTx/>
              <a:buNone/>
            </a:pPr>
            <a:endParaRPr lang="en-US" dirty="0">
              <a:solidFill>
                <a:srgbClr val="000000"/>
              </a:solidFill>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6" name="Rectangle 2"/>
          <p:cNvSpPr>
            <a:spLocks noGrp="1" noChangeArrowheads="1"/>
          </p:cNvSpPr>
          <p:nvPr>
            <p:ph type="title"/>
          </p:nvPr>
        </p:nvSpPr>
        <p:spPr/>
        <p:txBody>
          <a:bodyPr/>
          <a:lstStyle/>
          <a:p>
            <a:r>
              <a:rPr lang="en-US" dirty="0"/>
              <a:t>The Eye Chambers</a:t>
            </a:r>
          </a:p>
        </p:txBody>
      </p:sp>
      <p:sp>
        <p:nvSpPr>
          <p:cNvPr id="492547" name="Rectangle 3"/>
          <p:cNvSpPr>
            <a:spLocks noGrp="1" noChangeArrowheads="1"/>
          </p:cNvSpPr>
          <p:nvPr>
            <p:ph type="body" idx="1"/>
          </p:nvPr>
        </p:nvSpPr>
        <p:spPr/>
        <p:txBody>
          <a:bodyPr/>
          <a:lstStyle/>
          <a:p>
            <a:endParaRPr lang="en-US" dirty="0"/>
          </a:p>
          <a:p>
            <a:endParaRPr lang="en-US" dirty="0"/>
          </a:p>
          <a:p>
            <a:pPr>
              <a:buFontTx/>
              <a:buNone/>
            </a:pPr>
            <a:endParaRPr lang="en-US" dirty="0"/>
          </a:p>
          <a:p>
            <a:pPr algn="ctr">
              <a:buFontTx/>
              <a:buNone/>
            </a:pPr>
            <a:endParaRPr lang="en-US" dirty="0"/>
          </a:p>
          <a:p>
            <a:pPr algn="ctr">
              <a:buFontTx/>
              <a:buNone/>
            </a:pPr>
            <a:endParaRPr lang="en-US" dirty="0"/>
          </a:p>
          <a:p>
            <a:pPr algn="ctr">
              <a:buFontTx/>
              <a:buNone/>
            </a:pPr>
            <a:endParaRPr lang="en-US" dirty="0"/>
          </a:p>
          <a:p>
            <a:pPr algn="ctr">
              <a:buFontTx/>
              <a:buNone/>
            </a:pPr>
            <a:endParaRPr lang="en-US" dirty="0"/>
          </a:p>
          <a:p>
            <a:pPr>
              <a:buFontTx/>
              <a:buNone/>
            </a:pPr>
            <a:r>
              <a:rPr lang="en-US" sz="2000" dirty="0"/>
              <a:t>Figure 9-14</a:t>
            </a:r>
          </a:p>
        </p:txBody>
      </p:sp>
      <p:pic>
        <p:nvPicPr>
          <p:cNvPr id="492549" name="Picture 5" descr="figure_09_14_labeled"/>
          <p:cNvPicPr>
            <a:picLocks noChangeAspect="1" noChangeArrowheads="1"/>
          </p:cNvPicPr>
          <p:nvPr/>
        </p:nvPicPr>
        <p:blipFill>
          <a:blip r:embed="rId3" cstate="print"/>
          <a:srcRect l="133" b="4024"/>
          <a:stretch>
            <a:fillRect/>
          </a:stretch>
        </p:blipFill>
        <p:spPr bwMode="auto">
          <a:xfrm>
            <a:off x="1239838" y="1400175"/>
            <a:ext cx="6910387" cy="4178300"/>
          </a:xfrm>
          <a:prstGeom prst="rect">
            <a:avLst/>
          </a:prstGeom>
          <a:noFill/>
        </p:spPr>
      </p:pic>
      <p:pic>
        <p:nvPicPr>
          <p:cNvPr id="5" name="Picture 4" descr="play">
            <a:hlinkClick r:id="rId4" action="ppaction://hlinkfile"/>
          </p:cNvPr>
          <p:cNvPicPr>
            <a:picLocks noChangeAspect="1" noChangeArrowheads="1"/>
          </p:cNvPicPr>
          <p:nvPr/>
        </p:nvPicPr>
        <p:blipFill>
          <a:blip r:embed="rId5" cstate="print"/>
          <a:srcRect/>
          <a:stretch>
            <a:fillRect/>
          </a:stretch>
        </p:blipFill>
        <p:spPr bwMode="auto">
          <a:xfrm>
            <a:off x="4226479" y="5840819"/>
            <a:ext cx="1295400" cy="725488"/>
          </a:xfrm>
          <a:prstGeom prst="rect">
            <a:avLst/>
          </a:prstGeom>
          <a:noFill/>
        </p:spPr>
      </p:pic>
      <p:sp>
        <p:nvSpPr>
          <p:cNvPr id="6" name="TextBox 5"/>
          <p:cNvSpPr txBox="1"/>
          <p:nvPr/>
        </p:nvSpPr>
        <p:spPr>
          <a:xfrm>
            <a:off x="5954233" y="5879805"/>
            <a:ext cx="2860158" cy="369332"/>
          </a:xfrm>
          <a:prstGeom prst="rect">
            <a:avLst/>
          </a:prstGeom>
          <a:noFill/>
        </p:spPr>
        <p:txBody>
          <a:bodyPr wrap="square" rtlCol="0">
            <a:spAutoFit/>
          </a:bodyPr>
          <a:lstStyle/>
          <a:p>
            <a:r>
              <a:rPr lang="en-US" dirty="0" smtClean="0"/>
              <a:t>Ciliary Muscles</a:t>
            </a:r>
            <a:endParaRPr lang="en-US"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2" name="Rectangle 2"/>
          <p:cNvSpPr>
            <a:spLocks noGrp="1" noChangeArrowheads="1"/>
          </p:cNvSpPr>
          <p:nvPr>
            <p:ph type="title"/>
          </p:nvPr>
        </p:nvSpPr>
        <p:spPr/>
        <p:txBody>
          <a:bodyPr/>
          <a:lstStyle/>
          <a:p>
            <a:r>
              <a:rPr lang="en-US" dirty="0"/>
              <a:t>The Eye</a:t>
            </a:r>
          </a:p>
        </p:txBody>
      </p:sp>
      <p:sp>
        <p:nvSpPr>
          <p:cNvPr id="496643" name="Rectangle 3"/>
          <p:cNvSpPr>
            <a:spLocks noGrp="1" noChangeArrowheads="1"/>
          </p:cNvSpPr>
          <p:nvPr>
            <p:ph type="body" idx="1"/>
          </p:nvPr>
        </p:nvSpPr>
        <p:spPr>
          <a:xfrm>
            <a:off x="457200" y="1371600"/>
            <a:ext cx="8229600" cy="5029200"/>
          </a:xfrm>
        </p:spPr>
        <p:txBody>
          <a:bodyPr/>
          <a:lstStyle/>
          <a:p>
            <a:pPr>
              <a:lnSpc>
                <a:spcPct val="150000"/>
              </a:lnSpc>
            </a:pPr>
            <a:r>
              <a:rPr lang="en-US" dirty="0">
                <a:solidFill>
                  <a:srgbClr val="000000"/>
                </a:solidFill>
              </a:rPr>
              <a:t>The Lens</a:t>
            </a:r>
          </a:p>
          <a:p>
            <a:pPr lvl="1">
              <a:lnSpc>
                <a:spcPct val="150000"/>
              </a:lnSpc>
            </a:pPr>
            <a:r>
              <a:rPr lang="en-US" dirty="0">
                <a:solidFill>
                  <a:srgbClr val="000000"/>
                </a:solidFill>
              </a:rPr>
              <a:t>Lens fibers:</a:t>
            </a:r>
          </a:p>
          <a:p>
            <a:pPr lvl="2">
              <a:lnSpc>
                <a:spcPct val="150000"/>
              </a:lnSpc>
            </a:pPr>
            <a:r>
              <a:rPr lang="en-US" dirty="0">
                <a:solidFill>
                  <a:srgbClr val="000000"/>
                </a:solidFill>
              </a:rPr>
              <a:t>Cells in interior of lens</a:t>
            </a:r>
          </a:p>
          <a:p>
            <a:pPr lvl="2">
              <a:lnSpc>
                <a:spcPct val="150000"/>
              </a:lnSpc>
            </a:pPr>
            <a:r>
              <a:rPr lang="en-US" dirty="0">
                <a:solidFill>
                  <a:srgbClr val="000000"/>
                </a:solidFill>
              </a:rPr>
              <a:t>No nuclei or organelles</a:t>
            </a:r>
          </a:p>
          <a:p>
            <a:pPr lvl="2">
              <a:lnSpc>
                <a:spcPct val="150000"/>
              </a:lnSpc>
            </a:pPr>
            <a:endParaRPr lang="en-US" dirty="0">
              <a:solidFill>
                <a:srgbClr val="000000"/>
              </a:solidFill>
            </a:endParaRPr>
          </a:p>
          <a:p>
            <a:pPr lvl="1">
              <a:lnSpc>
                <a:spcPct val="150000"/>
              </a:lnSpc>
            </a:pPr>
            <a:endParaRPr lang="en-US" dirty="0">
              <a:solidFill>
                <a:srgbClr val="000000"/>
              </a:solidFill>
            </a:endParaRPr>
          </a:p>
          <a:p>
            <a:pPr lvl="2">
              <a:buFontTx/>
              <a:buNone/>
            </a:pPr>
            <a:endParaRPr lang="en-US" dirty="0">
              <a:solidFill>
                <a:srgbClr val="000000"/>
              </a:solidFill>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90" name="Rectangle 2"/>
          <p:cNvSpPr>
            <a:spLocks noGrp="1" noChangeArrowheads="1"/>
          </p:cNvSpPr>
          <p:nvPr>
            <p:ph type="title"/>
          </p:nvPr>
        </p:nvSpPr>
        <p:spPr/>
        <p:txBody>
          <a:bodyPr/>
          <a:lstStyle/>
          <a:p>
            <a:r>
              <a:rPr lang="en-US" dirty="0"/>
              <a:t>The Eye</a:t>
            </a:r>
          </a:p>
        </p:txBody>
      </p:sp>
      <p:sp>
        <p:nvSpPr>
          <p:cNvPr id="498691" name="Rectangle 3"/>
          <p:cNvSpPr>
            <a:spLocks noGrp="1" noChangeArrowheads="1"/>
          </p:cNvSpPr>
          <p:nvPr>
            <p:ph type="body" idx="1"/>
          </p:nvPr>
        </p:nvSpPr>
        <p:spPr>
          <a:xfrm>
            <a:off x="457200" y="1295400"/>
            <a:ext cx="8229600" cy="4800600"/>
          </a:xfrm>
        </p:spPr>
        <p:txBody>
          <a:bodyPr/>
          <a:lstStyle/>
          <a:p>
            <a:pPr>
              <a:lnSpc>
                <a:spcPct val="150000"/>
              </a:lnSpc>
            </a:pPr>
            <a:r>
              <a:rPr lang="en-US" dirty="0">
                <a:solidFill>
                  <a:srgbClr val="000000"/>
                </a:solidFill>
              </a:rPr>
              <a:t>The Lens</a:t>
            </a:r>
          </a:p>
          <a:p>
            <a:pPr lvl="1">
              <a:lnSpc>
                <a:spcPct val="150000"/>
              </a:lnSpc>
            </a:pPr>
            <a:r>
              <a:rPr lang="en-US" dirty="0">
                <a:solidFill>
                  <a:srgbClr val="000000"/>
                </a:solidFill>
              </a:rPr>
              <a:t>Light refraction:</a:t>
            </a:r>
          </a:p>
          <a:p>
            <a:pPr lvl="2">
              <a:lnSpc>
                <a:spcPct val="150000"/>
              </a:lnSpc>
            </a:pPr>
            <a:r>
              <a:rPr lang="en-US" dirty="0">
                <a:solidFill>
                  <a:srgbClr val="000000"/>
                </a:solidFill>
              </a:rPr>
              <a:t>Bending of light by cornea and lens </a:t>
            </a:r>
          </a:p>
          <a:p>
            <a:pPr lvl="2">
              <a:lnSpc>
                <a:spcPct val="150000"/>
              </a:lnSpc>
            </a:pPr>
            <a:r>
              <a:rPr lang="en-US" dirty="0">
                <a:solidFill>
                  <a:srgbClr val="000000"/>
                </a:solidFill>
              </a:rPr>
              <a:t>Focal point:</a:t>
            </a:r>
          </a:p>
          <a:p>
            <a:pPr lvl="3">
              <a:lnSpc>
                <a:spcPct val="150000"/>
              </a:lnSpc>
            </a:pPr>
            <a:r>
              <a:rPr lang="en-US" dirty="0">
                <a:solidFill>
                  <a:srgbClr val="000000"/>
                </a:solidFill>
              </a:rPr>
              <a:t>specific point of intersection on retina</a:t>
            </a:r>
          </a:p>
          <a:p>
            <a:pPr lvl="2">
              <a:lnSpc>
                <a:spcPct val="150000"/>
              </a:lnSpc>
            </a:pPr>
            <a:r>
              <a:rPr lang="en-US" dirty="0">
                <a:solidFill>
                  <a:srgbClr val="000000"/>
                </a:solidFill>
              </a:rPr>
              <a:t>Focal distance:</a:t>
            </a:r>
          </a:p>
          <a:p>
            <a:pPr lvl="3">
              <a:lnSpc>
                <a:spcPct val="150000"/>
              </a:lnSpc>
            </a:pPr>
            <a:r>
              <a:rPr lang="en-US" dirty="0">
                <a:solidFill>
                  <a:srgbClr val="000000"/>
                </a:solidFill>
              </a:rPr>
              <a:t>distance between center of lens and focal point</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8" name="Rectangle 2"/>
          <p:cNvSpPr>
            <a:spLocks noGrp="1" noChangeArrowheads="1"/>
          </p:cNvSpPr>
          <p:nvPr>
            <p:ph type="title"/>
          </p:nvPr>
        </p:nvSpPr>
        <p:spPr/>
        <p:txBody>
          <a:bodyPr/>
          <a:lstStyle/>
          <a:p>
            <a:r>
              <a:rPr lang="en-US" dirty="0"/>
              <a:t>The Eye</a:t>
            </a:r>
          </a:p>
        </p:txBody>
      </p:sp>
      <p:sp>
        <p:nvSpPr>
          <p:cNvPr id="500739" name="Rectangle 3"/>
          <p:cNvSpPr>
            <a:spLocks noGrp="1" noChangeArrowheads="1"/>
          </p:cNvSpPr>
          <p:nvPr>
            <p:ph type="body" idx="1"/>
          </p:nvPr>
        </p:nvSpPr>
        <p:spPr/>
        <p:txBody>
          <a:bodyPr/>
          <a:lstStyle/>
          <a:p>
            <a:endParaRPr lang="en-US" dirty="0"/>
          </a:p>
          <a:p>
            <a:endParaRPr lang="en-US" dirty="0"/>
          </a:p>
          <a:p>
            <a:endParaRPr lang="en-US" dirty="0"/>
          </a:p>
          <a:p>
            <a:pPr algn="ctr">
              <a:buFontTx/>
              <a:buNone/>
            </a:pPr>
            <a:endParaRPr lang="en-US" dirty="0"/>
          </a:p>
          <a:p>
            <a:pPr algn="ctr">
              <a:buFontTx/>
              <a:buNone/>
            </a:pPr>
            <a:endParaRPr lang="en-US" dirty="0"/>
          </a:p>
          <a:p>
            <a:pPr algn="ctr">
              <a:buFontTx/>
              <a:buNone/>
            </a:pPr>
            <a:endParaRPr lang="en-US" dirty="0"/>
          </a:p>
          <a:p>
            <a:pPr algn="ctr">
              <a:buFontTx/>
              <a:buNone/>
            </a:pPr>
            <a:endParaRPr lang="en-US" dirty="0"/>
          </a:p>
          <a:p>
            <a:pPr>
              <a:buFontTx/>
              <a:buNone/>
            </a:pPr>
            <a:r>
              <a:rPr lang="en-US" sz="2000" dirty="0"/>
              <a:t>Figure 9-15</a:t>
            </a:r>
          </a:p>
        </p:txBody>
      </p:sp>
      <p:pic>
        <p:nvPicPr>
          <p:cNvPr id="500742" name="Picture 6" descr="figure_09_15_labeled"/>
          <p:cNvPicPr>
            <a:picLocks noChangeAspect="1" noChangeArrowheads="1"/>
          </p:cNvPicPr>
          <p:nvPr/>
        </p:nvPicPr>
        <p:blipFill>
          <a:blip r:embed="rId3" cstate="print"/>
          <a:srcRect b="49763"/>
          <a:stretch>
            <a:fillRect/>
          </a:stretch>
        </p:blipFill>
        <p:spPr bwMode="auto">
          <a:xfrm>
            <a:off x="290513" y="2501900"/>
            <a:ext cx="8547100" cy="2363788"/>
          </a:xfrm>
          <a:prstGeom prst="rect">
            <a:avLst/>
          </a:prstGeom>
          <a:noFill/>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6" name="Rectangle 2"/>
          <p:cNvSpPr>
            <a:spLocks noGrp="1" noChangeArrowheads="1"/>
          </p:cNvSpPr>
          <p:nvPr>
            <p:ph type="title"/>
          </p:nvPr>
        </p:nvSpPr>
        <p:spPr/>
        <p:txBody>
          <a:bodyPr/>
          <a:lstStyle/>
          <a:p>
            <a:r>
              <a:rPr lang="en-US" dirty="0"/>
              <a:t>The Eye</a:t>
            </a:r>
          </a:p>
        </p:txBody>
      </p:sp>
      <p:sp>
        <p:nvSpPr>
          <p:cNvPr id="502787" name="Rectangle 3"/>
          <p:cNvSpPr>
            <a:spLocks noGrp="1" noChangeArrowheads="1"/>
          </p:cNvSpPr>
          <p:nvPr>
            <p:ph type="body" idx="1"/>
          </p:nvPr>
        </p:nvSpPr>
        <p:spPr>
          <a:xfrm>
            <a:off x="457200" y="1295400"/>
            <a:ext cx="8229600" cy="5029200"/>
          </a:xfrm>
        </p:spPr>
        <p:txBody>
          <a:bodyPr/>
          <a:lstStyle/>
          <a:p>
            <a:pPr>
              <a:lnSpc>
                <a:spcPct val="125000"/>
              </a:lnSpc>
            </a:pPr>
            <a:r>
              <a:rPr lang="en-US" sz="2800" dirty="0">
                <a:solidFill>
                  <a:srgbClr val="000000"/>
                </a:solidFill>
              </a:rPr>
              <a:t>Light Refraction of Lens</a:t>
            </a:r>
          </a:p>
          <a:p>
            <a:pPr lvl="1">
              <a:lnSpc>
                <a:spcPct val="125000"/>
              </a:lnSpc>
            </a:pPr>
            <a:r>
              <a:rPr lang="en-US" sz="2400" dirty="0">
                <a:solidFill>
                  <a:srgbClr val="000000"/>
                </a:solidFill>
              </a:rPr>
              <a:t>Accommodation:</a:t>
            </a:r>
          </a:p>
          <a:p>
            <a:pPr lvl="2">
              <a:lnSpc>
                <a:spcPct val="125000"/>
              </a:lnSpc>
            </a:pPr>
            <a:r>
              <a:rPr lang="en-US" sz="2000" dirty="0">
                <a:solidFill>
                  <a:srgbClr val="000000"/>
                </a:solidFill>
              </a:rPr>
              <a:t>Shape of lens changes to focus image on retina </a:t>
            </a:r>
          </a:p>
          <a:p>
            <a:pPr lvl="1">
              <a:lnSpc>
                <a:spcPct val="125000"/>
              </a:lnSpc>
            </a:pPr>
            <a:r>
              <a:rPr lang="en-US" sz="2400" dirty="0">
                <a:solidFill>
                  <a:srgbClr val="000000"/>
                </a:solidFill>
              </a:rPr>
              <a:t>Astigmatism:</a:t>
            </a:r>
          </a:p>
          <a:p>
            <a:pPr lvl="2">
              <a:lnSpc>
                <a:spcPct val="125000"/>
              </a:lnSpc>
            </a:pPr>
            <a:r>
              <a:rPr lang="en-US" sz="2000" dirty="0">
                <a:solidFill>
                  <a:srgbClr val="000000"/>
                </a:solidFill>
              </a:rPr>
              <a:t>Condition where light passing through cornea and lens is not refracted properly </a:t>
            </a:r>
          </a:p>
          <a:p>
            <a:pPr lvl="2">
              <a:lnSpc>
                <a:spcPct val="125000"/>
              </a:lnSpc>
            </a:pPr>
            <a:r>
              <a:rPr lang="en-US" sz="2000" dirty="0">
                <a:solidFill>
                  <a:srgbClr val="000000"/>
                </a:solidFill>
              </a:rPr>
              <a:t>Visual image is distorted</a:t>
            </a:r>
          </a:p>
          <a:p>
            <a:pPr lvl="1">
              <a:lnSpc>
                <a:spcPct val="125000"/>
              </a:lnSpc>
            </a:pPr>
            <a:r>
              <a:rPr lang="en-US" sz="2400" dirty="0">
                <a:solidFill>
                  <a:srgbClr val="000000"/>
                </a:solidFill>
              </a:rPr>
              <a:t>Visual acuity:</a:t>
            </a:r>
          </a:p>
          <a:p>
            <a:pPr lvl="2">
              <a:lnSpc>
                <a:spcPct val="125000"/>
              </a:lnSpc>
            </a:pPr>
            <a:r>
              <a:rPr lang="en-US" sz="2000" dirty="0">
                <a:solidFill>
                  <a:srgbClr val="000000"/>
                </a:solidFill>
              </a:rPr>
              <a:t>Clarity of vision</a:t>
            </a:r>
          </a:p>
          <a:p>
            <a:pPr lvl="2">
              <a:lnSpc>
                <a:spcPct val="125000"/>
              </a:lnSpc>
            </a:pPr>
            <a:r>
              <a:rPr lang="en-US" sz="2000" dirty="0">
                <a:solidFill>
                  <a:srgbClr val="000000"/>
                </a:solidFill>
              </a:rPr>
              <a:t>“Normal” rating is 20/20</a:t>
            </a:r>
          </a:p>
        </p:txBody>
      </p:sp>
      <p:pic>
        <p:nvPicPr>
          <p:cNvPr id="4" name="Picture 3" descr="play">
            <a:hlinkClick r:id="rId3" action="ppaction://hlinkfile"/>
          </p:cNvPr>
          <p:cNvPicPr>
            <a:picLocks noChangeAspect="1" noChangeArrowheads="1"/>
          </p:cNvPicPr>
          <p:nvPr/>
        </p:nvPicPr>
        <p:blipFill>
          <a:blip r:embed="rId4" cstate="print"/>
          <a:srcRect/>
          <a:stretch>
            <a:fillRect/>
          </a:stretch>
        </p:blipFill>
        <p:spPr bwMode="auto">
          <a:xfrm>
            <a:off x="5087717" y="4660605"/>
            <a:ext cx="1295400" cy="725488"/>
          </a:xfrm>
          <a:prstGeom prst="rect">
            <a:avLst/>
          </a:prstGeom>
          <a:noFill/>
        </p:spPr>
      </p:pic>
      <p:sp>
        <p:nvSpPr>
          <p:cNvPr id="5" name="TextBox 4"/>
          <p:cNvSpPr txBox="1"/>
          <p:nvPr/>
        </p:nvSpPr>
        <p:spPr>
          <a:xfrm>
            <a:off x="6624083" y="4837813"/>
            <a:ext cx="1850065" cy="369332"/>
          </a:xfrm>
          <a:prstGeom prst="rect">
            <a:avLst/>
          </a:prstGeom>
          <a:noFill/>
        </p:spPr>
        <p:txBody>
          <a:bodyPr wrap="square" rtlCol="0">
            <a:spAutoFit/>
          </a:bodyPr>
          <a:lstStyle/>
          <a:p>
            <a:r>
              <a:rPr lang="en-US" dirty="0" smtClean="0"/>
              <a:t>Path of Light</a:t>
            </a:r>
            <a:endParaRPr lang="en-US"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4" name="Rectangle 2"/>
          <p:cNvSpPr>
            <a:spLocks noGrp="1" noChangeArrowheads="1"/>
          </p:cNvSpPr>
          <p:nvPr>
            <p:ph type="title"/>
          </p:nvPr>
        </p:nvSpPr>
        <p:spPr/>
        <p:txBody>
          <a:bodyPr/>
          <a:lstStyle/>
          <a:p>
            <a:r>
              <a:rPr lang="en-US" dirty="0"/>
              <a:t>The Eye</a:t>
            </a:r>
          </a:p>
        </p:txBody>
      </p:sp>
      <p:sp>
        <p:nvSpPr>
          <p:cNvPr id="504835" name="Rectangle 3"/>
          <p:cNvSpPr>
            <a:spLocks noGrp="1" noChangeArrowheads="1"/>
          </p:cNvSpPr>
          <p:nvPr>
            <p:ph type="body" idx="1"/>
          </p:nvPr>
        </p:nvSpPr>
        <p:spPr/>
        <p:txBody>
          <a:bodyPr/>
          <a:lstStyle/>
          <a:p>
            <a:pPr>
              <a:lnSpc>
                <a:spcPct val="90000"/>
              </a:lnSpc>
            </a:pPr>
            <a:endParaRPr lang="en-US" dirty="0"/>
          </a:p>
          <a:p>
            <a:pPr>
              <a:lnSpc>
                <a:spcPct val="90000"/>
              </a:lnSpc>
            </a:pPr>
            <a:endParaRPr lang="en-US" dirty="0"/>
          </a:p>
          <a:p>
            <a:pPr>
              <a:lnSpc>
                <a:spcPct val="90000"/>
              </a:lnSpc>
            </a:pPr>
            <a:endParaRPr lang="en-US" dirty="0"/>
          </a:p>
          <a:p>
            <a:pPr algn="ctr">
              <a:lnSpc>
                <a:spcPct val="90000"/>
              </a:lnSpc>
              <a:buFontTx/>
              <a:buNone/>
            </a:pPr>
            <a:endParaRPr lang="en-US" dirty="0"/>
          </a:p>
          <a:p>
            <a:pPr algn="ctr">
              <a:lnSpc>
                <a:spcPct val="90000"/>
              </a:lnSpc>
              <a:buFontTx/>
              <a:buNone/>
            </a:pPr>
            <a:endParaRPr lang="en-US" dirty="0"/>
          </a:p>
          <a:p>
            <a:pPr algn="ctr">
              <a:lnSpc>
                <a:spcPct val="90000"/>
              </a:lnSpc>
              <a:buFontTx/>
              <a:buNone/>
            </a:pPr>
            <a:endParaRPr lang="en-US" sz="2800" dirty="0"/>
          </a:p>
          <a:p>
            <a:pPr algn="ctr">
              <a:lnSpc>
                <a:spcPct val="90000"/>
              </a:lnSpc>
              <a:buFontTx/>
              <a:buNone/>
            </a:pPr>
            <a:endParaRPr lang="en-US" sz="2800" dirty="0"/>
          </a:p>
          <a:p>
            <a:pPr algn="ctr">
              <a:lnSpc>
                <a:spcPct val="90000"/>
              </a:lnSpc>
              <a:buFontTx/>
              <a:buNone/>
            </a:pPr>
            <a:endParaRPr lang="en-US" dirty="0"/>
          </a:p>
          <a:p>
            <a:pPr>
              <a:lnSpc>
                <a:spcPct val="90000"/>
              </a:lnSpc>
              <a:buFontTx/>
              <a:buNone/>
            </a:pPr>
            <a:r>
              <a:rPr lang="en-US" sz="2000" dirty="0"/>
              <a:t>Figure 9-15</a:t>
            </a:r>
          </a:p>
        </p:txBody>
      </p:sp>
      <p:pic>
        <p:nvPicPr>
          <p:cNvPr id="504838" name="Picture 6" descr="figure_09_15d-e_labeled"/>
          <p:cNvPicPr>
            <a:picLocks noChangeAspect="1" noChangeArrowheads="1"/>
          </p:cNvPicPr>
          <p:nvPr/>
        </p:nvPicPr>
        <p:blipFill>
          <a:blip r:embed="rId3" cstate="print"/>
          <a:srcRect l="-539" b="6512"/>
          <a:stretch>
            <a:fillRect/>
          </a:stretch>
        </p:blipFill>
        <p:spPr bwMode="auto">
          <a:xfrm>
            <a:off x="234950" y="2309813"/>
            <a:ext cx="8593138" cy="2370137"/>
          </a:xfrm>
          <a:prstGeom prst="rect">
            <a:avLst/>
          </a:prstGeom>
          <a:noFill/>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2" name="Rectangle 2"/>
          <p:cNvSpPr>
            <a:spLocks noGrp="1" noChangeArrowheads="1"/>
          </p:cNvSpPr>
          <p:nvPr>
            <p:ph type="title"/>
          </p:nvPr>
        </p:nvSpPr>
        <p:spPr/>
        <p:txBody>
          <a:bodyPr/>
          <a:lstStyle/>
          <a:p>
            <a:r>
              <a:rPr lang="en-US" sz="4000" dirty="0"/>
              <a:t>Image Formation</a:t>
            </a:r>
          </a:p>
        </p:txBody>
      </p:sp>
      <p:sp>
        <p:nvSpPr>
          <p:cNvPr id="517123" name="Rectangle 3"/>
          <p:cNvSpPr>
            <a:spLocks noGrp="1" noChangeArrowheads="1"/>
          </p:cNvSpPr>
          <p:nvPr>
            <p:ph type="body" idx="1"/>
          </p:nvPr>
        </p:nvSpPr>
        <p:spPr/>
        <p:txBody>
          <a:bodyPr/>
          <a:lstStyle/>
          <a:p>
            <a:pPr>
              <a:lnSpc>
                <a:spcPct val="90000"/>
              </a:lnSpc>
            </a:pPr>
            <a:endParaRPr lang="en-US" sz="3600" dirty="0"/>
          </a:p>
          <a:p>
            <a:pPr>
              <a:lnSpc>
                <a:spcPct val="90000"/>
              </a:lnSpc>
            </a:pPr>
            <a:endParaRPr lang="en-US" sz="3600" dirty="0"/>
          </a:p>
          <a:p>
            <a:pPr>
              <a:lnSpc>
                <a:spcPct val="90000"/>
              </a:lnSpc>
            </a:pPr>
            <a:endParaRPr lang="en-US" sz="3600" dirty="0"/>
          </a:p>
          <a:p>
            <a:pPr algn="ctr">
              <a:lnSpc>
                <a:spcPct val="90000"/>
              </a:lnSpc>
              <a:buFontTx/>
              <a:buNone/>
            </a:pPr>
            <a:endParaRPr lang="en-US" dirty="0"/>
          </a:p>
          <a:p>
            <a:pPr algn="ctr">
              <a:lnSpc>
                <a:spcPct val="90000"/>
              </a:lnSpc>
              <a:buFontTx/>
              <a:buNone/>
            </a:pPr>
            <a:endParaRPr lang="en-US" dirty="0"/>
          </a:p>
          <a:p>
            <a:pPr algn="ctr">
              <a:lnSpc>
                <a:spcPct val="90000"/>
              </a:lnSpc>
              <a:buFontTx/>
              <a:buNone/>
            </a:pPr>
            <a:endParaRPr lang="en-US" sz="3600" dirty="0"/>
          </a:p>
          <a:p>
            <a:pPr algn="ctr">
              <a:lnSpc>
                <a:spcPct val="90000"/>
              </a:lnSpc>
              <a:buFontTx/>
              <a:buNone/>
            </a:pPr>
            <a:endParaRPr lang="en-US" sz="3600" dirty="0"/>
          </a:p>
          <a:p>
            <a:pPr>
              <a:lnSpc>
                <a:spcPct val="90000"/>
              </a:lnSpc>
              <a:buFontTx/>
              <a:buNone/>
            </a:pPr>
            <a:r>
              <a:rPr lang="en-US" sz="2000" dirty="0"/>
              <a:t>Figure 9-16</a:t>
            </a:r>
          </a:p>
        </p:txBody>
      </p:sp>
      <p:pic>
        <p:nvPicPr>
          <p:cNvPr id="517125" name="Picture 5" descr="figure_09_16_labeled"/>
          <p:cNvPicPr>
            <a:picLocks noChangeAspect="1" noChangeArrowheads="1"/>
          </p:cNvPicPr>
          <p:nvPr/>
        </p:nvPicPr>
        <p:blipFill>
          <a:blip r:embed="rId3" cstate="print"/>
          <a:srcRect b="2292"/>
          <a:stretch>
            <a:fillRect/>
          </a:stretch>
        </p:blipFill>
        <p:spPr bwMode="auto">
          <a:xfrm>
            <a:off x="2921000" y="1481138"/>
            <a:ext cx="3338513" cy="4441825"/>
          </a:xfrm>
          <a:prstGeom prst="rect">
            <a:avLst/>
          </a:prstGeom>
          <a:noFill/>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4"/>
          <p:cNvSpPr>
            <a:spLocks noGrp="1" noChangeArrowheads="1"/>
          </p:cNvSpPr>
          <p:nvPr>
            <p:ph type="title"/>
          </p:nvPr>
        </p:nvSpPr>
        <p:spPr/>
        <p:txBody>
          <a:bodyPr/>
          <a:lstStyle/>
          <a:p>
            <a:pPr eaLnBrk="1" hangingPunct="1"/>
            <a:r>
              <a:rPr lang="en-US" dirty="0" smtClean="0"/>
              <a:t>Myopia (Nearsightedness)</a:t>
            </a:r>
          </a:p>
        </p:txBody>
      </p:sp>
      <p:pic>
        <p:nvPicPr>
          <p:cNvPr id="62467" name="Picture 8" descr="File:Human eyesight two children and ball normal vision color.jpg">
            <a:hlinkClick r:id="rId2"/>
          </p:cNvPr>
          <p:cNvPicPr>
            <a:picLocks noChangeAspect="1" noChangeArrowheads="1"/>
          </p:cNvPicPr>
          <p:nvPr/>
        </p:nvPicPr>
        <p:blipFill>
          <a:blip r:embed="rId3" cstate="print"/>
          <a:srcRect/>
          <a:stretch>
            <a:fillRect/>
          </a:stretch>
        </p:blipFill>
        <p:spPr bwMode="auto">
          <a:xfrm>
            <a:off x="685800" y="1371600"/>
            <a:ext cx="3657600" cy="3049588"/>
          </a:xfrm>
          <a:prstGeom prst="rect">
            <a:avLst/>
          </a:prstGeom>
          <a:noFill/>
          <a:ln w="9525">
            <a:noFill/>
            <a:miter lim="800000"/>
            <a:headEnd/>
            <a:tailEnd/>
          </a:ln>
        </p:spPr>
      </p:pic>
      <p:pic>
        <p:nvPicPr>
          <p:cNvPr id="62468" name="Picture 10" descr="File:Myopia Short-sighted Simulation.jpg">
            <a:hlinkClick r:id="rId4"/>
          </p:cNvPr>
          <p:cNvPicPr>
            <a:picLocks noChangeAspect="1" noChangeArrowheads="1"/>
          </p:cNvPicPr>
          <p:nvPr/>
        </p:nvPicPr>
        <p:blipFill>
          <a:blip r:embed="rId5" cstate="print"/>
          <a:srcRect/>
          <a:stretch>
            <a:fillRect/>
          </a:stretch>
        </p:blipFill>
        <p:spPr bwMode="auto">
          <a:xfrm>
            <a:off x="4876800" y="1485900"/>
            <a:ext cx="3609975" cy="3009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4"/>
          <p:cNvSpPr>
            <a:spLocks noGrp="1" noChangeArrowheads="1"/>
          </p:cNvSpPr>
          <p:nvPr>
            <p:ph type="title"/>
          </p:nvPr>
        </p:nvSpPr>
        <p:spPr/>
        <p:txBody>
          <a:bodyPr/>
          <a:lstStyle/>
          <a:p>
            <a:pPr eaLnBrk="1" hangingPunct="1"/>
            <a:r>
              <a:rPr lang="en-US" dirty="0" smtClean="0"/>
              <a:t>Hyperopia (Farsightedness)</a:t>
            </a:r>
          </a:p>
        </p:txBody>
      </p:sp>
      <p:pic>
        <p:nvPicPr>
          <p:cNvPr id="65539" name="Picture 8" descr="vision-hyperopie"/>
          <p:cNvPicPr>
            <a:picLocks noChangeAspect="1" noChangeArrowheads="1"/>
          </p:cNvPicPr>
          <p:nvPr/>
        </p:nvPicPr>
        <p:blipFill>
          <a:blip r:embed="rId2" cstate="print"/>
          <a:srcRect/>
          <a:stretch>
            <a:fillRect/>
          </a:stretch>
        </p:blipFill>
        <p:spPr bwMode="auto">
          <a:xfrm>
            <a:off x="303028" y="1466407"/>
            <a:ext cx="4876800" cy="2266950"/>
          </a:xfrm>
          <a:prstGeom prst="rect">
            <a:avLst/>
          </a:prstGeom>
          <a:noFill/>
          <a:ln w="9525">
            <a:noFill/>
            <a:miter lim="800000"/>
            <a:headEnd/>
            <a:tailEnd/>
          </a:ln>
        </p:spPr>
      </p:pic>
      <p:pic>
        <p:nvPicPr>
          <p:cNvPr id="65540" name="Picture 10" descr="hyperopia"/>
          <p:cNvPicPr>
            <a:picLocks noChangeAspect="1" noChangeArrowheads="1"/>
          </p:cNvPicPr>
          <p:nvPr/>
        </p:nvPicPr>
        <p:blipFill>
          <a:blip r:embed="rId3" cstate="print"/>
          <a:srcRect/>
          <a:stretch>
            <a:fillRect/>
          </a:stretch>
        </p:blipFill>
        <p:spPr bwMode="auto">
          <a:xfrm>
            <a:off x="4267200" y="3675063"/>
            <a:ext cx="3810000" cy="31829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Image Formation &amp; Visual Abnormalities</a:t>
            </a:r>
            <a:endParaRPr lang="en-US" sz="3600" dirty="0"/>
          </a:p>
        </p:txBody>
      </p:sp>
      <p:pic>
        <p:nvPicPr>
          <p:cNvPr id="1026" name="Picture 2"/>
          <p:cNvPicPr>
            <a:picLocks noChangeAspect="1" noChangeArrowheads="1"/>
          </p:cNvPicPr>
          <p:nvPr/>
        </p:nvPicPr>
        <p:blipFill>
          <a:blip r:embed="rId2" cstate="print"/>
          <a:srcRect/>
          <a:stretch>
            <a:fillRect/>
          </a:stretch>
        </p:blipFill>
        <p:spPr bwMode="auto">
          <a:xfrm>
            <a:off x="4763386" y="1300716"/>
            <a:ext cx="3992526" cy="5323368"/>
          </a:xfrm>
          <a:prstGeom prst="rect">
            <a:avLst/>
          </a:prstGeom>
          <a:noFill/>
          <a:ln w="9525">
            <a:noFill/>
            <a:miter lim="800000"/>
            <a:headEnd/>
            <a:tailEnd/>
          </a:ln>
        </p:spPr>
      </p:pic>
      <p:sp>
        <p:nvSpPr>
          <p:cNvPr id="6" name="TextBox 5"/>
          <p:cNvSpPr txBox="1"/>
          <p:nvPr/>
        </p:nvSpPr>
        <p:spPr>
          <a:xfrm>
            <a:off x="276446" y="1871330"/>
            <a:ext cx="4210493" cy="954107"/>
          </a:xfrm>
          <a:prstGeom prst="rect">
            <a:avLst/>
          </a:prstGeom>
          <a:noFill/>
        </p:spPr>
        <p:txBody>
          <a:bodyPr wrap="square" rtlCol="0">
            <a:spAutoFit/>
          </a:bodyPr>
          <a:lstStyle/>
          <a:p>
            <a:r>
              <a:rPr lang="en-US" sz="2800" dirty="0" smtClean="0"/>
              <a:t>Emmetropia is normal, focused vision.</a:t>
            </a:r>
            <a:endParaRPr lang="en-US" sz="280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7348" name="Rectangle 4"/>
          <p:cNvSpPr>
            <a:spLocks noGrp="1" noChangeArrowheads="1"/>
          </p:cNvSpPr>
          <p:nvPr>
            <p:ph type="ctrTitle"/>
          </p:nvPr>
        </p:nvSpPr>
        <p:spPr>
          <a:noFill/>
        </p:spPr>
        <p:txBody>
          <a:bodyPr/>
          <a:lstStyle/>
          <a:p>
            <a:r>
              <a:rPr lang="en-US" sz="4000" dirty="0" smtClean="0">
                <a:solidFill>
                  <a:schemeClr val="tx1"/>
                </a:solidFill>
              </a:rPr>
              <a:t>9-6: </a:t>
            </a:r>
            <a:r>
              <a:rPr lang="en-US" sz="4000" dirty="0">
                <a:solidFill>
                  <a:schemeClr val="tx1"/>
                </a:solidFill>
              </a:rPr>
              <a:t>Photoreceptors respond</a:t>
            </a:r>
            <a:br>
              <a:rPr lang="en-US" sz="4000" dirty="0">
                <a:solidFill>
                  <a:schemeClr val="tx1"/>
                </a:solidFill>
              </a:rPr>
            </a:br>
            <a:r>
              <a:rPr lang="en-US" sz="4000" dirty="0">
                <a:solidFill>
                  <a:schemeClr val="tx1"/>
                </a:solidFill>
              </a:rPr>
              <a:t>to light and change it into</a:t>
            </a:r>
            <a:br>
              <a:rPr lang="en-US" sz="4000" dirty="0">
                <a:solidFill>
                  <a:schemeClr val="tx1"/>
                </a:solidFill>
              </a:rPr>
            </a:br>
            <a:r>
              <a:rPr lang="en-US" sz="4000" dirty="0">
                <a:solidFill>
                  <a:schemeClr val="tx1"/>
                </a:solidFill>
              </a:rPr>
              <a:t>electrical signals essential</a:t>
            </a:r>
            <a:br>
              <a:rPr lang="en-US" sz="4000" dirty="0">
                <a:solidFill>
                  <a:schemeClr val="tx1"/>
                </a:solidFill>
              </a:rPr>
            </a:br>
            <a:r>
              <a:rPr lang="en-US" sz="4000" dirty="0">
                <a:solidFill>
                  <a:schemeClr val="tx1"/>
                </a:solidFill>
              </a:rPr>
              <a:t>to visual physiology</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70" name="Rectangle 2"/>
          <p:cNvSpPr>
            <a:spLocks noGrp="1" noChangeArrowheads="1"/>
          </p:cNvSpPr>
          <p:nvPr>
            <p:ph type="title"/>
          </p:nvPr>
        </p:nvSpPr>
        <p:spPr/>
        <p:txBody>
          <a:bodyPr/>
          <a:lstStyle/>
          <a:p>
            <a:r>
              <a:rPr lang="en-US" dirty="0"/>
              <a:t>Visual Physiology</a:t>
            </a:r>
          </a:p>
        </p:txBody>
      </p:sp>
      <p:sp>
        <p:nvSpPr>
          <p:cNvPr id="519171" name="Rectangle 3"/>
          <p:cNvSpPr>
            <a:spLocks noGrp="1" noChangeArrowheads="1"/>
          </p:cNvSpPr>
          <p:nvPr>
            <p:ph type="body" idx="1"/>
          </p:nvPr>
        </p:nvSpPr>
        <p:spPr/>
        <p:txBody>
          <a:bodyPr/>
          <a:lstStyle/>
          <a:p>
            <a:pPr>
              <a:lnSpc>
                <a:spcPct val="150000"/>
              </a:lnSpc>
            </a:pPr>
            <a:r>
              <a:rPr lang="en-US" dirty="0">
                <a:solidFill>
                  <a:srgbClr val="000000"/>
                </a:solidFill>
              </a:rPr>
              <a:t>Rods </a:t>
            </a:r>
          </a:p>
          <a:p>
            <a:pPr lvl="1">
              <a:lnSpc>
                <a:spcPct val="150000"/>
              </a:lnSpc>
            </a:pPr>
            <a:r>
              <a:rPr lang="en-US" dirty="0">
                <a:solidFill>
                  <a:srgbClr val="000000"/>
                </a:solidFill>
              </a:rPr>
              <a:t>Respond to almost any photon, regardless of energy content</a:t>
            </a:r>
          </a:p>
          <a:p>
            <a:pPr>
              <a:lnSpc>
                <a:spcPct val="150000"/>
              </a:lnSpc>
            </a:pPr>
            <a:r>
              <a:rPr lang="en-US" dirty="0">
                <a:solidFill>
                  <a:srgbClr val="000000"/>
                </a:solidFill>
              </a:rPr>
              <a:t>Cones </a:t>
            </a:r>
          </a:p>
          <a:p>
            <a:pPr lvl="1">
              <a:lnSpc>
                <a:spcPct val="150000"/>
              </a:lnSpc>
            </a:pPr>
            <a:r>
              <a:rPr lang="en-US" dirty="0">
                <a:solidFill>
                  <a:srgbClr val="000000"/>
                </a:solidFill>
              </a:rPr>
              <a:t>Have characteristic ranges of sensitivity</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r>
              <a:rPr lang="en-US" dirty="0"/>
              <a:t>Visual Physiology</a:t>
            </a:r>
          </a:p>
        </p:txBody>
      </p:sp>
      <p:sp>
        <p:nvSpPr>
          <p:cNvPr id="521219" name="Rectangle 3"/>
          <p:cNvSpPr>
            <a:spLocks noGrp="1" noChangeArrowheads="1"/>
          </p:cNvSpPr>
          <p:nvPr>
            <p:ph type="body" idx="1"/>
          </p:nvPr>
        </p:nvSpPr>
        <p:spPr>
          <a:xfrm>
            <a:off x="457200" y="1371600"/>
            <a:ext cx="8229600" cy="5029200"/>
          </a:xfrm>
        </p:spPr>
        <p:txBody>
          <a:bodyPr/>
          <a:lstStyle/>
          <a:p>
            <a:pPr>
              <a:lnSpc>
                <a:spcPct val="150000"/>
              </a:lnSpc>
            </a:pPr>
            <a:r>
              <a:rPr lang="en-US" sz="2800" dirty="0">
                <a:solidFill>
                  <a:srgbClr val="000000"/>
                </a:solidFill>
              </a:rPr>
              <a:t>Anatomy of Rods and Cones</a:t>
            </a:r>
          </a:p>
          <a:p>
            <a:pPr lvl="1">
              <a:lnSpc>
                <a:spcPct val="150000"/>
              </a:lnSpc>
            </a:pPr>
            <a:r>
              <a:rPr lang="en-US" sz="2400" dirty="0">
                <a:solidFill>
                  <a:srgbClr val="000000"/>
                </a:solidFill>
              </a:rPr>
              <a:t>Outer segment with membranous discs</a:t>
            </a:r>
          </a:p>
          <a:p>
            <a:pPr lvl="1">
              <a:lnSpc>
                <a:spcPct val="150000"/>
              </a:lnSpc>
            </a:pPr>
            <a:r>
              <a:rPr lang="en-US" sz="2400" dirty="0">
                <a:solidFill>
                  <a:srgbClr val="000000"/>
                </a:solidFill>
              </a:rPr>
              <a:t>Inner segment:</a:t>
            </a:r>
          </a:p>
          <a:p>
            <a:pPr lvl="2">
              <a:lnSpc>
                <a:spcPct val="150000"/>
              </a:lnSpc>
            </a:pPr>
            <a:r>
              <a:rPr lang="en-US" sz="2000" dirty="0">
                <a:solidFill>
                  <a:srgbClr val="000000"/>
                </a:solidFill>
              </a:rPr>
              <a:t>Narrow stalk connects </a:t>
            </a:r>
            <a:r>
              <a:rPr lang="en-US" sz="2000" b="1" dirty="0">
                <a:solidFill>
                  <a:srgbClr val="000000"/>
                </a:solidFill>
              </a:rPr>
              <a:t>outer segment</a:t>
            </a:r>
            <a:r>
              <a:rPr lang="en-US" sz="2000" dirty="0">
                <a:solidFill>
                  <a:srgbClr val="000000"/>
                </a:solidFill>
              </a:rPr>
              <a:t> to </a:t>
            </a:r>
            <a:r>
              <a:rPr lang="en-US" sz="2000" b="1" dirty="0">
                <a:solidFill>
                  <a:srgbClr val="000000"/>
                </a:solidFill>
              </a:rPr>
              <a:t>inner segment</a:t>
            </a:r>
            <a:endParaRPr lang="en-US" sz="2000" dirty="0">
              <a:solidFill>
                <a:srgbClr val="000000"/>
              </a:solidFill>
            </a:endParaRPr>
          </a:p>
          <a:p>
            <a:pPr lvl="1">
              <a:lnSpc>
                <a:spcPct val="150000"/>
              </a:lnSpc>
            </a:pPr>
            <a:r>
              <a:rPr lang="en-US" sz="2400" dirty="0">
                <a:solidFill>
                  <a:srgbClr val="000000"/>
                </a:solidFill>
              </a:rPr>
              <a:t>Visual pigments:</a:t>
            </a:r>
          </a:p>
          <a:p>
            <a:pPr lvl="2">
              <a:lnSpc>
                <a:spcPct val="150000"/>
              </a:lnSpc>
            </a:pPr>
            <a:r>
              <a:rPr lang="en-US" sz="2000" dirty="0">
                <a:solidFill>
                  <a:srgbClr val="000000"/>
                </a:solidFill>
              </a:rPr>
              <a:t>Is where light absorption occurs</a:t>
            </a:r>
          </a:p>
          <a:p>
            <a:pPr lvl="2">
              <a:lnSpc>
                <a:spcPct val="150000"/>
              </a:lnSpc>
            </a:pPr>
            <a:r>
              <a:rPr lang="en-US" sz="2000" dirty="0">
                <a:solidFill>
                  <a:srgbClr val="000000"/>
                </a:solidFill>
              </a:rPr>
              <a:t>Derivatives of </a:t>
            </a:r>
            <a:r>
              <a:rPr lang="en-US" sz="2000" b="1" dirty="0">
                <a:solidFill>
                  <a:srgbClr val="000000"/>
                </a:solidFill>
              </a:rPr>
              <a:t>rhodopsin </a:t>
            </a:r>
            <a:r>
              <a:rPr lang="en-US" sz="2000" dirty="0">
                <a:solidFill>
                  <a:srgbClr val="000000"/>
                </a:solidFill>
              </a:rPr>
              <a:t>(opsin plus retinal)</a:t>
            </a:r>
          </a:p>
          <a:p>
            <a:pPr lvl="2">
              <a:lnSpc>
                <a:spcPct val="150000"/>
              </a:lnSpc>
            </a:pPr>
            <a:r>
              <a:rPr lang="en-US" sz="2000" dirty="0">
                <a:solidFill>
                  <a:srgbClr val="000000"/>
                </a:solidFill>
              </a:rPr>
              <a:t>Retinal: synthesized from vitamin A</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3269" name="Picture 5" descr="figure_09_19_labeled"/>
          <p:cNvPicPr>
            <a:picLocks noChangeAspect="1" noChangeArrowheads="1"/>
          </p:cNvPicPr>
          <p:nvPr/>
        </p:nvPicPr>
        <p:blipFill>
          <a:blip r:embed="rId3" cstate="print"/>
          <a:srcRect b="3073"/>
          <a:stretch>
            <a:fillRect/>
          </a:stretch>
        </p:blipFill>
        <p:spPr bwMode="auto">
          <a:xfrm>
            <a:off x="650875" y="185738"/>
            <a:ext cx="7883525" cy="5807075"/>
          </a:xfrm>
          <a:prstGeom prst="rect">
            <a:avLst/>
          </a:prstGeom>
          <a:noFill/>
        </p:spPr>
      </p:pic>
      <p:sp>
        <p:nvSpPr>
          <p:cNvPr id="523267" name="Rectangle 3"/>
          <p:cNvSpPr>
            <a:spLocks noGrp="1" noChangeArrowheads="1"/>
          </p:cNvSpPr>
          <p:nvPr>
            <p:ph type="body" idx="1"/>
          </p:nvPr>
        </p:nvSpPr>
        <p:spPr>
          <a:xfrm>
            <a:off x="457200" y="1955800"/>
            <a:ext cx="8229600" cy="4525963"/>
          </a:xfrm>
        </p:spPr>
        <p:txBody>
          <a:bodyPr/>
          <a:lstStyle/>
          <a:p>
            <a:pPr>
              <a:lnSpc>
                <a:spcPct val="90000"/>
              </a:lnSpc>
            </a:pPr>
            <a:endParaRPr lang="en-US" sz="3600" dirty="0"/>
          </a:p>
          <a:p>
            <a:pPr>
              <a:lnSpc>
                <a:spcPct val="90000"/>
              </a:lnSpc>
            </a:pPr>
            <a:endParaRPr lang="en-US" sz="3600" dirty="0"/>
          </a:p>
          <a:p>
            <a:pPr>
              <a:lnSpc>
                <a:spcPct val="90000"/>
              </a:lnSpc>
              <a:buFontTx/>
              <a:buNone/>
            </a:pPr>
            <a:endParaRPr lang="en-US" sz="3600" dirty="0"/>
          </a:p>
          <a:p>
            <a:pPr algn="ctr">
              <a:lnSpc>
                <a:spcPct val="90000"/>
              </a:lnSpc>
              <a:buFontTx/>
              <a:buNone/>
            </a:pPr>
            <a:endParaRPr lang="en-US" dirty="0"/>
          </a:p>
          <a:p>
            <a:pPr algn="ctr">
              <a:lnSpc>
                <a:spcPct val="90000"/>
              </a:lnSpc>
              <a:buFontTx/>
              <a:buNone/>
            </a:pPr>
            <a:endParaRPr lang="en-US" dirty="0"/>
          </a:p>
          <a:p>
            <a:pPr algn="ctr">
              <a:lnSpc>
                <a:spcPct val="90000"/>
              </a:lnSpc>
              <a:buFontTx/>
              <a:buNone/>
            </a:pPr>
            <a:endParaRPr lang="en-US" sz="3600" dirty="0"/>
          </a:p>
          <a:p>
            <a:pPr algn="ctr">
              <a:lnSpc>
                <a:spcPct val="90000"/>
              </a:lnSpc>
              <a:buFontTx/>
              <a:buNone/>
            </a:pPr>
            <a:endParaRPr lang="en-US" sz="3600" dirty="0"/>
          </a:p>
          <a:p>
            <a:pPr>
              <a:lnSpc>
                <a:spcPct val="90000"/>
              </a:lnSpc>
              <a:buFontTx/>
              <a:buNone/>
            </a:pPr>
            <a:r>
              <a:rPr lang="en-US" sz="2000" dirty="0"/>
              <a:t>Figure 9-19</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4" name="Rectangle 2"/>
          <p:cNvSpPr>
            <a:spLocks noGrp="1" noChangeArrowheads="1"/>
          </p:cNvSpPr>
          <p:nvPr>
            <p:ph type="title"/>
          </p:nvPr>
        </p:nvSpPr>
        <p:spPr/>
        <p:txBody>
          <a:bodyPr/>
          <a:lstStyle/>
          <a:p>
            <a:r>
              <a:rPr lang="en-US" dirty="0"/>
              <a:t>Visual Physiology</a:t>
            </a:r>
          </a:p>
        </p:txBody>
      </p:sp>
      <p:sp>
        <p:nvSpPr>
          <p:cNvPr id="525315" name="Rectangle 3"/>
          <p:cNvSpPr>
            <a:spLocks noGrp="1" noChangeArrowheads="1"/>
          </p:cNvSpPr>
          <p:nvPr>
            <p:ph type="body" idx="1"/>
          </p:nvPr>
        </p:nvSpPr>
        <p:spPr>
          <a:xfrm>
            <a:off x="457200" y="1219200"/>
            <a:ext cx="8229600" cy="5029200"/>
          </a:xfrm>
        </p:spPr>
        <p:txBody>
          <a:bodyPr/>
          <a:lstStyle/>
          <a:p>
            <a:pPr>
              <a:lnSpc>
                <a:spcPct val="150000"/>
              </a:lnSpc>
            </a:pPr>
            <a:r>
              <a:rPr lang="en-US" sz="2800" dirty="0">
                <a:solidFill>
                  <a:srgbClr val="000000"/>
                </a:solidFill>
              </a:rPr>
              <a:t>Photoreception</a:t>
            </a:r>
          </a:p>
          <a:p>
            <a:pPr lvl="1">
              <a:lnSpc>
                <a:spcPct val="150000"/>
              </a:lnSpc>
            </a:pPr>
            <a:r>
              <a:rPr lang="en-US" sz="2400" dirty="0">
                <a:solidFill>
                  <a:srgbClr val="000000"/>
                </a:solidFill>
              </a:rPr>
              <a:t>Photon strikes retinal portion of rhodopsin molecule embedded in membrane of disc</a:t>
            </a:r>
          </a:p>
          <a:p>
            <a:pPr lvl="2">
              <a:lnSpc>
                <a:spcPct val="150000"/>
              </a:lnSpc>
            </a:pPr>
            <a:r>
              <a:rPr lang="en-US" sz="2000" dirty="0">
                <a:solidFill>
                  <a:srgbClr val="000000"/>
                </a:solidFill>
              </a:rPr>
              <a:t>Opsin is activated</a:t>
            </a:r>
          </a:p>
          <a:p>
            <a:pPr lvl="2">
              <a:lnSpc>
                <a:spcPct val="150000"/>
              </a:lnSpc>
            </a:pPr>
            <a:r>
              <a:rPr lang="en-US" sz="2000" dirty="0">
                <a:solidFill>
                  <a:srgbClr val="000000"/>
                </a:solidFill>
              </a:rPr>
              <a:t>Bound retinal molecule has two possible configurations: </a:t>
            </a:r>
          </a:p>
          <a:p>
            <a:pPr lvl="3">
              <a:lnSpc>
                <a:spcPct val="150000"/>
              </a:lnSpc>
            </a:pPr>
            <a:r>
              <a:rPr lang="en-US" sz="1800" dirty="0">
                <a:solidFill>
                  <a:srgbClr val="000000"/>
                </a:solidFill>
              </a:rPr>
              <a:t>11-</a:t>
            </a:r>
            <a:r>
              <a:rPr lang="en-US" sz="1800" i="1" dirty="0">
                <a:solidFill>
                  <a:srgbClr val="000000"/>
                </a:solidFill>
              </a:rPr>
              <a:t>cis</a:t>
            </a:r>
            <a:r>
              <a:rPr lang="en-US" sz="1800" dirty="0">
                <a:solidFill>
                  <a:srgbClr val="000000"/>
                </a:solidFill>
              </a:rPr>
              <a:t> form</a:t>
            </a:r>
          </a:p>
          <a:p>
            <a:pPr lvl="3">
              <a:lnSpc>
                <a:spcPct val="150000"/>
              </a:lnSpc>
            </a:pPr>
            <a:r>
              <a:rPr lang="en-US" sz="1800" dirty="0">
                <a:solidFill>
                  <a:srgbClr val="000000"/>
                </a:solidFill>
              </a:rPr>
              <a:t>11-</a:t>
            </a:r>
            <a:r>
              <a:rPr lang="en-US" sz="1800" i="1" dirty="0">
                <a:solidFill>
                  <a:srgbClr val="000000"/>
                </a:solidFill>
              </a:rPr>
              <a:t>trans</a:t>
            </a:r>
            <a:r>
              <a:rPr lang="en-US" sz="1800" dirty="0">
                <a:solidFill>
                  <a:srgbClr val="000000"/>
                </a:solidFill>
              </a:rPr>
              <a:t> form</a:t>
            </a:r>
          </a:p>
          <a:p>
            <a:pPr lvl="2"/>
            <a:endParaRPr lang="en-US" sz="2000" dirty="0">
              <a:solidFill>
                <a:srgbClr val="000000"/>
              </a:solidFill>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2" name="Rectangle 2"/>
          <p:cNvSpPr>
            <a:spLocks noGrp="1" noChangeArrowheads="1"/>
          </p:cNvSpPr>
          <p:nvPr>
            <p:ph type="title"/>
          </p:nvPr>
        </p:nvSpPr>
        <p:spPr/>
        <p:txBody>
          <a:bodyPr/>
          <a:lstStyle/>
          <a:p>
            <a:r>
              <a:rPr lang="en-US" dirty="0"/>
              <a:t>Visual Physiology</a:t>
            </a:r>
          </a:p>
        </p:txBody>
      </p:sp>
      <p:sp>
        <p:nvSpPr>
          <p:cNvPr id="527363" name="Rectangle 3"/>
          <p:cNvSpPr>
            <a:spLocks noGrp="1" noChangeArrowheads="1"/>
          </p:cNvSpPr>
          <p:nvPr>
            <p:ph type="body" idx="1"/>
          </p:nvPr>
        </p:nvSpPr>
        <p:spPr/>
        <p:txBody>
          <a:bodyPr/>
          <a:lstStyle/>
          <a:p>
            <a:pPr>
              <a:lnSpc>
                <a:spcPct val="90000"/>
              </a:lnSpc>
            </a:pPr>
            <a:endParaRPr lang="en-US" sz="3600" dirty="0"/>
          </a:p>
          <a:p>
            <a:pPr>
              <a:lnSpc>
                <a:spcPct val="90000"/>
              </a:lnSpc>
            </a:pPr>
            <a:endParaRPr lang="en-US" sz="3600" dirty="0"/>
          </a:p>
          <a:p>
            <a:pPr>
              <a:lnSpc>
                <a:spcPct val="90000"/>
              </a:lnSpc>
              <a:buFontTx/>
              <a:buNone/>
            </a:pPr>
            <a:endParaRPr lang="en-US" sz="3600" dirty="0"/>
          </a:p>
          <a:p>
            <a:pPr algn="ctr">
              <a:lnSpc>
                <a:spcPct val="90000"/>
              </a:lnSpc>
              <a:buFontTx/>
              <a:buNone/>
            </a:pPr>
            <a:endParaRPr lang="en-US" dirty="0"/>
          </a:p>
          <a:p>
            <a:pPr algn="ctr">
              <a:lnSpc>
                <a:spcPct val="90000"/>
              </a:lnSpc>
              <a:buFontTx/>
              <a:buNone/>
            </a:pPr>
            <a:endParaRPr lang="en-US" dirty="0"/>
          </a:p>
          <a:p>
            <a:pPr algn="ctr">
              <a:lnSpc>
                <a:spcPct val="90000"/>
              </a:lnSpc>
              <a:buFontTx/>
              <a:buNone/>
            </a:pPr>
            <a:endParaRPr lang="en-US" sz="3600" dirty="0"/>
          </a:p>
          <a:p>
            <a:pPr algn="ctr">
              <a:lnSpc>
                <a:spcPct val="90000"/>
              </a:lnSpc>
              <a:buFontTx/>
              <a:buNone/>
            </a:pPr>
            <a:endParaRPr lang="en-US" sz="3600" dirty="0"/>
          </a:p>
          <a:p>
            <a:pPr>
              <a:lnSpc>
                <a:spcPct val="90000"/>
              </a:lnSpc>
              <a:buFontTx/>
              <a:buNone/>
            </a:pPr>
            <a:r>
              <a:rPr lang="en-US" sz="2000" dirty="0"/>
              <a:t>Figure 9-20</a:t>
            </a:r>
          </a:p>
        </p:txBody>
      </p:sp>
      <p:pic>
        <p:nvPicPr>
          <p:cNvPr id="527365" name="Picture 5" descr="figure_09_20_labeled"/>
          <p:cNvPicPr>
            <a:picLocks noChangeAspect="1" noChangeArrowheads="1"/>
          </p:cNvPicPr>
          <p:nvPr/>
        </p:nvPicPr>
        <p:blipFill>
          <a:blip r:embed="rId3" cstate="print"/>
          <a:srcRect b="2600"/>
          <a:stretch>
            <a:fillRect/>
          </a:stretch>
        </p:blipFill>
        <p:spPr bwMode="auto">
          <a:xfrm>
            <a:off x="2093913" y="1435100"/>
            <a:ext cx="5138737" cy="4459288"/>
          </a:xfrm>
          <a:prstGeom prst="rect">
            <a:avLst/>
          </a:prstGeom>
          <a:noFill/>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4" name="Rectangle 2"/>
          <p:cNvSpPr>
            <a:spLocks noChangeArrowheads="1"/>
          </p:cNvSpPr>
          <p:nvPr/>
        </p:nvSpPr>
        <p:spPr bwMode="auto">
          <a:xfrm>
            <a:off x="7772400" y="6443663"/>
            <a:ext cx="1031875" cy="274637"/>
          </a:xfrm>
          <a:prstGeom prst="rect">
            <a:avLst/>
          </a:prstGeom>
          <a:noFill/>
          <a:ln w="9525">
            <a:noFill/>
            <a:miter lim="800000"/>
            <a:headEnd/>
            <a:tailEnd/>
          </a:ln>
          <a:effectLst/>
        </p:spPr>
        <p:txBody>
          <a:bodyPr wrap="none">
            <a:spAutoFit/>
          </a:bodyPr>
          <a:lstStyle/>
          <a:p>
            <a:pPr eaLnBrk="0" hangingPunct="0">
              <a:spcBef>
                <a:spcPct val="20000"/>
              </a:spcBef>
              <a:buClr>
                <a:schemeClr val="tx1"/>
              </a:buClr>
            </a:pPr>
            <a:r>
              <a:rPr lang="en-US" sz="1200" dirty="0">
                <a:solidFill>
                  <a:srgbClr val="FFFFFF"/>
                </a:solidFill>
                <a:latin typeface="Trebuchet MS" pitchFamily="48" charset="0"/>
              </a:rPr>
              <a:t>Figure 17–16</a:t>
            </a:r>
          </a:p>
        </p:txBody>
      </p:sp>
      <p:sp>
        <p:nvSpPr>
          <p:cNvPr id="545795" name="Rectangle 3"/>
          <p:cNvSpPr>
            <a:spLocks noGrp="1" noChangeArrowheads="1"/>
          </p:cNvSpPr>
          <p:nvPr>
            <p:ph type="title"/>
          </p:nvPr>
        </p:nvSpPr>
        <p:spPr/>
        <p:txBody>
          <a:bodyPr/>
          <a:lstStyle/>
          <a:p>
            <a:r>
              <a:rPr lang="en-US" dirty="0"/>
              <a:t>Visual Physiology</a:t>
            </a:r>
          </a:p>
        </p:txBody>
      </p:sp>
      <p:sp>
        <p:nvSpPr>
          <p:cNvPr id="545796" name="Rectangle 4"/>
          <p:cNvSpPr>
            <a:spLocks noGrp="1" noChangeArrowheads="1"/>
          </p:cNvSpPr>
          <p:nvPr>
            <p:ph type="body" sz="half" idx="2"/>
          </p:nvPr>
        </p:nvSpPr>
        <p:spPr>
          <a:xfrm>
            <a:off x="609600" y="1600200"/>
            <a:ext cx="8077200" cy="4525963"/>
          </a:xfrm>
        </p:spPr>
        <p:txBody>
          <a:bodyPr/>
          <a:lstStyle/>
          <a:p>
            <a:pPr>
              <a:lnSpc>
                <a:spcPct val="150000"/>
              </a:lnSpc>
            </a:pPr>
            <a:r>
              <a:rPr lang="en-US" dirty="0">
                <a:solidFill>
                  <a:srgbClr val="000000"/>
                </a:solidFill>
              </a:rPr>
              <a:t>Color Vision</a:t>
            </a:r>
          </a:p>
          <a:p>
            <a:pPr lvl="1">
              <a:lnSpc>
                <a:spcPct val="150000"/>
              </a:lnSpc>
            </a:pPr>
            <a:r>
              <a:rPr lang="en-US" sz="3200" dirty="0">
                <a:solidFill>
                  <a:srgbClr val="000000"/>
                </a:solidFill>
              </a:rPr>
              <a:t>Integration of information from </a:t>
            </a:r>
            <a:r>
              <a:rPr lang="en-US" sz="3200" b="1" dirty="0">
                <a:solidFill>
                  <a:srgbClr val="000000"/>
                </a:solidFill>
              </a:rPr>
              <a:t>red, green, </a:t>
            </a:r>
            <a:r>
              <a:rPr lang="en-US" sz="3200" dirty="0">
                <a:solidFill>
                  <a:srgbClr val="000000"/>
                </a:solidFill>
              </a:rPr>
              <a:t>and</a:t>
            </a:r>
            <a:r>
              <a:rPr lang="en-US" sz="3200" b="1" dirty="0">
                <a:solidFill>
                  <a:srgbClr val="000000"/>
                </a:solidFill>
              </a:rPr>
              <a:t> blue cones</a:t>
            </a:r>
          </a:p>
          <a:p>
            <a:pPr lvl="1">
              <a:lnSpc>
                <a:spcPct val="150000"/>
              </a:lnSpc>
            </a:pPr>
            <a:r>
              <a:rPr lang="en-US" dirty="0">
                <a:solidFill>
                  <a:srgbClr val="000000"/>
                </a:solidFill>
              </a:rPr>
              <a:t>Color blindness:</a:t>
            </a:r>
          </a:p>
          <a:p>
            <a:pPr lvl="2">
              <a:lnSpc>
                <a:spcPct val="150000"/>
              </a:lnSpc>
            </a:pPr>
            <a:r>
              <a:rPr lang="en-US" dirty="0">
                <a:solidFill>
                  <a:srgbClr val="000000"/>
                </a:solidFill>
              </a:rPr>
              <a:t>Inability to detect certain colors</a:t>
            </a:r>
          </a:p>
          <a:p>
            <a:pPr lvl="2"/>
            <a:endParaRPr lang="en-US" sz="2000" dirty="0">
              <a:solidFill>
                <a:srgbClr val="000000"/>
              </a:solidFill>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hangingPunct="1"/>
            <a:r>
              <a:rPr lang="en-US" dirty="0" smtClean="0"/>
              <a:t>Color Vision</a:t>
            </a:r>
          </a:p>
        </p:txBody>
      </p:sp>
      <p:pic>
        <p:nvPicPr>
          <p:cNvPr id="69635" name="Picture 5" descr="180px-Gay_flag">
            <a:hlinkClick r:id="rId2" tooltip="The colors of the rainbow as viewed by a person with no color vision deficiencies."/>
          </p:cNvPr>
          <p:cNvPicPr>
            <a:picLocks noChangeAspect="1" noChangeArrowheads="1"/>
          </p:cNvPicPr>
          <p:nvPr/>
        </p:nvPicPr>
        <p:blipFill>
          <a:blip r:embed="rId3" cstate="print"/>
          <a:srcRect/>
          <a:stretch>
            <a:fillRect/>
          </a:stretch>
        </p:blipFill>
        <p:spPr bwMode="auto">
          <a:xfrm>
            <a:off x="228600" y="1245781"/>
            <a:ext cx="2286000" cy="1409700"/>
          </a:xfrm>
          <a:prstGeom prst="rect">
            <a:avLst/>
          </a:prstGeom>
          <a:noFill/>
          <a:ln w="9525">
            <a:noFill/>
            <a:miter lim="800000"/>
            <a:headEnd/>
            <a:tailEnd/>
          </a:ln>
        </p:spPr>
      </p:pic>
      <p:sp>
        <p:nvSpPr>
          <p:cNvPr id="69636" name="Text Box 6"/>
          <p:cNvSpPr txBox="1">
            <a:spLocks noChangeArrowheads="1"/>
          </p:cNvSpPr>
          <p:nvPr/>
        </p:nvSpPr>
        <p:spPr bwMode="auto">
          <a:xfrm>
            <a:off x="609600" y="2865475"/>
            <a:ext cx="1676400" cy="701675"/>
          </a:xfrm>
          <a:prstGeom prst="rect">
            <a:avLst/>
          </a:prstGeom>
          <a:noFill/>
          <a:ln w="9525">
            <a:noFill/>
            <a:miter lim="800000"/>
            <a:headEnd/>
            <a:tailEnd/>
          </a:ln>
        </p:spPr>
        <p:txBody>
          <a:bodyPr>
            <a:spAutoFit/>
          </a:bodyPr>
          <a:lstStyle/>
          <a:p>
            <a:pPr>
              <a:spcBef>
                <a:spcPct val="50000"/>
              </a:spcBef>
            </a:pPr>
            <a:r>
              <a:rPr lang="en-US" sz="1000" dirty="0"/>
              <a:t>The colors of the rainbow as viewed by a person with no color vision deficiencies.</a:t>
            </a:r>
            <a:endParaRPr lang="en-US" dirty="0"/>
          </a:p>
        </p:txBody>
      </p:sp>
      <p:pic>
        <p:nvPicPr>
          <p:cNvPr id="69637" name="Picture 8" descr="File:Rainbow Protanopia.svg">
            <a:hlinkClick r:id="rId4"/>
          </p:cNvPr>
          <p:cNvPicPr>
            <a:picLocks noChangeAspect="1" noChangeArrowheads="1"/>
          </p:cNvPicPr>
          <p:nvPr/>
        </p:nvPicPr>
        <p:blipFill>
          <a:blip r:embed="rId5" cstate="print"/>
          <a:srcRect/>
          <a:stretch>
            <a:fillRect/>
          </a:stretch>
        </p:blipFill>
        <p:spPr bwMode="auto">
          <a:xfrm>
            <a:off x="3048000" y="1245782"/>
            <a:ext cx="2405063" cy="1485900"/>
          </a:xfrm>
          <a:prstGeom prst="rect">
            <a:avLst/>
          </a:prstGeom>
          <a:noFill/>
          <a:ln w="9525">
            <a:noFill/>
            <a:miter lim="800000"/>
            <a:headEnd/>
            <a:tailEnd/>
          </a:ln>
        </p:spPr>
      </p:pic>
      <p:sp>
        <p:nvSpPr>
          <p:cNvPr id="69638" name="Text Box 9"/>
          <p:cNvSpPr txBox="1">
            <a:spLocks noChangeArrowheads="1"/>
          </p:cNvSpPr>
          <p:nvPr/>
        </p:nvSpPr>
        <p:spPr bwMode="auto">
          <a:xfrm>
            <a:off x="3102935" y="2975344"/>
            <a:ext cx="2209800" cy="549275"/>
          </a:xfrm>
          <a:prstGeom prst="rect">
            <a:avLst/>
          </a:prstGeom>
          <a:noFill/>
          <a:ln w="9525">
            <a:noFill/>
            <a:miter lim="800000"/>
            <a:headEnd/>
            <a:tailEnd/>
          </a:ln>
        </p:spPr>
        <p:txBody>
          <a:bodyPr>
            <a:spAutoFit/>
          </a:bodyPr>
          <a:lstStyle/>
          <a:p>
            <a:pPr>
              <a:spcBef>
                <a:spcPct val="50000"/>
              </a:spcBef>
            </a:pPr>
            <a:r>
              <a:rPr lang="en-US" sz="1000" dirty="0"/>
              <a:t>The colors of the rainbow as viewed by a person with protanopia – affects red receptors</a:t>
            </a:r>
          </a:p>
        </p:txBody>
      </p:sp>
      <p:pic>
        <p:nvPicPr>
          <p:cNvPr id="69639" name="Picture 11" descr="File:Rainbow Deuteranopia.svg">
            <a:hlinkClick r:id="rId6"/>
          </p:cNvPr>
          <p:cNvPicPr>
            <a:picLocks noChangeAspect="1" noChangeArrowheads="1"/>
          </p:cNvPicPr>
          <p:nvPr/>
        </p:nvPicPr>
        <p:blipFill>
          <a:blip r:embed="rId7" cstate="print"/>
          <a:srcRect/>
          <a:stretch>
            <a:fillRect/>
          </a:stretch>
        </p:blipFill>
        <p:spPr bwMode="auto">
          <a:xfrm>
            <a:off x="6161567" y="1245781"/>
            <a:ext cx="2405063" cy="1485900"/>
          </a:xfrm>
          <a:prstGeom prst="rect">
            <a:avLst/>
          </a:prstGeom>
          <a:noFill/>
          <a:ln w="9525">
            <a:noFill/>
            <a:miter lim="800000"/>
            <a:headEnd/>
            <a:tailEnd/>
          </a:ln>
        </p:spPr>
      </p:pic>
      <p:sp>
        <p:nvSpPr>
          <p:cNvPr id="69640" name="Text Box 13"/>
          <p:cNvSpPr txBox="1">
            <a:spLocks noChangeArrowheads="1"/>
          </p:cNvSpPr>
          <p:nvPr/>
        </p:nvSpPr>
        <p:spPr bwMode="auto">
          <a:xfrm>
            <a:off x="6172200" y="3009014"/>
            <a:ext cx="2438400" cy="549275"/>
          </a:xfrm>
          <a:prstGeom prst="rect">
            <a:avLst/>
          </a:prstGeom>
          <a:noFill/>
          <a:ln w="9525">
            <a:noFill/>
            <a:miter lim="800000"/>
            <a:headEnd/>
            <a:tailEnd/>
          </a:ln>
        </p:spPr>
        <p:txBody>
          <a:bodyPr>
            <a:spAutoFit/>
          </a:bodyPr>
          <a:lstStyle/>
          <a:p>
            <a:pPr>
              <a:spcBef>
                <a:spcPct val="50000"/>
              </a:spcBef>
            </a:pPr>
            <a:r>
              <a:rPr lang="en-US" sz="1000" dirty="0"/>
              <a:t>The colors of the rainbow as viewed by a person with deuteranopia – affects green receptors</a:t>
            </a:r>
            <a:endParaRPr lang="en-US" dirty="0"/>
          </a:p>
        </p:txBody>
      </p:sp>
      <p:pic>
        <p:nvPicPr>
          <p:cNvPr id="69641" name="Picture 15" descr="File:Rainbow Tritanopia.svg">
            <a:hlinkClick r:id="rId8"/>
          </p:cNvPr>
          <p:cNvPicPr>
            <a:picLocks noChangeAspect="1" noChangeArrowheads="1"/>
          </p:cNvPicPr>
          <p:nvPr/>
        </p:nvPicPr>
        <p:blipFill>
          <a:blip r:embed="rId9" cstate="print"/>
          <a:srcRect/>
          <a:stretch>
            <a:fillRect/>
          </a:stretch>
        </p:blipFill>
        <p:spPr bwMode="auto">
          <a:xfrm>
            <a:off x="2863703" y="3942907"/>
            <a:ext cx="2633663" cy="1627188"/>
          </a:xfrm>
          <a:prstGeom prst="rect">
            <a:avLst/>
          </a:prstGeom>
          <a:noFill/>
          <a:ln w="9525">
            <a:noFill/>
            <a:miter lim="800000"/>
            <a:headEnd/>
            <a:tailEnd/>
          </a:ln>
        </p:spPr>
      </p:pic>
      <p:sp>
        <p:nvSpPr>
          <p:cNvPr id="69642" name="Text Box 16"/>
          <p:cNvSpPr txBox="1">
            <a:spLocks noChangeArrowheads="1"/>
          </p:cNvSpPr>
          <p:nvPr/>
        </p:nvSpPr>
        <p:spPr bwMode="auto">
          <a:xfrm>
            <a:off x="2961167" y="5665381"/>
            <a:ext cx="2362200" cy="549275"/>
          </a:xfrm>
          <a:prstGeom prst="rect">
            <a:avLst/>
          </a:prstGeom>
          <a:noFill/>
          <a:ln w="9525">
            <a:noFill/>
            <a:miter lim="800000"/>
            <a:headEnd/>
            <a:tailEnd/>
          </a:ln>
        </p:spPr>
        <p:txBody>
          <a:bodyPr>
            <a:spAutoFit/>
          </a:bodyPr>
          <a:lstStyle/>
          <a:p>
            <a:pPr>
              <a:spcBef>
                <a:spcPct val="50000"/>
              </a:spcBef>
            </a:pPr>
            <a:r>
              <a:rPr lang="en-US" sz="1000" dirty="0"/>
              <a:t>The colors of the rainbow as viewed by a person with tritanopia – affects blue- yellow receptors</a:t>
            </a: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pPr eaLnBrk="1" hangingPunct="1"/>
            <a:r>
              <a:rPr lang="en-US" dirty="0" smtClean="0"/>
              <a:t>Color Blindness</a:t>
            </a:r>
          </a:p>
        </p:txBody>
      </p:sp>
      <p:pic>
        <p:nvPicPr>
          <p:cNvPr id="67587" name="Picture 2" descr="File:US Flag color blind.png">
            <a:hlinkClick r:id="rId2"/>
          </p:cNvPr>
          <p:cNvPicPr>
            <a:picLocks noChangeAspect="1" noChangeArrowheads="1"/>
          </p:cNvPicPr>
          <p:nvPr/>
        </p:nvPicPr>
        <p:blipFill>
          <a:blip r:embed="rId3" cstate="print"/>
          <a:srcRect/>
          <a:stretch>
            <a:fillRect/>
          </a:stretch>
        </p:blipFill>
        <p:spPr bwMode="auto">
          <a:xfrm>
            <a:off x="5828608" y="1212112"/>
            <a:ext cx="3105841" cy="5255363"/>
          </a:xfrm>
          <a:prstGeom prst="rect">
            <a:avLst/>
          </a:prstGeom>
          <a:noFill/>
          <a:ln w="9525">
            <a:noFill/>
            <a:miter lim="800000"/>
            <a:headEnd/>
            <a:tailEnd/>
          </a:ln>
        </p:spPr>
      </p:pic>
      <p:sp>
        <p:nvSpPr>
          <p:cNvPr id="67588" name="TextBox 4"/>
          <p:cNvSpPr txBox="1">
            <a:spLocks noChangeArrowheads="1"/>
          </p:cNvSpPr>
          <p:nvPr/>
        </p:nvSpPr>
        <p:spPr bwMode="auto">
          <a:xfrm>
            <a:off x="446568" y="1834116"/>
            <a:ext cx="4724400" cy="3046413"/>
          </a:xfrm>
          <a:prstGeom prst="rect">
            <a:avLst/>
          </a:prstGeom>
          <a:noFill/>
          <a:ln w="9525">
            <a:noFill/>
            <a:miter lim="800000"/>
            <a:headEnd/>
            <a:tailEnd/>
          </a:ln>
        </p:spPr>
        <p:txBody>
          <a:bodyPr>
            <a:spAutoFit/>
          </a:bodyPr>
          <a:lstStyle/>
          <a:p>
            <a:r>
              <a:rPr lang="en-US" sz="2400" dirty="0"/>
              <a:t>Color vision deficiency, is the inability to perceive differences between some of the colors that others can distinguish. It is most often of genetic nature, but may also occur because of eye, nerve, or brain damage, or exposure to certain chemicals.</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365125" y="6350"/>
            <a:ext cx="8550275" cy="1323975"/>
          </a:xfrm>
        </p:spPr>
        <p:txBody>
          <a:bodyPr/>
          <a:lstStyle/>
          <a:p>
            <a:pPr eaLnBrk="1" hangingPunct="1"/>
            <a:r>
              <a:rPr lang="en-US" dirty="0" smtClean="0"/>
              <a:t>Example of an Ishihara color test plates.</a:t>
            </a:r>
          </a:p>
        </p:txBody>
      </p:sp>
      <p:pic>
        <p:nvPicPr>
          <p:cNvPr id="68611" name="Picture 2" descr="http://behindblondiepark.com/wp-content/uploads/2009/02/colour_test.jpg"/>
          <p:cNvPicPr>
            <a:picLocks noChangeAspect="1" noChangeArrowheads="1"/>
          </p:cNvPicPr>
          <p:nvPr/>
        </p:nvPicPr>
        <p:blipFill>
          <a:blip r:embed="rId2" cstate="print"/>
          <a:srcRect/>
          <a:stretch>
            <a:fillRect/>
          </a:stretch>
        </p:blipFill>
        <p:spPr bwMode="auto">
          <a:xfrm>
            <a:off x="2094614" y="1417579"/>
            <a:ext cx="4610986" cy="496734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2" name="Rectangle 2"/>
          <p:cNvSpPr>
            <a:spLocks noGrp="1" noChangeArrowheads="1"/>
          </p:cNvSpPr>
          <p:nvPr>
            <p:ph type="title"/>
          </p:nvPr>
        </p:nvSpPr>
        <p:spPr/>
        <p:txBody>
          <a:bodyPr/>
          <a:lstStyle/>
          <a:p>
            <a:r>
              <a:rPr lang="en-US" dirty="0"/>
              <a:t>Visual Physiology</a:t>
            </a:r>
          </a:p>
        </p:txBody>
      </p:sp>
      <p:sp>
        <p:nvSpPr>
          <p:cNvPr id="547843" name="Rectangle 3"/>
          <p:cNvSpPr>
            <a:spLocks noGrp="1" noChangeArrowheads="1"/>
          </p:cNvSpPr>
          <p:nvPr>
            <p:ph type="body" idx="1"/>
          </p:nvPr>
        </p:nvSpPr>
        <p:spPr>
          <a:xfrm>
            <a:off x="457200" y="1295400"/>
            <a:ext cx="8229600" cy="4953000"/>
          </a:xfrm>
        </p:spPr>
        <p:txBody>
          <a:bodyPr/>
          <a:lstStyle/>
          <a:p>
            <a:pPr>
              <a:lnSpc>
                <a:spcPct val="150000"/>
              </a:lnSpc>
            </a:pPr>
            <a:r>
              <a:rPr lang="en-US" dirty="0">
                <a:solidFill>
                  <a:srgbClr val="000000"/>
                </a:solidFill>
              </a:rPr>
              <a:t>Light and Dark Adaptation</a:t>
            </a:r>
          </a:p>
          <a:p>
            <a:pPr lvl="1">
              <a:lnSpc>
                <a:spcPct val="150000"/>
              </a:lnSpc>
            </a:pPr>
            <a:r>
              <a:rPr lang="en-US" dirty="0">
                <a:solidFill>
                  <a:srgbClr val="000000"/>
                </a:solidFill>
              </a:rPr>
              <a:t>Dark:</a:t>
            </a:r>
          </a:p>
          <a:p>
            <a:pPr lvl="2">
              <a:lnSpc>
                <a:spcPct val="150000"/>
              </a:lnSpc>
            </a:pPr>
            <a:r>
              <a:rPr lang="en-US" dirty="0">
                <a:solidFill>
                  <a:srgbClr val="000000"/>
                </a:solidFill>
              </a:rPr>
              <a:t>Most visual pigments are fully receptive to stimulation</a:t>
            </a:r>
          </a:p>
          <a:p>
            <a:pPr lvl="1">
              <a:lnSpc>
                <a:spcPct val="150000"/>
              </a:lnSpc>
            </a:pPr>
            <a:r>
              <a:rPr lang="en-US" dirty="0">
                <a:solidFill>
                  <a:srgbClr val="000000"/>
                </a:solidFill>
              </a:rPr>
              <a:t>Light:</a:t>
            </a:r>
          </a:p>
          <a:p>
            <a:pPr lvl="2">
              <a:lnSpc>
                <a:spcPct val="150000"/>
              </a:lnSpc>
            </a:pPr>
            <a:r>
              <a:rPr lang="en-US" dirty="0">
                <a:solidFill>
                  <a:srgbClr val="000000"/>
                </a:solidFill>
              </a:rPr>
              <a:t>Pupil constricts</a:t>
            </a:r>
          </a:p>
          <a:p>
            <a:pPr lvl="2">
              <a:lnSpc>
                <a:spcPct val="150000"/>
              </a:lnSpc>
            </a:pPr>
            <a:r>
              <a:rPr lang="en-US" dirty="0">
                <a:solidFill>
                  <a:srgbClr val="000000"/>
                </a:solidFill>
              </a:rPr>
              <a:t>Bleaching of visual pigments occurs</a:t>
            </a:r>
          </a:p>
          <a:p>
            <a:pPr lvl="2">
              <a:buFontTx/>
              <a:buNone/>
            </a:pPr>
            <a:endParaRPr lang="en-US" dirty="0">
              <a:solidFill>
                <a:srgbClr val="000000"/>
              </a:solidFill>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0" name="Rectangle 2"/>
          <p:cNvSpPr>
            <a:spLocks noGrp="1" noChangeArrowheads="1"/>
          </p:cNvSpPr>
          <p:nvPr>
            <p:ph type="title"/>
          </p:nvPr>
        </p:nvSpPr>
        <p:spPr/>
        <p:txBody>
          <a:bodyPr/>
          <a:lstStyle/>
          <a:p>
            <a:r>
              <a:rPr lang="en-US" dirty="0"/>
              <a:t>Visual Physiology</a:t>
            </a:r>
          </a:p>
        </p:txBody>
      </p:sp>
      <p:sp>
        <p:nvSpPr>
          <p:cNvPr id="549891" name="Rectangle 3"/>
          <p:cNvSpPr>
            <a:spLocks noGrp="1" noChangeArrowheads="1"/>
          </p:cNvSpPr>
          <p:nvPr>
            <p:ph type="body" idx="1"/>
          </p:nvPr>
        </p:nvSpPr>
        <p:spPr>
          <a:xfrm>
            <a:off x="381000" y="1219200"/>
            <a:ext cx="8229600" cy="5029200"/>
          </a:xfrm>
        </p:spPr>
        <p:txBody>
          <a:bodyPr/>
          <a:lstStyle/>
          <a:p>
            <a:pPr>
              <a:lnSpc>
                <a:spcPct val="150000"/>
              </a:lnSpc>
            </a:pPr>
            <a:r>
              <a:rPr lang="en-US" dirty="0">
                <a:solidFill>
                  <a:srgbClr val="000000"/>
                </a:solidFill>
              </a:rPr>
              <a:t>The Visual Pathways</a:t>
            </a:r>
          </a:p>
          <a:p>
            <a:pPr lvl="1">
              <a:lnSpc>
                <a:spcPct val="150000"/>
              </a:lnSpc>
            </a:pPr>
            <a:r>
              <a:rPr lang="en-US" dirty="0">
                <a:solidFill>
                  <a:srgbClr val="000000"/>
                </a:solidFill>
              </a:rPr>
              <a:t>Begin at photoreceptors</a:t>
            </a:r>
          </a:p>
          <a:p>
            <a:pPr lvl="1">
              <a:lnSpc>
                <a:spcPct val="150000"/>
              </a:lnSpc>
            </a:pPr>
            <a:r>
              <a:rPr lang="en-US" dirty="0">
                <a:solidFill>
                  <a:srgbClr val="000000"/>
                </a:solidFill>
              </a:rPr>
              <a:t>End at visual cortex of cerebral hemispheres</a:t>
            </a:r>
          </a:p>
          <a:p>
            <a:pPr lvl="1">
              <a:lnSpc>
                <a:spcPct val="150000"/>
              </a:lnSpc>
            </a:pPr>
            <a:r>
              <a:rPr lang="en-US" dirty="0">
                <a:solidFill>
                  <a:srgbClr val="000000"/>
                </a:solidFill>
              </a:rPr>
              <a:t>Message crosses two synapses before it heads toward brain:</a:t>
            </a:r>
          </a:p>
          <a:p>
            <a:pPr lvl="2">
              <a:lnSpc>
                <a:spcPct val="150000"/>
              </a:lnSpc>
            </a:pPr>
            <a:r>
              <a:rPr lang="en-US" dirty="0">
                <a:solidFill>
                  <a:srgbClr val="000000"/>
                </a:solidFill>
              </a:rPr>
              <a:t>Photoreceptor to bipolar cell</a:t>
            </a:r>
          </a:p>
          <a:p>
            <a:pPr lvl="2">
              <a:lnSpc>
                <a:spcPct val="150000"/>
              </a:lnSpc>
            </a:pPr>
            <a:r>
              <a:rPr lang="en-US" dirty="0">
                <a:solidFill>
                  <a:srgbClr val="000000"/>
                </a:solidFill>
              </a:rPr>
              <a:t>Bipolar cell to ganglion cell	</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71" name="Rectangle 3"/>
          <p:cNvSpPr>
            <a:spLocks noGrp="1" noChangeArrowheads="1"/>
          </p:cNvSpPr>
          <p:nvPr>
            <p:ph type="body" idx="1"/>
          </p:nvPr>
        </p:nvSpPr>
        <p:spPr>
          <a:xfrm>
            <a:off x="457200" y="1998663"/>
            <a:ext cx="8229600" cy="4525962"/>
          </a:xfrm>
        </p:spPr>
        <p:txBody>
          <a:bodyPr/>
          <a:lstStyle/>
          <a:p>
            <a:pPr>
              <a:lnSpc>
                <a:spcPct val="90000"/>
              </a:lnSpc>
            </a:pPr>
            <a:endParaRPr lang="en-US" sz="3600" dirty="0"/>
          </a:p>
          <a:p>
            <a:pPr>
              <a:lnSpc>
                <a:spcPct val="90000"/>
              </a:lnSpc>
            </a:pPr>
            <a:endParaRPr lang="en-US" sz="3600" dirty="0"/>
          </a:p>
          <a:p>
            <a:pPr>
              <a:lnSpc>
                <a:spcPct val="90000"/>
              </a:lnSpc>
              <a:buFontTx/>
              <a:buNone/>
            </a:pPr>
            <a:endParaRPr lang="en-US" sz="3600" dirty="0"/>
          </a:p>
          <a:p>
            <a:pPr algn="ctr">
              <a:lnSpc>
                <a:spcPct val="90000"/>
              </a:lnSpc>
              <a:buFontTx/>
              <a:buNone/>
            </a:pPr>
            <a:endParaRPr lang="en-US" dirty="0"/>
          </a:p>
          <a:p>
            <a:pPr algn="ctr">
              <a:lnSpc>
                <a:spcPct val="90000"/>
              </a:lnSpc>
              <a:buFontTx/>
              <a:buNone/>
            </a:pPr>
            <a:endParaRPr lang="en-US" dirty="0"/>
          </a:p>
          <a:p>
            <a:pPr algn="ctr">
              <a:lnSpc>
                <a:spcPct val="90000"/>
              </a:lnSpc>
              <a:buFontTx/>
              <a:buNone/>
            </a:pPr>
            <a:endParaRPr lang="en-US" sz="3600" dirty="0"/>
          </a:p>
          <a:p>
            <a:pPr algn="ctr">
              <a:lnSpc>
                <a:spcPct val="90000"/>
              </a:lnSpc>
              <a:buFontTx/>
              <a:buNone/>
            </a:pPr>
            <a:endParaRPr lang="en-US" sz="3600" dirty="0"/>
          </a:p>
          <a:p>
            <a:pPr>
              <a:lnSpc>
                <a:spcPct val="90000"/>
              </a:lnSpc>
              <a:buFontTx/>
              <a:buNone/>
            </a:pPr>
            <a:r>
              <a:rPr lang="en-US" sz="2000" dirty="0"/>
              <a:t>Figure 9-21</a:t>
            </a:r>
          </a:p>
        </p:txBody>
      </p:sp>
      <p:pic>
        <p:nvPicPr>
          <p:cNvPr id="570373" name="Picture 5" descr="figure_09_21_0_labeled"/>
          <p:cNvPicPr>
            <a:picLocks noChangeAspect="1" noChangeArrowheads="1"/>
          </p:cNvPicPr>
          <p:nvPr/>
        </p:nvPicPr>
        <p:blipFill>
          <a:blip r:embed="rId3" cstate="print"/>
          <a:srcRect l="-412" b="2335"/>
          <a:stretch>
            <a:fillRect/>
          </a:stretch>
        </p:blipFill>
        <p:spPr bwMode="auto">
          <a:xfrm>
            <a:off x="2924175" y="49213"/>
            <a:ext cx="3292475" cy="6492875"/>
          </a:xfrm>
          <a:prstGeom prst="rect">
            <a:avLst/>
          </a:prstGeom>
          <a:noFill/>
        </p:spPr>
      </p:pic>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396" name="Rectangle 4"/>
          <p:cNvSpPr>
            <a:spLocks noGrp="1" noChangeArrowheads="1"/>
          </p:cNvSpPr>
          <p:nvPr>
            <p:ph type="ctrTitle"/>
          </p:nvPr>
        </p:nvSpPr>
        <p:spPr>
          <a:noFill/>
        </p:spPr>
        <p:txBody>
          <a:bodyPr/>
          <a:lstStyle/>
          <a:p>
            <a:r>
              <a:rPr lang="en-US" sz="4000" dirty="0" smtClean="0">
                <a:solidFill>
                  <a:schemeClr val="tx1"/>
                </a:solidFill>
              </a:rPr>
              <a:t>9-7: </a:t>
            </a:r>
            <a:r>
              <a:rPr lang="en-US" sz="4000" dirty="0">
                <a:solidFill>
                  <a:schemeClr val="tx1"/>
                </a:solidFill>
              </a:rPr>
              <a:t>Equilibrium sensations</a:t>
            </a:r>
            <a:br>
              <a:rPr lang="en-US" sz="4000" dirty="0">
                <a:solidFill>
                  <a:schemeClr val="tx1"/>
                </a:solidFill>
              </a:rPr>
            </a:br>
            <a:r>
              <a:rPr lang="en-US" sz="4000" dirty="0">
                <a:solidFill>
                  <a:schemeClr val="tx1"/>
                </a:solidFill>
              </a:rPr>
              <a:t>originate within the inner ear, while hearing involves the detection and interpretation of sound waves</a:t>
            </a: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18" name="Rectangle 2"/>
          <p:cNvSpPr>
            <a:spLocks noGrp="1" noChangeArrowheads="1"/>
          </p:cNvSpPr>
          <p:nvPr>
            <p:ph type="title"/>
          </p:nvPr>
        </p:nvSpPr>
        <p:spPr/>
        <p:txBody>
          <a:bodyPr/>
          <a:lstStyle/>
          <a:p>
            <a:r>
              <a:rPr lang="en-US" dirty="0"/>
              <a:t>Anatomy of the Ear</a:t>
            </a:r>
            <a:r>
              <a:rPr lang="en-US" dirty="0">
                <a:solidFill>
                  <a:srgbClr val="000000"/>
                </a:solidFill>
              </a:rPr>
              <a:t> </a:t>
            </a:r>
          </a:p>
        </p:txBody>
      </p:sp>
      <p:sp>
        <p:nvSpPr>
          <p:cNvPr id="572419" name="Rectangle 3"/>
          <p:cNvSpPr>
            <a:spLocks noGrp="1" noChangeArrowheads="1"/>
          </p:cNvSpPr>
          <p:nvPr>
            <p:ph type="body" idx="1"/>
          </p:nvPr>
        </p:nvSpPr>
        <p:spPr>
          <a:xfrm>
            <a:off x="457200" y="1295400"/>
            <a:ext cx="8229600" cy="5105400"/>
          </a:xfrm>
        </p:spPr>
        <p:txBody>
          <a:bodyPr/>
          <a:lstStyle/>
          <a:p>
            <a:pPr>
              <a:lnSpc>
                <a:spcPct val="125000"/>
              </a:lnSpc>
            </a:pPr>
            <a:r>
              <a:rPr lang="en-US" sz="2800" dirty="0">
                <a:solidFill>
                  <a:srgbClr val="000000"/>
                </a:solidFill>
              </a:rPr>
              <a:t>The External Ear</a:t>
            </a:r>
          </a:p>
          <a:p>
            <a:pPr lvl="1">
              <a:lnSpc>
                <a:spcPct val="125000"/>
              </a:lnSpc>
            </a:pPr>
            <a:r>
              <a:rPr lang="en-US" sz="2400" b="1" dirty="0">
                <a:solidFill>
                  <a:srgbClr val="000000"/>
                </a:solidFill>
              </a:rPr>
              <a:t>Auricle:</a:t>
            </a:r>
          </a:p>
          <a:p>
            <a:pPr lvl="2">
              <a:lnSpc>
                <a:spcPct val="125000"/>
              </a:lnSpc>
            </a:pPr>
            <a:r>
              <a:rPr lang="en-US" sz="2000" dirty="0">
                <a:solidFill>
                  <a:srgbClr val="000000"/>
                </a:solidFill>
              </a:rPr>
              <a:t>Surrounds entrance to </a:t>
            </a:r>
            <a:r>
              <a:rPr lang="en-US" sz="2000" b="1" dirty="0">
                <a:solidFill>
                  <a:srgbClr val="000000"/>
                </a:solidFill>
              </a:rPr>
              <a:t>external acoustic meatus</a:t>
            </a:r>
            <a:endParaRPr lang="en-US" sz="2000" dirty="0">
              <a:solidFill>
                <a:srgbClr val="000000"/>
              </a:solidFill>
            </a:endParaRPr>
          </a:p>
          <a:p>
            <a:pPr lvl="2">
              <a:lnSpc>
                <a:spcPct val="125000"/>
              </a:lnSpc>
            </a:pPr>
            <a:r>
              <a:rPr lang="en-US" sz="2000" dirty="0">
                <a:solidFill>
                  <a:srgbClr val="000000"/>
                </a:solidFill>
              </a:rPr>
              <a:t>Protects opening of canal</a:t>
            </a:r>
          </a:p>
          <a:p>
            <a:pPr lvl="2">
              <a:lnSpc>
                <a:spcPct val="125000"/>
              </a:lnSpc>
            </a:pPr>
            <a:r>
              <a:rPr lang="en-US" sz="2000" dirty="0">
                <a:solidFill>
                  <a:srgbClr val="000000"/>
                </a:solidFill>
              </a:rPr>
              <a:t>Provides directional sensitivity</a:t>
            </a:r>
          </a:p>
          <a:p>
            <a:pPr lvl="1">
              <a:lnSpc>
                <a:spcPct val="125000"/>
              </a:lnSpc>
            </a:pPr>
            <a:r>
              <a:rPr lang="en-US" sz="2400" b="1" dirty="0">
                <a:solidFill>
                  <a:srgbClr val="000000"/>
                </a:solidFill>
              </a:rPr>
              <a:t>External acoustic meatus:</a:t>
            </a:r>
          </a:p>
          <a:p>
            <a:pPr lvl="2">
              <a:lnSpc>
                <a:spcPct val="125000"/>
              </a:lnSpc>
            </a:pPr>
            <a:r>
              <a:rPr lang="en-US" sz="2000" dirty="0">
                <a:solidFill>
                  <a:srgbClr val="000000"/>
                </a:solidFill>
              </a:rPr>
              <a:t>Ends at tympanic membrane (eardrum)</a:t>
            </a:r>
          </a:p>
          <a:p>
            <a:pPr lvl="1">
              <a:lnSpc>
                <a:spcPct val="125000"/>
              </a:lnSpc>
            </a:pPr>
            <a:r>
              <a:rPr lang="en-US" sz="2400" b="1" dirty="0">
                <a:solidFill>
                  <a:srgbClr val="000000"/>
                </a:solidFill>
              </a:rPr>
              <a:t>Tympanic membrane:</a:t>
            </a:r>
          </a:p>
          <a:p>
            <a:pPr lvl="2">
              <a:lnSpc>
                <a:spcPct val="125000"/>
              </a:lnSpc>
            </a:pPr>
            <a:r>
              <a:rPr lang="en-US" sz="2000" dirty="0">
                <a:solidFill>
                  <a:srgbClr val="000000"/>
                </a:solidFill>
              </a:rPr>
              <a:t>Is a thin, semitransparent sheet</a:t>
            </a:r>
          </a:p>
          <a:p>
            <a:pPr lvl="2">
              <a:lnSpc>
                <a:spcPct val="125000"/>
              </a:lnSpc>
            </a:pPr>
            <a:r>
              <a:rPr lang="en-US" sz="2000" dirty="0">
                <a:solidFill>
                  <a:srgbClr val="000000"/>
                </a:solidFill>
              </a:rPr>
              <a:t>Separates external ear from middle ear</a:t>
            </a: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4469" name="Picture 5" descr="figure_09_22_0_labeled"/>
          <p:cNvPicPr>
            <a:picLocks noChangeAspect="1" noChangeArrowheads="1"/>
          </p:cNvPicPr>
          <p:nvPr/>
        </p:nvPicPr>
        <p:blipFill>
          <a:blip r:embed="rId3" cstate="print"/>
          <a:srcRect l="-154" b="2449"/>
          <a:stretch>
            <a:fillRect/>
          </a:stretch>
        </p:blipFill>
        <p:spPr bwMode="auto">
          <a:xfrm>
            <a:off x="1116013" y="1423988"/>
            <a:ext cx="7091362" cy="4557712"/>
          </a:xfrm>
          <a:prstGeom prst="rect">
            <a:avLst/>
          </a:prstGeom>
          <a:noFill/>
        </p:spPr>
      </p:pic>
      <p:sp>
        <p:nvSpPr>
          <p:cNvPr id="574466" name="Rectangle 2"/>
          <p:cNvSpPr>
            <a:spLocks noGrp="1" noChangeArrowheads="1"/>
          </p:cNvSpPr>
          <p:nvPr>
            <p:ph type="title"/>
          </p:nvPr>
        </p:nvSpPr>
        <p:spPr/>
        <p:txBody>
          <a:bodyPr/>
          <a:lstStyle/>
          <a:p>
            <a:r>
              <a:rPr lang="en-US" sz="4000" dirty="0"/>
              <a:t>The Anatomy of the Ear</a:t>
            </a:r>
          </a:p>
        </p:txBody>
      </p:sp>
      <p:sp>
        <p:nvSpPr>
          <p:cNvPr id="574467" name="Rectangle 3"/>
          <p:cNvSpPr>
            <a:spLocks noGrp="1" noChangeArrowheads="1"/>
          </p:cNvSpPr>
          <p:nvPr>
            <p:ph type="body" idx="1"/>
          </p:nvPr>
        </p:nvSpPr>
        <p:spPr/>
        <p:txBody>
          <a:bodyPr/>
          <a:lstStyle/>
          <a:p>
            <a:pPr>
              <a:lnSpc>
                <a:spcPct val="90000"/>
              </a:lnSpc>
            </a:pPr>
            <a:endParaRPr lang="en-US" sz="3600" dirty="0"/>
          </a:p>
          <a:p>
            <a:pPr>
              <a:lnSpc>
                <a:spcPct val="90000"/>
              </a:lnSpc>
            </a:pPr>
            <a:endParaRPr lang="en-US" sz="3600" dirty="0"/>
          </a:p>
          <a:p>
            <a:pPr>
              <a:lnSpc>
                <a:spcPct val="90000"/>
              </a:lnSpc>
            </a:pPr>
            <a:endParaRPr lang="en-US" sz="3600" dirty="0"/>
          </a:p>
          <a:p>
            <a:pPr algn="ctr">
              <a:lnSpc>
                <a:spcPct val="90000"/>
              </a:lnSpc>
              <a:buFontTx/>
              <a:buNone/>
            </a:pPr>
            <a:endParaRPr lang="en-US" sz="3600" dirty="0"/>
          </a:p>
          <a:p>
            <a:pPr algn="ctr">
              <a:lnSpc>
                <a:spcPct val="90000"/>
              </a:lnSpc>
              <a:buFontTx/>
              <a:buNone/>
            </a:pPr>
            <a:endParaRPr lang="en-US" dirty="0"/>
          </a:p>
          <a:p>
            <a:pPr algn="ctr">
              <a:lnSpc>
                <a:spcPct val="90000"/>
              </a:lnSpc>
              <a:buFontTx/>
              <a:buNone/>
            </a:pPr>
            <a:endParaRPr lang="en-US" sz="3600" dirty="0"/>
          </a:p>
          <a:p>
            <a:pPr algn="ctr">
              <a:lnSpc>
                <a:spcPct val="90000"/>
              </a:lnSpc>
              <a:buFontTx/>
              <a:buNone/>
            </a:pPr>
            <a:endParaRPr lang="en-US" sz="3600" dirty="0"/>
          </a:p>
          <a:p>
            <a:pPr>
              <a:lnSpc>
                <a:spcPct val="90000"/>
              </a:lnSpc>
              <a:buFontTx/>
              <a:buNone/>
            </a:pPr>
            <a:r>
              <a:rPr lang="en-US" sz="2000" dirty="0"/>
              <a:t>Figure 9-22 </a:t>
            </a:r>
          </a:p>
        </p:txBody>
      </p:sp>
      <p:pic>
        <p:nvPicPr>
          <p:cNvPr id="5" name="Picture 4" descr="play">
            <a:hlinkClick r:id="rId4" action="ppaction://hlinkfile"/>
          </p:cNvPr>
          <p:cNvPicPr>
            <a:picLocks noChangeAspect="1" noChangeArrowheads="1"/>
          </p:cNvPicPr>
          <p:nvPr/>
        </p:nvPicPr>
        <p:blipFill>
          <a:blip r:embed="rId5" cstate="print"/>
          <a:srcRect/>
          <a:stretch>
            <a:fillRect/>
          </a:stretch>
        </p:blipFill>
        <p:spPr bwMode="auto">
          <a:xfrm>
            <a:off x="4045725" y="5840818"/>
            <a:ext cx="1295400" cy="725488"/>
          </a:xfrm>
          <a:prstGeom prst="rect">
            <a:avLst/>
          </a:prstGeom>
          <a:noFill/>
        </p:spPr>
      </p:pic>
      <p:sp>
        <p:nvSpPr>
          <p:cNvPr id="6" name="TextBox 5"/>
          <p:cNvSpPr txBox="1"/>
          <p:nvPr/>
        </p:nvSpPr>
        <p:spPr>
          <a:xfrm>
            <a:off x="6294474" y="5922335"/>
            <a:ext cx="2456121" cy="369332"/>
          </a:xfrm>
          <a:prstGeom prst="rect">
            <a:avLst/>
          </a:prstGeom>
          <a:noFill/>
        </p:spPr>
        <p:txBody>
          <a:bodyPr wrap="square" rtlCol="0">
            <a:spAutoFit/>
          </a:bodyPr>
          <a:lstStyle/>
          <a:p>
            <a:r>
              <a:rPr lang="en-US" dirty="0" smtClean="0"/>
              <a:t>Ear Anatomy</a:t>
            </a:r>
            <a:endParaRPr lang="en-US" dirty="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2" name="Rectangle 2"/>
          <p:cNvSpPr>
            <a:spLocks noGrp="1" noChangeArrowheads="1"/>
          </p:cNvSpPr>
          <p:nvPr>
            <p:ph type="title"/>
          </p:nvPr>
        </p:nvSpPr>
        <p:spPr/>
        <p:txBody>
          <a:bodyPr/>
          <a:lstStyle/>
          <a:p>
            <a:r>
              <a:rPr lang="en-US" dirty="0"/>
              <a:t>The Ear</a:t>
            </a:r>
          </a:p>
        </p:txBody>
      </p:sp>
      <p:sp>
        <p:nvSpPr>
          <p:cNvPr id="578563" name="Rectangle 3"/>
          <p:cNvSpPr>
            <a:spLocks noGrp="1" noChangeArrowheads="1"/>
          </p:cNvSpPr>
          <p:nvPr>
            <p:ph type="body" idx="1"/>
          </p:nvPr>
        </p:nvSpPr>
        <p:spPr>
          <a:xfrm>
            <a:off x="457200" y="1371600"/>
            <a:ext cx="8229600" cy="5029200"/>
          </a:xfrm>
        </p:spPr>
        <p:txBody>
          <a:bodyPr/>
          <a:lstStyle/>
          <a:p>
            <a:pPr>
              <a:lnSpc>
                <a:spcPct val="135000"/>
              </a:lnSpc>
            </a:pPr>
            <a:r>
              <a:rPr lang="en-US" sz="2800" dirty="0">
                <a:solidFill>
                  <a:srgbClr val="000000"/>
                </a:solidFill>
              </a:rPr>
              <a:t>The Middle Ear </a:t>
            </a:r>
          </a:p>
          <a:p>
            <a:pPr lvl="1">
              <a:lnSpc>
                <a:spcPct val="135000"/>
              </a:lnSpc>
            </a:pPr>
            <a:r>
              <a:rPr lang="en-US" sz="2400" dirty="0">
                <a:solidFill>
                  <a:srgbClr val="000000"/>
                </a:solidFill>
              </a:rPr>
              <a:t>Also called tympanic cavity </a:t>
            </a:r>
          </a:p>
          <a:p>
            <a:pPr lvl="1">
              <a:lnSpc>
                <a:spcPct val="135000"/>
              </a:lnSpc>
            </a:pPr>
            <a:r>
              <a:rPr lang="en-US" sz="2400" dirty="0">
                <a:solidFill>
                  <a:srgbClr val="000000"/>
                </a:solidFill>
              </a:rPr>
              <a:t>Communicates with nasopharynx via </a:t>
            </a:r>
            <a:r>
              <a:rPr lang="en-US" sz="2400" b="1" dirty="0">
                <a:solidFill>
                  <a:srgbClr val="000000"/>
                </a:solidFill>
              </a:rPr>
              <a:t>auditory tube:</a:t>
            </a:r>
            <a:endParaRPr lang="en-US" sz="2400" dirty="0">
              <a:solidFill>
                <a:srgbClr val="000000"/>
              </a:solidFill>
            </a:endParaRPr>
          </a:p>
          <a:p>
            <a:pPr lvl="2">
              <a:lnSpc>
                <a:spcPct val="135000"/>
              </a:lnSpc>
            </a:pPr>
            <a:r>
              <a:rPr lang="en-US" sz="2000" dirty="0">
                <a:solidFill>
                  <a:srgbClr val="000000"/>
                </a:solidFill>
              </a:rPr>
              <a:t>Permits equalization of pressures on either side of tympanic membrane</a:t>
            </a:r>
          </a:p>
          <a:p>
            <a:pPr lvl="1">
              <a:lnSpc>
                <a:spcPct val="135000"/>
              </a:lnSpc>
            </a:pPr>
            <a:r>
              <a:rPr lang="en-US" sz="2400" dirty="0">
                <a:solidFill>
                  <a:srgbClr val="000000"/>
                </a:solidFill>
              </a:rPr>
              <a:t>Encloses and protects three auditory ossicles:</a:t>
            </a:r>
          </a:p>
          <a:p>
            <a:pPr lvl="2">
              <a:lnSpc>
                <a:spcPct val="135000"/>
              </a:lnSpc>
            </a:pPr>
            <a:r>
              <a:rPr lang="en-US" sz="2000" dirty="0">
                <a:solidFill>
                  <a:srgbClr val="000000"/>
                </a:solidFill>
              </a:rPr>
              <a:t>Malleus (hammer)</a:t>
            </a:r>
          </a:p>
          <a:p>
            <a:pPr lvl="2">
              <a:lnSpc>
                <a:spcPct val="135000"/>
              </a:lnSpc>
            </a:pPr>
            <a:r>
              <a:rPr lang="en-US" sz="2000" dirty="0">
                <a:solidFill>
                  <a:srgbClr val="000000"/>
                </a:solidFill>
              </a:rPr>
              <a:t>Incus (anvil)</a:t>
            </a:r>
          </a:p>
          <a:p>
            <a:pPr lvl="2">
              <a:lnSpc>
                <a:spcPct val="135000"/>
              </a:lnSpc>
            </a:pPr>
            <a:r>
              <a:rPr lang="en-US" sz="2000" dirty="0">
                <a:solidFill>
                  <a:srgbClr val="000000"/>
                </a:solidFill>
              </a:rPr>
              <a:t>Stapes (stirrup)</a:t>
            </a:r>
          </a:p>
          <a:p>
            <a:pPr lvl="2">
              <a:lnSpc>
                <a:spcPct val="135000"/>
              </a:lnSpc>
            </a:pPr>
            <a:endParaRPr lang="en-US" sz="2000" dirty="0">
              <a:solidFill>
                <a:srgbClr val="000000"/>
              </a:solidFill>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610" name="Rectangle 2"/>
          <p:cNvSpPr>
            <a:spLocks noGrp="1" noChangeArrowheads="1"/>
          </p:cNvSpPr>
          <p:nvPr>
            <p:ph type="title"/>
          </p:nvPr>
        </p:nvSpPr>
        <p:spPr/>
        <p:txBody>
          <a:bodyPr/>
          <a:lstStyle/>
          <a:p>
            <a:r>
              <a:rPr lang="en-US" dirty="0"/>
              <a:t>The Structure of the Middle Ear</a:t>
            </a:r>
          </a:p>
        </p:txBody>
      </p:sp>
      <p:sp>
        <p:nvSpPr>
          <p:cNvPr id="580611" name="Rectangle 3"/>
          <p:cNvSpPr>
            <a:spLocks noGrp="1" noChangeArrowheads="1"/>
          </p:cNvSpPr>
          <p:nvPr>
            <p:ph type="body" idx="1"/>
          </p:nvPr>
        </p:nvSpPr>
        <p:spPr/>
        <p:txBody>
          <a:bodyPr/>
          <a:lstStyle/>
          <a:p>
            <a:pPr>
              <a:lnSpc>
                <a:spcPct val="90000"/>
              </a:lnSpc>
            </a:pPr>
            <a:endParaRPr lang="en-US" sz="3600" dirty="0"/>
          </a:p>
          <a:p>
            <a:pPr>
              <a:lnSpc>
                <a:spcPct val="90000"/>
              </a:lnSpc>
            </a:pPr>
            <a:endParaRPr lang="en-US" sz="3600" dirty="0"/>
          </a:p>
          <a:p>
            <a:pPr>
              <a:lnSpc>
                <a:spcPct val="90000"/>
              </a:lnSpc>
            </a:pPr>
            <a:endParaRPr lang="en-US" sz="3600" dirty="0"/>
          </a:p>
          <a:p>
            <a:pPr algn="ctr">
              <a:lnSpc>
                <a:spcPct val="90000"/>
              </a:lnSpc>
              <a:buFontTx/>
              <a:buNone/>
            </a:pPr>
            <a:endParaRPr lang="en-US" dirty="0"/>
          </a:p>
          <a:p>
            <a:pPr algn="ctr">
              <a:lnSpc>
                <a:spcPct val="90000"/>
              </a:lnSpc>
              <a:buFontTx/>
              <a:buNone/>
            </a:pPr>
            <a:endParaRPr lang="en-US" dirty="0"/>
          </a:p>
          <a:p>
            <a:pPr algn="ctr">
              <a:lnSpc>
                <a:spcPct val="90000"/>
              </a:lnSpc>
              <a:buFontTx/>
              <a:buNone/>
            </a:pPr>
            <a:endParaRPr lang="en-US" sz="3600" dirty="0"/>
          </a:p>
          <a:p>
            <a:pPr algn="ctr">
              <a:lnSpc>
                <a:spcPct val="90000"/>
              </a:lnSpc>
              <a:buFontTx/>
              <a:buNone/>
            </a:pPr>
            <a:endParaRPr lang="en-US" sz="3600" dirty="0"/>
          </a:p>
          <a:p>
            <a:pPr>
              <a:lnSpc>
                <a:spcPct val="90000"/>
              </a:lnSpc>
              <a:buFontTx/>
              <a:buNone/>
            </a:pPr>
            <a:r>
              <a:rPr lang="en-US" sz="2000" dirty="0"/>
              <a:t>Figure 9-23</a:t>
            </a:r>
          </a:p>
        </p:txBody>
      </p:sp>
      <p:pic>
        <p:nvPicPr>
          <p:cNvPr id="580613" name="Picture 5" descr="figure_09_23_labeled"/>
          <p:cNvPicPr>
            <a:picLocks noChangeAspect="1" noChangeArrowheads="1"/>
          </p:cNvPicPr>
          <p:nvPr/>
        </p:nvPicPr>
        <p:blipFill>
          <a:blip r:embed="rId3" cstate="print"/>
          <a:srcRect l="-861" b="3316"/>
          <a:stretch>
            <a:fillRect/>
          </a:stretch>
        </p:blipFill>
        <p:spPr bwMode="auto">
          <a:xfrm>
            <a:off x="1284288" y="1355725"/>
            <a:ext cx="6737350" cy="4168775"/>
          </a:xfrm>
          <a:prstGeom prst="rect">
            <a:avLst/>
          </a:prstGeom>
          <a:noFill/>
        </p:spPr>
      </p:pic>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4" name="Rectangle 2"/>
          <p:cNvSpPr>
            <a:spLocks noGrp="1" noChangeArrowheads="1"/>
          </p:cNvSpPr>
          <p:nvPr>
            <p:ph type="title"/>
          </p:nvPr>
        </p:nvSpPr>
        <p:spPr/>
        <p:txBody>
          <a:bodyPr/>
          <a:lstStyle/>
          <a:p>
            <a:r>
              <a:rPr lang="en-US" dirty="0"/>
              <a:t>The Ear</a:t>
            </a:r>
          </a:p>
        </p:txBody>
      </p:sp>
      <p:sp>
        <p:nvSpPr>
          <p:cNvPr id="586755" name="Rectangle 3"/>
          <p:cNvSpPr>
            <a:spLocks noGrp="1" noChangeArrowheads="1"/>
          </p:cNvSpPr>
          <p:nvPr>
            <p:ph type="body" idx="1"/>
          </p:nvPr>
        </p:nvSpPr>
        <p:spPr>
          <a:xfrm>
            <a:off x="457200" y="1295400"/>
            <a:ext cx="8229600" cy="4953000"/>
          </a:xfrm>
        </p:spPr>
        <p:txBody>
          <a:bodyPr/>
          <a:lstStyle/>
          <a:p>
            <a:pPr>
              <a:lnSpc>
                <a:spcPct val="150000"/>
              </a:lnSpc>
            </a:pPr>
            <a:r>
              <a:rPr lang="en-US" sz="2800" dirty="0">
                <a:solidFill>
                  <a:srgbClr val="000000"/>
                </a:solidFill>
              </a:rPr>
              <a:t>The Inner Ear </a:t>
            </a:r>
          </a:p>
          <a:p>
            <a:pPr lvl="1">
              <a:lnSpc>
                <a:spcPct val="150000"/>
              </a:lnSpc>
            </a:pPr>
            <a:r>
              <a:rPr lang="en-US" sz="2400" dirty="0">
                <a:solidFill>
                  <a:srgbClr val="000000"/>
                </a:solidFill>
              </a:rPr>
              <a:t>Contains fluid called endolymph </a:t>
            </a:r>
          </a:p>
          <a:p>
            <a:pPr lvl="1">
              <a:lnSpc>
                <a:spcPct val="150000"/>
              </a:lnSpc>
            </a:pPr>
            <a:r>
              <a:rPr lang="en-US" sz="2400" dirty="0">
                <a:solidFill>
                  <a:srgbClr val="000000"/>
                </a:solidFill>
              </a:rPr>
              <a:t>Bony labyrinth surrounds and protects membranous labyrinth</a:t>
            </a:r>
          </a:p>
          <a:p>
            <a:pPr lvl="1">
              <a:lnSpc>
                <a:spcPct val="150000"/>
              </a:lnSpc>
            </a:pPr>
            <a:r>
              <a:rPr lang="en-US" sz="2400" dirty="0">
                <a:solidFill>
                  <a:srgbClr val="000000"/>
                </a:solidFill>
              </a:rPr>
              <a:t>Subdivided into:</a:t>
            </a:r>
          </a:p>
          <a:p>
            <a:pPr lvl="2">
              <a:lnSpc>
                <a:spcPct val="150000"/>
              </a:lnSpc>
            </a:pPr>
            <a:r>
              <a:rPr lang="en-US" sz="2000" dirty="0">
                <a:solidFill>
                  <a:srgbClr val="000000"/>
                </a:solidFill>
              </a:rPr>
              <a:t>Vestibule</a:t>
            </a:r>
          </a:p>
          <a:p>
            <a:pPr lvl="2">
              <a:lnSpc>
                <a:spcPct val="150000"/>
              </a:lnSpc>
            </a:pPr>
            <a:r>
              <a:rPr lang="en-US" sz="2000" dirty="0">
                <a:solidFill>
                  <a:srgbClr val="000000"/>
                </a:solidFill>
              </a:rPr>
              <a:t>Semicircular canals</a:t>
            </a:r>
          </a:p>
          <a:p>
            <a:pPr lvl="2">
              <a:lnSpc>
                <a:spcPct val="150000"/>
              </a:lnSpc>
            </a:pPr>
            <a:r>
              <a:rPr lang="en-US" sz="2000" dirty="0">
                <a:solidFill>
                  <a:srgbClr val="000000"/>
                </a:solidFill>
              </a:rPr>
              <a:t>Cochlea</a:t>
            </a: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8811" name="Group 11"/>
          <p:cNvGrpSpPr>
            <a:grpSpLocks/>
          </p:cNvGrpSpPr>
          <p:nvPr/>
        </p:nvGrpSpPr>
        <p:grpSpPr bwMode="auto">
          <a:xfrm>
            <a:off x="52388" y="1295400"/>
            <a:ext cx="9047162" cy="4806950"/>
            <a:chOff x="33" y="816"/>
            <a:chExt cx="5699" cy="3028"/>
          </a:xfrm>
        </p:grpSpPr>
        <p:pic>
          <p:nvPicPr>
            <p:cNvPr id="588806" name="Picture 6" descr="figure_09_24a_labeled"/>
            <p:cNvPicPr>
              <a:picLocks noChangeAspect="1" noChangeArrowheads="1"/>
            </p:cNvPicPr>
            <p:nvPr/>
          </p:nvPicPr>
          <p:blipFill>
            <a:blip r:embed="rId3" cstate="print"/>
            <a:srcRect l="23370" b="3325"/>
            <a:stretch>
              <a:fillRect/>
            </a:stretch>
          </p:blipFill>
          <p:spPr bwMode="auto">
            <a:xfrm>
              <a:off x="33" y="816"/>
              <a:ext cx="3944" cy="2972"/>
            </a:xfrm>
            <a:prstGeom prst="rect">
              <a:avLst/>
            </a:prstGeom>
            <a:noFill/>
          </p:spPr>
        </p:pic>
        <p:pic>
          <p:nvPicPr>
            <p:cNvPr id="588805" name="Picture 5" descr="figure_09_24b_labeled"/>
            <p:cNvPicPr>
              <a:picLocks noChangeAspect="1" noChangeArrowheads="1"/>
            </p:cNvPicPr>
            <p:nvPr/>
          </p:nvPicPr>
          <p:blipFill>
            <a:blip r:embed="rId4" cstate="print"/>
            <a:srcRect l="-1826" t="22688" r="39711" b="4144"/>
            <a:stretch>
              <a:fillRect/>
            </a:stretch>
          </p:blipFill>
          <p:spPr bwMode="auto">
            <a:xfrm>
              <a:off x="3712" y="1553"/>
              <a:ext cx="2020" cy="1200"/>
            </a:xfrm>
            <a:prstGeom prst="rect">
              <a:avLst/>
            </a:prstGeom>
            <a:noFill/>
          </p:spPr>
        </p:pic>
        <p:pic>
          <p:nvPicPr>
            <p:cNvPr id="588809" name="Picture 9" descr="figure_09_24b_labeled"/>
            <p:cNvPicPr>
              <a:picLocks noChangeAspect="1" noChangeArrowheads="1"/>
            </p:cNvPicPr>
            <p:nvPr/>
          </p:nvPicPr>
          <p:blipFill>
            <a:blip r:embed="rId5" cstate="print"/>
            <a:srcRect l="65869" t="-4111" r="-4683" b="60484"/>
            <a:stretch>
              <a:fillRect/>
            </a:stretch>
          </p:blipFill>
          <p:spPr bwMode="auto">
            <a:xfrm>
              <a:off x="4245" y="3271"/>
              <a:ext cx="1012" cy="573"/>
            </a:xfrm>
            <a:prstGeom prst="rect">
              <a:avLst/>
            </a:prstGeom>
            <a:noFill/>
          </p:spPr>
        </p:pic>
      </p:grpSp>
      <p:sp>
        <p:nvSpPr>
          <p:cNvPr id="588803" name="Rectangle 3"/>
          <p:cNvSpPr>
            <a:spLocks noGrp="1" noChangeArrowheads="1"/>
          </p:cNvSpPr>
          <p:nvPr>
            <p:ph type="body" idx="1"/>
          </p:nvPr>
        </p:nvSpPr>
        <p:spPr/>
        <p:txBody>
          <a:bodyPr/>
          <a:lstStyle/>
          <a:p>
            <a:pPr>
              <a:lnSpc>
                <a:spcPct val="90000"/>
              </a:lnSpc>
            </a:pPr>
            <a:endParaRPr lang="en-US" sz="3600" dirty="0"/>
          </a:p>
          <a:p>
            <a:pPr>
              <a:lnSpc>
                <a:spcPct val="90000"/>
              </a:lnSpc>
            </a:pPr>
            <a:endParaRPr lang="en-US" sz="3600" dirty="0"/>
          </a:p>
          <a:p>
            <a:pPr>
              <a:lnSpc>
                <a:spcPct val="90000"/>
              </a:lnSpc>
              <a:buFontTx/>
              <a:buNone/>
            </a:pPr>
            <a:endParaRPr lang="en-US" sz="3600" dirty="0"/>
          </a:p>
          <a:p>
            <a:pPr algn="ctr">
              <a:lnSpc>
                <a:spcPct val="90000"/>
              </a:lnSpc>
              <a:buFontTx/>
              <a:buNone/>
            </a:pPr>
            <a:endParaRPr lang="en-US" sz="3600" dirty="0"/>
          </a:p>
          <a:p>
            <a:pPr algn="ctr">
              <a:lnSpc>
                <a:spcPct val="90000"/>
              </a:lnSpc>
              <a:buFontTx/>
              <a:buNone/>
            </a:pPr>
            <a:endParaRPr lang="en-US" sz="3600" dirty="0"/>
          </a:p>
          <a:p>
            <a:pPr algn="ctr">
              <a:lnSpc>
                <a:spcPct val="90000"/>
              </a:lnSpc>
              <a:buFontTx/>
              <a:buNone/>
            </a:pPr>
            <a:endParaRPr lang="en-US" dirty="0"/>
          </a:p>
          <a:p>
            <a:pPr algn="ctr">
              <a:lnSpc>
                <a:spcPct val="90000"/>
              </a:lnSpc>
              <a:buFontTx/>
              <a:buNone/>
            </a:pPr>
            <a:endParaRPr lang="en-US" sz="3600" dirty="0"/>
          </a:p>
          <a:p>
            <a:pPr>
              <a:lnSpc>
                <a:spcPct val="90000"/>
              </a:lnSpc>
              <a:buFontTx/>
              <a:buNone/>
            </a:pPr>
            <a:r>
              <a:rPr lang="en-US" sz="2000" dirty="0"/>
              <a:t>Figure 9-24 </a:t>
            </a:r>
          </a:p>
        </p:txBody>
      </p:sp>
      <p:sp>
        <p:nvSpPr>
          <p:cNvPr id="588802" name="Rectangle 2"/>
          <p:cNvSpPr>
            <a:spLocks noGrp="1" noChangeArrowheads="1"/>
          </p:cNvSpPr>
          <p:nvPr>
            <p:ph type="title"/>
          </p:nvPr>
        </p:nvSpPr>
        <p:spPr/>
        <p:txBody>
          <a:bodyPr/>
          <a:lstStyle/>
          <a:p>
            <a:r>
              <a:rPr lang="en-US" sz="4000" dirty="0"/>
              <a:t>The Inner Ear</a:t>
            </a: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850" name="Rectangle 2"/>
          <p:cNvSpPr>
            <a:spLocks noGrp="1" noChangeArrowheads="1"/>
          </p:cNvSpPr>
          <p:nvPr>
            <p:ph type="title"/>
          </p:nvPr>
        </p:nvSpPr>
        <p:spPr/>
        <p:txBody>
          <a:bodyPr/>
          <a:lstStyle/>
          <a:p>
            <a:r>
              <a:rPr lang="en-US" dirty="0"/>
              <a:t>The Ear</a:t>
            </a:r>
          </a:p>
        </p:txBody>
      </p:sp>
      <p:sp>
        <p:nvSpPr>
          <p:cNvPr id="590851" name="Rectangle 3"/>
          <p:cNvSpPr>
            <a:spLocks noGrp="1" noChangeArrowheads="1"/>
          </p:cNvSpPr>
          <p:nvPr>
            <p:ph type="body" idx="1"/>
          </p:nvPr>
        </p:nvSpPr>
        <p:spPr>
          <a:xfrm>
            <a:off x="457200" y="1295400"/>
            <a:ext cx="8229600" cy="5029200"/>
          </a:xfrm>
        </p:spPr>
        <p:txBody>
          <a:bodyPr/>
          <a:lstStyle/>
          <a:p>
            <a:pPr>
              <a:lnSpc>
                <a:spcPct val="105000"/>
              </a:lnSpc>
            </a:pPr>
            <a:r>
              <a:rPr lang="en-US" sz="2800" dirty="0">
                <a:solidFill>
                  <a:srgbClr val="000000"/>
                </a:solidFill>
              </a:rPr>
              <a:t>The Inner Ear </a:t>
            </a:r>
          </a:p>
          <a:p>
            <a:pPr lvl="1">
              <a:lnSpc>
                <a:spcPct val="105000"/>
              </a:lnSpc>
            </a:pPr>
            <a:r>
              <a:rPr lang="en-US" sz="2400" b="1" dirty="0">
                <a:solidFill>
                  <a:srgbClr val="000000"/>
                </a:solidFill>
              </a:rPr>
              <a:t>Vestibule:</a:t>
            </a:r>
          </a:p>
          <a:p>
            <a:pPr lvl="2">
              <a:lnSpc>
                <a:spcPct val="105000"/>
              </a:lnSpc>
            </a:pPr>
            <a:r>
              <a:rPr lang="en-US" sz="2000" dirty="0">
                <a:solidFill>
                  <a:srgbClr val="000000"/>
                </a:solidFill>
              </a:rPr>
              <a:t>Encloses saccule and utricle </a:t>
            </a:r>
          </a:p>
          <a:p>
            <a:pPr lvl="2">
              <a:lnSpc>
                <a:spcPct val="105000"/>
              </a:lnSpc>
            </a:pPr>
            <a:r>
              <a:rPr lang="en-US" sz="2000" dirty="0">
                <a:solidFill>
                  <a:srgbClr val="000000"/>
                </a:solidFill>
              </a:rPr>
              <a:t>Receptors provide sensations of gravity and linear acceleration</a:t>
            </a:r>
          </a:p>
          <a:p>
            <a:pPr lvl="1">
              <a:lnSpc>
                <a:spcPct val="105000"/>
              </a:lnSpc>
            </a:pPr>
            <a:r>
              <a:rPr lang="en-US" sz="2400" b="1" dirty="0">
                <a:solidFill>
                  <a:srgbClr val="000000"/>
                </a:solidFill>
              </a:rPr>
              <a:t>Semicircular canals:</a:t>
            </a:r>
          </a:p>
          <a:p>
            <a:pPr lvl="2">
              <a:lnSpc>
                <a:spcPct val="105000"/>
              </a:lnSpc>
            </a:pPr>
            <a:r>
              <a:rPr lang="en-US" sz="2000" dirty="0">
                <a:solidFill>
                  <a:srgbClr val="000000"/>
                </a:solidFill>
              </a:rPr>
              <a:t>Contain semicircular ducts </a:t>
            </a:r>
          </a:p>
          <a:p>
            <a:pPr lvl="2">
              <a:lnSpc>
                <a:spcPct val="105000"/>
              </a:lnSpc>
            </a:pPr>
            <a:r>
              <a:rPr lang="en-US" sz="2000" dirty="0">
                <a:solidFill>
                  <a:srgbClr val="000000"/>
                </a:solidFill>
              </a:rPr>
              <a:t>Receptors stimulated by rotation of head</a:t>
            </a:r>
          </a:p>
          <a:p>
            <a:pPr lvl="1">
              <a:lnSpc>
                <a:spcPct val="105000"/>
              </a:lnSpc>
            </a:pPr>
            <a:r>
              <a:rPr lang="en-US" sz="2400" b="1" dirty="0">
                <a:solidFill>
                  <a:srgbClr val="000000"/>
                </a:solidFill>
              </a:rPr>
              <a:t>Cochlea:</a:t>
            </a:r>
          </a:p>
          <a:p>
            <a:pPr lvl="2">
              <a:lnSpc>
                <a:spcPct val="105000"/>
              </a:lnSpc>
            </a:pPr>
            <a:r>
              <a:rPr lang="en-US" sz="2000" dirty="0">
                <a:solidFill>
                  <a:srgbClr val="000000"/>
                </a:solidFill>
              </a:rPr>
              <a:t>Contains </a:t>
            </a:r>
            <a:r>
              <a:rPr lang="en-US" sz="2000" b="1" dirty="0">
                <a:solidFill>
                  <a:srgbClr val="000000"/>
                </a:solidFill>
              </a:rPr>
              <a:t>cochlear duct</a:t>
            </a:r>
            <a:r>
              <a:rPr lang="en-US" sz="2000" dirty="0">
                <a:solidFill>
                  <a:srgbClr val="000000"/>
                </a:solidFill>
              </a:rPr>
              <a:t> (elongated portion of membranous labyrinth) </a:t>
            </a:r>
          </a:p>
          <a:p>
            <a:pPr lvl="2">
              <a:lnSpc>
                <a:spcPct val="105000"/>
              </a:lnSpc>
            </a:pPr>
            <a:r>
              <a:rPr lang="en-US" sz="2000" dirty="0">
                <a:solidFill>
                  <a:srgbClr val="000000"/>
                </a:solidFill>
              </a:rPr>
              <a:t>Receptors provide sense of hearing</a:t>
            </a: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8" name="Rectangle 2"/>
          <p:cNvSpPr>
            <a:spLocks noGrp="1" noChangeArrowheads="1"/>
          </p:cNvSpPr>
          <p:nvPr>
            <p:ph type="title"/>
          </p:nvPr>
        </p:nvSpPr>
        <p:spPr/>
        <p:txBody>
          <a:bodyPr/>
          <a:lstStyle/>
          <a:p>
            <a:r>
              <a:rPr lang="en-US" dirty="0"/>
              <a:t>The Ear</a:t>
            </a:r>
          </a:p>
        </p:txBody>
      </p:sp>
      <p:sp>
        <p:nvSpPr>
          <p:cNvPr id="592899" name="Rectangle 3"/>
          <p:cNvSpPr>
            <a:spLocks noGrp="1" noChangeArrowheads="1"/>
          </p:cNvSpPr>
          <p:nvPr>
            <p:ph type="body" idx="1"/>
          </p:nvPr>
        </p:nvSpPr>
        <p:spPr>
          <a:xfrm>
            <a:off x="457200" y="1295400"/>
            <a:ext cx="8229600" cy="4876800"/>
          </a:xfrm>
        </p:spPr>
        <p:txBody>
          <a:bodyPr/>
          <a:lstStyle/>
          <a:p>
            <a:pPr>
              <a:lnSpc>
                <a:spcPct val="150000"/>
              </a:lnSpc>
            </a:pPr>
            <a:r>
              <a:rPr lang="en-US" sz="2800" dirty="0">
                <a:solidFill>
                  <a:srgbClr val="000000"/>
                </a:solidFill>
              </a:rPr>
              <a:t>The Inner Ear </a:t>
            </a:r>
          </a:p>
          <a:p>
            <a:pPr lvl="1">
              <a:lnSpc>
                <a:spcPct val="150000"/>
              </a:lnSpc>
            </a:pPr>
            <a:r>
              <a:rPr lang="en-US" sz="2400" b="1" dirty="0">
                <a:solidFill>
                  <a:srgbClr val="000000"/>
                </a:solidFill>
              </a:rPr>
              <a:t>Round window: </a:t>
            </a:r>
          </a:p>
          <a:p>
            <a:pPr lvl="2">
              <a:lnSpc>
                <a:spcPct val="150000"/>
              </a:lnSpc>
            </a:pPr>
            <a:r>
              <a:rPr lang="en-US" sz="2000" dirty="0">
                <a:solidFill>
                  <a:srgbClr val="000000"/>
                </a:solidFill>
              </a:rPr>
              <a:t>Thin, membranous partition</a:t>
            </a:r>
          </a:p>
          <a:p>
            <a:pPr lvl="2">
              <a:lnSpc>
                <a:spcPct val="150000"/>
              </a:lnSpc>
            </a:pPr>
            <a:r>
              <a:rPr lang="en-US" sz="2000" dirty="0">
                <a:solidFill>
                  <a:srgbClr val="000000"/>
                </a:solidFill>
              </a:rPr>
              <a:t>Separates perilymph from air spaces of middle ear</a:t>
            </a:r>
          </a:p>
          <a:p>
            <a:pPr lvl="1">
              <a:lnSpc>
                <a:spcPct val="150000"/>
              </a:lnSpc>
            </a:pPr>
            <a:r>
              <a:rPr lang="en-US" sz="2400" b="1" dirty="0">
                <a:solidFill>
                  <a:srgbClr val="000000"/>
                </a:solidFill>
              </a:rPr>
              <a:t>Oval window:</a:t>
            </a:r>
          </a:p>
          <a:p>
            <a:pPr lvl="2">
              <a:lnSpc>
                <a:spcPct val="150000"/>
              </a:lnSpc>
            </a:pPr>
            <a:r>
              <a:rPr lang="en-US" sz="2000" dirty="0">
                <a:solidFill>
                  <a:srgbClr val="000000"/>
                </a:solidFill>
              </a:rPr>
              <a:t>Formed of collagen fibers</a:t>
            </a:r>
          </a:p>
          <a:p>
            <a:pPr lvl="2">
              <a:lnSpc>
                <a:spcPct val="150000"/>
              </a:lnSpc>
            </a:pPr>
            <a:r>
              <a:rPr lang="en-US" sz="2000" dirty="0">
                <a:solidFill>
                  <a:srgbClr val="000000"/>
                </a:solidFill>
              </a:rPr>
              <a:t>Connected to base of stapes </a:t>
            </a:r>
          </a:p>
          <a:p>
            <a:pPr>
              <a:lnSpc>
                <a:spcPct val="150000"/>
              </a:lnSpc>
            </a:pPr>
            <a:endParaRPr lang="en-US" sz="2800" dirty="0">
              <a:solidFill>
                <a:srgbClr val="000000"/>
              </a:solidFill>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4" name="Rectangle 2"/>
          <p:cNvSpPr>
            <a:spLocks noGrp="1" noChangeArrowheads="1"/>
          </p:cNvSpPr>
          <p:nvPr>
            <p:ph type="title"/>
          </p:nvPr>
        </p:nvSpPr>
        <p:spPr/>
        <p:txBody>
          <a:bodyPr/>
          <a:lstStyle/>
          <a:p>
            <a:r>
              <a:rPr lang="en-US" dirty="0"/>
              <a:t>Equilibrium</a:t>
            </a:r>
            <a:r>
              <a:rPr lang="en-US" dirty="0">
                <a:solidFill>
                  <a:srgbClr val="000000"/>
                </a:solidFill>
              </a:rPr>
              <a:t> </a:t>
            </a:r>
          </a:p>
        </p:txBody>
      </p:sp>
      <p:sp>
        <p:nvSpPr>
          <p:cNvPr id="596995" name="Rectangle 3"/>
          <p:cNvSpPr>
            <a:spLocks noGrp="1" noChangeArrowheads="1"/>
          </p:cNvSpPr>
          <p:nvPr>
            <p:ph type="body" idx="1"/>
          </p:nvPr>
        </p:nvSpPr>
        <p:spPr>
          <a:xfrm>
            <a:off x="457200" y="1371600"/>
            <a:ext cx="8229600" cy="5029200"/>
          </a:xfrm>
        </p:spPr>
        <p:txBody>
          <a:bodyPr/>
          <a:lstStyle/>
          <a:p>
            <a:pPr>
              <a:lnSpc>
                <a:spcPct val="150000"/>
              </a:lnSpc>
            </a:pPr>
            <a:r>
              <a:rPr lang="en-US" sz="2800" dirty="0">
                <a:solidFill>
                  <a:srgbClr val="000000"/>
                </a:solidFill>
              </a:rPr>
              <a:t>Sensations provided by receptors of vestibular complex</a:t>
            </a:r>
          </a:p>
          <a:p>
            <a:pPr>
              <a:lnSpc>
                <a:spcPct val="150000"/>
              </a:lnSpc>
            </a:pPr>
            <a:r>
              <a:rPr lang="en-US" sz="2800" dirty="0">
                <a:solidFill>
                  <a:srgbClr val="000000"/>
                </a:solidFill>
              </a:rPr>
              <a:t>Hair cells</a:t>
            </a:r>
          </a:p>
          <a:p>
            <a:pPr lvl="1">
              <a:lnSpc>
                <a:spcPct val="150000"/>
              </a:lnSpc>
            </a:pPr>
            <a:r>
              <a:rPr lang="en-US" sz="2400" dirty="0">
                <a:solidFill>
                  <a:srgbClr val="000000"/>
                </a:solidFill>
              </a:rPr>
              <a:t>Basic receptors of inner ear</a:t>
            </a:r>
          </a:p>
          <a:p>
            <a:pPr lvl="1">
              <a:lnSpc>
                <a:spcPct val="150000"/>
              </a:lnSpc>
            </a:pPr>
            <a:r>
              <a:rPr lang="en-US" sz="2400" dirty="0">
                <a:solidFill>
                  <a:srgbClr val="000000"/>
                </a:solidFill>
              </a:rPr>
              <a:t>Provide information about direction and strength of mechanical stimuli</a:t>
            </a:r>
          </a:p>
          <a:p>
            <a:pPr lvl="2">
              <a:lnSpc>
                <a:spcPct val="150000"/>
              </a:lnSpc>
              <a:buFontTx/>
              <a:buNone/>
            </a:pPr>
            <a:endParaRPr lang="en-US" sz="1400" dirty="0">
              <a:solidFill>
                <a:srgbClr val="FF0000"/>
              </a:solidFill>
            </a:endParaRPr>
          </a:p>
        </p:txBody>
      </p:sp>
      <p:pic>
        <p:nvPicPr>
          <p:cNvPr id="4" name="Picture 4" descr="play">
            <a:hlinkClick r:id="rId3" action="ppaction://hlinkfile"/>
          </p:cNvPr>
          <p:cNvPicPr>
            <a:picLocks noChangeAspect="1" noChangeArrowheads="1"/>
          </p:cNvPicPr>
          <p:nvPr/>
        </p:nvPicPr>
        <p:blipFill>
          <a:blip r:embed="rId4" cstate="print"/>
          <a:srcRect/>
          <a:stretch>
            <a:fillRect/>
          </a:stretch>
        </p:blipFill>
        <p:spPr bwMode="auto">
          <a:xfrm>
            <a:off x="3301447" y="5447415"/>
            <a:ext cx="1295400" cy="725488"/>
          </a:xfrm>
          <a:prstGeom prst="rect">
            <a:avLst/>
          </a:prstGeom>
          <a:noFill/>
        </p:spPr>
      </p:pic>
      <p:sp>
        <p:nvSpPr>
          <p:cNvPr id="5" name="TextBox 4"/>
          <p:cNvSpPr txBox="1"/>
          <p:nvPr/>
        </p:nvSpPr>
        <p:spPr>
          <a:xfrm>
            <a:off x="5124893" y="5699051"/>
            <a:ext cx="2477386" cy="369332"/>
          </a:xfrm>
          <a:prstGeom prst="rect">
            <a:avLst/>
          </a:prstGeom>
          <a:noFill/>
        </p:spPr>
        <p:txBody>
          <a:bodyPr wrap="square" rtlCol="0">
            <a:spAutoFit/>
          </a:bodyPr>
          <a:lstStyle/>
          <a:p>
            <a:r>
              <a:rPr lang="en-US" dirty="0" smtClean="0"/>
              <a:t>Balance</a:t>
            </a:r>
            <a:endParaRPr lang="en-US" dirty="0"/>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042" name="Rectangle 2"/>
          <p:cNvSpPr>
            <a:spLocks noGrp="1" noChangeArrowheads="1"/>
          </p:cNvSpPr>
          <p:nvPr>
            <p:ph type="title"/>
          </p:nvPr>
        </p:nvSpPr>
        <p:spPr/>
        <p:txBody>
          <a:bodyPr/>
          <a:lstStyle/>
          <a:p>
            <a:r>
              <a:rPr lang="en-US" dirty="0"/>
              <a:t>Equilibrium </a:t>
            </a:r>
          </a:p>
        </p:txBody>
      </p:sp>
      <p:sp>
        <p:nvSpPr>
          <p:cNvPr id="599043" name="Rectangle 3"/>
          <p:cNvSpPr>
            <a:spLocks noGrp="1" noChangeArrowheads="1"/>
          </p:cNvSpPr>
          <p:nvPr>
            <p:ph type="body" idx="1"/>
          </p:nvPr>
        </p:nvSpPr>
        <p:spPr>
          <a:xfrm>
            <a:off x="457200" y="1371600"/>
            <a:ext cx="8229600" cy="4953000"/>
          </a:xfrm>
        </p:spPr>
        <p:txBody>
          <a:bodyPr/>
          <a:lstStyle/>
          <a:p>
            <a:pPr>
              <a:lnSpc>
                <a:spcPct val="150000"/>
              </a:lnSpc>
            </a:pPr>
            <a:r>
              <a:rPr lang="en-US" sz="2800" dirty="0">
                <a:solidFill>
                  <a:srgbClr val="000000"/>
                </a:solidFill>
              </a:rPr>
              <a:t>The Semicircular Ducts </a:t>
            </a:r>
          </a:p>
          <a:p>
            <a:pPr lvl="1">
              <a:lnSpc>
                <a:spcPct val="150000"/>
              </a:lnSpc>
            </a:pPr>
            <a:r>
              <a:rPr lang="en-US" sz="2400" dirty="0">
                <a:solidFill>
                  <a:srgbClr val="000000"/>
                </a:solidFill>
              </a:rPr>
              <a:t>Are continuous with </a:t>
            </a:r>
            <a:r>
              <a:rPr lang="en-US" sz="2400" b="1" dirty="0">
                <a:solidFill>
                  <a:srgbClr val="000000"/>
                </a:solidFill>
              </a:rPr>
              <a:t>utricle</a:t>
            </a:r>
            <a:endParaRPr lang="en-US" sz="2400" dirty="0">
              <a:solidFill>
                <a:srgbClr val="000000"/>
              </a:solidFill>
            </a:endParaRPr>
          </a:p>
          <a:p>
            <a:pPr lvl="1">
              <a:lnSpc>
                <a:spcPct val="150000"/>
              </a:lnSpc>
            </a:pPr>
            <a:r>
              <a:rPr lang="en-US" sz="2400" dirty="0">
                <a:solidFill>
                  <a:srgbClr val="000000"/>
                </a:solidFill>
              </a:rPr>
              <a:t>Each duct contains:</a:t>
            </a:r>
          </a:p>
          <a:p>
            <a:pPr lvl="2">
              <a:lnSpc>
                <a:spcPct val="150000"/>
              </a:lnSpc>
            </a:pPr>
            <a:r>
              <a:rPr lang="en-US" sz="2000" dirty="0">
                <a:solidFill>
                  <a:srgbClr val="000000"/>
                </a:solidFill>
              </a:rPr>
              <a:t>Ampulla with gelatinous </a:t>
            </a:r>
            <a:r>
              <a:rPr lang="en-US" sz="2000" b="1" dirty="0">
                <a:solidFill>
                  <a:srgbClr val="000000"/>
                </a:solidFill>
              </a:rPr>
              <a:t>cupula</a:t>
            </a:r>
          </a:p>
          <a:p>
            <a:pPr lvl="2">
              <a:lnSpc>
                <a:spcPct val="150000"/>
              </a:lnSpc>
            </a:pPr>
            <a:r>
              <a:rPr lang="en-US" sz="2000" dirty="0">
                <a:solidFill>
                  <a:srgbClr val="000000"/>
                </a:solidFill>
              </a:rPr>
              <a:t>Associated sensory receptors</a:t>
            </a:r>
          </a:p>
          <a:p>
            <a:pPr lvl="2">
              <a:lnSpc>
                <a:spcPct val="150000"/>
              </a:lnSpc>
            </a:pPr>
            <a:r>
              <a:rPr lang="en-US" sz="2000" dirty="0">
                <a:solidFill>
                  <a:srgbClr val="000000"/>
                </a:solidFill>
              </a:rPr>
              <a:t>Stereocilia </a:t>
            </a:r>
            <a:r>
              <a:rPr lang="en-US" sz="2000" dirty="0">
                <a:solidFill>
                  <a:srgbClr val="000000"/>
                </a:solidFill>
                <a:cs typeface="Arial" charset="0"/>
              </a:rPr>
              <a:t>—</a:t>
            </a:r>
            <a:r>
              <a:rPr lang="en-US" sz="2000" dirty="0">
                <a:solidFill>
                  <a:srgbClr val="000000"/>
                </a:solidFill>
              </a:rPr>
              <a:t> resemble long microvilli:</a:t>
            </a:r>
          </a:p>
          <a:p>
            <a:pPr lvl="3">
              <a:lnSpc>
                <a:spcPct val="150000"/>
              </a:lnSpc>
            </a:pPr>
            <a:r>
              <a:rPr lang="en-US" sz="1800" dirty="0">
                <a:solidFill>
                  <a:srgbClr val="000000"/>
                </a:solidFill>
              </a:rPr>
              <a:t>are on surface of hair cell</a:t>
            </a:r>
          </a:p>
          <a:p>
            <a:pPr lvl="2">
              <a:lnSpc>
                <a:spcPct val="150000"/>
              </a:lnSpc>
            </a:pPr>
            <a:r>
              <a:rPr lang="en-US" sz="2000" dirty="0">
                <a:solidFill>
                  <a:srgbClr val="000000"/>
                </a:solidFill>
              </a:rPr>
              <a:t>Kinocilium </a:t>
            </a:r>
            <a:r>
              <a:rPr lang="en-US" sz="2000" dirty="0">
                <a:solidFill>
                  <a:srgbClr val="000000"/>
                </a:solidFill>
                <a:cs typeface="Arial" charset="0"/>
              </a:rPr>
              <a:t>—</a:t>
            </a:r>
            <a:r>
              <a:rPr lang="en-US" sz="2000" dirty="0">
                <a:solidFill>
                  <a:srgbClr val="000000"/>
                </a:solidFill>
              </a:rPr>
              <a:t> single, large cilium</a:t>
            </a: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1096" name="Picture 8" descr="figure_09_25a-b_labeled"/>
          <p:cNvPicPr>
            <a:picLocks noChangeAspect="1" noChangeArrowheads="1"/>
          </p:cNvPicPr>
          <p:nvPr/>
        </p:nvPicPr>
        <p:blipFill>
          <a:blip r:embed="rId3" cstate="print"/>
          <a:srcRect l="-531" b="2405"/>
          <a:stretch>
            <a:fillRect/>
          </a:stretch>
        </p:blipFill>
        <p:spPr bwMode="auto">
          <a:xfrm>
            <a:off x="769938" y="1190625"/>
            <a:ext cx="3746500" cy="5019675"/>
          </a:xfrm>
          <a:prstGeom prst="rect">
            <a:avLst/>
          </a:prstGeom>
          <a:noFill/>
        </p:spPr>
      </p:pic>
      <p:sp>
        <p:nvSpPr>
          <p:cNvPr id="601090" name="Rectangle 2"/>
          <p:cNvSpPr>
            <a:spLocks noGrp="1" noChangeArrowheads="1"/>
          </p:cNvSpPr>
          <p:nvPr>
            <p:ph type="title"/>
          </p:nvPr>
        </p:nvSpPr>
        <p:spPr/>
        <p:txBody>
          <a:bodyPr/>
          <a:lstStyle/>
          <a:p>
            <a:r>
              <a:rPr lang="en-US" dirty="0"/>
              <a:t>The Semicircular Ducts</a:t>
            </a:r>
          </a:p>
        </p:txBody>
      </p:sp>
      <p:sp>
        <p:nvSpPr>
          <p:cNvPr id="601091" name="Rectangle 3"/>
          <p:cNvSpPr>
            <a:spLocks noGrp="1" noChangeArrowheads="1"/>
          </p:cNvSpPr>
          <p:nvPr>
            <p:ph type="body" idx="1"/>
          </p:nvPr>
        </p:nvSpPr>
        <p:spPr>
          <a:xfrm>
            <a:off x="457200" y="2068513"/>
            <a:ext cx="8229600" cy="4378325"/>
          </a:xfrm>
        </p:spPr>
        <p:txBody>
          <a:bodyPr/>
          <a:lstStyle/>
          <a:p>
            <a:pPr>
              <a:lnSpc>
                <a:spcPct val="90000"/>
              </a:lnSpc>
            </a:pPr>
            <a:endParaRPr lang="en-US" sz="3600" dirty="0"/>
          </a:p>
          <a:p>
            <a:pPr>
              <a:lnSpc>
                <a:spcPct val="90000"/>
              </a:lnSpc>
            </a:pPr>
            <a:endParaRPr lang="en-US" sz="3600" dirty="0"/>
          </a:p>
          <a:p>
            <a:pPr>
              <a:lnSpc>
                <a:spcPct val="90000"/>
              </a:lnSpc>
              <a:buFontTx/>
              <a:buNone/>
            </a:pPr>
            <a:endParaRPr lang="en-US" sz="3600" dirty="0"/>
          </a:p>
          <a:p>
            <a:pPr algn="ctr">
              <a:lnSpc>
                <a:spcPct val="90000"/>
              </a:lnSpc>
              <a:buFontTx/>
              <a:buNone/>
            </a:pPr>
            <a:endParaRPr lang="en-US" dirty="0"/>
          </a:p>
          <a:p>
            <a:pPr algn="ctr">
              <a:lnSpc>
                <a:spcPct val="90000"/>
              </a:lnSpc>
              <a:buFontTx/>
              <a:buNone/>
            </a:pPr>
            <a:endParaRPr lang="en-US" dirty="0"/>
          </a:p>
          <a:p>
            <a:pPr algn="ctr">
              <a:lnSpc>
                <a:spcPct val="90000"/>
              </a:lnSpc>
              <a:buFontTx/>
              <a:buNone/>
            </a:pPr>
            <a:endParaRPr lang="en-US" sz="3600" dirty="0"/>
          </a:p>
          <a:p>
            <a:pPr algn="ctr">
              <a:lnSpc>
                <a:spcPct val="90000"/>
              </a:lnSpc>
              <a:buFontTx/>
              <a:buNone/>
            </a:pPr>
            <a:endParaRPr lang="en-US" sz="3600" dirty="0"/>
          </a:p>
          <a:p>
            <a:pPr>
              <a:lnSpc>
                <a:spcPct val="90000"/>
              </a:lnSpc>
              <a:buFontTx/>
              <a:buNone/>
            </a:pPr>
            <a:r>
              <a:rPr lang="en-US" sz="2000" dirty="0"/>
              <a:t>Figure 9-25 a,b,c</a:t>
            </a:r>
          </a:p>
        </p:txBody>
      </p:sp>
      <p:pic>
        <p:nvPicPr>
          <p:cNvPr id="601095" name="Picture 7" descr="figure_09_25c_labeled"/>
          <p:cNvPicPr>
            <a:picLocks noChangeAspect="1" noChangeArrowheads="1"/>
          </p:cNvPicPr>
          <p:nvPr/>
        </p:nvPicPr>
        <p:blipFill>
          <a:blip r:embed="rId4" cstate="print"/>
          <a:srcRect b="4378"/>
          <a:stretch>
            <a:fillRect/>
          </a:stretch>
        </p:blipFill>
        <p:spPr bwMode="auto">
          <a:xfrm>
            <a:off x="4319588" y="2662238"/>
            <a:ext cx="4695825" cy="2054225"/>
          </a:xfrm>
          <a:prstGeom prst="rect">
            <a:avLst/>
          </a:prstGeom>
          <a:noFill/>
        </p:spPr>
      </p:pic>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2" name="Rectangle 2"/>
          <p:cNvSpPr>
            <a:spLocks noGrp="1" noChangeArrowheads="1"/>
          </p:cNvSpPr>
          <p:nvPr>
            <p:ph type="title"/>
          </p:nvPr>
        </p:nvSpPr>
        <p:spPr/>
        <p:txBody>
          <a:bodyPr/>
          <a:lstStyle/>
          <a:p>
            <a:r>
              <a:rPr lang="en-US" dirty="0"/>
              <a:t>Equilibrium</a:t>
            </a:r>
            <a:r>
              <a:rPr lang="en-US" dirty="0">
                <a:solidFill>
                  <a:srgbClr val="000000"/>
                </a:solidFill>
              </a:rPr>
              <a:t> </a:t>
            </a:r>
          </a:p>
        </p:txBody>
      </p:sp>
      <p:sp>
        <p:nvSpPr>
          <p:cNvPr id="609283" name="Rectangle 3"/>
          <p:cNvSpPr>
            <a:spLocks noGrp="1" noChangeArrowheads="1"/>
          </p:cNvSpPr>
          <p:nvPr>
            <p:ph type="body" idx="1"/>
          </p:nvPr>
        </p:nvSpPr>
        <p:spPr>
          <a:xfrm>
            <a:off x="457200" y="1219200"/>
            <a:ext cx="8229600" cy="4953000"/>
          </a:xfrm>
        </p:spPr>
        <p:txBody>
          <a:bodyPr/>
          <a:lstStyle/>
          <a:p>
            <a:pPr>
              <a:lnSpc>
                <a:spcPct val="125000"/>
              </a:lnSpc>
            </a:pPr>
            <a:r>
              <a:rPr lang="en-US" sz="2800" dirty="0">
                <a:solidFill>
                  <a:srgbClr val="000000"/>
                </a:solidFill>
              </a:rPr>
              <a:t>The Utricle and Saccule </a:t>
            </a:r>
          </a:p>
          <a:p>
            <a:pPr lvl="1">
              <a:lnSpc>
                <a:spcPct val="125000"/>
              </a:lnSpc>
            </a:pPr>
            <a:r>
              <a:rPr lang="en-US" sz="2400" dirty="0">
                <a:solidFill>
                  <a:srgbClr val="000000"/>
                </a:solidFill>
              </a:rPr>
              <a:t>Provide equilibrium sensations</a:t>
            </a:r>
          </a:p>
          <a:p>
            <a:pPr lvl="1">
              <a:lnSpc>
                <a:spcPct val="125000"/>
              </a:lnSpc>
            </a:pPr>
            <a:r>
              <a:rPr lang="en-US" sz="2400" dirty="0">
                <a:solidFill>
                  <a:srgbClr val="000000"/>
                </a:solidFill>
              </a:rPr>
              <a:t>Are connected with the endolymphatic duct, which ends in endolymphatic sac </a:t>
            </a:r>
          </a:p>
          <a:p>
            <a:pPr lvl="1">
              <a:lnSpc>
                <a:spcPct val="125000"/>
              </a:lnSpc>
            </a:pPr>
            <a:r>
              <a:rPr lang="en-US" sz="2400" dirty="0">
                <a:solidFill>
                  <a:srgbClr val="000000"/>
                </a:solidFill>
              </a:rPr>
              <a:t>Maculae:</a:t>
            </a:r>
          </a:p>
          <a:p>
            <a:pPr lvl="2">
              <a:lnSpc>
                <a:spcPct val="125000"/>
              </a:lnSpc>
            </a:pPr>
            <a:r>
              <a:rPr lang="en-US" sz="2000" dirty="0">
                <a:solidFill>
                  <a:srgbClr val="000000"/>
                </a:solidFill>
              </a:rPr>
              <a:t>Oval structures where hair cells cluster </a:t>
            </a:r>
          </a:p>
          <a:p>
            <a:pPr lvl="1">
              <a:lnSpc>
                <a:spcPct val="125000"/>
              </a:lnSpc>
            </a:pPr>
            <a:r>
              <a:rPr lang="en-US" sz="2400" dirty="0">
                <a:solidFill>
                  <a:srgbClr val="000000"/>
                </a:solidFill>
              </a:rPr>
              <a:t>Statoconia:</a:t>
            </a:r>
          </a:p>
          <a:p>
            <a:pPr lvl="2">
              <a:lnSpc>
                <a:spcPct val="125000"/>
              </a:lnSpc>
            </a:pPr>
            <a:r>
              <a:rPr lang="en-US" sz="2000" dirty="0">
                <a:solidFill>
                  <a:srgbClr val="000000"/>
                </a:solidFill>
              </a:rPr>
              <a:t>Densely packed calcium carbonate crystals on surface of gelatinous mass</a:t>
            </a:r>
          </a:p>
          <a:p>
            <a:pPr lvl="2">
              <a:lnSpc>
                <a:spcPct val="125000"/>
              </a:lnSpc>
            </a:pPr>
            <a:r>
              <a:rPr lang="en-US" sz="2000" b="1" dirty="0">
                <a:solidFill>
                  <a:srgbClr val="000000"/>
                </a:solidFill>
              </a:rPr>
              <a:t>Otolith</a:t>
            </a:r>
            <a:r>
              <a:rPr lang="en-US" sz="2000" dirty="0">
                <a:solidFill>
                  <a:srgbClr val="000000"/>
                </a:solidFill>
              </a:rPr>
              <a:t> (ear stone) = gel and statoconia</a:t>
            </a: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1333" name="Picture 5" descr="figure_09_25a,d_labeled"/>
          <p:cNvPicPr>
            <a:picLocks noChangeAspect="1" noChangeArrowheads="1"/>
          </p:cNvPicPr>
          <p:nvPr/>
        </p:nvPicPr>
        <p:blipFill>
          <a:blip r:embed="rId3" cstate="print"/>
          <a:srcRect b="2672"/>
          <a:stretch>
            <a:fillRect/>
          </a:stretch>
        </p:blipFill>
        <p:spPr bwMode="auto">
          <a:xfrm>
            <a:off x="812800" y="1179513"/>
            <a:ext cx="7188200" cy="5146675"/>
          </a:xfrm>
          <a:prstGeom prst="rect">
            <a:avLst/>
          </a:prstGeom>
          <a:noFill/>
        </p:spPr>
      </p:pic>
      <p:sp>
        <p:nvSpPr>
          <p:cNvPr id="611330" name="Rectangle 2"/>
          <p:cNvSpPr>
            <a:spLocks noGrp="1" noChangeArrowheads="1"/>
          </p:cNvSpPr>
          <p:nvPr>
            <p:ph type="title"/>
          </p:nvPr>
        </p:nvSpPr>
        <p:spPr/>
        <p:txBody>
          <a:bodyPr/>
          <a:lstStyle/>
          <a:p>
            <a:r>
              <a:rPr lang="en-US" dirty="0"/>
              <a:t>Equilibrium </a:t>
            </a:r>
          </a:p>
        </p:txBody>
      </p:sp>
      <p:sp>
        <p:nvSpPr>
          <p:cNvPr id="611331" name="Rectangle 3"/>
          <p:cNvSpPr>
            <a:spLocks noGrp="1" noChangeArrowheads="1"/>
          </p:cNvSpPr>
          <p:nvPr>
            <p:ph type="body" idx="1"/>
          </p:nvPr>
        </p:nvSpPr>
        <p:spPr>
          <a:xfrm>
            <a:off x="457200" y="1905000"/>
            <a:ext cx="8229600" cy="4525963"/>
          </a:xfrm>
        </p:spPr>
        <p:txBody>
          <a:bodyPr/>
          <a:lstStyle/>
          <a:p>
            <a:pPr>
              <a:lnSpc>
                <a:spcPct val="90000"/>
              </a:lnSpc>
            </a:pPr>
            <a:endParaRPr lang="en-US" sz="3600" dirty="0"/>
          </a:p>
          <a:p>
            <a:pPr>
              <a:lnSpc>
                <a:spcPct val="90000"/>
              </a:lnSpc>
            </a:pPr>
            <a:endParaRPr lang="en-US" sz="3600" dirty="0"/>
          </a:p>
          <a:p>
            <a:pPr>
              <a:lnSpc>
                <a:spcPct val="90000"/>
              </a:lnSpc>
              <a:buFontTx/>
              <a:buNone/>
            </a:pPr>
            <a:endParaRPr lang="en-US" sz="3600" dirty="0"/>
          </a:p>
          <a:p>
            <a:pPr algn="ctr">
              <a:lnSpc>
                <a:spcPct val="90000"/>
              </a:lnSpc>
              <a:buFontTx/>
              <a:buNone/>
            </a:pPr>
            <a:endParaRPr lang="en-US" sz="3600" dirty="0"/>
          </a:p>
          <a:p>
            <a:pPr algn="ctr">
              <a:lnSpc>
                <a:spcPct val="90000"/>
              </a:lnSpc>
              <a:buFontTx/>
              <a:buNone/>
            </a:pPr>
            <a:endParaRPr lang="en-US" sz="3600" dirty="0"/>
          </a:p>
          <a:p>
            <a:pPr algn="ctr">
              <a:lnSpc>
                <a:spcPct val="90000"/>
              </a:lnSpc>
              <a:buFontTx/>
              <a:buNone/>
            </a:pPr>
            <a:endParaRPr lang="en-US" dirty="0"/>
          </a:p>
          <a:p>
            <a:pPr algn="ctr">
              <a:lnSpc>
                <a:spcPct val="90000"/>
              </a:lnSpc>
              <a:buFontTx/>
              <a:buNone/>
            </a:pPr>
            <a:endParaRPr lang="en-US" dirty="0"/>
          </a:p>
          <a:p>
            <a:pPr>
              <a:lnSpc>
                <a:spcPct val="90000"/>
              </a:lnSpc>
              <a:buFontTx/>
              <a:buNone/>
            </a:pPr>
            <a:r>
              <a:rPr lang="en-US" sz="2000" dirty="0"/>
              <a:t>Figure 9-25 a,d</a:t>
            </a: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7586" name="Rectangle 2"/>
          <p:cNvSpPr>
            <a:spLocks noGrp="1" noChangeArrowheads="1"/>
          </p:cNvSpPr>
          <p:nvPr>
            <p:ph type="title"/>
          </p:nvPr>
        </p:nvSpPr>
        <p:spPr/>
        <p:txBody>
          <a:bodyPr/>
          <a:lstStyle/>
          <a:p>
            <a:r>
              <a:rPr lang="en-US" dirty="0"/>
              <a:t>Equilibrium </a:t>
            </a:r>
          </a:p>
        </p:txBody>
      </p:sp>
      <p:sp>
        <p:nvSpPr>
          <p:cNvPr id="707587" name="Rectangle 3"/>
          <p:cNvSpPr>
            <a:spLocks noGrp="1" noChangeArrowheads="1"/>
          </p:cNvSpPr>
          <p:nvPr>
            <p:ph type="body" idx="1"/>
          </p:nvPr>
        </p:nvSpPr>
        <p:spPr>
          <a:xfrm>
            <a:off x="457200" y="1901825"/>
            <a:ext cx="8229600" cy="4525963"/>
          </a:xfrm>
        </p:spPr>
        <p:txBody>
          <a:bodyPr/>
          <a:lstStyle/>
          <a:p>
            <a:pPr>
              <a:lnSpc>
                <a:spcPct val="90000"/>
              </a:lnSpc>
            </a:pPr>
            <a:endParaRPr lang="en-US" sz="3600" dirty="0"/>
          </a:p>
          <a:p>
            <a:pPr>
              <a:lnSpc>
                <a:spcPct val="90000"/>
              </a:lnSpc>
            </a:pPr>
            <a:endParaRPr lang="en-US" sz="3600" dirty="0"/>
          </a:p>
          <a:p>
            <a:pPr>
              <a:lnSpc>
                <a:spcPct val="90000"/>
              </a:lnSpc>
              <a:buFontTx/>
              <a:buNone/>
            </a:pPr>
            <a:endParaRPr lang="en-US" sz="3600" dirty="0"/>
          </a:p>
          <a:p>
            <a:pPr algn="ctr">
              <a:lnSpc>
                <a:spcPct val="90000"/>
              </a:lnSpc>
              <a:buFontTx/>
              <a:buNone/>
            </a:pPr>
            <a:endParaRPr lang="en-US" sz="3600" dirty="0"/>
          </a:p>
          <a:p>
            <a:pPr algn="ctr">
              <a:lnSpc>
                <a:spcPct val="90000"/>
              </a:lnSpc>
              <a:buFontTx/>
              <a:buNone/>
            </a:pPr>
            <a:endParaRPr lang="en-US" sz="3600" dirty="0"/>
          </a:p>
          <a:p>
            <a:pPr algn="ctr">
              <a:lnSpc>
                <a:spcPct val="90000"/>
              </a:lnSpc>
              <a:buFontTx/>
              <a:buNone/>
            </a:pPr>
            <a:endParaRPr lang="en-US" dirty="0"/>
          </a:p>
          <a:p>
            <a:pPr algn="ctr">
              <a:lnSpc>
                <a:spcPct val="90000"/>
              </a:lnSpc>
              <a:buFontTx/>
              <a:buNone/>
            </a:pPr>
            <a:endParaRPr lang="en-US" dirty="0"/>
          </a:p>
          <a:p>
            <a:pPr>
              <a:lnSpc>
                <a:spcPct val="90000"/>
              </a:lnSpc>
              <a:buFontTx/>
              <a:buNone/>
            </a:pPr>
            <a:r>
              <a:rPr lang="en-US" sz="2000" dirty="0"/>
              <a:t>Figure 9-25 e</a:t>
            </a:r>
          </a:p>
        </p:txBody>
      </p:sp>
      <p:pic>
        <p:nvPicPr>
          <p:cNvPr id="707590" name="Picture 6" descr="figure_09_25e_labeled"/>
          <p:cNvPicPr>
            <a:picLocks noChangeAspect="1" noChangeArrowheads="1"/>
          </p:cNvPicPr>
          <p:nvPr/>
        </p:nvPicPr>
        <p:blipFill>
          <a:blip r:embed="rId3" cstate="print"/>
          <a:srcRect b="2498"/>
          <a:stretch>
            <a:fillRect/>
          </a:stretch>
        </p:blipFill>
        <p:spPr bwMode="auto">
          <a:xfrm>
            <a:off x="2647950" y="1171575"/>
            <a:ext cx="3860800" cy="5276850"/>
          </a:xfrm>
          <a:prstGeom prst="rect">
            <a:avLst/>
          </a:prstGeom>
          <a:noFill/>
        </p:spPr>
      </p:pic>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6" name="Rectangle 2"/>
          <p:cNvSpPr>
            <a:spLocks noGrp="1" noChangeArrowheads="1"/>
          </p:cNvSpPr>
          <p:nvPr>
            <p:ph type="title"/>
          </p:nvPr>
        </p:nvSpPr>
        <p:spPr/>
        <p:txBody>
          <a:bodyPr/>
          <a:lstStyle/>
          <a:p>
            <a:r>
              <a:rPr lang="en-US" sz="4000" dirty="0"/>
              <a:t>Pathways for Equilibrium Sensations</a:t>
            </a:r>
          </a:p>
        </p:txBody>
      </p:sp>
      <p:sp>
        <p:nvSpPr>
          <p:cNvPr id="615427" name="Rectangle 3"/>
          <p:cNvSpPr>
            <a:spLocks noGrp="1" noChangeArrowheads="1"/>
          </p:cNvSpPr>
          <p:nvPr>
            <p:ph type="body" idx="1"/>
          </p:nvPr>
        </p:nvSpPr>
        <p:spPr>
          <a:xfrm>
            <a:off x="457200" y="1600200"/>
            <a:ext cx="8229600" cy="4572000"/>
          </a:xfrm>
        </p:spPr>
        <p:txBody>
          <a:bodyPr/>
          <a:lstStyle/>
          <a:p>
            <a:pPr>
              <a:lnSpc>
                <a:spcPct val="150000"/>
              </a:lnSpc>
            </a:pPr>
            <a:r>
              <a:rPr lang="en-US" dirty="0">
                <a:solidFill>
                  <a:srgbClr val="000000"/>
                </a:solidFill>
              </a:rPr>
              <a:t>Vestibular receptors</a:t>
            </a:r>
            <a:endParaRPr lang="en-US" dirty="0"/>
          </a:p>
          <a:p>
            <a:pPr lvl="1">
              <a:lnSpc>
                <a:spcPct val="150000"/>
              </a:lnSpc>
            </a:pPr>
            <a:r>
              <a:rPr lang="en-US" dirty="0">
                <a:solidFill>
                  <a:srgbClr val="000000"/>
                </a:solidFill>
              </a:rPr>
              <a:t>Activate sensory neurons of vestibular ganglia </a:t>
            </a:r>
          </a:p>
          <a:p>
            <a:pPr lvl="1">
              <a:lnSpc>
                <a:spcPct val="150000"/>
              </a:lnSpc>
            </a:pPr>
            <a:r>
              <a:rPr lang="en-US" dirty="0">
                <a:solidFill>
                  <a:srgbClr val="000000"/>
                </a:solidFill>
              </a:rPr>
              <a:t>Axons form vestibular branch of vestibulocochlear nerve (VIII)</a:t>
            </a:r>
          </a:p>
          <a:p>
            <a:pPr lvl="1">
              <a:lnSpc>
                <a:spcPct val="150000"/>
              </a:lnSpc>
            </a:pPr>
            <a:r>
              <a:rPr lang="en-US" dirty="0">
                <a:solidFill>
                  <a:srgbClr val="000000"/>
                </a:solidFill>
              </a:rPr>
              <a:t>Synapse within </a:t>
            </a:r>
            <a:r>
              <a:rPr lang="en-US" b="1" dirty="0">
                <a:solidFill>
                  <a:srgbClr val="000000"/>
                </a:solidFill>
              </a:rPr>
              <a:t>vestibular nuclei</a:t>
            </a:r>
            <a:r>
              <a:rPr lang="en-US" dirty="0">
                <a:solidFill>
                  <a:srgbClr val="000000"/>
                </a:solidFill>
              </a:rPr>
              <a:t> </a:t>
            </a: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6" name="Rectangle 2"/>
          <p:cNvSpPr>
            <a:spLocks noGrp="1" noChangeArrowheads="1"/>
          </p:cNvSpPr>
          <p:nvPr>
            <p:ph type="title"/>
          </p:nvPr>
        </p:nvSpPr>
        <p:spPr/>
        <p:txBody>
          <a:bodyPr/>
          <a:lstStyle/>
          <a:p>
            <a:r>
              <a:rPr lang="en-US" dirty="0"/>
              <a:t>Hearing</a:t>
            </a:r>
          </a:p>
        </p:txBody>
      </p:sp>
      <p:sp>
        <p:nvSpPr>
          <p:cNvPr id="625667" name="Rectangle 3"/>
          <p:cNvSpPr>
            <a:spLocks noGrp="1" noChangeArrowheads="1"/>
          </p:cNvSpPr>
          <p:nvPr>
            <p:ph type="body" idx="1"/>
          </p:nvPr>
        </p:nvSpPr>
        <p:spPr/>
        <p:txBody>
          <a:bodyPr/>
          <a:lstStyle/>
          <a:p>
            <a:pPr>
              <a:lnSpc>
                <a:spcPct val="150000"/>
              </a:lnSpc>
            </a:pPr>
            <a:r>
              <a:rPr lang="en-US" dirty="0">
                <a:solidFill>
                  <a:srgbClr val="000000"/>
                </a:solidFill>
              </a:rPr>
              <a:t>Cochlear duct receptors </a:t>
            </a:r>
          </a:p>
          <a:p>
            <a:pPr lvl="1">
              <a:lnSpc>
                <a:spcPct val="150000"/>
              </a:lnSpc>
            </a:pPr>
            <a:r>
              <a:rPr lang="en-US" dirty="0">
                <a:solidFill>
                  <a:srgbClr val="000000"/>
                </a:solidFill>
              </a:rPr>
              <a:t>Provide sense of hearing</a:t>
            </a: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5" name="Rectangle 3"/>
          <p:cNvSpPr>
            <a:spLocks noGrp="1" noChangeArrowheads="1"/>
          </p:cNvSpPr>
          <p:nvPr>
            <p:ph type="body" idx="1"/>
          </p:nvPr>
        </p:nvSpPr>
        <p:spPr>
          <a:xfrm>
            <a:off x="457200" y="1884363"/>
            <a:ext cx="8229600" cy="4525962"/>
          </a:xfrm>
        </p:spPr>
        <p:txBody>
          <a:bodyPr/>
          <a:lstStyle/>
          <a:p>
            <a:pPr>
              <a:lnSpc>
                <a:spcPct val="90000"/>
              </a:lnSpc>
            </a:pPr>
            <a:endParaRPr lang="en-US" sz="3600" dirty="0"/>
          </a:p>
          <a:p>
            <a:pPr>
              <a:lnSpc>
                <a:spcPct val="90000"/>
              </a:lnSpc>
            </a:pPr>
            <a:endParaRPr lang="en-US" sz="3600" dirty="0"/>
          </a:p>
          <a:p>
            <a:pPr>
              <a:lnSpc>
                <a:spcPct val="90000"/>
              </a:lnSpc>
              <a:buFontTx/>
              <a:buNone/>
            </a:pPr>
            <a:endParaRPr lang="en-US" sz="3600" dirty="0"/>
          </a:p>
          <a:p>
            <a:pPr algn="ctr">
              <a:lnSpc>
                <a:spcPct val="90000"/>
              </a:lnSpc>
              <a:buFontTx/>
              <a:buNone/>
            </a:pPr>
            <a:endParaRPr lang="en-US" dirty="0"/>
          </a:p>
          <a:p>
            <a:pPr algn="ctr">
              <a:lnSpc>
                <a:spcPct val="90000"/>
              </a:lnSpc>
              <a:buFontTx/>
              <a:buNone/>
            </a:pPr>
            <a:endParaRPr lang="en-US" dirty="0"/>
          </a:p>
          <a:p>
            <a:pPr algn="ctr">
              <a:lnSpc>
                <a:spcPct val="90000"/>
              </a:lnSpc>
              <a:buFontTx/>
              <a:buNone/>
            </a:pPr>
            <a:endParaRPr lang="en-US" sz="3600" dirty="0"/>
          </a:p>
          <a:p>
            <a:pPr algn="ctr">
              <a:lnSpc>
                <a:spcPct val="90000"/>
              </a:lnSpc>
              <a:buFontTx/>
              <a:buNone/>
            </a:pPr>
            <a:endParaRPr lang="en-US" sz="3600" dirty="0"/>
          </a:p>
          <a:p>
            <a:pPr>
              <a:lnSpc>
                <a:spcPct val="90000"/>
              </a:lnSpc>
              <a:buFontTx/>
              <a:buNone/>
            </a:pPr>
            <a:r>
              <a:rPr lang="en-US" sz="2000" dirty="0"/>
              <a:t>Figure 9-26 a</a:t>
            </a:r>
          </a:p>
        </p:txBody>
      </p:sp>
      <p:sp>
        <p:nvSpPr>
          <p:cNvPr id="627714" name="Rectangle 2"/>
          <p:cNvSpPr>
            <a:spLocks noGrp="1" noChangeArrowheads="1"/>
          </p:cNvSpPr>
          <p:nvPr>
            <p:ph type="title"/>
          </p:nvPr>
        </p:nvSpPr>
        <p:spPr/>
        <p:txBody>
          <a:bodyPr/>
          <a:lstStyle/>
          <a:p>
            <a:r>
              <a:rPr lang="en-US" dirty="0"/>
              <a:t>The Cochlea and Organ of Corti</a:t>
            </a:r>
          </a:p>
        </p:txBody>
      </p:sp>
      <p:pic>
        <p:nvPicPr>
          <p:cNvPr id="627718" name="Picture 6" descr="figure_09_26a_labeled"/>
          <p:cNvPicPr>
            <a:picLocks noChangeAspect="1" noChangeArrowheads="1"/>
          </p:cNvPicPr>
          <p:nvPr/>
        </p:nvPicPr>
        <p:blipFill>
          <a:blip r:embed="rId3" cstate="print"/>
          <a:srcRect t="-1440" b="4474"/>
          <a:stretch>
            <a:fillRect/>
          </a:stretch>
        </p:blipFill>
        <p:spPr bwMode="auto">
          <a:xfrm>
            <a:off x="225425" y="1803400"/>
            <a:ext cx="8689975" cy="3654425"/>
          </a:xfrm>
          <a:prstGeom prst="rect">
            <a:avLst/>
          </a:prstGeom>
          <a:noFill/>
        </p:spPr>
      </p:pic>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9635" name="Rectangle 3"/>
          <p:cNvSpPr>
            <a:spLocks noGrp="1" noChangeArrowheads="1"/>
          </p:cNvSpPr>
          <p:nvPr>
            <p:ph type="body" idx="1"/>
          </p:nvPr>
        </p:nvSpPr>
        <p:spPr>
          <a:xfrm>
            <a:off x="457200" y="1885950"/>
            <a:ext cx="8229600" cy="4525963"/>
          </a:xfrm>
        </p:spPr>
        <p:txBody>
          <a:bodyPr/>
          <a:lstStyle/>
          <a:p>
            <a:pPr>
              <a:lnSpc>
                <a:spcPct val="90000"/>
              </a:lnSpc>
            </a:pPr>
            <a:endParaRPr lang="en-US" sz="3600" dirty="0"/>
          </a:p>
          <a:p>
            <a:pPr>
              <a:lnSpc>
                <a:spcPct val="90000"/>
              </a:lnSpc>
            </a:pPr>
            <a:endParaRPr lang="en-US" sz="3600" dirty="0"/>
          </a:p>
          <a:p>
            <a:pPr>
              <a:lnSpc>
                <a:spcPct val="90000"/>
              </a:lnSpc>
              <a:buFontTx/>
              <a:buNone/>
            </a:pPr>
            <a:endParaRPr lang="en-US" sz="3600" dirty="0"/>
          </a:p>
          <a:p>
            <a:pPr algn="ctr">
              <a:lnSpc>
                <a:spcPct val="90000"/>
              </a:lnSpc>
              <a:buFontTx/>
              <a:buNone/>
            </a:pPr>
            <a:endParaRPr lang="en-US" dirty="0"/>
          </a:p>
          <a:p>
            <a:pPr algn="ctr">
              <a:lnSpc>
                <a:spcPct val="90000"/>
              </a:lnSpc>
              <a:buFontTx/>
              <a:buNone/>
            </a:pPr>
            <a:endParaRPr lang="en-US" dirty="0"/>
          </a:p>
          <a:p>
            <a:pPr algn="ctr">
              <a:lnSpc>
                <a:spcPct val="90000"/>
              </a:lnSpc>
              <a:buFontTx/>
              <a:buNone/>
            </a:pPr>
            <a:endParaRPr lang="en-US" sz="3600" dirty="0"/>
          </a:p>
          <a:p>
            <a:pPr algn="ctr">
              <a:lnSpc>
                <a:spcPct val="90000"/>
              </a:lnSpc>
              <a:buFontTx/>
              <a:buNone/>
            </a:pPr>
            <a:endParaRPr lang="en-US" sz="3600" dirty="0"/>
          </a:p>
          <a:p>
            <a:pPr>
              <a:lnSpc>
                <a:spcPct val="90000"/>
              </a:lnSpc>
              <a:buFontTx/>
              <a:buNone/>
            </a:pPr>
            <a:r>
              <a:rPr lang="en-US" sz="2000" dirty="0"/>
              <a:t>Figure 9-26 b</a:t>
            </a:r>
          </a:p>
        </p:txBody>
      </p:sp>
      <p:sp>
        <p:nvSpPr>
          <p:cNvPr id="709636" name="Rectangle 4"/>
          <p:cNvSpPr>
            <a:spLocks noGrp="1" noChangeArrowheads="1"/>
          </p:cNvSpPr>
          <p:nvPr>
            <p:ph type="title"/>
          </p:nvPr>
        </p:nvSpPr>
        <p:spPr/>
        <p:txBody>
          <a:bodyPr/>
          <a:lstStyle/>
          <a:p>
            <a:r>
              <a:rPr lang="en-US" dirty="0"/>
              <a:t>The Cochlea and Organ of Corti</a:t>
            </a:r>
          </a:p>
        </p:txBody>
      </p:sp>
      <p:pic>
        <p:nvPicPr>
          <p:cNvPr id="709637" name="Picture 5" descr="figure_09_26b_2_labeled"/>
          <p:cNvPicPr>
            <a:picLocks noChangeAspect="1" noChangeArrowheads="1"/>
          </p:cNvPicPr>
          <p:nvPr/>
        </p:nvPicPr>
        <p:blipFill>
          <a:blip r:embed="rId3" cstate="print"/>
          <a:srcRect l="369" b="8765"/>
          <a:stretch>
            <a:fillRect/>
          </a:stretch>
        </p:blipFill>
        <p:spPr bwMode="auto">
          <a:xfrm>
            <a:off x="5426075" y="1866900"/>
            <a:ext cx="3641725" cy="3098800"/>
          </a:xfrm>
          <a:prstGeom prst="rect">
            <a:avLst/>
          </a:prstGeom>
          <a:noFill/>
        </p:spPr>
      </p:pic>
      <p:pic>
        <p:nvPicPr>
          <p:cNvPr id="709634" name="Picture 2" descr="figure_09_26b_1_labeled"/>
          <p:cNvPicPr>
            <a:picLocks noChangeAspect="1" noChangeArrowheads="1"/>
          </p:cNvPicPr>
          <p:nvPr/>
        </p:nvPicPr>
        <p:blipFill>
          <a:blip r:embed="rId4" cstate="print"/>
          <a:srcRect l="305" b="3593"/>
          <a:stretch>
            <a:fillRect/>
          </a:stretch>
        </p:blipFill>
        <p:spPr bwMode="auto">
          <a:xfrm>
            <a:off x="66675" y="1922463"/>
            <a:ext cx="5375275" cy="2946400"/>
          </a:xfrm>
          <a:prstGeom prst="rect">
            <a:avLst/>
          </a:prstGeom>
          <a:noFill/>
        </p:spPr>
      </p:pic>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810" name="Rectangle 2"/>
          <p:cNvSpPr>
            <a:spLocks noGrp="1" noChangeArrowheads="1"/>
          </p:cNvSpPr>
          <p:nvPr>
            <p:ph type="title"/>
          </p:nvPr>
        </p:nvSpPr>
        <p:spPr/>
        <p:txBody>
          <a:bodyPr/>
          <a:lstStyle/>
          <a:p>
            <a:r>
              <a:rPr lang="en-US" dirty="0"/>
              <a:t>Hearing</a:t>
            </a:r>
          </a:p>
        </p:txBody>
      </p:sp>
      <p:sp>
        <p:nvSpPr>
          <p:cNvPr id="631811" name="Rectangle 3"/>
          <p:cNvSpPr>
            <a:spLocks noGrp="1" noChangeArrowheads="1"/>
          </p:cNvSpPr>
          <p:nvPr>
            <p:ph type="body" idx="1"/>
          </p:nvPr>
        </p:nvSpPr>
        <p:spPr>
          <a:xfrm>
            <a:off x="457200" y="1371600"/>
            <a:ext cx="8229600" cy="5257800"/>
          </a:xfrm>
        </p:spPr>
        <p:txBody>
          <a:bodyPr/>
          <a:lstStyle/>
          <a:p>
            <a:pPr>
              <a:lnSpc>
                <a:spcPct val="125000"/>
              </a:lnSpc>
            </a:pPr>
            <a:r>
              <a:rPr lang="en-US" sz="2800" dirty="0">
                <a:solidFill>
                  <a:srgbClr val="000000"/>
                </a:solidFill>
              </a:rPr>
              <a:t>Auditory Ossicles </a:t>
            </a:r>
          </a:p>
          <a:p>
            <a:pPr lvl="1">
              <a:lnSpc>
                <a:spcPct val="125000"/>
              </a:lnSpc>
            </a:pPr>
            <a:r>
              <a:rPr lang="en-US" sz="2400" dirty="0">
                <a:solidFill>
                  <a:srgbClr val="000000"/>
                </a:solidFill>
              </a:rPr>
              <a:t>Convert pressure fluctuation in air into much greater pressure fluctuations in perilymph of cochlea</a:t>
            </a:r>
          </a:p>
          <a:p>
            <a:pPr lvl="1">
              <a:lnSpc>
                <a:spcPct val="125000"/>
              </a:lnSpc>
            </a:pPr>
            <a:r>
              <a:rPr lang="en-US" sz="2400" dirty="0">
                <a:solidFill>
                  <a:srgbClr val="000000"/>
                </a:solidFill>
              </a:rPr>
              <a:t>Frequency of sound:</a:t>
            </a:r>
          </a:p>
          <a:p>
            <a:pPr lvl="2">
              <a:lnSpc>
                <a:spcPct val="125000"/>
              </a:lnSpc>
            </a:pPr>
            <a:r>
              <a:rPr lang="en-US" sz="2000" dirty="0">
                <a:solidFill>
                  <a:srgbClr val="000000"/>
                </a:solidFill>
              </a:rPr>
              <a:t>Determined by which part of cochlear duct is stimulated</a:t>
            </a:r>
          </a:p>
          <a:p>
            <a:pPr lvl="1">
              <a:lnSpc>
                <a:spcPct val="125000"/>
              </a:lnSpc>
            </a:pPr>
            <a:r>
              <a:rPr lang="en-US" sz="2400" dirty="0">
                <a:solidFill>
                  <a:srgbClr val="000000"/>
                </a:solidFill>
              </a:rPr>
              <a:t>Intensity (volume):</a:t>
            </a:r>
          </a:p>
          <a:p>
            <a:pPr lvl="2">
              <a:lnSpc>
                <a:spcPct val="125000"/>
              </a:lnSpc>
            </a:pPr>
            <a:r>
              <a:rPr lang="en-US" sz="2000" dirty="0">
                <a:solidFill>
                  <a:srgbClr val="000000"/>
                </a:solidFill>
              </a:rPr>
              <a:t>Determined by number of </a:t>
            </a:r>
            <a:r>
              <a:rPr lang="en-US" sz="2000" b="1" dirty="0">
                <a:solidFill>
                  <a:srgbClr val="000000"/>
                </a:solidFill>
              </a:rPr>
              <a:t>hair cells</a:t>
            </a:r>
            <a:r>
              <a:rPr lang="en-US" sz="2000" dirty="0">
                <a:solidFill>
                  <a:srgbClr val="000000"/>
                </a:solidFill>
              </a:rPr>
              <a:t> stimulated</a:t>
            </a:r>
          </a:p>
          <a:p>
            <a:pPr lvl="2">
              <a:lnSpc>
                <a:spcPct val="125000"/>
              </a:lnSpc>
              <a:buFontTx/>
              <a:buNone/>
            </a:pPr>
            <a:r>
              <a:rPr lang="en-US" sz="2000" dirty="0">
                <a:solidFill>
                  <a:srgbClr val="000000"/>
                </a:solidFill>
              </a:rPr>
              <a:t>  </a:t>
            </a:r>
          </a:p>
        </p:txBody>
      </p:sp>
      <p:pic>
        <p:nvPicPr>
          <p:cNvPr id="4" name="Picture 4" descr="play">
            <a:hlinkClick r:id="rId3" action="ppaction://hlinkfile"/>
          </p:cNvPr>
          <p:cNvPicPr>
            <a:picLocks noChangeAspect="1" noChangeArrowheads="1"/>
          </p:cNvPicPr>
          <p:nvPr/>
        </p:nvPicPr>
        <p:blipFill>
          <a:blip r:embed="rId4" cstate="print"/>
          <a:srcRect/>
          <a:stretch>
            <a:fillRect/>
          </a:stretch>
        </p:blipFill>
        <p:spPr bwMode="auto">
          <a:xfrm>
            <a:off x="2971838" y="5458047"/>
            <a:ext cx="1295400" cy="725488"/>
          </a:xfrm>
          <a:prstGeom prst="rect">
            <a:avLst/>
          </a:prstGeom>
          <a:noFill/>
        </p:spPr>
      </p:pic>
      <p:sp>
        <p:nvSpPr>
          <p:cNvPr id="5" name="TextBox 4"/>
          <p:cNvSpPr txBox="1"/>
          <p:nvPr/>
        </p:nvSpPr>
        <p:spPr>
          <a:xfrm>
            <a:off x="4720856" y="5613991"/>
            <a:ext cx="3296093" cy="369332"/>
          </a:xfrm>
          <a:prstGeom prst="rect">
            <a:avLst/>
          </a:prstGeom>
          <a:noFill/>
        </p:spPr>
        <p:txBody>
          <a:bodyPr wrap="square" rtlCol="0">
            <a:spAutoFit/>
          </a:bodyPr>
          <a:lstStyle/>
          <a:p>
            <a:r>
              <a:rPr lang="en-US" dirty="0" smtClean="0"/>
              <a:t>Hearing Receptors</a:t>
            </a:r>
            <a:endParaRPr lang="en-US" dirty="0"/>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2290" name="Rectangle 2"/>
          <p:cNvSpPr>
            <a:spLocks noGrp="1" noChangeArrowheads="1"/>
          </p:cNvSpPr>
          <p:nvPr>
            <p:ph type="title"/>
          </p:nvPr>
        </p:nvSpPr>
        <p:spPr/>
        <p:txBody>
          <a:bodyPr/>
          <a:lstStyle/>
          <a:p>
            <a:r>
              <a:rPr lang="en-US" dirty="0"/>
              <a:t>Sound and Hearing</a:t>
            </a:r>
          </a:p>
        </p:txBody>
      </p:sp>
      <p:sp>
        <p:nvSpPr>
          <p:cNvPr id="652291" name="Rectangle 3"/>
          <p:cNvSpPr>
            <a:spLocks noGrp="1" noChangeArrowheads="1"/>
          </p:cNvSpPr>
          <p:nvPr>
            <p:ph type="body" idx="1"/>
          </p:nvPr>
        </p:nvSpPr>
        <p:spPr>
          <a:xfrm>
            <a:off x="457200" y="1914525"/>
            <a:ext cx="8229600" cy="4525963"/>
          </a:xfrm>
        </p:spPr>
        <p:txBody>
          <a:bodyPr/>
          <a:lstStyle/>
          <a:p>
            <a:pPr>
              <a:lnSpc>
                <a:spcPct val="80000"/>
              </a:lnSpc>
            </a:pPr>
            <a:endParaRPr lang="en-US" dirty="0"/>
          </a:p>
          <a:p>
            <a:pPr>
              <a:lnSpc>
                <a:spcPct val="80000"/>
              </a:lnSpc>
            </a:pPr>
            <a:endParaRPr lang="en-US" dirty="0"/>
          </a:p>
          <a:p>
            <a:pPr>
              <a:lnSpc>
                <a:spcPct val="80000"/>
              </a:lnSpc>
            </a:pPr>
            <a:endParaRPr lang="en-US" dirty="0"/>
          </a:p>
          <a:p>
            <a:pPr algn="ctr">
              <a:lnSpc>
                <a:spcPct val="80000"/>
              </a:lnSpc>
              <a:buFontTx/>
              <a:buNone/>
            </a:pPr>
            <a:endParaRPr lang="en-US" dirty="0"/>
          </a:p>
          <a:p>
            <a:pPr algn="ctr">
              <a:lnSpc>
                <a:spcPct val="80000"/>
              </a:lnSpc>
              <a:buFontTx/>
              <a:buNone/>
            </a:pPr>
            <a:endParaRPr lang="en-US" dirty="0"/>
          </a:p>
          <a:p>
            <a:pPr algn="ctr">
              <a:lnSpc>
                <a:spcPct val="80000"/>
              </a:lnSpc>
              <a:buFontTx/>
              <a:buNone/>
            </a:pPr>
            <a:endParaRPr lang="en-US" dirty="0"/>
          </a:p>
          <a:p>
            <a:pPr algn="ctr">
              <a:lnSpc>
                <a:spcPct val="80000"/>
              </a:lnSpc>
              <a:buFontTx/>
              <a:buNone/>
            </a:pPr>
            <a:endParaRPr lang="en-US" sz="2800" dirty="0"/>
          </a:p>
          <a:p>
            <a:pPr algn="ctr">
              <a:lnSpc>
                <a:spcPct val="80000"/>
              </a:lnSpc>
              <a:buFontTx/>
              <a:buNone/>
            </a:pPr>
            <a:endParaRPr lang="en-US" dirty="0"/>
          </a:p>
          <a:p>
            <a:pPr>
              <a:lnSpc>
                <a:spcPct val="80000"/>
              </a:lnSpc>
              <a:buFontTx/>
              <a:buNone/>
            </a:pPr>
            <a:endParaRPr lang="en-US" sz="1800" dirty="0"/>
          </a:p>
          <a:p>
            <a:pPr>
              <a:lnSpc>
                <a:spcPct val="80000"/>
              </a:lnSpc>
              <a:buFontTx/>
              <a:buNone/>
            </a:pPr>
            <a:r>
              <a:rPr lang="en-US" sz="2000" dirty="0"/>
              <a:t>Figure 9-27</a:t>
            </a:r>
          </a:p>
        </p:txBody>
      </p:sp>
      <p:pic>
        <p:nvPicPr>
          <p:cNvPr id="652295" name="Picture 7" descr="figure_09_27_1"/>
          <p:cNvPicPr>
            <a:picLocks noChangeAspect="1" noChangeArrowheads="1"/>
          </p:cNvPicPr>
          <p:nvPr/>
        </p:nvPicPr>
        <p:blipFill>
          <a:blip r:embed="rId3" cstate="print"/>
          <a:srcRect b="35477"/>
          <a:stretch>
            <a:fillRect/>
          </a:stretch>
        </p:blipFill>
        <p:spPr bwMode="auto">
          <a:xfrm>
            <a:off x="33338" y="1325563"/>
            <a:ext cx="4692650" cy="4206875"/>
          </a:xfrm>
          <a:prstGeom prst="rect">
            <a:avLst/>
          </a:prstGeom>
          <a:noFill/>
        </p:spPr>
      </p:pic>
      <p:pic>
        <p:nvPicPr>
          <p:cNvPr id="652296" name="Picture 8" descr="figure_09_27_1"/>
          <p:cNvPicPr>
            <a:picLocks noChangeAspect="1" noChangeArrowheads="1"/>
          </p:cNvPicPr>
          <p:nvPr/>
        </p:nvPicPr>
        <p:blipFill>
          <a:blip r:embed="rId3" cstate="print"/>
          <a:srcRect t="64523" r="6976"/>
          <a:stretch>
            <a:fillRect/>
          </a:stretch>
        </p:blipFill>
        <p:spPr bwMode="auto">
          <a:xfrm>
            <a:off x="4789488" y="3235325"/>
            <a:ext cx="4318000" cy="2286000"/>
          </a:xfrm>
          <a:prstGeom prst="rect">
            <a:avLst/>
          </a:prstGeom>
          <a:noFill/>
        </p:spPr>
      </p:pic>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4338" name="Rectangle 2"/>
          <p:cNvSpPr>
            <a:spLocks noGrp="1" noChangeArrowheads="1"/>
          </p:cNvSpPr>
          <p:nvPr>
            <p:ph type="title"/>
          </p:nvPr>
        </p:nvSpPr>
        <p:spPr/>
        <p:txBody>
          <a:bodyPr/>
          <a:lstStyle/>
          <a:p>
            <a:r>
              <a:rPr lang="en-US" dirty="0"/>
              <a:t>Sound and Hearing</a:t>
            </a:r>
          </a:p>
        </p:txBody>
      </p:sp>
      <p:sp>
        <p:nvSpPr>
          <p:cNvPr id="654339" name="Rectangle 3"/>
          <p:cNvSpPr>
            <a:spLocks noGrp="1" noChangeArrowheads="1"/>
          </p:cNvSpPr>
          <p:nvPr>
            <p:ph type="body" idx="1"/>
          </p:nvPr>
        </p:nvSpPr>
        <p:spPr>
          <a:xfrm>
            <a:off x="457200" y="1906588"/>
            <a:ext cx="8229600" cy="4525962"/>
          </a:xfrm>
        </p:spPr>
        <p:txBody>
          <a:bodyPr/>
          <a:lstStyle/>
          <a:p>
            <a:pPr>
              <a:lnSpc>
                <a:spcPct val="80000"/>
              </a:lnSpc>
            </a:pPr>
            <a:endParaRPr lang="en-US" dirty="0"/>
          </a:p>
          <a:p>
            <a:pPr>
              <a:lnSpc>
                <a:spcPct val="80000"/>
              </a:lnSpc>
            </a:pPr>
            <a:endParaRPr lang="en-US" dirty="0"/>
          </a:p>
          <a:p>
            <a:pPr>
              <a:lnSpc>
                <a:spcPct val="80000"/>
              </a:lnSpc>
            </a:pPr>
            <a:endParaRPr lang="en-US" dirty="0"/>
          </a:p>
          <a:p>
            <a:pPr algn="ctr">
              <a:lnSpc>
                <a:spcPct val="80000"/>
              </a:lnSpc>
              <a:buFontTx/>
              <a:buNone/>
            </a:pPr>
            <a:endParaRPr lang="en-US" dirty="0"/>
          </a:p>
          <a:p>
            <a:pPr algn="ctr">
              <a:lnSpc>
                <a:spcPct val="80000"/>
              </a:lnSpc>
              <a:buFontTx/>
              <a:buNone/>
            </a:pPr>
            <a:endParaRPr lang="en-US" dirty="0"/>
          </a:p>
          <a:p>
            <a:pPr algn="ctr">
              <a:lnSpc>
                <a:spcPct val="80000"/>
              </a:lnSpc>
              <a:buFontTx/>
              <a:buNone/>
            </a:pPr>
            <a:endParaRPr lang="en-US" dirty="0"/>
          </a:p>
          <a:p>
            <a:pPr algn="ctr">
              <a:lnSpc>
                <a:spcPct val="80000"/>
              </a:lnSpc>
              <a:buFontTx/>
              <a:buNone/>
            </a:pPr>
            <a:endParaRPr lang="en-US" sz="2800" dirty="0"/>
          </a:p>
          <a:p>
            <a:pPr algn="ctr">
              <a:lnSpc>
                <a:spcPct val="80000"/>
              </a:lnSpc>
              <a:buFontTx/>
              <a:buNone/>
            </a:pPr>
            <a:endParaRPr lang="en-US" dirty="0"/>
          </a:p>
          <a:p>
            <a:pPr>
              <a:lnSpc>
                <a:spcPct val="80000"/>
              </a:lnSpc>
              <a:buFontTx/>
              <a:buNone/>
            </a:pPr>
            <a:endParaRPr lang="en-US" sz="1800" dirty="0"/>
          </a:p>
          <a:p>
            <a:pPr>
              <a:lnSpc>
                <a:spcPct val="80000"/>
              </a:lnSpc>
              <a:buFontTx/>
              <a:buNone/>
            </a:pPr>
            <a:r>
              <a:rPr lang="en-US" sz="2000" dirty="0"/>
              <a:t>Figure 9-27</a:t>
            </a:r>
          </a:p>
        </p:txBody>
      </p:sp>
      <p:pic>
        <p:nvPicPr>
          <p:cNvPr id="654343" name="Picture 7" descr="figure_09_27_2"/>
          <p:cNvPicPr>
            <a:picLocks noChangeAspect="1" noChangeArrowheads="1"/>
          </p:cNvPicPr>
          <p:nvPr/>
        </p:nvPicPr>
        <p:blipFill>
          <a:blip r:embed="rId3" cstate="print"/>
          <a:srcRect l="3944" t="63097"/>
          <a:stretch>
            <a:fillRect/>
          </a:stretch>
        </p:blipFill>
        <p:spPr bwMode="auto">
          <a:xfrm>
            <a:off x="4800600" y="3032125"/>
            <a:ext cx="4291013" cy="2400300"/>
          </a:xfrm>
          <a:prstGeom prst="rect">
            <a:avLst/>
          </a:prstGeom>
          <a:noFill/>
        </p:spPr>
      </p:pic>
      <p:pic>
        <p:nvPicPr>
          <p:cNvPr id="654342" name="Picture 6" descr="figure_09_27_2"/>
          <p:cNvPicPr>
            <a:picLocks noChangeAspect="1" noChangeArrowheads="1"/>
          </p:cNvPicPr>
          <p:nvPr/>
        </p:nvPicPr>
        <p:blipFill>
          <a:blip r:embed="rId3" cstate="print"/>
          <a:srcRect b="38380"/>
          <a:stretch>
            <a:fillRect/>
          </a:stretch>
        </p:blipFill>
        <p:spPr bwMode="auto">
          <a:xfrm>
            <a:off x="88900" y="1273175"/>
            <a:ext cx="4699000" cy="4216400"/>
          </a:xfrm>
          <a:prstGeom prst="rect">
            <a:avLst/>
          </a:prstGeom>
          <a:noFill/>
        </p:spPr>
      </p:pic>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6386" name="Rectangle 2"/>
          <p:cNvSpPr>
            <a:spLocks noGrp="1" noChangeArrowheads="1"/>
          </p:cNvSpPr>
          <p:nvPr>
            <p:ph type="title"/>
          </p:nvPr>
        </p:nvSpPr>
        <p:spPr/>
        <p:txBody>
          <a:bodyPr/>
          <a:lstStyle/>
          <a:p>
            <a:r>
              <a:rPr lang="en-US" dirty="0"/>
              <a:t>Hearing</a:t>
            </a:r>
          </a:p>
        </p:txBody>
      </p:sp>
      <p:sp>
        <p:nvSpPr>
          <p:cNvPr id="656387" name="Rectangle 3"/>
          <p:cNvSpPr>
            <a:spLocks noGrp="1" noChangeArrowheads="1"/>
          </p:cNvSpPr>
          <p:nvPr>
            <p:ph type="body" idx="1"/>
          </p:nvPr>
        </p:nvSpPr>
        <p:spPr>
          <a:xfrm>
            <a:off x="457200" y="1295400"/>
            <a:ext cx="8229600" cy="4953000"/>
          </a:xfrm>
        </p:spPr>
        <p:txBody>
          <a:bodyPr/>
          <a:lstStyle/>
          <a:p>
            <a:pPr>
              <a:lnSpc>
                <a:spcPct val="150000"/>
              </a:lnSpc>
            </a:pPr>
            <a:r>
              <a:rPr lang="en-US" sz="3000" dirty="0">
                <a:solidFill>
                  <a:srgbClr val="000000"/>
                </a:solidFill>
              </a:rPr>
              <a:t>Auditory Pathways</a:t>
            </a:r>
          </a:p>
          <a:p>
            <a:pPr lvl="1">
              <a:lnSpc>
                <a:spcPct val="150000"/>
              </a:lnSpc>
            </a:pPr>
            <a:r>
              <a:rPr lang="en-US" sz="2600" dirty="0">
                <a:solidFill>
                  <a:srgbClr val="000000"/>
                </a:solidFill>
              </a:rPr>
              <a:t>Cochlear branch:</a:t>
            </a:r>
            <a:endParaRPr lang="en-US" sz="2400" dirty="0">
              <a:solidFill>
                <a:srgbClr val="000000"/>
              </a:solidFill>
            </a:endParaRPr>
          </a:p>
          <a:p>
            <a:pPr lvl="2">
              <a:lnSpc>
                <a:spcPct val="150000"/>
              </a:lnSpc>
            </a:pPr>
            <a:r>
              <a:rPr lang="en-US" sz="2200" dirty="0">
                <a:solidFill>
                  <a:srgbClr val="000000"/>
                </a:solidFill>
              </a:rPr>
              <a:t>Formed by afferent fibers of spiral ganglion neurons:</a:t>
            </a:r>
          </a:p>
          <a:p>
            <a:pPr lvl="3">
              <a:lnSpc>
                <a:spcPct val="150000"/>
              </a:lnSpc>
            </a:pPr>
            <a:r>
              <a:rPr lang="en-US" dirty="0">
                <a:solidFill>
                  <a:srgbClr val="000000"/>
                </a:solidFill>
              </a:rPr>
              <a:t>enters medulla oblongata </a:t>
            </a:r>
          </a:p>
          <a:p>
            <a:pPr lvl="3">
              <a:lnSpc>
                <a:spcPct val="150000"/>
              </a:lnSpc>
            </a:pPr>
            <a:r>
              <a:rPr lang="en-US" dirty="0">
                <a:solidFill>
                  <a:srgbClr val="000000"/>
                </a:solidFill>
              </a:rPr>
              <a:t>synapses at dorsal and ventral cochlear nuclei </a:t>
            </a:r>
          </a:p>
          <a:p>
            <a:pPr lvl="3">
              <a:lnSpc>
                <a:spcPct val="150000"/>
              </a:lnSpc>
            </a:pPr>
            <a:r>
              <a:rPr lang="en-US" dirty="0">
                <a:solidFill>
                  <a:srgbClr val="000000"/>
                </a:solidFill>
              </a:rPr>
              <a:t>information crosses to opposite side of brain:</a:t>
            </a:r>
          </a:p>
          <a:p>
            <a:pPr lvl="4">
              <a:lnSpc>
                <a:spcPct val="150000"/>
              </a:lnSpc>
            </a:pPr>
            <a:r>
              <a:rPr lang="en-US" dirty="0">
                <a:solidFill>
                  <a:srgbClr val="000000"/>
                </a:solidFill>
              </a:rPr>
              <a:t>ascends to inferior colliculus of mesencephalon</a:t>
            </a:r>
            <a:endParaRPr lang="en-US" sz="1800" dirty="0">
              <a:solidFill>
                <a:srgbClr val="000000"/>
              </a:solidFill>
            </a:endParaRPr>
          </a:p>
          <a:p>
            <a:pPr lvl="2"/>
            <a:endParaRPr lang="en-US" sz="2000" dirty="0">
              <a:solidFill>
                <a:srgbClr val="000000"/>
              </a:solidFill>
            </a:endParaRPr>
          </a:p>
        </p:txBody>
      </p:sp>
      <p:sp>
        <p:nvSpPr>
          <p:cNvPr id="656388" name="Rectangle 4"/>
          <p:cNvSpPr>
            <a:spLocks noChangeArrowheads="1"/>
          </p:cNvSpPr>
          <p:nvPr/>
        </p:nvSpPr>
        <p:spPr bwMode="auto">
          <a:xfrm>
            <a:off x="7772400" y="6443663"/>
            <a:ext cx="1031875" cy="274637"/>
          </a:xfrm>
          <a:prstGeom prst="rect">
            <a:avLst/>
          </a:prstGeom>
          <a:noFill/>
          <a:ln w="9525">
            <a:noFill/>
            <a:miter lim="800000"/>
            <a:headEnd/>
            <a:tailEnd/>
          </a:ln>
          <a:effectLst/>
        </p:spPr>
        <p:txBody>
          <a:bodyPr wrap="none">
            <a:spAutoFit/>
          </a:bodyPr>
          <a:lstStyle/>
          <a:p>
            <a:pPr eaLnBrk="0" hangingPunct="0">
              <a:spcBef>
                <a:spcPct val="20000"/>
              </a:spcBef>
              <a:buClr>
                <a:schemeClr val="tx1"/>
              </a:buClr>
            </a:pPr>
            <a:r>
              <a:rPr lang="en-US" sz="1200" dirty="0">
                <a:solidFill>
                  <a:srgbClr val="FFFFFF"/>
                </a:solidFill>
                <a:latin typeface="Trebuchet MS" pitchFamily="48" charset="0"/>
              </a:rPr>
              <a:t>Figure 17–31</a:t>
            </a: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8434" name="Rectangle 2"/>
          <p:cNvSpPr>
            <a:spLocks noGrp="1" noChangeArrowheads="1"/>
          </p:cNvSpPr>
          <p:nvPr>
            <p:ph type="title"/>
          </p:nvPr>
        </p:nvSpPr>
        <p:spPr/>
        <p:txBody>
          <a:bodyPr/>
          <a:lstStyle/>
          <a:p>
            <a:r>
              <a:rPr lang="en-US" dirty="0"/>
              <a:t>Hearing</a:t>
            </a:r>
          </a:p>
        </p:txBody>
      </p:sp>
      <p:sp>
        <p:nvSpPr>
          <p:cNvPr id="658435" name="Rectangle 3"/>
          <p:cNvSpPr>
            <a:spLocks noGrp="1" noChangeArrowheads="1"/>
          </p:cNvSpPr>
          <p:nvPr>
            <p:ph type="body" idx="1"/>
          </p:nvPr>
        </p:nvSpPr>
        <p:spPr>
          <a:xfrm>
            <a:off x="457200" y="1447800"/>
            <a:ext cx="8229600" cy="4525963"/>
          </a:xfrm>
        </p:spPr>
        <p:txBody>
          <a:bodyPr/>
          <a:lstStyle/>
          <a:p>
            <a:pPr>
              <a:lnSpc>
                <a:spcPct val="150000"/>
              </a:lnSpc>
            </a:pPr>
            <a:r>
              <a:rPr lang="en-US" dirty="0">
                <a:solidFill>
                  <a:srgbClr val="000000"/>
                </a:solidFill>
              </a:rPr>
              <a:t>Auditory Pathways</a:t>
            </a:r>
          </a:p>
          <a:p>
            <a:pPr lvl="1">
              <a:lnSpc>
                <a:spcPct val="150000"/>
              </a:lnSpc>
            </a:pPr>
            <a:r>
              <a:rPr lang="en-US" dirty="0">
                <a:solidFill>
                  <a:srgbClr val="000000"/>
                </a:solidFill>
              </a:rPr>
              <a:t>Ascending auditory sensations:</a:t>
            </a:r>
          </a:p>
          <a:p>
            <a:pPr lvl="2">
              <a:lnSpc>
                <a:spcPct val="150000"/>
              </a:lnSpc>
            </a:pPr>
            <a:r>
              <a:rPr lang="en-US" dirty="0">
                <a:solidFill>
                  <a:srgbClr val="000000"/>
                </a:solidFill>
              </a:rPr>
              <a:t>Synapse in medial geniculate nucleus of thalamus</a:t>
            </a:r>
          </a:p>
          <a:p>
            <a:pPr lvl="2">
              <a:lnSpc>
                <a:spcPct val="150000"/>
              </a:lnSpc>
            </a:pPr>
            <a:r>
              <a:rPr lang="en-US" dirty="0">
                <a:solidFill>
                  <a:srgbClr val="000000"/>
                </a:solidFill>
              </a:rPr>
              <a:t>Projection fibers deliver information to auditory cortex of temporal lobe</a:t>
            </a: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0485" name="Picture 5" descr="figure_09_28_0_labeled"/>
          <p:cNvPicPr>
            <a:picLocks noChangeAspect="1" noChangeArrowheads="1"/>
          </p:cNvPicPr>
          <p:nvPr/>
        </p:nvPicPr>
        <p:blipFill>
          <a:blip r:embed="rId3" cstate="print"/>
          <a:srcRect b="2722"/>
          <a:stretch>
            <a:fillRect/>
          </a:stretch>
        </p:blipFill>
        <p:spPr bwMode="auto">
          <a:xfrm>
            <a:off x="1566863" y="1411288"/>
            <a:ext cx="6159500" cy="4533900"/>
          </a:xfrm>
          <a:prstGeom prst="rect">
            <a:avLst/>
          </a:prstGeom>
          <a:noFill/>
        </p:spPr>
      </p:pic>
      <p:sp>
        <p:nvSpPr>
          <p:cNvPr id="660482" name="Rectangle 2"/>
          <p:cNvSpPr>
            <a:spLocks noGrp="1" noChangeArrowheads="1"/>
          </p:cNvSpPr>
          <p:nvPr>
            <p:ph type="title"/>
          </p:nvPr>
        </p:nvSpPr>
        <p:spPr/>
        <p:txBody>
          <a:bodyPr/>
          <a:lstStyle/>
          <a:p>
            <a:r>
              <a:rPr lang="en-US" sz="4000" dirty="0"/>
              <a:t>Pathways for Auditory Sensations</a:t>
            </a:r>
          </a:p>
        </p:txBody>
      </p:sp>
      <p:sp>
        <p:nvSpPr>
          <p:cNvPr id="660483" name="Rectangle 3"/>
          <p:cNvSpPr>
            <a:spLocks noGrp="1" noChangeArrowheads="1"/>
          </p:cNvSpPr>
          <p:nvPr>
            <p:ph type="body" idx="1"/>
          </p:nvPr>
        </p:nvSpPr>
        <p:spPr/>
        <p:txBody>
          <a:bodyPr/>
          <a:lstStyle/>
          <a:p>
            <a:pPr>
              <a:lnSpc>
                <a:spcPct val="90000"/>
              </a:lnSpc>
            </a:pPr>
            <a:endParaRPr lang="en-US" sz="3600" dirty="0"/>
          </a:p>
          <a:p>
            <a:pPr>
              <a:lnSpc>
                <a:spcPct val="90000"/>
              </a:lnSpc>
            </a:pPr>
            <a:endParaRPr lang="en-US" sz="3600" dirty="0"/>
          </a:p>
          <a:p>
            <a:pPr>
              <a:lnSpc>
                <a:spcPct val="90000"/>
              </a:lnSpc>
            </a:pPr>
            <a:endParaRPr lang="en-US" sz="3600" dirty="0"/>
          </a:p>
          <a:p>
            <a:pPr algn="ctr">
              <a:lnSpc>
                <a:spcPct val="90000"/>
              </a:lnSpc>
              <a:buFontTx/>
              <a:buNone/>
            </a:pPr>
            <a:endParaRPr lang="en-US" dirty="0"/>
          </a:p>
          <a:p>
            <a:pPr algn="ctr">
              <a:lnSpc>
                <a:spcPct val="90000"/>
              </a:lnSpc>
              <a:buFontTx/>
              <a:buNone/>
            </a:pPr>
            <a:endParaRPr lang="en-US" dirty="0"/>
          </a:p>
          <a:p>
            <a:pPr algn="ctr">
              <a:lnSpc>
                <a:spcPct val="90000"/>
              </a:lnSpc>
              <a:buFontTx/>
              <a:buNone/>
            </a:pPr>
            <a:endParaRPr lang="en-US" sz="3600" dirty="0"/>
          </a:p>
          <a:p>
            <a:pPr algn="ctr">
              <a:lnSpc>
                <a:spcPct val="90000"/>
              </a:lnSpc>
              <a:buFontTx/>
              <a:buNone/>
            </a:pPr>
            <a:endParaRPr lang="en-US" sz="3600" dirty="0"/>
          </a:p>
          <a:p>
            <a:pPr>
              <a:lnSpc>
                <a:spcPct val="90000"/>
              </a:lnSpc>
              <a:buFontTx/>
              <a:buNone/>
            </a:pPr>
            <a:r>
              <a:rPr lang="en-US" sz="2000" dirty="0"/>
              <a:t>Figure 9-28 </a:t>
            </a: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1444" name="Rectangle 4"/>
          <p:cNvSpPr>
            <a:spLocks noGrp="1" noChangeArrowheads="1"/>
          </p:cNvSpPr>
          <p:nvPr>
            <p:ph type="ctrTitle"/>
          </p:nvPr>
        </p:nvSpPr>
        <p:spPr>
          <a:noFill/>
        </p:spPr>
        <p:txBody>
          <a:bodyPr/>
          <a:lstStyle/>
          <a:p>
            <a:r>
              <a:rPr lang="en-US" sz="4000" dirty="0" smtClean="0">
                <a:solidFill>
                  <a:schemeClr val="tx1"/>
                </a:solidFill>
              </a:rPr>
              <a:t>9-8: </a:t>
            </a:r>
            <a:r>
              <a:rPr lang="en-US" sz="4000" dirty="0">
                <a:solidFill>
                  <a:schemeClr val="tx1"/>
                </a:solidFill>
              </a:rPr>
              <a:t>Aging is accompanied</a:t>
            </a:r>
            <a:br>
              <a:rPr lang="en-US" sz="4000" dirty="0">
                <a:solidFill>
                  <a:schemeClr val="tx1"/>
                </a:solidFill>
              </a:rPr>
            </a:br>
            <a:r>
              <a:rPr lang="en-US" sz="4000" dirty="0">
                <a:solidFill>
                  <a:schemeClr val="tx1"/>
                </a:solidFill>
              </a:rPr>
              <a:t>by a noticeable decline in</a:t>
            </a:r>
            <a:br>
              <a:rPr lang="en-US" sz="4000" dirty="0">
                <a:solidFill>
                  <a:schemeClr val="tx1"/>
                </a:solidFill>
              </a:rPr>
            </a:br>
            <a:r>
              <a:rPr lang="en-US" sz="4000" dirty="0">
                <a:solidFill>
                  <a:schemeClr val="tx1"/>
                </a:solidFill>
              </a:rPr>
              <a:t>the special senses</a:t>
            </a: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3490" name="Rectangle 2"/>
          <p:cNvSpPr>
            <a:spLocks noGrp="1" noChangeArrowheads="1"/>
          </p:cNvSpPr>
          <p:nvPr>
            <p:ph type="title"/>
          </p:nvPr>
        </p:nvSpPr>
        <p:spPr/>
        <p:txBody>
          <a:bodyPr/>
          <a:lstStyle/>
          <a:p>
            <a:r>
              <a:rPr lang="en-US" dirty="0"/>
              <a:t>Smell and Aging</a:t>
            </a:r>
          </a:p>
        </p:txBody>
      </p:sp>
      <p:sp>
        <p:nvSpPr>
          <p:cNvPr id="703491" name="Rectangle 3"/>
          <p:cNvSpPr>
            <a:spLocks noGrp="1" noChangeArrowheads="1"/>
          </p:cNvSpPr>
          <p:nvPr>
            <p:ph type="body" idx="1"/>
          </p:nvPr>
        </p:nvSpPr>
        <p:spPr/>
        <p:txBody>
          <a:bodyPr/>
          <a:lstStyle/>
          <a:p>
            <a:r>
              <a:rPr lang="en-US" dirty="0"/>
              <a:t>Olfactory neuron recycling slows, leading to decreased sensitivity</a:t>
            </a:r>
          </a:p>
        </p:txBody>
      </p:sp>
      <p:pic>
        <p:nvPicPr>
          <p:cNvPr id="1026" name="Picture 2"/>
          <p:cNvPicPr>
            <a:picLocks noChangeAspect="1" noChangeArrowheads="1"/>
          </p:cNvPicPr>
          <p:nvPr/>
        </p:nvPicPr>
        <p:blipFill>
          <a:blip r:embed="rId3" cstate="print"/>
          <a:srcRect/>
          <a:stretch>
            <a:fillRect/>
          </a:stretch>
        </p:blipFill>
        <p:spPr bwMode="auto">
          <a:xfrm>
            <a:off x="5009800" y="3083442"/>
            <a:ext cx="3396124" cy="290368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4514" name="Rectangle 2"/>
          <p:cNvSpPr>
            <a:spLocks noGrp="1" noChangeArrowheads="1"/>
          </p:cNvSpPr>
          <p:nvPr>
            <p:ph type="title"/>
          </p:nvPr>
        </p:nvSpPr>
        <p:spPr/>
        <p:txBody>
          <a:bodyPr/>
          <a:lstStyle/>
          <a:p>
            <a:r>
              <a:rPr lang="en-US" dirty="0"/>
              <a:t>Taste and Aging</a:t>
            </a:r>
          </a:p>
        </p:txBody>
      </p:sp>
      <p:sp>
        <p:nvSpPr>
          <p:cNvPr id="704515" name="Rectangle 3"/>
          <p:cNvSpPr>
            <a:spLocks noGrp="1" noChangeArrowheads="1"/>
          </p:cNvSpPr>
          <p:nvPr>
            <p:ph type="body" idx="1"/>
          </p:nvPr>
        </p:nvSpPr>
        <p:spPr/>
        <p:txBody>
          <a:bodyPr/>
          <a:lstStyle/>
          <a:p>
            <a:r>
              <a:rPr lang="en-US" dirty="0"/>
              <a:t>Number of taste buds is reduced, and sensitivity is lost</a:t>
            </a:r>
          </a:p>
        </p:txBody>
      </p:sp>
      <p:pic>
        <p:nvPicPr>
          <p:cNvPr id="3074" name="Picture 2"/>
          <p:cNvPicPr>
            <a:picLocks noChangeAspect="1" noChangeArrowheads="1"/>
          </p:cNvPicPr>
          <p:nvPr/>
        </p:nvPicPr>
        <p:blipFill>
          <a:blip r:embed="rId3" cstate="print"/>
          <a:srcRect/>
          <a:stretch>
            <a:fillRect/>
          </a:stretch>
        </p:blipFill>
        <p:spPr bwMode="auto">
          <a:xfrm>
            <a:off x="5029202" y="2273928"/>
            <a:ext cx="2891390" cy="4104444"/>
          </a:xfrm>
          <a:prstGeom prst="rect">
            <a:avLst/>
          </a:prstGeom>
          <a:noFill/>
          <a:ln w="9525">
            <a:noFill/>
            <a:miter lim="800000"/>
            <a:headEnd/>
            <a:tailEnd/>
          </a:ln>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5538" name="Rectangle 2"/>
          <p:cNvSpPr>
            <a:spLocks noGrp="1" noChangeArrowheads="1"/>
          </p:cNvSpPr>
          <p:nvPr>
            <p:ph type="title"/>
          </p:nvPr>
        </p:nvSpPr>
        <p:spPr/>
        <p:txBody>
          <a:bodyPr/>
          <a:lstStyle/>
          <a:p>
            <a:r>
              <a:rPr lang="en-US" dirty="0"/>
              <a:t>Vision and Aging</a:t>
            </a:r>
          </a:p>
        </p:txBody>
      </p:sp>
      <p:sp>
        <p:nvSpPr>
          <p:cNvPr id="705539" name="Rectangle 3"/>
          <p:cNvSpPr>
            <a:spLocks noGrp="1" noChangeArrowheads="1"/>
          </p:cNvSpPr>
          <p:nvPr>
            <p:ph type="body" idx="1"/>
          </p:nvPr>
        </p:nvSpPr>
        <p:spPr/>
        <p:txBody>
          <a:bodyPr/>
          <a:lstStyle/>
          <a:p>
            <a:r>
              <a:rPr lang="en-US" dirty="0"/>
              <a:t>Lens stiffens</a:t>
            </a:r>
          </a:p>
          <a:p>
            <a:r>
              <a:rPr lang="en-US" dirty="0"/>
              <a:t>Lens clouds</a:t>
            </a:r>
          </a:p>
          <a:p>
            <a:r>
              <a:rPr lang="en-US" dirty="0"/>
              <a:t>Blood vessels grow in retina</a:t>
            </a:r>
          </a:p>
        </p:txBody>
      </p:sp>
      <p:pic>
        <p:nvPicPr>
          <p:cNvPr id="4098" name="Picture 2"/>
          <p:cNvPicPr>
            <a:picLocks noChangeAspect="1" noChangeArrowheads="1"/>
          </p:cNvPicPr>
          <p:nvPr/>
        </p:nvPicPr>
        <p:blipFill>
          <a:blip r:embed="rId3" cstate="print"/>
          <a:srcRect/>
          <a:stretch>
            <a:fillRect/>
          </a:stretch>
        </p:blipFill>
        <p:spPr bwMode="auto">
          <a:xfrm>
            <a:off x="6289158" y="2243470"/>
            <a:ext cx="2610293" cy="3262866"/>
          </a:xfrm>
          <a:prstGeom prst="rect">
            <a:avLst/>
          </a:prstGeom>
          <a:noFill/>
          <a:ln w="9525">
            <a:noFill/>
            <a:miter lim="800000"/>
            <a:headEnd/>
            <a:tailEnd/>
          </a:ln>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62" name="Rectangle 2"/>
          <p:cNvSpPr>
            <a:spLocks noGrp="1" noChangeArrowheads="1"/>
          </p:cNvSpPr>
          <p:nvPr>
            <p:ph type="title"/>
          </p:nvPr>
        </p:nvSpPr>
        <p:spPr/>
        <p:txBody>
          <a:bodyPr/>
          <a:lstStyle/>
          <a:p>
            <a:r>
              <a:rPr lang="en-US" dirty="0"/>
              <a:t>Hearing and Aging</a:t>
            </a:r>
          </a:p>
        </p:txBody>
      </p:sp>
      <p:sp>
        <p:nvSpPr>
          <p:cNvPr id="706563" name="Rectangle 3"/>
          <p:cNvSpPr>
            <a:spLocks noGrp="1" noChangeArrowheads="1"/>
          </p:cNvSpPr>
          <p:nvPr>
            <p:ph type="body" idx="1"/>
          </p:nvPr>
        </p:nvSpPr>
        <p:spPr/>
        <p:txBody>
          <a:bodyPr/>
          <a:lstStyle/>
          <a:p>
            <a:r>
              <a:rPr lang="en-US" dirty="0"/>
              <a:t>Loss of elasticity in tympanic membrane</a:t>
            </a:r>
          </a:p>
        </p:txBody>
      </p:sp>
      <p:pic>
        <p:nvPicPr>
          <p:cNvPr id="5122" name="Picture 2"/>
          <p:cNvPicPr>
            <a:picLocks noChangeAspect="1" noChangeArrowheads="1"/>
          </p:cNvPicPr>
          <p:nvPr/>
        </p:nvPicPr>
        <p:blipFill>
          <a:blip r:embed="rId3" cstate="print"/>
          <a:srcRect/>
          <a:stretch>
            <a:fillRect/>
          </a:stretch>
        </p:blipFill>
        <p:spPr bwMode="auto">
          <a:xfrm>
            <a:off x="3753293" y="2537993"/>
            <a:ext cx="4626934" cy="3701547"/>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2374</TotalTime>
  <Words>2891</Words>
  <Application>Microsoft Office PowerPoint</Application>
  <PresentationFormat>On-screen Show (4:3)</PresentationFormat>
  <Paragraphs>1000</Paragraphs>
  <Slides>127</Slides>
  <Notes>118</Notes>
  <HiddenSlides>0</HiddenSlides>
  <MMClips>0</MMClips>
  <ScaleCrop>false</ScaleCrop>
  <HeadingPairs>
    <vt:vector size="4" baseType="variant">
      <vt:variant>
        <vt:lpstr>Theme</vt:lpstr>
      </vt:variant>
      <vt:variant>
        <vt:i4>1</vt:i4>
      </vt:variant>
      <vt:variant>
        <vt:lpstr>Slide Titles</vt:lpstr>
      </vt:variant>
      <vt:variant>
        <vt:i4>127</vt:i4>
      </vt:variant>
    </vt:vector>
  </HeadingPairs>
  <TitlesOfParts>
    <vt:vector size="128" baseType="lpstr">
      <vt:lpstr>1_Default Design</vt:lpstr>
      <vt:lpstr>PowerPoint Presentation</vt:lpstr>
      <vt:lpstr>9-1: Sensory receptors connect our internal and external environments with the nervous system</vt:lpstr>
      <vt:lpstr>Sensory Receptors</vt:lpstr>
      <vt:lpstr>Sensory Receptors</vt:lpstr>
      <vt:lpstr>Sensory Receptors</vt:lpstr>
      <vt:lpstr>Receptors and Receptive Fields</vt:lpstr>
      <vt:lpstr>Sensory Receptors</vt:lpstr>
      <vt:lpstr>Sensory Receptors</vt:lpstr>
      <vt:lpstr>Sensory Receptors</vt:lpstr>
      <vt:lpstr>Sensory Receptors</vt:lpstr>
      <vt:lpstr>Sensory Receptors</vt:lpstr>
      <vt:lpstr>Sensory Receptors</vt:lpstr>
      <vt:lpstr>9-2: General sensory receptors can be classified by the type of stimulus that excites them</vt:lpstr>
      <vt:lpstr>Classifying Sensory Receptors</vt:lpstr>
      <vt:lpstr>Classifying Sensory Receptors</vt:lpstr>
      <vt:lpstr>Pain</vt:lpstr>
      <vt:lpstr>Pain</vt:lpstr>
      <vt:lpstr>Pain</vt:lpstr>
      <vt:lpstr>Pain</vt:lpstr>
      <vt:lpstr>Referred Pain</vt:lpstr>
      <vt:lpstr>Temperature</vt:lpstr>
      <vt:lpstr>Temperature</vt:lpstr>
      <vt:lpstr>Touch, Pressure, and Position</vt:lpstr>
      <vt:lpstr>Touch, Pressure, and Position</vt:lpstr>
      <vt:lpstr>Tactile Receptors in the Skin</vt:lpstr>
      <vt:lpstr>Tactile Receptors in the Skin</vt:lpstr>
      <vt:lpstr>Tactile Receptors in the Skin</vt:lpstr>
      <vt:lpstr>Tactile Receptors in the Skin</vt:lpstr>
      <vt:lpstr>Tactile Receptors in the Skin</vt:lpstr>
      <vt:lpstr>Tactile Receptors in the Skin</vt:lpstr>
      <vt:lpstr>Touch, Pressure, and Position</vt:lpstr>
      <vt:lpstr>Baroreceptors</vt:lpstr>
      <vt:lpstr>Touch, Pressure, and Position</vt:lpstr>
      <vt:lpstr>Touch, Pressure, and Position</vt:lpstr>
      <vt:lpstr>Chemical Detection</vt:lpstr>
      <vt:lpstr>Classifying Sensory Receptors</vt:lpstr>
      <vt:lpstr>Chemoreceptors</vt:lpstr>
      <vt:lpstr>9-3: Olfaction, the sense of smell, involves olfactory receptors responding to chemical stimuli</vt:lpstr>
      <vt:lpstr>Smell (Olfaction)</vt:lpstr>
      <vt:lpstr>The Olfactory Organs</vt:lpstr>
      <vt:lpstr>The Olfactory Organs</vt:lpstr>
      <vt:lpstr>Smell (Olfaction)</vt:lpstr>
      <vt:lpstr>Smell (Olfaction)</vt:lpstr>
      <vt:lpstr>Smell (Olfaction)</vt:lpstr>
      <vt:lpstr>9-4: Gustation, the sense of taste, involves taste receptors responding to chemical stimuli</vt:lpstr>
      <vt:lpstr>Taste (Gustation)</vt:lpstr>
      <vt:lpstr>Taste (Gustation)</vt:lpstr>
      <vt:lpstr>Gustatory Receptors</vt:lpstr>
      <vt:lpstr>Gustatory Receptors</vt:lpstr>
      <vt:lpstr>Taste (Gustation)</vt:lpstr>
      <vt:lpstr>Taste (Gustation)</vt:lpstr>
      <vt:lpstr>Taste (Gustation)</vt:lpstr>
      <vt:lpstr>9-5: Internal eye structures contribute to vision, while accessory eye structures provide protection</vt:lpstr>
      <vt:lpstr>Accessory Structures of the Eye </vt:lpstr>
      <vt:lpstr>Accessory Structures of the Eye</vt:lpstr>
      <vt:lpstr>Accessory Structures of the Eye</vt:lpstr>
      <vt:lpstr>The Eye</vt:lpstr>
      <vt:lpstr>The Extrinsic Eye Muscles</vt:lpstr>
      <vt:lpstr>PowerPoint Presentation</vt:lpstr>
      <vt:lpstr>The Eye</vt:lpstr>
      <vt:lpstr>The Eye</vt:lpstr>
      <vt:lpstr>PowerPoint Presentation</vt:lpstr>
      <vt:lpstr>The Eye</vt:lpstr>
      <vt:lpstr>The Eye</vt:lpstr>
      <vt:lpstr>The Pupillary Muscles</vt:lpstr>
      <vt:lpstr>The Eye</vt:lpstr>
      <vt:lpstr>Retinal Organization</vt:lpstr>
      <vt:lpstr>Retinal Organization</vt:lpstr>
      <vt:lpstr>Retinal Organization</vt:lpstr>
      <vt:lpstr>The Blind Spot</vt:lpstr>
      <vt:lpstr>The Eye</vt:lpstr>
      <vt:lpstr>The Eye</vt:lpstr>
      <vt:lpstr>The Eye</vt:lpstr>
      <vt:lpstr>The Eye</vt:lpstr>
      <vt:lpstr>The Eye Chambers</vt:lpstr>
      <vt:lpstr>The Eye</vt:lpstr>
      <vt:lpstr>The Eye</vt:lpstr>
      <vt:lpstr>The Eye</vt:lpstr>
      <vt:lpstr>The Eye</vt:lpstr>
      <vt:lpstr>The Eye</vt:lpstr>
      <vt:lpstr>Image Formation</vt:lpstr>
      <vt:lpstr>Myopia (Nearsightedness)</vt:lpstr>
      <vt:lpstr>Hyperopia (Farsightedness)</vt:lpstr>
      <vt:lpstr>Image Formation &amp; Visual Abnormalities</vt:lpstr>
      <vt:lpstr>9-6: Photoreceptors respond to light and change it into electrical signals essential to visual physiology</vt:lpstr>
      <vt:lpstr>Visual Physiology</vt:lpstr>
      <vt:lpstr>Visual Physiology</vt:lpstr>
      <vt:lpstr>PowerPoint Presentation</vt:lpstr>
      <vt:lpstr>Visual Physiology</vt:lpstr>
      <vt:lpstr>Visual Physiology</vt:lpstr>
      <vt:lpstr>Visual Physiology</vt:lpstr>
      <vt:lpstr>Color Vision</vt:lpstr>
      <vt:lpstr>Color Blindness</vt:lpstr>
      <vt:lpstr>Example of an Ishihara color test plates.</vt:lpstr>
      <vt:lpstr>Visual Physiology</vt:lpstr>
      <vt:lpstr>Visual Physiology</vt:lpstr>
      <vt:lpstr>PowerPoint Presentation</vt:lpstr>
      <vt:lpstr>9-7: Equilibrium sensations originate within the inner ear, while hearing involves the detection and interpretation of sound waves</vt:lpstr>
      <vt:lpstr>Anatomy of the Ear </vt:lpstr>
      <vt:lpstr>The Anatomy of the Ear</vt:lpstr>
      <vt:lpstr>The Ear</vt:lpstr>
      <vt:lpstr>The Structure of the Middle Ear</vt:lpstr>
      <vt:lpstr>The Ear</vt:lpstr>
      <vt:lpstr>The Inner Ear</vt:lpstr>
      <vt:lpstr>The Ear</vt:lpstr>
      <vt:lpstr>The Ear</vt:lpstr>
      <vt:lpstr>Equilibrium </vt:lpstr>
      <vt:lpstr>Equilibrium </vt:lpstr>
      <vt:lpstr>The Semicircular Ducts</vt:lpstr>
      <vt:lpstr>Equilibrium </vt:lpstr>
      <vt:lpstr>Equilibrium </vt:lpstr>
      <vt:lpstr>Equilibrium </vt:lpstr>
      <vt:lpstr>Pathways for Equilibrium Sensations</vt:lpstr>
      <vt:lpstr>Hearing</vt:lpstr>
      <vt:lpstr>The Cochlea and Organ of Corti</vt:lpstr>
      <vt:lpstr>The Cochlea and Organ of Corti</vt:lpstr>
      <vt:lpstr>Hearing</vt:lpstr>
      <vt:lpstr>Sound and Hearing</vt:lpstr>
      <vt:lpstr>Sound and Hearing</vt:lpstr>
      <vt:lpstr>Hearing</vt:lpstr>
      <vt:lpstr>Hearing</vt:lpstr>
      <vt:lpstr>Pathways for Auditory Sensations</vt:lpstr>
      <vt:lpstr>9-8: Aging is accompanied by a noticeable decline in the special senses</vt:lpstr>
      <vt:lpstr>Smell and Aging</vt:lpstr>
      <vt:lpstr>Taste and Aging</vt:lpstr>
      <vt:lpstr>Vision and Aging</vt:lpstr>
      <vt:lpstr>Hearing and Aging</vt:lpstr>
    </vt:vector>
  </TitlesOfParts>
  <Company>A&amp;L LLP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Jason</dc:creator>
  <cp:lastModifiedBy>ltorres</cp:lastModifiedBy>
  <cp:revision>291</cp:revision>
  <dcterms:created xsi:type="dcterms:W3CDTF">2007-07-18T13:34:14Z</dcterms:created>
  <dcterms:modified xsi:type="dcterms:W3CDTF">2012-02-09T16:05:33Z</dcterms:modified>
</cp:coreProperties>
</file>