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notesSlides/notesSlide105.xml" ContentType="application/vnd.openxmlformats-officedocument.presentationml.notesSlide+xml"/>
  <Override PartName="/ppt/tags/tag104.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tags/tag49.xml" ContentType="application/vnd.openxmlformats-officedocument.presentationml.tags+xml"/>
  <Override PartName="/ppt/notesSlides/notesSlide74.xml" ContentType="application/vnd.openxmlformats-officedocument.presentationml.notesSlide+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63.xml" ContentType="application/vnd.openxmlformats-officedocument.presentationml.notesSlide+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tags/tag63.xml" ContentType="application/vnd.openxmlformats-officedocument.presentationml.tags+xml"/>
  <Override PartName="/ppt/tags/tag74.xml" ContentType="application/vnd.openxmlformats-officedocument.presentationml.tags+xml"/>
  <Override PartName="/ppt/notesSlides/notesSlide30.xml" ContentType="application/vnd.openxmlformats-officedocument.presentationml.notesSlide+xml"/>
  <Override PartName="/ppt/tags/tag52.xml" ContentType="application/vnd.openxmlformats-officedocument.presentationml.tags+xml"/>
  <Override PartName="/ppt/slides/slide99.xml" ContentType="application/vnd.openxmlformats-officedocument.presentationml.slide+xml"/>
  <Override PartName="/ppt/notesSlides/notesSlide7.xml" ContentType="application/vnd.openxmlformats-officedocument.presentationml.notesSlide+xml"/>
  <Override PartName="/ppt/tags/tag41.xml" ContentType="application/vnd.openxmlformats-officedocument.presentationml.tags+xml"/>
  <Override PartName="/ppt/slides/slide77.xml" ContentType="application/vnd.openxmlformats-officedocument.presentationml.slide+xml"/>
  <Override PartName="/ppt/slides/slide88.xml" ContentType="application/vnd.openxmlformats-officedocument.presentationml.sl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notesSlides/notesSlide57.xml" ContentType="application/vnd.openxmlformats-officedocument.presentationml.notesSlide+xml"/>
  <Override PartName="/ppt/tags/tag79.xml" ContentType="application/vnd.openxmlformats-officedocument.presentationml.tags+xml"/>
  <Override PartName="/ppt/notesSlides/notesSlide102.xml" ContentType="application/vnd.openxmlformats-officedocument.presentationml.notesSlide+xml"/>
  <Override PartName="/ppt/tags/tag101.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tags/tag68.xml" ContentType="application/vnd.openxmlformats-officedocument.presentationml.tags+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57.xml" ContentType="application/vnd.openxmlformats-officedocument.presentationml.tags+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notesSlides/notesSlide60.xml" ContentType="application/vnd.openxmlformats-officedocument.presentationml.notesSlide+xml"/>
  <Override PartName="/ppt/tags/tag82.xml" ContentType="application/vnd.openxmlformats-officedocument.presentationml.tags+xml"/>
  <Override PartName="/ppt/tags/tag93.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slides/slide108.xml" ContentType="application/vnd.openxmlformats-officedocument.presentationml.slide+xml"/>
  <Override PartName="/ppt/tags/tag13.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tags/tag106.xml" ContentType="application/vnd.openxmlformats-officedocument.presentationml.tags+xml"/>
  <Override PartName="/ppt/slides/slide38.xml" ContentType="application/vnd.openxmlformats-officedocument.presentationml.slide+xml"/>
  <Override PartName="/ppt/slides/slide85.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tags/tag98.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tags/tag87.xml" ContentType="application/vnd.openxmlformats-officedocument.presentationml.tags+xml"/>
  <Override PartName="/ppt/notesSlides/notesSlide110.xml" ContentType="application/vnd.openxmlformats-officedocument.presentationml.notesSlide+xml"/>
  <Override PartName="/ppt/slides/slide41.xml" ContentType="application/vnd.openxmlformats-officedocument.presentationml.slide+xml"/>
  <Override PartName="/ppt/tags/tag29.xml" ContentType="application/vnd.openxmlformats-officedocument.presentationml.tags+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tags/tag76.xml" ContentType="application/vnd.openxmlformats-officedocument.presentationml.tags+xml"/>
  <Override PartName="/ppt/notesSlides/notesSlide90.xml" ContentType="application/vnd.openxmlformats-officedocument.presentationml.notesSlide+xml"/>
  <Override PartName="/ppt/slides/slide30.xml" ContentType="application/vnd.openxmlformats-officedocument.presentationml.slide+xml"/>
  <Override PartName="/ppt/tags/tag18.xml" ContentType="application/vnd.openxmlformats-officedocument.presentationml.tags+xml"/>
  <Override PartName="/ppt/notesSlides/notesSlide32.xml" ContentType="application/vnd.openxmlformats-officedocument.presentationml.notesSlide+xml"/>
  <Override PartName="/ppt/tags/tag54.xml" ContentType="application/vnd.openxmlformats-officedocument.presentationml.tags+xml"/>
  <Override PartName="/ppt/tags/tag65.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43.xml" ContentType="application/vnd.openxmlformats-officedocument.presentationml.tags+xml"/>
  <Override PartName="/ppt/tags/tag90.xml" ContentType="application/vnd.openxmlformats-officedocument.presentationml.tags+xml"/>
  <Override PartName="/ppt/slides/slide79.xml" ContentType="application/vnd.openxmlformats-officedocument.presentationml.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s/slide57.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tags/tag103.xml" ContentType="application/vnd.openxmlformats-officedocument.presentationml.tags+xml"/>
  <Override PartName="/ppt/slides/slide46.xml" ContentType="application/vnd.openxmlformats-officedocument.presentationml.slide+xml"/>
  <Override PartName="/ppt/slides/slide93.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tags/tag59.xml" ContentType="application/vnd.openxmlformats-officedocument.presentationml.tags+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tags/tag55.xml" ContentType="application/vnd.openxmlformats-officedocument.presentationml.tags+xml"/>
  <Override PartName="/ppt/tags/tag73.xml" ContentType="application/vnd.openxmlformats-officedocument.presentationml.tags+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slides/slide98.xml" ContentType="application/vnd.openxmlformats-officedocument.presentationml.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notesSlides/notesSlide109.xml" ContentType="application/vnd.openxmlformats-officedocument.presentationml.notesSlide+xml"/>
  <Override PartName="/ppt/tags/tag108.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tags/tag11.xml" ContentType="application/vnd.openxmlformats-officedocument.presentationml.tags+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tags/tag89.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tags/tag78.xml" ContentType="application/vnd.openxmlformats-officedocument.presentationml.tags+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tags/tag100.xml" ContentType="application/vnd.openxmlformats-officedocument.presentationml.tags+xml"/>
  <Override PartName="/ppt/slides/slide32.xml" ContentType="application/vnd.openxmlformats-officedocument.presentationml.slide+xml"/>
  <Override PartName="/ppt/notesSlides/notesSlide34.xml" ContentType="application/vnd.openxmlformats-officedocument.presentationml.notesSlide+xml"/>
  <Override PartName="/ppt/tags/tag56.xml" ContentType="application/vnd.openxmlformats-officedocument.presentationml.tags+xml"/>
  <Override PartName="/ppt/tags/tag67.xml" ContentType="application/vnd.openxmlformats-officedocument.presentationml.tags+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tags/tag45.xml" ContentType="application/vnd.openxmlformats-officedocument.presentationml.tags+xml"/>
  <Override PartName="/ppt/notesSlides/notesSlide70.xml" ContentType="application/vnd.openxmlformats-officedocument.presentationml.notesSlide+xml"/>
  <Override PartName="/ppt/tags/tag92.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notesSlides/notesSlide106.xml" ContentType="application/vnd.openxmlformats-officedocument.presentationml.notesSlide+xml"/>
  <Override PartName="/ppt/tags/tag105.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9.xml" ContentType="application/vnd.openxmlformats-officedocument.presentationml.tags+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tags/tag86.xml" ContentType="application/vnd.openxmlformats-officedocument.presentationml.tags+xml"/>
  <Override PartName="/ppt/tags/tag97.xml" ContentType="application/vnd.openxmlformats-officedocument.presentationml.tags+xml"/>
  <Override PartName="/ppt/slides/slide51.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notesSlides/notesSlide53.xml" ContentType="application/vnd.openxmlformats-officedocument.presentationml.notesSlide+xml"/>
  <Override PartName="/ppt/tags/tag75.xml" ContentType="application/vnd.openxmlformats-officedocument.presentationml.tags+xml"/>
  <Override PartName="/ppt/slides/slide40.xml" ContentType="application/vnd.openxmlformats-officedocument.presentationml.slide+xml"/>
  <Override PartName="/ppt/tags/tag17.xml" ContentType="application/vnd.openxmlformats-officedocument.presentationml.tags+xml"/>
  <Override PartName="/ppt/notesSlides/notesSlide42.xml" ContentType="application/vnd.openxmlformats-officedocument.presentationml.notesSlide+xml"/>
  <Override PartName="/ppt/tags/tag64.xml" ContentType="application/vnd.openxmlformats-officedocument.presentationml.tags+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53.xml" ContentType="application/vnd.openxmlformats-officedocument.presentationml.tags+xml"/>
  <Override PartName="/ppt/slides/slide89.xml" ContentType="application/vnd.openxmlformats-officedocument.presentationml.slide+xml"/>
  <Override PartName="/ppt/tags/tag31.xml" ContentType="application/vnd.openxmlformats-officedocument.presentationml.tags+xml"/>
  <Override PartName="/ppt/tags/tag42.xml" ContentType="application/vnd.openxmlformats-officedocument.presentationml.tags+xml"/>
  <Override PartName="/ppt/slides/slide78.xml" ContentType="application/vnd.openxmlformats-officedocument.presentationml.slide+xml"/>
  <Override PartName="/ppt/handoutMasters/handoutMaster1.xml" ContentType="application/vnd.openxmlformats-officedocument.presentationml.handoutMaster+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tags/tag102.xml" ContentType="application/vnd.openxmlformats-officedocument.presentationml.tags+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tags/tag47.xml" ContentType="application/vnd.openxmlformats-officedocument.presentationml.tags+xml"/>
  <Override PartName="/ppt/notesSlides/notesSlide72.xml" ContentType="application/vnd.openxmlformats-officedocument.presentationml.notesSlide+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61.xml" ContentType="application/vnd.openxmlformats-officedocument.presentationml.notesSlide+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notesSlides/notesSlide50.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slides/slide109.xml" ContentType="application/vnd.openxmlformats-officedocument.presentationml.slide+xml"/>
  <Override PartName="/ppt/tags/tag50.xml" ContentType="application/vnd.openxmlformats-officedocument.presentationml.tags+xml"/>
  <Override PartName="/ppt/notesSlides/notesSlide108.xml" ContentType="application/vnd.openxmlformats-officedocument.presentationml.notesSlide+xml"/>
  <Override PartName="/ppt/tags/tag107.xml" ContentType="application/vnd.openxmlformats-officedocument.presentationml.tags+xml"/>
  <Override PartName="/ppt/slides/slide97.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tags/tag99.xml" ContentType="application/vnd.openxmlformats-officedocument.presentationml.tags+xml"/>
  <Override PartName="/ppt/slides/slide53.xml" ContentType="application/vnd.openxmlformats-officedocument.presentationml.slide+xml"/>
  <Default Extension="jpeg" ContentType="image/jpeg"/>
  <Override PartName="/ppt/tags/tag3.xml" ContentType="application/vnd.openxmlformats-officedocument.presentationml.tags+xml"/>
  <Override PartName="/ppt/notesSlides/notesSlide55.xml" ContentType="application/vnd.openxmlformats-officedocument.presentationml.notesSlide+xml"/>
  <Override PartName="/ppt/tags/tag77.xml" ContentType="application/vnd.openxmlformats-officedocument.presentationml.tags+xml"/>
  <Override PartName="/ppt/tags/tag88.xml" ContentType="application/vnd.openxmlformats-officedocument.presentationml.tags+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tags/tag19.xml" ContentType="application/vnd.openxmlformats-officedocument.presentationml.tags+xml"/>
  <Override PartName="/ppt/notesSlides/notesSlide44.xml" ContentType="application/vnd.openxmlformats-officedocument.presentationml.notesSlide+xml"/>
  <Override PartName="/ppt/tags/tag66.xml" ContentType="application/vnd.openxmlformats-officedocument.presentationml.tags+xml"/>
  <Override PartName="/ppt/notesSlides/notesSlide9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15"/>
  </p:notesMasterIdLst>
  <p:handoutMasterIdLst>
    <p:handoutMasterId r:id="rId116"/>
  </p:handoutMasterIdLst>
  <p:sldIdLst>
    <p:sldId id="256" r:id="rId2"/>
    <p:sldId id="399" r:id="rId3"/>
    <p:sldId id="545" r:id="rId4"/>
    <p:sldId id="544" r:id="rId5"/>
    <p:sldId id="314" r:id="rId6"/>
    <p:sldId id="330" r:id="rId7"/>
    <p:sldId id="542" r:id="rId8"/>
    <p:sldId id="558" r:id="rId9"/>
    <p:sldId id="471" r:id="rId10"/>
    <p:sldId id="472" r:id="rId11"/>
    <p:sldId id="473" r:id="rId12"/>
    <p:sldId id="474" r:id="rId13"/>
    <p:sldId id="556" r:id="rId14"/>
    <p:sldId id="475" r:id="rId15"/>
    <p:sldId id="476" r:id="rId16"/>
    <p:sldId id="478" r:id="rId17"/>
    <p:sldId id="479" r:id="rId18"/>
    <p:sldId id="557" r:id="rId19"/>
    <p:sldId id="480" r:id="rId20"/>
    <p:sldId id="481" r:id="rId21"/>
    <p:sldId id="482" r:id="rId22"/>
    <p:sldId id="483" r:id="rId23"/>
    <p:sldId id="484" r:id="rId24"/>
    <p:sldId id="485" r:id="rId25"/>
    <p:sldId id="487" r:id="rId26"/>
    <p:sldId id="486" r:id="rId27"/>
    <p:sldId id="572" r:id="rId28"/>
    <p:sldId id="573" r:id="rId29"/>
    <p:sldId id="488" r:id="rId30"/>
    <p:sldId id="546" r:id="rId31"/>
    <p:sldId id="489" r:id="rId32"/>
    <p:sldId id="490" r:id="rId33"/>
    <p:sldId id="491" r:id="rId34"/>
    <p:sldId id="493" r:id="rId35"/>
    <p:sldId id="494" r:id="rId36"/>
    <p:sldId id="547" r:id="rId37"/>
    <p:sldId id="495" r:id="rId38"/>
    <p:sldId id="574" r:id="rId39"/>
    <p:sldId id="575" r:id="rId40"/>
    <p:sldId id="496" r:id="rId41"/>
    <p:sldId id="497" r:id="rId42"/>
    <p:sldId id="498" r:id="rId43"/>
    <p:sldId id="576" r:id="rId44"/>
    <p:sldId id="500" r:id="rId45"/>
    <p:sldId id="559" r:id="rId46"/>
    <p:sldId id="499" r:id="rId47"/>
    <p:sldId id="501" r:id="rId48"/>
    <p:sldId id="577" r:id="rId49"/>
    <p:sldId id="578" r:id="rId50"/>
    <p:sldId id="502" r:id="rId51"/>
    <p:sldId id="560" r:id="rId52"/>
    <p:sldId id="503" r:id="rId53"/>
    <p:sldId id="504" r:id="rId54"/>
    <p:sldId id="505" r:id="rId55"/>
    <p:sldId id="506" r:id="rId56"/>
    <p:sldId id="507" r:id="rId57"/>
    <p:sldId id="508" r:id="rId58"/>
    <p:sldId id="509" r:id="rId59"/>
    <p:sldId id="510" r:id="rId60"/>
    <p:sldId id="511" r:id="rId61"/>
    <p:sldId id="595" r:id="rId62"/>
    <p:sldId id="513" r:id="rId63"/>
    <p:sldId id="514" r:id="rId64"/>
    <p:sldId id="515" r:id="rId65"/>
    <p:sldId id="597" r:id="rId66"/>
    <p:sldId id="516" r:id="rId67"/>
    <p:sldId id="517" r:id="rId68"/>
    <p:sldId id="561" r:id="rId69"/>
    <p:sldId id="548" r:id="rId70"/>
    <p:sldId id="518" r:id="rId71"/>
    <p:sldId id="579" r:id="rId72"/>
    <p:sldId id="580" r:id="rId73"/>
    <p:sldId id="581" r:id="rId74"/>
    <p:sldId id="519" r:id="rId75"/>
    <p:sldId id="582" r:id="rId76"/>
    <p:sldId id="583" r:id="rId77"/>
    <p:sldId id="521" r:id="rId78"/>
    <p:sldId id="549" r:id="rId79"/>
    <p:sldId id="522" r:id="rId80"/>
    <p:sldId id="523" r:id="rId81"/>
    <p:sldId id="524" r:id="rId82"/>
    <p:sldId id="525" r:id="rId83"/>
    <p:sldId id="550" r:id="rId84"/>
    <p:sldId id="526" r:id="rId85"/>
    <p:sldId id="584" r:id="rId86"/>
    <p:sldId id="585" r:id="rId87"/>
    <p:sldId id="586" r:id="rId88"/>
    <p:sldId id="527" r:id="rId89"/>
    <p:sldId id="551" r:id="rId90"/>
    <p:sldId id="418" r:id="rId91"/>
    <p:sldId id="470" r:id="rId92"/>
    <p:sldId id="552" r:id="rId93"/>
    <p:sldId id="528" r:id="rId94"/>
    <p:sldId id="529" r:id="rId95"/>
    <p:sldId id="553" r:id="rId96"/>
    <p:sldId id="530" r:id="rId97"/>
    <p:sldId id="531" r:id="rId98"/>
    <p:sldId id="532" r:id="rId99"/>
    <p:sldId id="533" r:id="rId100"/>
    <p:sldId id="534" r:id="rId101"/>
    <p:sldId id="535" r:id="rId102"/>
    <p:sldId id="536" r:id="rId103"/>
    <p:sldId id="537" r:id="rId104"/>
    <p:sldId id="538" r:id="rId105"/>
    <p:sldId id="591" r:id="rId106"/>
    <p:sldId id="540" r:id="rId107"/>
    <p:sldId id="541" r:id="rId108"/>
    <p:sldId id="592" r:id="rId109"/>
    <p:sldId id="594" r:id="rId110"/>
    <p:sldId id="593" r:id="rId111"/>
    <p:sldId id="352" r:id="rId112"/>
    <p:sldId id="554" r:id="rId113"/>
    <p:sldId id="555" r:id="rId114"/>
  </p:sldIdLst>
  <p:sldSz cx="9144000" cy="6858000" type="screen4x3"/>
  <p:notesSz cx="6858000" cy="9144000"/>
  <p:custDataLst>
    <p:tags r:id="rId117"/>
  </p:custDataLst>
  <p:defaultTextStyle>
    <a:defPPr>
      <a:defRPr lang="en-US"/>
    </a:defPPr>
    <a:lvl1pPr algn="r" rtl="0" eaLnBrk="0" fontAlgn="base" hangingPunct="0">
      <a:spcBef>
        <a:spcPct val="0"/>
      </a:spcBef>
      <a:spcAft>
        <a:spcPct val="0"/>
      </a:spcAft>
      <a:defRPr sz="2400" kern="1200">
        <a:solidFill>
          <a:schemeClr val="tx1"/>
        </a:solidFill>
        <a:latin typeface="Arial" charset="0"/>
        <a:ea typeface="+mn-ea"/>
        <a:cs typeface="+mn-cs"/>
      </a:defRPr>
    </a:lvl1pPr>
    <a:lvl2pPr marL="457200" algn="r" rtl="0" eaLnBrk="0" fontAlgn="base" hangingPunct="0">
      <a:spcBef>
        <a:spcPct val="0"/>
      </a:spcBef>
      <a:spcAft>
        <a:spcPct val="0"/>
      </a:spcAft>
      <a:defRPr sz="2400" kern="1200">
        <a:solidFill>
          <a:schemeClr val="tx1"/>
        </a:solidFill>
        <a:latin typeface="Arial" charset="0"/>
        <a:ea typeface="+mn-ea"/>
        <a:cs typeface="+mn-cs"/>
      </a:defRPr>
    </a:lvl2pPr>
    <a:lvl3pPr marL="914400" algn="r" rtl="0" eaLnBrk="0" fontAlgn="base" hangingPunct="0">
      <a:spcBef>
        <a:spcPct val="0"/>
      </a:spcBef>
      <a:spcAft>
        <a:spcPct val="0"/>
      </a:spcAft>
      <a:defRPr sz="2400" kern="1200">
        <a:solidFill>
          <a:schemeClr val="tx1"/>
        </a:solidFill>
        <a:latin typeface="Arial" charset="0"/>
        <a:ea typeface="+mn-ea"/>
        <a:cs typeface="+mn-cs"/>
      </a:defRPr>
    </a:lvl3pPr>
    <a:lvl4pPr marL="1371600" algn="r" rtl="0" eaLnBrk="0" fontAlgn="base" hangingPunct="0">
      <a:spcBef>
        <a:spcPct val="0"/>
      </a:spcBef>
      <a:spcAft>
        <a:spcPct val="0"/>
      </a:spcAft>
      <a:defRPr sz="2400" kern="1200">
        <a:solidFill>
          <a:schemeClr val="tx1"/>
        </a:solidFill>
        <a:latin typeface="Arial" charset="0"/>
        <a:ea typeface="+mn-ea"/>
        <a:cs typeface="+mn-cs"/>
      </a:defRPr>
    </a:lvl4pPr>
    <a:lvl5pPr marL="1828800" algn="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09"/>
    <a:srgbClr val="990066"/>
    <a:srgbClr val="009247"/>
    <a:srgbClr val="FFECD7"/>
    <a:srgbClr val="0060AF"/>
    <a:srgbClr val="FFE5C1"/>
    <a:srgbClr val="F7955A"/>
    <a:srgbClr val="637BB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57" autoAdjust="0"/>
    <p:restoredTop sz="90095" autoAdjust="0"/>
  </p:normalViewPr>
  <p:slideViewPr>
    <p:cSldViewPr snapToGrid="0">
      <p:cViewPr>
        <p:scale>
          <a:sx n="90" d="100"/>
          <a:sy n="90" d="100"/>
        </p:scale>
        <p:origin x="-882" y="42"/>
      </p:cViewPr>
      <p:guideLst>
        <p:guide orient="horz" pos="868"/>
        <p:guide orient="horz" pos="321"/>
        <p:guide orient="horz" pos="3979"/>
        <p:guide pos="113"/>
        <p:guide pos="1443"/>
        <p:guide pos="543"/>
        <p:guide pos="2876"/>
        <p:guide pos="43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96" d="100"/>
          <a:sy n="96" d="100"/>
        </p:scale>
        <p:origin x="-2456"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gs" Target="tags/tag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48" charset="0"/>
              </a:defRPr>
            </a:lvl1pPr>
          </a:lstStyle>
          <a:p>
            <a:endParaRPr lang="en-US"/>
          </a:p>
        </p:txBody>
      </p:sp>
      <p:sp>
        <p:nvSpPr>
          <p:cNvPr id="4628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48" charset="0"/>
              </a:defRPr>
            </a:lvl1pPr>
          </a:lstStyle>
          <a:p>
            <a:endParaRPr lang="en-US"/>
          </a:p>
        </p:txBody>
      </p:sp>
      <p:sp>
        <p:nvSpPr>
          <p:cNvPr id="4628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48" charset="0"/>
              </a:defRPr>
            </a:lvl1pPr>
          </a:lstStyle>
          <a:p>
            <a:endParaRPr lang="en-US"/>
          </a:p>
        </p:txBody>
      </p:sp>
      <p:sp>
        <p:nvSpPr>
          <p:cNvPr id="4628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48" charset="0"/>
              </a:defRPr>
            </a:lvl1pPr>
          </a:lstStyle>
          <a:p>
            <a:fld id="{BC561ECB-6F19-485B-81FA-4F5F96258F64}"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88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48" charset="0"/>
              </a:defRPr>
            </a:lvl1pPr>
          </a:lstStyle>
          <a:p>
            <a:endParaRPr lang="en-US"/>
          </a:p>
        </p:txBody>
      </p:sp>
      <p:sp>
        <p:nvSpPr>
          <p:cNvPr id="5888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48" charset="0"/>
              </a:defRPr>
            </a:lvl1pPr>
          </a:lstStyle>
          <a:p>
            <a:endParaRPr lang="en-US"/>
          </a:p>
        </p:txBody>
      </p:sp>
      <p:sp>
        <p:nvSpPr>
          <p:cNvPr id="5888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888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88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48" charset="0"/>
              </a:defRPr>
            </a:lvl1pPr>
          </a:lstStyle>
          <a:p>
            <a:endParaRPr lang="en-US"/>
          </a:p>
        </p:txBody>
      </p:sp>
      <p:sp>
        <p:nvSpPr>
          <p:cNvPr id="5888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48" charset="0"/>
              </a:defRPr>
            </a:lvl1pPr>
          </a:lstStyle>
          <a:p>
            <a:fld id="{A8D5F9B3-1EED-4307-97BB-08DCD0B2642D}"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48" charset="0"/>
        <a:ea typeface="+mn-ea"/>
        <a:cs typeface="+mn-cs"/>
      </a:defRPr>
    </a:lvl1pPr>
    <a:lvl2pPr marL="457200" algn="l" rtl="0" fontAlgn="base">
      <a:spcBef>
        <a:spcPct val="30000"/>
      </a:spcBef>
      <a:spcAft>
        <a:spcPct val="0"/>
      </a:spcAft>
      <a:defRPr sz="1200" kern="1200">
        <a:solidFill>
          <a:schemeClr val="tx1"/>
        </a:solidFill>
        <a:latin typeface="Times New Roman" pitchFamily="48" charset="0"/>
        <a:ea typeface="+mn-ea"/>
        <a:cs typeface="+mn-cs"/>
      </a:defRPr>
    </a:lvl2pPr>
    <a:lvl3pPr marL="914400" algn="l" rtl="0" fontAlgn="base">
      <a:spcBef>
        <a:spcPct val="30000"/>
      </a:spcBef>
      <a:spcAft>
        <a:spcPct val="0"/>
      </a:spcAft>
      <a:defRPr sz="1200" kern="1200">
        <a:solidFill>
          <a:schemeClr val="tx1"/>
        </a:solidFill>
        <a:latin typeface="Times New Roman" pitchFamily="48" charset="0"/>
        <a:ea typeface="+mn-ea"/>
        <a:cs typeface="+mn-cs"/>
      </a:defRPr>
    </a:lvl3pPr>
    <a:lvl4pPr marL="1371600" algn="l" rtl="0" fontAlgn="base">
      <a:spcBef>
        <a:spcPct val="30000"/>
      </a:spcBef>
      <a:spcAft>
        <a:spcPct val="0"/>
      </a:spcAft>
      <a:defRPr sz="1200" kern="1200">
        <a:solidFill>
          <a:schemeClr val="tx1"/>
        </a:solidFill>
        <a:latin typeface="Times New Roman" pitchFamily="48" charset="0"/>
        <a:ea typeface="+mn-ea"/>
        <a:cs typeface="+mn-cs"/>
      </a:defRPr>
    </a:lvl4pPr>
    <a:lvl5pPr marL="1828800" algn="l" rtl="0" fontAlgn="base">
      <a:spcBef>
        <a:spcPct val="30000"/>
      </a:spcBef>
      <a:spcAft>
        <a:spcPct val="0"/>
      </a:spcAft>
      <a:defRPr sz="1200" kern="1200">
        <a:solidFill>
          <a:schemeClr val="tx1"/>
        </a:solidFill>
        <a:latin typeface="Times New Roman" pitchFamily="4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D39A26-3DD4-46B2-874C-98BEBE3C93EA}" type="slidenum">
              <a:rPr lang="en-US"/>
              <a:pPr/>
              <a:t>1</a:t>
            </a:fld>
            <a:endParaRPr lang="en-US"/>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44D9F0-7306-4465-93D6-1A08E89239F9}" type="slidenum">
              <a:rPr lang="en-US"/>
              <a:pPr/>
              <a:t>2</a:t>
            </a:fld>
            <a:endParaRPr lang="en-US"/>
          </a:p>
        </p:txBody>
      </p:sp>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r>
              <a:rPr lang="en-US" dirty="0"/>
              <a:t>Herpes virus and HIV derive their membranous envelopes from the host cell. Activation of dormant viruses occurs in a time of stress for the herpes virus. For the HIV virus, this occurs during the activation of T cells during the immune response, so the insidious nature of the HIV virus is that it destroys cells at the very time they are recruited to protect the body from invaders. </a:t>
            </a:r>
            <a:endParaRPr lang="en-US" dirty="0" smtClean="0"/>
          </a:p>
          <a:p>
            <a:endParaRPr lang="en-US" dirty="0" smtClean="0"/>
          </a:p>
          <a:p>
            <a:endParaRPr lang="en-US" dirty="0" smtClean="0"/>
          </a:p>
          <a:p>
            <a:endParaRPr lang="en-US" dirty="0" smtClean="0"/>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0DA9E9-2BD7-489C-9A99-8356C8DC47CE}" type="slidenum">
              <a:rPr lang="en-US"/>
              <a:pPr/>
              <a:t>3</a:t>
            </a:fld>
            <a:endParaRPr lang="en-US"/>
          </a:p>
        </p:txBody>
      </p:sp>
      <p:sp>
        <p:nvSpPr>
          <p:cNvPr id="976898" name="Rectangle 2"/>
          <p:cNvSpPr>
            <a:spLocks noGrp="1" noRot="1" noChangeAspect="1" noChangeArrowheads="1" noTextEdit="1"/>
          </p:cNvSpPr>
          <p:nvPr>
            <p:ph type="sldImg"/>
          </p:nvPr>
        </p:nvSpPr>
        <p:spPr>
          <a:ln/>
        </p:spPr>
      </p:sp>
      <p:sp>
        <p:nvSpPr>
          <p:cNvPr id="976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581FA-F02A-4CCE-912E-3150AB08E95E}" type="slidenum">
              <a:rPr lang="en-US"/>
              <a:pPr/>
              <a:t>4</a:t>
            </a:fld>
            <a:endParaRPr lang="en-US"/>
          </a:p>
        </p:txBody>
      </p:sp>
      <p:sp>
        <p:nvSpPr>
          <p:cNvPr id="974850" name="Rectangle 2"/>
          <p:cNvSpPr>
            <a:spLocks noGrp="1" noRot="1" noChangeAspect="1" noChangeArrowheads="1" noTextEdit="1"/>
          </p:cNvSpPr>
          <p:nvPr>
            <p:ph type="sldImg"/>
          </p:nvPr>
        </p:nvSpPr>
        <p:spPr>
          <a:ln/>
        </p:spPr>
      </p:sp>
      <p:sp>
        <p:nvSpPr>
          <p:cNvPr id="974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41AC2-EB8F-4C5E-8F21-6E2E4E279E36}" type="slidenum">
              <a:rPr lang="en-US"/>
              <a:pPr/>
              <a:t>5</a:t>
            </a:fld>
            <a:endParaRPr lang="en-US"/>
          </a:p>
        </p:txBody>
      </p:sp>
      <p:sp>
        <p:nvSpPr>
          <p:cNvPr id="666626" name="Rectangle 2"/>
          <p:cNvSpPr>
            <a:spLocks noGrp="1" noRot="1" noChangeAspect="1" noChangeArrowheads="1" noTextEdit="1"/>
          </p:cNvSpPr>
          <p:nvPr>
            <p:ph type="sldImg"/>
          </p:nvPr>
        </p:nvSpPr>
        <p:spPr>
          <a:ln/>
        </p:spPr>
      </p:sp>
      <p:sp>
        <p:nvSpPr>
          <p:cNvPr id="66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F74D7B-39CF-45C7-9139-5D28D3C9E908}" type="slidenum">
              <a:rPr lang="en-US"/>
              <a:pPr/>
              <a:t>6</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ADA898-2726-4EBB-B325-126F5431DD3B}" type="slidenum">
              <a:rPr lang="en-US"/>
              <a:pPr/>
              <a:t>7</a:t>
            </a:fld>
            <a:endParaRPr lang="en-US"/>
          </a:p>
        </p:txBody>
      </p:sp>
      <p:sp>
        <p:nvSpPr>
          <p:cNvPr id="970754" name="Rectangle 2"/>
          <p:cNvSpPr>
            <a:spLocks noGrp="1" noRot="1" noChangeAspect="1" noChangeArrowheads="1" noTextEdit="1"/>
          </p:cNvSpPr>
          <p:nvPr>
            <p:ph type="sldImg"/>
          </p:nvPr>
        </p:nvSpPr>
        <p:spPr>
          <a:ln/>
        </p:spPr>
      </p:sp>
      <p:sp>
        <p:nvSpPr>
          <p:cNvPr id="9707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F11AE-E22A-4619-919D-38671C65129F}" type="slidenum">
              <a:rPr lang="en-US"/>
              <a:pPr/>
              <a:t>8</a:t>
            </a:fld>
            <a:endParaRPr lang="en-US"/>
          </a:p>
        </p:txBody>
      </p:sp>
      <p:sp>
        <p:nvSpPr>
          <p:cNvPr id="1004546" name="Rectangle 2"/>
          <p:cNvSpPr>
            <a:spLocks noGrp="1" noRot="1" noChangeAspect="1" noChangeArrowheads="1" noTextEdit="1"/>
          </p:cNvSpPr>
          <p:nvPr>
            <p:ph type="sldImg"/>
          </p:nvPr>
        </p:nvSpPr>
        <p:spPr>
          <a:ln/>
        </p:spPr>
      </p:sp>
      <p:sp>
        <p:nvSpPr>
          <p:cNvPr id="1004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9035F-16A7-4A16-848A-C5CBD8A8E1D9}" type="slidenum">
              <a:rPr lang="en-US"/>
              <a:pPr/>
              <a:t>9</a:t>
            </a:fld>
            <a:endParaRPr lang="en-US"/>
          </a:p>
        </p:txBody>
      </p:sp>
      <p:sp>
        <p:nvSpPr>
          <p:cNvPr id="823298" name="Rectangle 2"/>
          <p:cNvSpPr>
            <a:spLocks noGrp="1" noRot="1" noChangeAspect="1" noChangeArrowheads="1" noTextEdit="1"/>
          </p:cNvSpPr>
          <p:nvPr>
            <p:ph type="sldImg"/>
          </p:nvPr>
        </p:nvSpPr>
        <p:spPr>
          <a:ln/>
        </p:spPr>
      </p:sp>
      <p:sp>
        <p:nvSpPr>
          <p:cNvPr id="823299" name="Rectangle 3"/>
          <p:cNvSpPr>
            <a:spLocks noGrp="1" noChangeArrowheads="1"/>
          </p:cNvSpPr>
          <p:nvPr>
            <p:ph type="body" idx="1"/>
          </p:nvPr>
        </p:nvSpPr>
        <p:spPr/>
        <p:txBody>
          <a:bodyPr/>
          <a:lstStyle/>
          <a:p>
            <a:r>
              <a:rPr lang="en-US"/>
              <a:t>Figure 10.1A Phage T2.</a:t>
            </a:r>
          </a:p>
          <a:p>
            <a:r>
              <a:rPr lang="en-US"/>
              <a:t>Bacteriophage T2 was used in the Hershey and Chase experiment. It consists of DNA surrounded by protein. The tail fibers attach to a bacterial cell, and some portion of the bacteriophage enters the cell to trigger production of new phages. At the time of the experiment, Hershey and Chase did not know whether the DNA or protein component entered the cells to initiate the process.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505988-8B25-4BEC-A9A3-FB198C101877}" type="slidenum">
              <a:rPr lang="en-US"/>
              <a:pPr/>
              <a:t>10</a:t>
            </a:fld>
            <a:endParaRPr lang="en-US"/>
          </a:p>
        </p:txBody>
      </p:sp>
      <p:sp>
        <p:nvSpPr>
          <p:cNvPr id="825346" name="Rectangle 2"/>
          <p:cNvSpPr>
            <a:spLocks noGrp="1" noRot="1" noChangeAspect="1" noChangeArrowheads="1" noTextEdit="1"/>
          </p:cNvSpPr>
          <p:nvPr>
            <p:ph type="sldImg"/>
          </p:nvPr>
        </p:nvSpPr>
        <p:spPr>
          <a:ln/>
        </p:spPr>
      </p:sp>
      <p:sp>
        <p:nvSpPr>
          <p:cNvPr id="825347" name="Rectangle 3"/>
          <p:cNvSpPr>
            <a:spLocks noGrp="1" noChangeArrowheads="1"/>
          </p:cNvSpPr>
          <p:nvPr>
            <p:ph type="body" idx="1"/>
          </p:nvPr>
        </p:nvSpPr>
        <p:spPr/>
        <p:txBody>
          <a:bodyPr/>
          <a:lstStyle/>
          <a:p>
            <a:r>
              <a:rPr lang="en-US" dirty="0"/>
              <a:t>Figure 10.1B The Hershey-Chase experiment.</a:t>
            </a:r>
          </a:p>
          <a:p>
            <a:r>
              <a:rPr lang="en-US" dirty="0"/>
              <a:t>The presence of radioactivity was assayed in the supernatant, where phage particles would be found, and in the pellet, where bacterial cells would be located. When radioactive sulfur was used, the label was found primarily in the supernatant. Using radioactive phosphorus, the label was mainly in the pellet. This showed that DNA was the phage component that entered the host cell to bring about phage production. </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DD6BD8-686B-4196-A06C-7B29967871D9}" type="slidenum">
              <a:rPr lang="en-US"/>
              <a:pPr/>
              <a:t>11</a:t>
            </a:fld>
            <a:endParaRPr lang="en-US"/>
          </a:p>
        </p:txBody>
      </p:sp>
      <p:sp>
        <p:nvSpPr>
          <p:cNvPr id="827394" name="Rectangle 2"/>
          <p:cNvSpPr>
            <a:spLocks noGrp="1" noRot="1" noChangeAspect="1" noChangeArrowheads="1" noTextEdit="1"/>
          </p:cNvSpPr>
          <p:nvPr>
            <p:ph type="sldImg"/>
          </p:nvPr>
        </p:nvSpPr>
        <p:spPr>
          <a:ln/>
        </p:spPr>
      </p:sp>
      <p:sp>
        <p:nvSpPr>
          <p:cNvPr id="827395" name="Rectangle 3"/>
          <p:cNvSpPr>
            <a:spLocks noGrp="1" noChangeArrowheads="1"/>
          </p:cNvSpPr>
          <p:nvPr>
            <p:ph type="body" idx="1"/>
          </p:nvPr>
        </p:nvSpPr>
        <p:spPr/>
        <p:txBody>
          <a:bodyPr/>
          <a:lstStyle/>
          <a:p>
            <a:r>
              <a:rPr lang="en-US"/>
              <a:t>Figure 10.1C A phage reproductive cycle.</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49626-2389-4171-BB2B-75553120C155}" type="slidenum">
              <a:rPr lang="en-US"/>
              <a:pPr/>
              <a:t>12</a:t>
            </a:fld>
            <a:endParaRPr lang="en-US"/>
          </a:p>
        </p:txBody>
      </p:sp>
      <p:sp>
        <p:nvSpPr>
          <p:cNvPr id="829442" name="Rectangle 2"/>
          <p:cNvSpPr>
            <a:spLocks noGrp="1" noRot="1" noChangeAspect="1" noChangeArrowheads="1" noTextEdit="1"/>
          </p:cNvSpPr>
          <p:nvPr>
            <p:ph type="sldImg"/>
          </p:nvPr>
        </p:nvSpPr>
        <p:spPr>
          <a:ln/>
        </p:spPr>
      </p:sp>
      <p:sp>
        <p:nvSpPr>
          <p:cNvPr id="8294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70D20B-F491-4623-A702-D7E475298DB4}" type="slidenum">
              <a:rPr lang="en-US"/>
              <a:pPr/>
              <a:t>13</a:t>
            </a:fld>
            <a:endParaRPr lang="en-US"/>
          </a:p>
        </p:txBody>
      </p:sp>
      <p:sp>
        <p:nvSpPr>
          <p:cNvPr id="1000450" name="Rectangle 2"/>
          <p:cNvSpPr>
            <a:spLocks noGrp="1" noRot="1" noChangeAspect="1" noChangeArrowheads="1" noTextEdit="1"/>
          </p:cNvSpPr>
          <p:nvPr>
            <p:ph type="sldImg"/>
          </p:nvPr>
        </p:nvSpPr>
        <p:spPr>
          <a:ln/>
        </p:spPr>
      </p:sp>
      <p:sp>
        <p:nvSpPr>
          <p:cNvPr id="1000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5AA424-D536-4173-8104-4AF33D644822}" type="slidenum">
              <a:rPr lang="en-US"/>
              <a:pPr/>
              <a:t>14</a:t>
            </a:fld>
            <a:endParaRPr lang="en-US"/>
          </a:p>
        </p:txBody>
      </p:sp>
      <p:sp>
        <p:nvSpPr>
          <p:cNvPr id="831490" name="Rectangle 2"/>
          <p:cNvSpPr>
            <a:spLocks noGrp="1" noRot="1" noChangeAspect="1" noChangeArrowheads="1" noTextEdit="1"/>
          </p:cNvSpPr>
          <p:nvPr>
            <p:ph type="sldImg"/>
          </p:nvPr>
        </p:nvSpPr>
        <p:spPr>
          <a:ln/>
        </p:spPr>
      </p:sp>
      <p:sp>
        <p:nvSpPr>
          <p:cNvPr id="831491" name="Rectangle 3"/>
          <p:cNvSpPr>
            <a:spLocks noGrp="1" noChangeArrowheads="1"/>
          </p:cNvSpPr>
          <p:nvPr>
            <p:ph type="body" idx="1"/>
          </p:nvPr>
        </p:nvSpPr>
        <p:spPr/>
        <p:txBody>
          <a:bodyPr/>
          <a:lstStyle/>
          <a:p>
            <a:r>
              <a:rPr lang="en-US"/>
              <a:t>Figure 10.2A The structure of a DNA polynucleotide.</a:t>
            </a:r>
          </a:p>
          <a:p>
            <a:r>
              <a:rPr lang="en-US"/>
              <a:t>This figure shows a short stretch of DNA. The nucleotides can theoretically be arranged in any order, since all nucleotides have a phosphate group that can be joined to the sugar of any other nucleotide. The order of nucleotides within a gene, however, is what provides the information for producing a specific protein. </a:t>
            </a:r>
          </a:p>
          <a:p>
            <a:endParaRPr lang="en-US"/>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CF194D-7436-428B-ABD6-60AC53DFAF0B}" type="slidenum">
              <a:rPr lang="en-US"/>
              <a:pPr/>
              <a:t>15</a:t>
            </a:fld>
            <a:endParaRPr lang="en-US"/>
          </a:p>
        </p:txBody>
      </p:sp>
      <p:sp>
        <p:nvSpPr>
          <p:cNvPr id="833538" name="Rectangle 2"/>
          <p:cNvSpPr>
            <a:spLocks noGrp="1" noRot="1" noChangeAspect="1" noChangeArrowheads="1" noTextEdit="1"/>
          </p:cNvSpPr>
          <p:nvPr>
            <p:ph type="sldImg"/>
          </p:nvPr>
        </p:nvSpPr>
        <p:spPr>
          <a:ln/>
        </p:spPr>
      </p:sp>
      <p:sp>
        <p:nvSpPr>
          <p:cNvPr id="833539" name="Rectangle 3"/>
          <p:cNvSpPr>
            <a:spLocks noGrp="1" noChangeArrowheads="1"/>
          </p:cNvSpPr>
          <p:nvPr>
            <p:ph type="body" idx="1"/>
          </p:nvPr>
        </p:nvSpPr>
        <p:spPr/>
        <p:txBody>
          <a:bodyPr/>
          <a:lstStyle/>
          <a:p>
            <a:r>
              <a:rPr lang="en-US"/>
              <a:t>Figure 10.2B Nitrogenous bases of DNA.</a:t>
            </a:r>
          </a:p>
          <a:p>
            <a:r>
              <a:rPr lang="en-US"/>
              <a:t>Nitrogenous bases are of two types. The pyrimidines, cytosine and thymine, consist of a single ring. The purines, adenine and guanine, are double-ringed structures. </a:t>
            </a:r>
          </a:p>
          <a:p>
            <a:endParaRPr lang="en-US"/>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141477-2F70-45E9-9424-25369D213046}" type="slidenum">
              <a:rPr lang="en-US"/>
              <a:pPr/>
              <a:t>16</a:t>
            </a:fld>
            <a:endParaRPr lang="en-US"/>
          </a:p>
        </p:txBody>
      </p:sp>
      <p:sp>
        <p:nvSpPr>
          <p:cNvPr id="837634" name="Rectangle 2"/>
          <p:cNvSpPr>
            <a:spLocks noGrp="1" noRot="1" noChangeAspect="1" noChangeArrowheads="1" noTextEdit="1"/>
          </p:cNvSpPr>
          <p:nvPr>
            <p:ph type="sldImg"/>
          </p:nvPr>
        </p:nvSpPr>
        <p:spPr>
          <a:ln/>
        </p:spPr>
      </p:sp>
      <p:sp>
        <p:nvSpPr>
          <p:cNvPr id="837635" name="Rectangle 3"/>
          <p:cNvSpPr>
            <a:spLocks noGrp="1" noChangeArrowheads="1"/>
          </p:cNvSpPr>
          <p:nvPr>
            <p:ph type="body" idx="1"/>
          </p:nvPr>
        </p:nvSpPr>
        <p:spPr/>
        <p:txBody>
          <a:bodyPr/>
          <a:lstStyle/>
          <a:p>
            <a:r>
              <a:rPr lang="en-US"/>
              <a:t>Figure 10.2D Part of an RNA polynucleotide.</a:t>
            </a:r>
          </a:p>
          <a:p>
            <a:r>
              <a:rPr lang="en-US"/>
              <a:t>This figure emphasizes that RNA is a polymer of nucleotides and that the arrangement of the nucleotides can have many variations.</a:t>
            </a:r>
          </a:p>
          <a:p>
            <a:endParaRPr lang="en-US"/>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CF8673-C9C5-49C1-89E1-CF8524CAE6CC}" type="slidenum">
              <a:rPr lang="en-US"/>
              <a:pPr/>
              <a:t>17</a:t>
            </a:fld>
            <a:endParaRPr lang="en-US"/>
          </a:p>
        </p:txBody>
      </p:sp>
      <p:sp>
        <p:nvSpPr>
          <p:cNvPr id="839682" name="Rectangle 2"/>
          <p:cNvSpPr>
            <a:spLocks noGrp="1" noRot="1" noChangeAspect="1" noChangeArrowheads="1" noTextEdit="1"/>
          </p:cNvSpPr>
          <p:nvPr>
            <p:ph type="sldImg"/>
          </p:nvPr>
        </p:nvSpPr>
        <p:spPr>
          <a:ln/>
        </p:spPr>
      </p:sp>
      <p:sp>
        <p:nvSpPr>
          <p:cNvPr id="839683" name="Rectangle 3"/>
          <p:cNvSpPr>
            <a:spLocks noGrp="1" noChangeArrowheads="1"/>
          </p:cNvSpPr>
          <p:nvPr>
            <p:ph type="body" idx="1"/>
          </p:nvPr>
        </p:nvSpPr>
        <p:spPr/>
        <p:txBody>
          <a:bodyPr/>
          <a:lstStyle/>
          <a:p>
            <a:r>
              <a:rPr lang="en-US"/>
              <a:t>The specific nature of the base-pairing interactions not only accounted for the uniform diameter of the double helix but also conformed to the chemical characteristics of the nucleotide bases and chemical composition studies of DNA. </a:t>
            </a:r>
          </a:p>
          <a:p>
            <a:r>
              <a:rPr lang="en-US"/>
              <a:t>RNA molecules have secondary structure that involves hydrogen bonding between bases on the same polynucleotide chain. Thus the structure will be unique to RNA of a specific sequence. </a:t>
            </a:r>
          </a:p>
          <a:p>
            <a:r>
              <a:rPr lang="en-US"/>
              <a:t>The covalent bonding between nucleotides can be contrasted with the hydrogen bonding between bases. Although individual hydrogen bonds are weaker than covalent bonds, the large number of hydrogen bonds along a double helical DNA molecule stabilizes the helix. Hydrogen bonds can be temporarily disrupted so that the DNA strands separate, but each individual strand remains intact. </a:t>
            </a:r>
          </a:p>
          <a:p>
            <a:endParaRPr lang="en-US"/>
          </a:p>
          <a:p>
            <a:r>
              <a:rPr lang="en-US" b="1"/>
              <a:t>Student Misconceptions and Concerns</a:t>
            </a:r>
            <a:endParaRPr lang="en-US"/>
          </a:p>
          <a:p>
            <a:r>
              <a:rPr lang="en-US"/>
              <a:t>1. If your class has not yet studied Chapter 3, consider assigning module 3.16 on “Nucleic Acids” before addressing the contents of Chapter 10.</a:t>
            </a:r>
          </a:p>
          <a:p>
            <a:r>
              <a:rPr lang="en-US"/>
              <a:t>2. Students often confuse the terms nucleic acids, nucleotides, and bases. It helps to note the hierarchy of relationships: nucleic acids consist of long chains of nucleotides (polynucleotides), while nucleotides include nitrogenous bases.</a:t>
            </a:r>
          </a:p>
          <a:p>
            <a:endParaRPr lang="en-US"/>
          </a:p>
          <a:p>
            <a:r>
              <a:rPr lang="en-US" b="1"/>
              <a:t>Teaching Tips</a:t>
            </a:r>
          </a:p>
          <a:p>
            <a:r>
              <a:rPr lang="en-US"/>
              <a:t>1. The descriptions of the discovery of DNA’s structure are a good time to point out that science is a collaborative effort. Watson, Crick, and Wilkins earned Nobel prizes due to their historic conclusions based upon the work of many others (including Griffith, Hershey, Chase, Franklin, and Chargaff).</a:t>
            </a:r>
          </a:p>
          <a:p>
            <a:r>
              <a:rPr lang="en-US"/>
              <a:t>2. The authors note that the structure of DNA is analogous to a twisted rope ladder. In class, challenge your students to explain what the parts of the ladder represent. The wooden rungs represent pairs of nitrogenous bases joined together by hydrogen bonds. Each rope represents a sugar-phosphate backbone.</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1AF3E0-2A8C-4A02-BEB5-FBC794FC4472}" type="slidenum">
              <a:rPr lang="en-US"/>
              <a:pPr/>
              <a:t>18</a:t>
            </a:fld>
            <a:endParaRPr lang="en-US"/>
          </a:p>
        </p:txBody>
      </p:sp>
      <p:sp>
        <p:nvSpPr>
          <p:cNvPr id="1002498" name="Rectangle 2"/>
          <p:cNvSpPr>
            <a:spLocks noGrp="1" noRot="1" noChangeAspect="1" noChangeArrowheads="1" noTextEdit="1"/>
          </p:cNvSpPr>
          <p:nvPr>
            <p:ph type="sldImg"/>
          </p:nvPr>
        </p:nvSpPr>
        <p:spPr>
          <a:ln/>
        </p:spPr>
      </p:sp>
      <p:sp>
        <p:nvSpPr>
          <p:cNvPr id="1002499" name="Rectangle 3"/>
          <p:cNvSpPr>
            <a:spLocks noGrp="1" noChangeArrowheads="1"/>
          </p:cNvSpPr>
          <p:nvPr>
            <p:ph type="body" idx="1"/>
          </p:nvPr>
        </p:nvSpPr>
        <p:spPr/>
        <p:txBody>
          <a:bodyPr/>
          <a:lstStyle/>
          <a:p>
            <a:r>
              <a:rPr lang="en-US"/>
              <a:t>The specific nature of the base-pairing interactions not only accounted for the uniform diameter of the double helix but also conformed to the chemical characteristics of the nucleotide bases and chemical composition studies of DNA. </a:t>
            </a:r>
          </a:p>
          <a:p>
            <a:r>
              <a:rPr lang="en-US"/>
              <a:t>RNA molecules have secondary structure that involves hydrogen bonding between bases on the same polynucleotide chain. Thus the structure will be unique to RNA of a specific sequence. </a:t>
            </a:r>
          </a:p>
          <a:p>
            <a:r>
              <a:rPr lang="en-US"/>
              <a:t>The covalent bonding between nucleotides can be contrasted with the hydrogen bonding between bases. Although individual hydrogen bonds are weaker than covalent bonds, the large number of hydrogen bonds along a double helical DNA molecule stabilizes the helix. Hydrogen bonds can be temporarily disrupted so that the DNA strands separate, but each individual strand remains intact. </a:t>
            </a:r>
          </a:p>
          <a:p>
            <a:endParaRPr lang="en-US"/>
          </a:p>
          <a:p>
            <a:r>
              <a:rPr lang="en-US" b="1"/>
              <a:t>Student Misconceptions and Concerns</a:t>
            </a:r>
            <a:endParaRPr lang="en-US"/>
          </a:p>
          <a:p>
            <a:r>
              <a:rPr lang="en-US"/>
              <a:t>1. If your class has not yet studied Chapter 3, consider assigning module 3.16 on “Nucleic Acids” before addressing the contents of Chapter 10.</a:t>
            </a:r>
          </a:p>
          <a:p>
            <a:r>
              <a:rPr lang="en-US"/>
              <a:t>2. Students often confuse the terms nucleic acids, nucleotides, and bases. It helps to note the hierarchy of relationships: nucleic acids consist of long chains of nucleotides (polynucleotides), while nucleotides include nitrogenous bases.</a:t>
            </a:r>
          </a:p>
          <a:p>
            <a:endParaRPr lang="en-US"/>
          </a:p>
          <a:p>
            <a:r>
              <a:rPr lang="en-US" b="1"/>
              <a:t>Teaching Tips</a:t>
            </a:r>
          </a:p>
          <a:p>
            <a:r>
              <a:rPr lang="en-US"/>
              <a:t>1. The descriptions of the discovery of DNA’s structure are a good time to point out that science is a collaborative effort. Watson, Crick, and Wilkins earned Nobel prizes due to their historic conclusions based upon the work of many others (including Griffith, Hershey, Chase, Franklin, and Chargaff).</a:t>
            </a:r>
          </a:p>
          <a:p>
            <a:r>
              <a:rPr lang="en-US"/>
              <a:t>2. The authors note that the structure of DNA is analogous to a twisted rope ladder. In class, challenge your students to explain what the parts of the ladder represent. The wooden rungs represent pairs of nitrogenous bases joined together by hydrogen bonds. Each rope represents a sugar-phosphate backbone.</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374355-B62A-42C2-ACB3-4189E4BF82A1}" type="slidenum">
              <a:rPr lang="en-US"/>
              <a:pPr/>
              <a:t>19</a:t>
            </a:fld>
            <a:endParaRPr lang="en-US"/>
          </a:p>
        </p:txBody>
      </p:sp>
      <p:sp>
        <p:nvSpPr>
          <p:cNvPr id="841730" name="Rectangle 2"/>
          <p:cNvSpPr>
            <a:spLocks noGrp="1" noRot="1" noChangeAspect="1" noChangeArrowheads="1" noTextEdit="1"/>
          </p:cNvSpPr>
          <p:nvPr>
            <p:ph type="sldImg"/>
          </p:nvPr>
        </p:nvSpPr>
        <p:spPr>
          <a:ln/>
        </p:spPr>
      </p:sp>
      <p:sp>
        <p:nvSpPr>
          <p:cNvPr id="841731" name="Rectangle 3"/>
          <p:cNvSpPr>
            <a:spLocks noGrp="1" noChangeArrowheads="1"/>
          </p:cNvSpPr>
          <p:nvPr>
            <p:ph type="body" idx="1"/>
          </p:nvPr>
        </p:nvSpPr>
        <p:spPr/>
        <p:txBody>
          <a:bodyPr/>
          <a:lstStyle/>
          <a:p>
            <a:r>
              <a:rPr lang="en-US"/>
              <a:t>Figure 10.3A Rosalind Franklin and her X-ray image.</a:t>
            </a:r>
          </a:p>
          <a:p>
            <a:r>
              <a:rPr lang="en-US"/>
              <a:t>From this X-ray crystallographic image, the shape and dimensions of the DNA molecule could be deduced.</a:t>
            </a:r>
          </a:p>
          <a:p>
            <a:r>
              <a:rPr lang="en-US"/>
              <a:t>Rosalind Franklin succumbed to cancer before she could share in the Nobel Prize for her contributions to solving the secondary structure of DNA. </a:t>
            </a:r>
          </a:p>
          <a:p>
            <a:endParaRPr lang="en-US"/>
          </a:p>
          <a:p>
            <a:r>
              <a:rPr lang="en-US"/>
              <a:t>For the BLAST Animation Structure of Double Helix, go to Animation and Video Files.</a:t>
            </a:r>
          </a:p>
          <a:p>
            <a:r>
              <a:rPr lang="en-US"/>
              <a:t>For the BLAST Animation Hydrogen Bonds in DNA, go to Animation and Video Files.</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143B2-C223-4A46-8757-A5123B0F00F7}" type="slidenum">
              <a:rPr lang="en-US"/>
              <a:pPr/>
              <a:t>20</a:t>
            </a:fld>
            <a:endParaRPr lang="en-US"/>
          </a:p>
        </p:txBody>
      </p:sp>
      <p:sp>
        <p:nvSpPr>
          <p:cNvPr id="843778" name="Rectangle 2"/>
          <p:cNvSpPr>
            <a:spLocks noGrp="1" noRot="1" noChangeAspect="1" noChangeArrowheads="1" noTextEdit="1"/>
          </p:cNvSpPr>
          <p:nvPr>
            <p:ph type="sldImg"/>
          </p:nvPr>
        </p:nvSpPr>
        <p:spPr>
          <a:ln/>
        </p:spPr>
      </p:sp>
      <p:sp>
        <p:nvSpPr>
          <p:cNvPr id="843779" name="Rectangle 3"/>
          <p:cNvSpPr>
            <a:spLocks noGrp="1" noChangeArrowheads="1"/>
          </p:cNvSpPr>
          <p:nvPr>
            <p:ph type="body" idx="1"/>
          </p:nvPr>
        </p:nvSpPr>
        <p:spPr/>
        <p:txBody>
          <a:bodyPr/>
          <a:lstStyle/>
          <a:p>
            <a:r>
              <a:rPr lang="en-US"/>
              <a:t>Figure 10.3B Watson and Crick in 1953 with their model of the DNA double helix.</a:t>
            </a:r>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E495AC-E3DB-434B-B93F-F0DC33E5A89E}" type="slidenum">
              <a:rPr lang="en-US"/>
              <a:pPr/>
              <a:t>21</a:t>
            </a:fld>
            <a:endParaRPr lang="en-US"/>
          </a:p>
        </p:txBody>
      </p:sp>
      <p:sp>
        <p:nvSpPr>
          <p:cNvPr id="845826" name="Rectangle 2"/>
          <p:cNvSpPr>
            <a:spLocks noGrp="1" noRot="1" noChangeAspect="1" noChangeArrowheads="1" noTextEdit="1"/>
          </p:cNvSpPr>
          <p:nvPr>
            <p:ph type="sldImg"/>
          </p:nvPr>
        </p:nvSpPr>
        <p:spPr>
          <a:ln/>
        </p:spPr>
      </p:sp>
      <p:sp>
        <p:nvSpPr>
          <p:cNvPr id="845827" name="Rectangle 3"/>
          <p:cNvSpPr>
            <a:spLocks noGrp="1" noChangeArrowheads="1"/>
          </p:cNvSpPr>
          <p:nvPr>
            <p:ph type="body" idx="1"/>
          </p:nvPr>
        </p:nvSpPr>
        <p:spPr/>
        <p:txBody>
          <a:bodyPr/>
          <a:lstStyle/>
          <a:p>
            <a:r>
              <a:rPr lang="en-US"/>
              <a:t>Figure 10.3C A rope-ladder model for the double helix.</a:t>
            </a:r>
          </a:p>
          <a:p>
            <a:r>
              <a:rPr lang="en-US"/>
              <a:t>This model shows how the two nucleotide chains twist into a helical shape. There are 10 base pairs per turn of the helix. </a:t>
            </a:r>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5FB5E8-5356-4E49-B5FB-28EA59E4CADB}" type="slidenum">
              <a:rPr lang="en-US"/>
              <a:pPr/>
              <a:t>22</a:t>
            </a:fld>
            <a:endParaRPr lang="en-US"/>
          </a:p>
        </p:txBody>
      </p:sp>
      <p:sp>
        <p:nvSpPr>
          <p:cNvPr id="847874" name="Rectangle 2"/>
          <p:cNvSpPr>
            <a:spLocks noGrp="1" noRot="1" noChangeAspect="1" noChangeArrowheads="1" noTextEdit="1"/>
          </p:cNvSpPr>
          <p:nvPr>
            <p:ph type="sldImg"/>
          </p:nvPr>
        </p:nvSpPr>
        <p:spPr>
          <a:ln/>
        </p:spPr>
      </p:sp>
      <p:sp>
        <p:nvSpPr>
          <p:cNvPr id="847875" name="Rectangle 3"/>
          <p:cNvSpPr>
            <a:spLocks noGrp="1" noChangeArrowheads="1"/>
          </p:cNvSpPr>
          <p:nvPr>
            <p:ph type="body" idx="1"/>
          </p:nvPr>
        </p:nvSpPr>
        <p:spPr/>
        <p:txBody>
          <a:bodyPr/>
          <a:lstStyle/>
          <a:p>
            <a:r>
              <a:rPr lang="en-US"/>
              <a:t>Figure 10.3D Three representations of DNA.</a:t>
            </a:r>
          </a:p>
          <a:p>
            <a:r>
              <a:rPr lang="en-US"/>
              <a:t>Hydrogen bonding between bases can be seen in the partial chemical structure in the center. </a:t>
            </a:r>
          </a:p>
          <a:p>
            <a:r>
              <a:rPr lang="en-US"/>
              <a:t>This figure can also be used to point out the opposite polarity of the DNA chains as emphasized in Module 10.5. From top to bottom, the chain on the left is oriented 5</a:t>
            </a:r>
            <a:r>
              <a:rPr lang="en-US">
                <a:sym typeface="Symbol" pitchFamily="48" charset="2"/>
              </a:rPr>
              <a:t></a:t>
            </a:r>
            <a:r>
              <a:rPr lang="en-US"/>
              <a:t> </a:t>
            </a:r>
            <a:r>
              <a:rPr lang="en-US" altLang="ja-JP">
                <a:latin typeface="Symbol" pitchFamily="48" charset="2"/>
                <a:sym typeface="Symbol" pitchFamily="48" charset="2"/>
              </a:rPr>
              <a:t></a:t>
            </a:r>
            <a:r>
              <a:rPr lang="en-US">
                <a:sym typeface="Wingdings" pitchFamily="48" charset="2"/>
              </a:rPr>
              <a:t> 3</a:t>
            </a:r>
            <a:r>
              <a:rPr lang="en-US">
                <a:sym typeface="Symbol" pitchFamily="48" charset="2"/>
              </a:rPr>
              <a:t></a:t>
            </a:r>
            <a:r>
              <a:rPr lang="en-US">
                <a:sym typeface="Wingdings" pitchFamily="48" charset="2"/>
              </a:rPr>
              <a:t> while the chain on the right is oriented 3</a:t>
            </a:r>
            <a:r>
              <a:rPr lang="en-US">
                <a:sym typeface="Symbol" pitchFamily="48" charset="2"/>
              </a:rPr>
              <a:t></a:t>
            </a:r>
            <a:r>
              <a:rPr lang="en-US">
                <a:sym typeface="Wingdings" pitchFamily="48" charset="2"/>
              </a:rPr>
              <a:t> </a:t>
            </a:r>
            <a:r>
              <a:rPr lang="en-US" altLang="ja-JP">
                <a:latin typeface="Symbol" pitchFamily="48" charset="2"/>
                <a:sym typeface="Symbol" pitchFamily="48" charset="2"/>
              </a:rPr>
              <a:t></a:t>
            </a:r>
            <a:r>
              <a:rPr lang="en-US">
                <a:sym typeface="Wingdings" pitchFamily="48" charset="2"/>
              </a:rPr>
              <a:t> 5</a:t>
            </a:r>
            <a:r>
              <a:rPr lang="en-US">
                <a:sym typeface="Symbol" pitchFamily="48" charset="2"/>
              </a:rPr>
              <a:t></a:t>
            </a:r>
            <a:r>
              <a:rPr lang="en-US">
                <a:sym typeface="Wingdings" pitchFamily="48" charset="2"/>
              </a:rPr>
              <a:t>. A 5</a:t>
            </a:r>
            <a:r>
              <a:rPr lang="en-US">
                <a:sym typeface="Symbol" pitchFamily="48" charset="2"/>
              </a:rPr>
              <a:t></a:t>
            </a:r>
            <a:r>
              <a:rPr lang="en-US">
                <a:sym typeface="Wingdings" pitchFamily="48" charset="2"/>
              </a:rPr>
              <a:t> end has a free phosphate group attached to the 5</a:t>
            </a:r>
            <a:r>
              <a:rPr lang="en-US">
                <a:sym typeface="Symbol" pitchFamily="48" charset="2"/>
              </a:rPr>
              <a:t></a:t>
            </a:r>
            <a:r>
              <a:rPr lang="en-US">
                <a:sym typeface="Wingdings" pitchFamily="48" charset="2"/>
              </a:rPr>
              <a:t> carbon of the sugar and a 3</a:t>
            </a:r>
            <a:r>
              <a:rPr lang="en-US">
                <a:sym typeface="Symbol" pitchFamily="48" charset="2"/>
              </a:rPr>
              <a:t></a:t>
            </a:r>
            <a:r>
              <a:rPr lang="en-US">
                <a:sym typeface="Wingdings" pitchFamily="48" charset="2"/>
              </a:rPr>
              <a:t> end has a free –OH group attached to the 3</a:t>
            </a:r>
            <a:r>
              <a:rPr lang="en-US">
                <a:sym typeface="Symbol" pitchFamily="48" charset="2"/>
              </a:rPr>
              <a:t></a:t>
            </a:r>
            <a:r>
              <a:rPr lang="en-US">
                <a:sym typeface="Wingdings" pitchFamily="48" charset="2"/>
              </a:rPr>
              <a:t> carbon of the sugar.</a:t>
            </a:r>
          </a:p>
          <a:p>
            <a:endParaRPr lang="en-US">
              <a:sym typeface="Wingdings" pitchFamily="48" charset="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2D5899-CF4C-4251-B251-3BFAD4F6E918}" type="slidenum">
              <a:rPr lang="en-US"/>
              <a:pPr/>
              <a:t>23</a:t>
            </a:fld>
            <a:endParaRPr lang="en-US"/>
          </a:p>
        </p:txBody>
      </p:sp>
      <p:sp>
        <p:nvSpPr>
          <p:cNvPr id="851970" name="Rectangle 2"/>
          <p:cNvSpPr>
            <a:spLocks noGrp="1" noRot="1" noChangeAspect="1" noChangeArrowheads="1" noTextEdit="1"/>
          </p:cNvSpPr>
          <p:nvPr>
            <p:ph type="sldImg"/>
          </p:nvPr>
        </p:nvSpPr>
        <p:spPr>
          <a:ln/>
        </p:spPr>
      </p:sp>
      <p:sp>
        <p:nvSpPr>
          <p:cNvPr id="85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97FDA9-E7DB-46DF-8A0A-675183B5A331}" type="slidenum">
              <a:rPr lang="en-US"/>
              <a:pPr/>
              <a:t>24</a:t>
            </a:fld>
            <a:endParaRPr lang="en-US"/>
          </a:p>
        </p:txBody>
      </p:sp>
      <p:sp>
        <p:nvSpPr>
          <p:cNvPr id="854018" name="Rectangle 2"/>
          <p:cNvSpPr>
            <a:spLocks noGrp="1" noRot="1" noChangeAspect="1" noChangeArrowheads="1" noTextEdit="1"/>
          </p:cNvSpPr>
          <p:nvPr>
            <p:ph type="sldImg"/>
          </p:nvPr>
        </p:nvSpPr>
        <p:spPr>
          <a:ln/>
        </p:spPr>
      </p:sp>
      <p:sp>
        <p:nvSpPr>
          <p:cNvPr id="8540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A15D2-3AAA-45DE-8442-09A6DD1AF3AC}" type="slidenum">
              <a:rPr lang="en-US"/>
              <a:pPr/>
              <a:t>25</a:t>
            </a:fld>
            <a:endParaRPr lang="en-US"/>
          </a:p>
        </p:txBody>
      </p:sp>
      <p:sp>
        <p:nvSpPr>
          <p:cNvPr id="858114" name="Rectangle 2"/>
          <p:cNvSpPr>
            <a:spLocks noGrp="1" noRot="1" noChangeAspect="1" noChangeArrowheads="1" noTextEdit="1"/>
          </p:cNvSpPr>
          <p:nvPr>
            <p:ph type="sldImg"/>
          </p:nvPr>
        </p:nvSpPr>
        <p:spPr>
          <a:ln/>
        </p:spPr>
      </p:sp>
      <p:sp>
        <p:nvSpPr>
          <p:cNvPr id="858115" name="Rectangle 3"/>
          <p:cNvSpPr>
            <a:spLocks noGrp="1" noChangeArrowheads="1"/>
          </p:cNvSpPr>
          <p:nvPr>
            <p:ph type="body" idx="1"/>
          </p:nvPr>
        </p:nvSpPr>
        <p:spPr/>
        <p:txBody>
          <a:bodyPr/>
          <a:lstStyle/>
          <a:p>
            <a:r>
              <a:rPr lang="en-US"/>
              <a:t>Figure 10.4B Untwisting and replication of DNA.</a:t>
            </a:r>
          </a:p>
          <a:p>
            <a:r>
              <a:rPr lang="en-US"/>
              <a:t>This diagram shows an overview of DNA replication, emphasizing the semiconservative nature of the process. </a:t>
            </a:r>
          </a:p>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364CB0-C1A0-49A5-996F-50CA91E1E3A5}" type="slidenum">
              <a:rPr lang="en-US"/>
              <a:pPr/>
              <a:t>26</a:t>
            </a:fld>
            <a:endParaRPr lang="en-US"/>
          </a:p>
        </p:txBody>
      </p:sp>
      <p:sp>
        <p:nvSpPr>
          <p:cNvPr id="856066" name="Rectangle 2"/>
          <p:cNvSpPr>
            <a:spLocks noGrp="1" noRot="1" noChangeAspect="1" noChangeArrowheads="1" noTextEdit="1"/>
          </p:cNvSpPr>
          <p:nvPr>
            <p:ph type="sldImg"/>
          </p:nvPr>
        </p:nvSpPr>
        <p:spPr>
          <a:ln/>
        </p:spPr>
      </p:sp>
      <p:sp>
        <p:nvSpPr>
          <p:cNvPr id="856067" name="Rectangle 3"/>
          <p:cNvSpPr>
            <a:spLocks noGrp="1" noChangeArrowheads="1"/>
          </p:cNvSpPr>
          <p:nvPr>
            <p:ph type="body" idx="1"/>
          </p:nvPr>
        </p:nvSpPr>
        <p:spPr/>
        <p:txBody>
          <a:bodyPr/>
          <a:lstStyle/>
          <a:p>
            <a:r>
              <a:rPr lang="en-US"/>
              <a:t>Figure 10.4A A template model for DNA replication.</a:t>
            </a:r>
          </a:p>
          <a:p>
            <a:r>
              <a:rPr lang="en-US"/>
              <a:t>This figure emphasizes the accuracy of DNA replication, due to the specific base-pairing interactions. When the strand on the left is a template, the complementary strand is identical to the one on the right and vice versa. </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6E7F85-F20F-444C-95E7-90624A226600}" type="slidenum">
              <a:rPr lang="en-US"/>
              <a:pPr/>
              <a:t>27</a:t>
            </a:fld>
            <a:endParaRPr lang="en-US"/>
          </a:p>
        </p:txBody>
      </p:sp>
      <p:sp>
        <p:nvSpPr>
          <p:cNvPr id="1033218" name="Rectangle 2"/>
          <p:cNvSpPr>
            <a:spLocks noGrp="1" noRot="1" noChangeAspect="1" noChangeArrowheads="1" noTextEdit="1"/>
          </p:cNvSpPr>
          <p:nvPr>
            <p:ph type="sldImg"/>
          </p:nvPr>
        </p:nvSpPr>
        <p:spPr>
          <a:ln/>
        </p:spPr>
      </p:sp>
      <p:sp>
        <p:nvSpPr>
          <p:cNvPr id="1033219" name="Rectangle 3"/>
          <p:cNvSpPr>
            <a:spLocks noGrp="1" noChangeArrowheads="1"/>
          </p:cNvSpPr>
          <p:nvPr>
            <p:ph type="body" idx="1"/>
          </p:nvPr>
        </p:nvSpPr>
        <p:spPr/>
        <p:txBody>
          <a:bodyPr/>
          <a:lstStyle/>
          <a:p>
            <a:r>
              <a:rPr lang="en-US"/>
              <a:t>Figure 10.4A A template model for DNA replication.</a:t>
            </a:r>
          </a:p>
          <a:p>
            <a:r>
              <a:rPr lang="en-US"/>
              <a:t>This figure emphasizes the accuracy of DNA replication, due to the specific base-pairing interactions. When the strand on the left is a template, the complementary strand is identical to the one on the right and vice versa.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3B57C3-93DF-41D2-93D5-C54AB9875E8E}" type="slidenum">
              <a:rPr lang="en-US"/>
              <a:pPr/>
              <a:t>28</a:t>
            </a:fld>
            <a:endParaRPr lang="en-US"/>
          </a:p>
        </p:txBody>
      </p:sp>
      <p:sp>
        <p:nvSpPr>
          <p:cNvPr id="1035266" name="Rectangle 2"/>
          <p:cNvSpPr>
            <a:spLocks noGrp="1" noRot="1" noChangeAspect="1" noChangeArrowheads="1" noTextEdit="1"/>
          </p:cNvSpPr>
          <p:nvPr>
            <p:ph type="sldImg"/>
          </p:nvPr>
        </p:nvSpPr>
        <p:spPr>
          <a:ln/>
        </p:spPr>
      </p:sp>
      <p:sp>
        <p:nvSpPr>
          <p:cNvPr id="1035267" name="Rectangle 3"/>
          <p:cNvSpPr>
            <a:spLocks noGrp="1" noChangeArrowheads="1"/>
          </p:cNvSpPr>
          <p:nvPr>
            <p:ph type="body" idx="1"/>
          </p:nvPr>
        </p:nvSpPr>
        <p:spPr/>
        <p:txBody>
          <a:bodyPr/>
          <a:lstStyle/>
          <a:p>
            <a:r>
              <a:rPr lang="en-US"/>
              <a:t>Figure 10.4A A template model for DNA replication.</a:t>
            </a:r>
          </a:p>
          <a:p>
            <a:r>
              <a:rPr lang="en-US"/>
              <a:t>This figure emphasizes the accuracy of DNA replication, due to the specific base-pairing interactions. When the strand on the left is a template, the complementary strand is identical to the one on the right and vice versa.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FF605-9F2C-483B-B6F6-E57B406E057A}" type="slidenum">
              <a:rPr lang="en-US"/>
              <a:pPr/>
              <a:t>29</a:t>
            </a:fld>
            <a:endParaRPr lang="en-US"/>
          </a:p>
        </p:txBody>
      </p:sp>
      <p:sp>
        <p:nvSpPr>
          <p:cNvPr id="860162" name="Rectangle 2"/>
          <p:cNvSpPr>
            <a:spLocks noGrp="1" noRot="1" noChangeAspect="1" noChangeArrowheads="1" noTextEdit="1"/>
          </p:cNvSpPr>
          <p:nvPr>
            <p:ph type="sldImg"/>
          </p:nvPr>
        </p:nvSpPr>
        <p:spPr>
          <a:ln/>
        </p:spPr>
      </p:sp>
      <p:sp>
        <p:nvSpPr>
          <p:cNvPr id="8601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A9C77-37BC-4AF6-8B1A-AF96F4C686F7}" type="slidenum">
              <a:rPr lang="en-US"/>
              <a:pPr/>
              <a:t>30</a:t>
            </a:fld>
            <a:endParaRPr lang="en-US"/>
          </a:p>
        </p:txBody>
      </p:sp>
      <p:sp>
        <p:nvSpPr>
          <p:cNvPr id="978946" name="Rectangle 2"/>
          <p:cNvSpPr>
            <a:spLocks noGrp="1" noRot="1" noChangeAspect="1" noChangeArrowheads="1" noTextEdit="1"/>
          </p:cNvSpPr>
          <p:nvPr>
            <p:ph type="sldImg"/>
          </p:nvPr>
        </p:nvSpPr>
        <p:spPr>
          <a:ln/>
        </p:spPr>
      </p:sp>
      <p:sp>
        <p:nvSpPr>
          <p:cNvPr id="978947" name="Rectangle 3"/>
          <p:cNvSpPr>
            <a:spLocks noGrp="1" noChangeArrowheads="1"/>
          </p:cNvSpPr>
          <p:nvPr>
            <p:ph type="body" idx="1"/>
          </p:nvPr>
        </p:nvSpPr>
        <p:spPr/>
        <p:txBody>
          <a:bodyPr/>
          <a:lstStyle/>
          <a:p>
            <a:endParaRPr lang="en-US" b="1"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409E9-5779-43E7-BBF1-F7C5237E64F8}" type="slidenum">
              <a:rPr lang="en-US"/>
              <a:pPr/>
              <a:t>31</a:t>
            </a:fld>
            <a:endParaRPr lang="en-US"/>
          </a:p>
        </p:txBody>
      </p:sp>
      <p:sp>
        <p:nvSpPr>
          <p:cNvPr id="862210" name="Rectangle 2"/>
          <p:cNvSpPr>
            <a:spLocks noGrp="1" noRot="1" noChangeAspect="1" noChangeArrowheads="1" noTextEdit="1"/>
          </p:cNvSpPr>
          <p:nvPr>
            <p:ph type="sldImg"/>
          </p:nvPr>
        </p:nvSpPr>
        <p:spPr>
          <a:ln/>
        </p:spPr>
      </p:sp>
      <p:sp>
        <p:nvSpPr>
          <p:cNvPr id="862211" name="Rectangle 3"/>
          <p:cNvSpPr>
            <a:spLocks noGrp="1" noChangeArrowheads="1"/>
          </p:cNvSpPr>
          <p:nvPr>
            <p:ph type="body" idx="1"/>
          </p:nvPr>
        </p:nvSpPr>
        <p:spPr/>
        <p:txBody>
          <a:bodyPr/>
          <a:lstStyle/>
          <a:p>
            <a:r>
              <a:rPr lang="en-US" dirty="0"/>
              <a:t>Figure 10.5A Multiple “bubbles” in replicating DNA.</a:t>
            </a:r>
          </a:p>
          <a:p>
            <a:r>
              <a:rPr lang="en-US" dirty="0"/>
              <a:t>Eukaryotic chromosomes have multiple replication origins, while prokaryotic chromosomes have a single origin. In both cases, replication proceeds </a:t>
            </a:r>
            <a:r>
              <a:rPr lang="en-US" dirty="0" err="1"/>
              <a:t>bidirectionally</a:t>
            </a:r>
            <a:r>
              <a:rPr lang="en-US" dirty="0"/>
              <a:t> from the origin. </a:t>
            </a:r>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53B7B-3085-489B-908F-B6D29884C965}" type="slidenum">
              <a:rPr lang="en-US"/>
              <a:pPr/>
              <a:t>32</a:t>
            </a:fld>
            <a:endParaRPr lang="en-US"/>
          </a:p>
        </p:txBody>
      </p:sp>
      <p:sp>
        <p:nvSpPr>
          <p:cNvPr id="864258" name="Rectangle 2"/>
          <p:cNvSpPr>
            <a:spLocks noGrp="1" noRot="1" noChangeAspect="1" noChangeArrowheads="1" noTextEdit="1"/>
          </p:cNvSpPr>
          <p:nvPr>
            <p:ph type="sldImg"/>
          </p:nvPr>
        </p:nvSpPr>
        <p:spPr>
          <a:ln/>
        </p:spPr>
      </p:sp>
      <p:sp>
        <p:nvSpPr>
          <p:cNvPr id="864259" name="Rectangle 3"/>
          <p:cNvSpPr>
            <a:spLocks noGrp="1" noChangeArrowheads="1"/>
          </p:cNvSpPr>
          <p:nvPr>
            <p:ph type="body" idx="1"/>
          </p:nvPr>
        </p:nvSpPr>
        <p:spPr/>
        <p:txBody>
          <a:bodyPr/>
          <a:lstStyle/>
          <a:p>
            <a:r>
              <a:rPr lang="en-US"/>
              <a:t>Figure 10.5B The opposite orientations of DNA strands.</a:t>
            </a:r>
          </a:p>
          <a:p>
            <a:r>
              <a:rPr lang="en-US"/>
              <a:t>This figure emphasizes the opposite polarity of the DNA chains. The 3</a:t>
            </a:r>
            <a:r>
              <a:rPr lang="en-US">
                <a:sym typeface="Symbol" pitchFamily="48" charset="2"/>
              </a:rPr>
              <a:t></a:t>
            </a:r>
            <a:r>
              <a:rPr lang="en-US"/>
              <a:t> end has a free hydroxyl group attached to the 3</a:t>
            </a:r>
            <a:r>
              <a:rPr lang="en-US">
                <a:sym typeface="Symbol" pitchFamily="48" charset="2"/>
              </a:rPr>
              <a:t></a:t>
            </a:r>
            <a:r>
              <a:rPr lang="en-US"/>
              <a:t> carbon of the sugar, while the 5</a:t>
            </a:r>
            <a:r>
              <a:rPr lang="en-US">
                <a:sym typeface="Symbol" pitchFamily="48" charset="2"/>
              </a:rPr>
              <a:t></a:t>
            </a:r>
            <a:r>
              <a:rPr lang="en-US"/>
              <a:t> end has a free phosphate attached to the 5</a:t>
            </a:r>
            <a:r>
              <a:rPr lang="en-US">
                <a:sym typeface="Symbol" pitchFamily="48" charset="2"/>
              </a:rPr>
              <a:t></a:t>
            </a:r>
            <a:r>
              <a:rPr lang="en-US"/>
              <a:t> carbon of the sugar. DNA polymerase enzymes elongate the chain by adding to a free hydroxyl group so that synthesis occurs in the 5</a:t>
            </a:r>
            <a:r>
              <a:rPr lang="en-US">
                <a:sym typeface="Symbol" pitchFamily="48" charset="2"/>
              </a:rPr>
              <a:t></a:t>
            </a:r>
            <a:r>
              <a:rPr lang="en-US"/>
              <a:t> </a:t>
            </a:r>
            <a:r>
              <a:rPr lang="en-US" altLang="ja-JP">
                <a:latin typeface="Symbol" pitchFamily="48" charset="2"/>
                <a:sym typeface="Symbol" pitchFamily="48" charset="2"/>
              </a:rPr>
              <a:t></a:t>
            </a:r>
            <a:r>
              <a:rPr lang="en-US">
                <a:sym typeface="Wingdings" pitchFamily="48" charset="2"/>
              </a:rPr>
              <a:t> 3</a:t>
            </a:r>
            <a:r>
              <a:rPr lang="en-US">
                <a:sym typeface="Symbol" pitchFamily="48" charset="2"/>
              </a:rPr>
              <a:t></a:t>
            </a:r>
            <a:r>
              <a:rPr lang="en-US">
                <a:sym typeface="Wingdings" pitchFamily="48" charset="2"/>
              </a:rPr>
              <a:t> direction. </a:t>
            </a:r>
          </a:p>
          <a:p>
            <a:endParaRPr lang="en-US">
              <a:sym typeface="Wingdings" pitchFamily="48" charset="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CF5DD-B459-49BA-BD36-89564A091DAE}" type="slidenum">
              <a:rPr lang="en-US"/>
              <a:pPr/>
              <a:t>33</a:t>
            </a:fld>
            <a:endParaRPr lang="en-US"/>
          </a:p>
        </p:txBody>
      </p:sp>
      <p:sp>
        <p:nvSpPr>
          <p:cNvPr id="866306" name="Rectangle 2"/>
          <p:cNvSpPr>
            <a:spLocks noGrp="1" noRot="1" noChangeAspect="1" noChangeArrowheads="1" noTextEdit="1"/>
          </p:cNvSpPr>
          <p:nvPr>
            <p:ph type="sldImg"/>
          </p:nvPr>
        </p:nvSpPr>
        <p:spPr>
          <a:ln/>
        </p:spPr>
      </p:sp>
      <p:sp>
        <p:nvSpPr>
          <p:cNvPr id="866307" name="Rectangle 3"/>
          <p:cNvSpPr>
            <a:spLocks noGrp="1" noChangeArrowheads="1"/>
          </p:cNvSpPr>
          <p:nvPr>
            <p:ph type="body" idx="1"/>
          </p:nvPr>
        </p:nvSpPr>
        <p:spPr/>
        <p:txBody>
          <a:bodyPr/>
          <a:lstStyle/>
          <a:p>
            <a:r>
              <a:rPr lang="en-US"/>
              <a:t>Figure 10.5C How daughter DNA strands are synthesized. </a:t>
            </a:r>
          </a:p>
          <a:p>
            <a:r>
              <a:rPr lang="en-US"/>
              <a:t>Continuous synthesis and discontinuous synthesis are depicted in this figure. DNA synthesis beginning on the template oriented in the 3</a:t>
            </a:r>
            <a:r>
              <a:rPr lang="en-US">
                <a:cs typeface="Times New Roman" pitchFamily="48" charset="0"/>
              </a:rPr>
              <a:t>′ </a:t>
            </a:r>
            <a:r>
              <a:rPr lang="en-US" altLang="ja-JP">
                <a:latin typeface="Symbol" pitchFamily="48" charset="2"/>
                <a:sym typeface="Symbol" pitchFamily="48" charset="2"/>
              </a:rPr>
              <a:t></a:t>
            </a:r>
            <a:r>
              <a:rPr lang="en-US">
                <a:cs typeface="Times New Roman" pitchFamily="48" charset="0"/>
                <a:sym typeface="Wingdings" pitchFamily="48" charset="2"/>
              </a:rPr>
              <a:t> </a:t>
            </a:r>
            <a:r>
              <a:rPr lang="en-US">
                <a:sym typeface="Wingdings" pitchFamily="48" charset="2"/>
              </a:rPr>
              <a:t>5</a:t>
            </a:r>
            <a:r>
              <a:rPr lang="en-US">
                <a:cs typeface="Times New Roman" pitchFamily="48" charset="0"/>
                <a:sym typeface="Wingdings" pitchFamily="48" charset="2"/>
              </a:rPr>
              <a:t>′</a:t>
            </a:r>
            <a:r>
              <a:rPr lang="en-US">
                <a:sym typeface="Wingdings" pitchFamily="48" charset="2"/>
              </a:rPr>
              <a:t> direction can continue as the unwinding of the replication fork provides additional template in the direction of synthesis. Enzymes synthesizing DNA on the template oriented in the 5</a:t>
            </a:r>
            <a:r>
              <a:rPr lang="en-US">
                <a:cs typeface="Times New Roman" pitchFamily="48" charset="0"/>
                <a:sym typeface="Wingdings" pitchFamily="48" charset="2"/>
              </a:rPr>
              <a:t>′ </a:t>
            </a:r>
            <a:r>
              <a:rPr lang="en-US" altLang="ja-JP">
                <a:latin typeface="Symbol" pitchFamily="48" charset="2"/>
                <a:sym typeface="Symbol" pitchFamily="48" charset="2"/>
              </a:rPr>
              <a:t></a:t>
            </a:r>
            <a:r>
              <a:rPr lang="en-US">
                <a:cs typeface="Times New Roman" pitchFamily="48" charset="0"/>
                <a:sym typeface="Wingdings" pitchFamily="48" charset="2"/>
              </a:rPr>
              <a:t> </a:t>
            </a:r>
            <a:r>
              <a:rPr lang="en-US">
                <a:sym typeface="Wingdings" pitchFamily="48" charset="2"/>
              </a:rPr>
              <a:t>3</a:t>
            </a:r>
            <a:r>
              <a:rPr lang="en-US">
                <a:cs typeface="Times New Roman" pitchFamily="48" charset="0"/>
                <a:sym typeface="Wingdings" pitchFamily="48" charset="2"/>
              </a:rPr>
              <a:t>′</a:t>
            </a:r>
            <a:r>
              <a:rPr lang="en-US">
                <a:sym typeface="Wingdings" pitchFamily="48" charset="2"/>
              </a:rPr>
              <a:t> direction are moving away from the replication fork, so short discontinuous fragments are produced. As more of the template strand is unwound, an enzyme can bind and synthesize the complementary strand. These short Okasaki fragments are joined by DNA ligase to form a continuous nucleotide chain. </a:t>
            </a:r>
          </a:p>
          <a:p>
            <a:endParaRPr lang="en-US">
              <a:sym typeface="Wingdings" pitchFamily="48" charset="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CE63B2-3221-49C5-A61B-6110B8622F2C}" type="slidenum">
              <a:rPr lang="en-US"/>
              <a:pPr/>
              <a:t>34</a:t>
            </a:fld>
            <a:endParaRPr lang="en-US"/>
          </a:p>
        </p:txBody>
      </p:sp>
      <p:sp>
        <p:nvSpPr>
          <p:cNvPr id="870402" name="Rectangle 2"/>
          <p:cNvSpPr>
            <a:spLocks noGrp="1" noRot="1" noChangeAspect="1" noChangeArrowheads="1" noTextEdit="1"/>
          </p:cNvSpPr>
          <p:nvPr>
            <p:ph type="sldImg"/>
          </p:nvPr>
        </p:nvSpPr>
        <p:spPr>
          <a:ln/>
        </p:spPr>
      </p:sp>
      <p:sp>
        <p:nvSpPr>
          <p:cNvPr id="87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DA2E4A-1C12-4730-8B59-9CCD45E8473C}" type="slidenum">
              <a:rPr lang="en-US"/>
              <a:pPr/>
              <a:t>35</a:t>
            </a:fld>
            <a:endParaRPr lang="en-US"/>
          </a:p>
        </p:txBody>
      </p:sp>
      <p:sp>
        <p:nvSpPr>
          <p:cNvPr id="872450" name="Rectangle 2"/>
          <p:cNvSpPr>
            <a:spLocks noGrp="1" noRot="1" noChangeAspect="1" noChangeArrowheads="1" noTextEdit="1"/>
          </p:cNvSpPr>
          <p:nvPr>
            <p:ph type="sldImg"/>
          </p:nvPr>
        </p:nvSpPr>
        <p:spPr>
          <a:ln/>
        </p:spPr>
      </p:sp>
      <p:sp>
        <p:nvSpPr>
          <p:cNvPr id="872451" name="Rectangle 3"/>
          <p:cNvSpPr>
            <a:spLocks noGrp="1" noChangeArrowheads="1"/>
          </p:cNvSpPr>
          <p:nvPr>
            <p:ph type="body" idx="1"/>
          </p:nvPr>
        </p:nvSpPr>
        <p:spPr/>
        <p:txBody>
          <a:bodyPr/>
          <a:lstStyle/>
          <a:p>
            <a:r>
              <a:rPr lang="en-US"/>
              <a:t>The role of proteins in expression of a genotype can be connected to the experiments that established the foundations of genetics. The round-wrinkled phenotypes of Mendel’s pea plants were due to differences in the production of a Starch Branching Enzyme (SBEI). The round-seeded plants had a functional version of the SBEI enzyme, allowing the formation of amylopectin, a highly branched form of starch, from sucrose. The wrinkled-seeded plants stored excess sucrose due to their lack of a functional SBEI enzyme and accumulated excess water as a result. When both types of seeds completed a natural dehydration process in seed maturation, the round seeds retained their shape, while the wrinkled seeds shriveled from water loss. </a:t>
            </a:r>
          </a:p>
          <a:p>
            <a:endParaRPr lang="en-US"/>
          </a:p>
          <a:p>
            <a:r>
              <a:rPr lang="en-US" b="1"/>
              <a:t>Student Misconceptions and Concerns</a:t>
            </a:r>
          </a:p>
          <a:p>
            <a:r>
              <a:rPr lang="en-US"/>
              <a:t>1. Beginning college students are often intensely focused on writing detailed notes. The risk is that they will miss the overall patterns and the broader significance of the topics discussed. Consider a gradual approach to the subjects of transcription and translation, beginning quite generally and testing comprehension, before venturing into the finer mechanics of each process. </a:t>
            </a:r>
          </a:p>
          <a:p>
            <a:r>
              <a:rPr lang="en-US"/>
              <a:t>2. Consider placing the basic content from Figure 10.6 on the board, noting the sequence, products, and locations of transcription and translation in eukaryotic cells. This reminder can create a quick concept check for students as they learn additional detail.</a:t>
            </a:r>
          </a:p>
          <a:p>
            <a:endParaRPr lang="en-US"/>
          </a:p>
          <a:p>
            <a:r>
              <a:rPr lang="en-US" b="1"/>
              <a:t>Teaching Tips</a:t>
            </a:r>
            <a:endParaRPr lang="en-US"/>
          </a:p>
          <a:p>
            <a:r>
              <a:rPr lang="en-US"/>
              <a:t>1. It has been said that everything about an organism is an interaction between the genome and the environment. You might wish to challenge your students to explain the validity of this statement. </a:t>
            </a:r>
          </a:p>
          <a:p>
            <a:r>
              <a:rPr lang="en-US"/>
              <a:t>2. The information in DNA is used to direct the production of RNA, which in turn directs the production of proteins. However, in Chapter 3, four different types of biological molecules were noted as significant components of life. Students who think this through might wonder, and you could point out, that DNA does not directly control the production of carbohydrates and lipids. So how does DNA exert its influence over the synthesis of these two chemical groups? The answer is largely by way of enzymes, proteins with the ability to promote the production of carbohydrates and lipids.</a:t>
            </a:r>
          </a:p>
          <a:p>
            <a:endParaRPr lang="en-US"/>
          </a:p>
          <a:p>
            <a:endParaRPr lang="en-US"/>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C83C4F-DB21-4F82-9083-B861C43548FA}" type="slidenum">
              <a:rPr lang="en-US"/>
              <a:pPr/>
              <a:t>36</a:t>
            </a:fld>
            <a:endParaRPr lang="en-US"/>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r>
              <a:rPr lang="en-US"/>
              <a:t>Due to alternative splicing scenarios (see Module 11.6), in which transcripts of the same gene can be used to produce different proteins, the one gene–one polypeptide hypothesis needs to be updated. Estimates suggest that at least a third of human genes are subject to alternative splicing events. Neurexins are a family of cell surface proteins involved in cell-cell adhesion and recognition in neurons. There are three neurexin genes and multiple alternative splicing sites for the transcripts from these genes, leading to the potential for more than a thousand different protein variants.  </a:t>
            </a:r>
          </a:p>
          <a:p>
            <a:endParaRPr lang="en-US"/>
          </a:p>
          <a:p>
            <a:r>
              <a:rPr lang="en-US" b="1"/>
              <a:t>Student Misconceptions and Concerns</a:t>
            </a:r>
          </a:p>
          <a:p>
            <a:r>
              <a:rPr lang="en-US"/>
              <a:t>1. Beginning college students are often intensely focused on writing detailed notes. The risk is that they will miss the overall patterns and the broader significance of the topics discussed. Consider a gradual approach to the subjects of transcription and translation, beginning quite generally and testing comprehension, before venturing into the finer mechanics of each process. </a:t>
            </a:r>
          </a:p>
          <a:p>
            <a:r>
              <a:rPr lang="en-US"/>
              <a:t>2. Consider placing the basic content from Figure 10.6 on the board, noting the sequence, products, and locations of transcription and translation in eukaryotic cells. This reminder can create a quick concept check for students as they learn additional detail.</a:t>
            </a:r>
          </a:p>
          <a:p>
            <a:endParaRPr lang="en-US"/>
          </a:p>
          <a:p>
            <a:r>
              <a:rPr lang="en-US" b="1"/>
              <a:t>Teaching Tips</a:t>
            </a:r>
            <a:endParaRPr lang="en-US"/>
          </a:p>
          <a:p>
            <a:r>
              <a:rPr lang="en-US"/>
              <a:t>1. It has been said that everything about an organism is an interaction between the genome and the environment. You might wish to challenge your students to explain the validity of this statement. </a:t>
            </a:r>
          </a:p>
          <a:p>
            <a:r>
              <a:rPr lang="en-US"/>
              <a:t>2. The information in DNA is used to direct the production of RNA, which in turn directs the production of proteins. However, in Chapter 3, four different types of biological molecules were noted as significant components of life. Students who think this through might wonder, and you could point out, that DNA does not directly control the production of carbohydrates and lipids. So how does DNA exert its influence over the synthesis of these two chemical groups? The answer is largely by way of enzymes, proteins with the ability to promote the production of carbohydrates and lipids.</a:t>
            </a:r>
          </a:p>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48179-21B1-49EA-8973-C81731CF1F40}" type="slidenum">
              <a:rPr lang="en-US"/>
              <a:pPr/>
              <a:t>37</a:t>
            </a:fld>
            <a:endParaRPr lang="en-US"/>
          </a:p>
        </p:txBody>
      </p:sp>
      <p:sp>
        <p:nvSpPr>
          <p:cNvPr id="874498" name="Rectangle 2"/>
          <p:cNvSpPr>
            <a:spLocks noGrp="1" noRot="1" noChangeAspect="1" noChangeArrowheads="1" noTextEdit="1"/>
          </p:cNvSpPr>
          <p:nvPr>
            <p:ph type="sldImg"/>
          </p:nvPr>
        </p:nvSpPr>
        <p:spPr>
          <a:ln/>
        </p:spPr>
      </p:sp>
      <p:sp>
        <p:nvSpPr>
          <p:cNvPr id="874499" name="Rectangle 3"/>
          <p:cNvSpPr>
            <a:spLocks noGrp="1" noChangeArrowheads="1"/>
          </p:cNvSpPr>
          <p:nvPr>
            <p:ph type="body" idx="1"/>
          </p:nvPr>
        </p:nvSpPr>
        <p:spPr/>
        <p:txBody>
          <a:bodyPr/>
          <a:lstStyle/>
          <a:p>
            <a:r>
              <a:rPr lang="en-US"/>
              <a:t>Figure 10.6A Flow of genetic information in a eukaryotic cell.</a:t>
            </a:r>
          </a:p>
          <a:p>
            <a:r>
              <a:rPr lang="en-US"/>
              <a:t>Transcription is the production of RNA using DNA as a template. In eukaryotic cells, transcription occurs in the nucleus, and the resulting RNA (mRNA) enters the cytoplasm. Translation is the production of protein, using the sequence of nucleotides in RNA. Translation occurs in the cytoplasm for both prokaryotic and eukaryotic cells.</a:t>
            </a:r>
          </a:p>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24A139-DD9C-4A80-A4E3-682F985AC233}" type="slidenum">
              <a:rPr lang="en-US"/>
              <a:pPr/>
              <a:t>38</a:t>
            </a:fld>
            <a:endParaRPr lang="en-US"/>
          </a:p>
        </p:txBody>
      </p:sp>
      <p:sp>
        <p:nvSpPr>
          <p:cNvPr id="1037314" name="Rectangle 2"/>
          <p:cNvSpPr>
            <a:spLocks noGrp="1" noRot="1" noChangeAspect="1" noChangeArrowheads="1" noTextEdit="1"/>
          </p:cNvSpPr>
          <p:nvPr>
            <p:ph type="sldImg"/>
          </p:nvPr>
        </p:nvSpPr>
        <p:spPr>
          <a:ln/>
        </p:spPr>
      </p:sp>
      <p:sp>
        <p:nvSpPr>
          <p:cNvPr id="1037315" name="Rectangle 3"/>
          <p:cNvSpPr>
            <a:spLocks noGrp="1" noChangeArrowheads="1"/>
          </p:cNvSpPr>
          <p:nvPr>
            <p:ph type="body" idx="1"/>
          </p:nvPr>
        </p:nvSpPr>
        <p:spPr/>
        <p:txBody>
          <a:bodyPr/>
          <a:lstStyle/>
          <a:p>
            <a:r>
              <a:rPr lang="en-US"/>
              <a:t>Figure 10.6A Flow of genetic information in a eukaryotic cell.</a:t>
            </a:r>
          </a:p>
          <a:p>
            <a:r>
              <a:rPr lang="en-US"/>
              <a:t>Transcription is the production of RNA using DNA as a template. In eukaryotic cells, transcription occurs in the nucleus, and the resulting RNA (mRNA) enters the cytoplasm. Translation is the production of protein, using the sequence of nucleotides in RNA. Translation occurs in the cytoplasm for both prokaryotic and eukaryotic cells.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3FFFB7-B964-4C23-BAD0-36F5B092E1A1}" type="slidenum">
              <a:rPr lang="en-US"/>
              <a:pPr/>
              <a:t>39</a:t>
            </a:fld>
            <a:endParaRPr lang="en-US"/>
          </a:p>
        </p:txBody>
      </p:sp>
      <p:sp>
        <p:nvSpPr>
          <p:cNvPr id="1039362" name="Rectangle 2"/>
          <p:cNvSpPr>
            <a:spLocks noGrp="1" noRot="1" noChangeAspect="1" noChangeArrowheads="1" noTextEdit="1"/>
          </p:cNvSpPr>
          <p:nvPr>
            <p:ph type="sldImg"/>
          </p:nvPr>
        </p:nvSpPr>
        <p:spPr>
          <a:ln/>
        </p:spPr>
      </p:sp>
      <p:sp>
        <p:nvSpPr>
          <p:cNvPr id="1039363" name="Rectangle 3"/>
          <p:cNvSpPr>
            <a:spLocks noGrp="1" noChangeArrowheads="1"/>
          </p:cNvSpPr>
          <p:nvPr>
            <p:ph type="body" idx="1"/>
          </p:nvPr>
        </p:nvSpPr>
        <p:spPr/>
        <p:txBody>
          <a:bodyPr/>
          <a:lstStyle/>
          <a:p>
            <a:r>
              <a:rPr lang="en-US"/>
              <a:t>Figure 10.6A Flow of genetic information in a eukaryotic cell.</a:t>
            </a:r>
          </a:p>
          <a:p>
            <a:r>
              <a:rPr lang="en-US"/>
              <a:t>Transcription is the production of RNA using DNA as a template. In eukaryotic cells, transcription occurs in the nucleus, and the resulting RNA (mRNA) enters the cytoplasm. Translation is the production of protein, using the sequence of nucleotides in RNA. Translation occurs in the cytoplasm for both prokaryotic and eukaryotic cells.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1D8A16-D626-4BE8-92A7-F867E86F10C7}" type="slidenum">
              <a:rPr lang="en-US"/>
              <a:pPr/>
              <a:t>40</a:t>
            </a:fld>
            <a:endParaRPr lang="en-US"/>
          </a:p>
        </p:txBody>
      </p:sp>
      <p:sp>
        <p:nvSpPr>
          <p:cNvPr id="876546" name="Rectangle 2"/>
          <p:cNvSpPr>
            <a:spLocks noGrp="1" noRot="1" noChangeAspect="1" noChangeArrowheads="1" noTextEdit="1"/>
          </p:cNvSpPr>
          <p:nvPr>
            <p:ph type="sldImg"/>
          </p:nvPr>
        </p:nvSpPr>
        <p:spPr>
          <a:ln/>
        </p:spPr>
      </p:sp>
      <p:sp>
        <p:nvSpPr>
          <p:cNvPr id="876547" name="Rectangle 3"/>
          <p:cNvSpPr>
            <a:spLocks noGrp="1" noChangeArrowheads="1"/>
          </p:cNvSpPr>
          <p:nvPr>
            <p:ph type="body" idx="1"/>
          </p:nvPr>
        </p:nvSpPr>
        <p:spPr/>
        <p:txBody>
          <a:bodyPr/>
          <a:lstStyle/>
          <a:p>
            <a:r>
              <a:rPr lang="en-US"/>
              <a:t>Figure 10.6B </a:t>
            </a:r>
            <a:r>
              <a:rPr lang="en-US" i="1"/>
              <a:t>Neurospora crassa </a:t>
            </a:r>
            <a:r>
              <a:rPr lang="en-US"/>
              <a:t>growing in a culture dish.</a:t>
            </a:r>
          </a:p>
          <a:p>
            <a:r>
              <a:rPr lang="en-US"/>
              <a:t>Studies of </a:t>
            </a:r>
            <a:r>
              <a:rPr lang="en-US" i="1"/>
              <a:t>Neurospora crassa</a:t>
            </a:r>
            <a:r>
              <a:rPr lang="en-US"/>
              <a:t>, bread mold, led to the one gene–one enzyme hypothesis. George Beadle and Edward Tatum found a series of mutants that could not produce the amino acid arginine. Each one was deficient in an enzyme catalyzing a reaction in the arginine biosynthesis pathway. Not only were these investigators able to show that each gene coded for a different enzyme, but they were also able to determine the order of the steps in the pathway for producing arginine.  </a:t>
            </a:r>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6BDC94-F877-4DBA-A2FC-B45BD4902107}" type="slidenum">
              <a:rPr lang="en-US"/>
              <a:pPr/>
              <a:t>41</a:t>
            </a:fld>
            <a:endParaRPr lang="en-US"/>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a:t>Comparing the linguistic meaning of transcription and translation is a useful analogy for the biochemical processes. Transcription involves staying in the nucleic acid language, while translation involves converting nucleotide codes into the amino acid language of proteins. I suggest that a student whose native language is not English may transcribe the words of an instructor during the lecture presentation, and then translate those words into his or her native language for better understanding. I also relate a story about purchasing a recipe book in French and not being able to make any of the dishes without translating the information into English! </a:t>
            </a:r>
          </a:p>
          <a:p>
            <a:endParaRPr lang="en-US"/>
          </a:p>
          <a:p>
            <a:r>
              <a:rPr lang="en-US" b="1"/>
              <a:t>Student Misconceptions and Concerns</a:t>
            </a:r>
          </a:p>
          <a:p>
            <a:r>
              <a:rPr lang="en-US"/>
              <a:t>1. Beginning college students are often intensely focused on writing detailed notes. The risk is that they will miss the overall patterns and the broader significance of the topics discussed. Consider a gradual approach to the subjects of transcription and translation, beginning quite generally and testing comprehension, before venturing into the finer mechanics of each process. </a:t>
            </a:r>
          </a:p>
          <a:p>
            <a:endParaRPr lang="en-US"/>
          </a:p>
          <a:p>
            <a:r>
              <a:rPr lang="en-US" b="1"/>
              <a:t>Teaching Tips</a:t>
            </a:r>
            <a:endParaRPr lang="en-US"/>
          </a:p>
          <a:p>
            <a:r>
              <a:rPr lang="en-US"/>
              <a:t>1. The transcription of DNA into RNA is like a reporter who transcribes a political</a:t>
            </a:r>
          </a:p>
          <a:p>
            <a:r>
              <a:rPr lang="en-US"/>
              <a:t>speech. In both situations, the language remains the same, although in the case of the reporter, it changes its form from spoken to written language. </a:t>
            </a:r>
          </a:p>
          <a:p>
            <a:r>
              <a:rPr lang="en-US"/>
              <a:t>2. The sequential information in DNA and RNA is analogous to the sequential information in the letters of a sentence. This analogy is also helpful when explaining the impact of insertion or deletion mutations that cause a shift in the reading frame (see Module 10.16). </a:t>
            </a:r>
          </a:p>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6AE4A-6067-4354-9A58-3FFA15741418}" type="slidenum">
              <a:rPr lang="en-US"/>
              <a:pPr/>
              <a:t>42</a:t>
            </a:fld>
            <a:endParaRPr lang="en-US"/>
          </a:p>
        </p:txBody>
      </p:sp>
      <p:sp>
        <p:nvSpPr>
          <p:cNvPr id="880642" name="Rectangle 2"/>
          <p:cNvSpPr>
            <a:spLocks noGrp="1" noRot="1" noChangeAspect="1" noChangeArrowheads="1" noTextEdit="1"/>
          </p:cNvSpPr>
          <p:nvPr>
            <p:ph type="sldImg"/>
          </p:nvPr>
        </p:nvSpPr>
        <p:spPr>
          <a:ln/>
        </p:spPr>
      </p:sp>
      <p:sp>
        <p:nvSpPr>
          <p:cNvPr id="880643" name="Rectangle 3"/>
          <p:cNvSpPr>
            <a:spLocks noGrp="1" noChangeArrowheads="1"/>
          </p:cNvSpPr>
          <p:nvPr>
            <p:ph type="body" idx="1"/>
          </p:nvPr>
        </p:nvSpPr>
        <p:spPr/>
        <p:txBody>
          <a:bodyPr/>
          <a:lstStyle/>
          <a:p>
            <a:r>
              <a:rPr lang="en-US"/>
              <a:t>Figure 10.7 Transcription and translation of codons.</a:t>
            </a:r>
          </a:p>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94EC6B-65EB-44BC-A2BC-FB2F53AEAA4A}" type="slidenum">
              <a:rPr lang="en-US"/>
              <a:pPr/>
              <a:t>43</a:t>
            </a:fld>
            <a:endParaRPr lang="en-US"/>
          </a:p>
        </p:txBody>
      </p:sp>
      <p:sp>
        <p:nvSpPr>
          <p:cNvPr id="1041410" name="Rectangle 2"/>
          <p:cNvSpPr>
            <a:spLocks noGrp="1" noRot="1" noChangeAspect="1" noChangeArrowheads="1" noTextEdit="1"/>
          </p:cNvSpPr>
          <p:nvPr>
            <p:ph type="sldImg"/>
          </p:nvPr>
        </p:nvSpPr>
        <p:spPr>
          <a:ln/>
        </p:spPr>
      </p:sp>
      <p:sp>
        <p:nvSpPr>
          <p:cNvPr id="1041411" name="Rectangle 3"/>
          <p:cNvSpPr>
            <a:spLocks noGrp="1" noChangeArrowheads="1"/>
          </p:cNvSpPr>
          <p:nvPr>
            <p:ph type="body" idx="1"/>
          </p:nvPr>
        </p:nvSpPr>
        <p:spPr/>
        <p:txBody>
          <a:bodyPr/>
          <a:lstStyle/>
          <a:p>
            <a:r>
              <a:rPr lang="en-US"/>
              <a:t>Figure 10.7 Transcription and translation of codons.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F32E5-EF06-4B99-91C8-5CA984883075}" type="slidenum">
              <a:rPr lang="en-US"/>
              <a:pPr/>
              <a:t>44</a:t>
            </a:fld>
            <a:endParaRPr lang="en-US"/>
          </a:p>
        </p:txBody>
      </p:sp>
      <p:sp>
        <p:nvSpPr>
          <p:cNvPr id="884738" name="Rectangle 2"/>
          <p:cNvSpPr>
            <a:spLocks noGrp="1" noRot="1" noChangeAspect="1" noChangeArrowheads="1" noTextEdit="1"/>
          </p:cNvSpPr>
          <p:nvPr>
            <p:ph type="sldImg"/>
          </p:nvPr>
        </p:nvSpPr>
        <p:spPr>
          <a:ln/>
        </p:spPr>
      </p:sp>
      <p:sp>
        <p:nvSpPr>
          <p:cNvPr id="884739" name="Rectangle 3"/>
          <p:cNvSpPr>
            <a:spLocks noGrp="1" noChangeArrowheads="1"/>
          </p:cNvSpPr>
          <p:nvPr>
            <p:ph type="body" idx="1"/>
          </p:nvPr>
        </p:nvSpPr>
        <p:spPr/>
        <p:txBody>
          <a:bodyPr/>
          <a:lstStyle/>
          <a:p>
            <a:r>
              <a:rPr lang="en-US" dirty="0"/>
              <a:t>Exceptions to the universality of the genetic code are found for both mitochondrial and nuclear genes. In mitochondria from animals and microorganisms such as yeast, UGA codes for tryptophan rather than stop. In vertebrate mitochondria, AGA and AGG are stop </a:t>
            </a:r>
            <a:r>
              <a:rPr lang="en-US" dirty="0" err="1"/>
              <a:t>codons</a:t>
            </a:r>
            <a:r>
              <a:rPr lang="en-US" dirty="0"/>
              <a:t> instead of specifying </a:t>
            </a:r>
            <a:r>
              <a:rPr lang="en-US" dirty="0" err="1"/>
              <a:t>arginine</a:t>
            </a:r>
            <a:r>
              <a:rPr lang="en-US" dirty="0"/>
              <a:t>. In yeast mitochondria, all </a:t>
            </a:r>
            <a:r>
              <a:rPr lang="en-US" dirty="0" err="1"/>
              <a:t>codons</a:t>
            </a:r>
            <a:r>
              <a:rPr lang="en-US" dirty="0"/>
              <a:t> beginning with CU code for </a:t>
            </a:r>
            <a:r>
              <a:rPr lang="en-US" dirty="0" err="1"/>
              <a:t>threonine</a:t>
            </a:r>
            <a:r>
              <a:rPr lang="en-US" dirty="0"/>
              <a:t> instead of </a:t>
            </a:r>
            <a:r>
              <a:rPr lang="en-US" dirty="0" err="1"/>
              <a:t>leucine</a:t>
            </a:r>
            <a:r>
              <a:rPr lang="en-US" dirty="0"/>
              <a:t>, while the </a:t>
            </a:r>
            <a:r>
              <a:rPr lang="en-US" dirty="0" err="1"/>
              <a:t>codons</a:t>
            </a:r>
            <a:r>
              <a:rPr lang="en-US" dirty="0"/>
              <a:t> UUA and UUG still specify </a:t>
            </a:r>
            <a:r>
              <a:rPr lang="en-US" dirty="0" err="1"/>
              <a:t>leucine</a:t>
            </a:r>
            <a:r>
              <a:rPr lang="en-US" dirty="0"/>
              <a:t>. For the nuclear genes of the ciliated protozoan </a:t>
            </a:r>
            <a:r>
              <a:rPr lang="en-US" i="1" dirty="0" err="1"/>
              <a:t>Tetrahymena</a:t>
            </a:r>
            <a:r>
              <a:rPr lang="en-US" i="1" dirty="0"/>
              <a:t> </a:t>
            </a:r>
            <a:r>
              <a:rPr lang="en-US" i="1" dirty="0" err="1"/>
              <a:t>thermophila</a:t>
            </a:r>
            <a:r>
              <a:rPr lang="en-US" dirty="0"/>
              <a:t>, UAA and UAG code for glutamine rather than stop. </a:t>
            </a:r>
          </a:p>
          <a:p>
            <a:endParaRPr lang="en-US" dirty="0"/>
          </a:p>
          <a:p>
            <a:endParaRPr lang="en-US" dirty="0"/>
          </a:p>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FCB8F-E73A-4494-8405-F437D45076A1}" type="slidenum">
              <a:rPr lang="en-US"/>
              <a:pPr/>
              <a:t>45</a:t>
            </a:fld>
            <a:endParaRPr lang="en-US"/>
          </a:p>
        </p:txBody>
      </p:sp>
      <p:sp>
        <p:nvSpPr>
          <p:cNvPr id="1006594" name="Rectangle 2"/>
          <p:cNvSpPr>
            <a:spLocks noGrp="1" noRot="1" noChangeAspect="1" noChangeArrowheads="1" noTextEdit="1"/>
          </p:cNvSpPr>
          <p:nvPr>
            <p:ph type="sldImg"/>
          </p:nvPr>
        </p:nvSpPr>
        <p:spPr>
          <a:ln/>
        </p:spPr>
      </p:sp>
      <p:sp>
        <p:nvSpPr>
          <p:cNvPr id="1006595" name="Rectangle 3"/>
          <p:cNvSpPr>
            <a:spLocks noGrp="1" noChangeArrowheads="1"/>
          </p:cNvSpPr>
          <p:nvPr>
            <p:ph type="body" idx="1"/>
          </p:nvPr>
        </p:nvSpPr>
        <p:spPr/>
        <p:txBody>
          <a:bodyPr/>
          <a:lstStyle/>
          <a:p>
            <a:r>
              <a:rPr lang="en-US" dirty="0"/>
              <a:t>Exceptions to the universality of the genetic code are found for both mitochondrial and nuclear genes. In mitochondria from animals and microorganisms such as yeast, UGA codes for tryptophan rather than stop. In vertebrate mitochondria, AGA and AGG are stop </a:t>
            </a:r>
            <a:r>
              <a:rPr lang="en-US" dirty="0" err="1"/>
              <a:t>codons</a:t>
            </a:r>
            <a:r>
              <a:rPr lang="en-US" dirty="0"/>
              <a:t> instead of specifying </a:t>
            </a:r>
            <a:r>
              <a:rPr lang="en-US" dirty="0" err="1"/>
              <a:t>arginine</a:t>
            </a:r>
            <a:r>
              <a:rPr lang="en-US" dirty="0"/>
              <a:t>. In yeast mitochondria, all </a:t>
            </a:r>
            <a:r>
              <a:rPr lang="en-US" dirty="0" err="1"/>
              <a:t>codons</a:t>
            </a:r>
            <a:r>
              <a:rPr lang="en-US" dirty="0"/>
              <a:t> beginning with CU code for </a:t>
            </a:r>
            <a:r>
              <a:rPr lang="en-US" dirty="0" err="1"/>
              <a:t>threonine</a:t>
            </a:r>
            <a:r>
              <a:rPr lang="en-US" dirty="0"/>
              <a:t> instead of </a:t>
            </a:r>
            <a:r>
              <a:rPr lang="en-US" dirty="0" err="1"/>
              <a:t>leucine</a:t>
            </a:r>
            <a:r>
              <a:rPr lang="en-US" dirty="0"/>
              <a:t>, while the </a:t>
            </a:r>
            <a:r>
              <a:rPr lang="en-US" dirty="0" err="1"/>
              <a:t>codons</a:t>
            </a:r>
            <a:r>
              <a:rPr lang="en-US" dirty="0"/>
              <a:t> UUA and UUG still specify </a:t>
            </a:r>
            <a:r>
              <a:rPr lang="en-US" dirty="0" err="1"/>
              <a:t>leucine</a:t>
            </a:r>
            <a:r>
              <a:rPr lang="en-US" dirty="0"/>
              <a:t>. For the nuclear genes of the ciliated protozoan </a:t>
            </a:r>
            <a:r>
              <a:rPr lang="en-US" i="1" dirty="0" err="1"/>
              <a:t>Tetrahymena</a:t>
            </a:r>
            <a:r>
              <a:rPr lang="en-US" i="1" dirty="0"/>
              <a:t> </a:t>
            </a:r>
            <a:r>
              <a:rPr lang="en-US" i="1" dirty="0" err="1"/>
              <a:t>thermophila</a:t>
            </a:r>
            <a:r>
              <a:rPr lang="en-US" dirty="0"/>
              <a:t>, UAA and UAG code for glutamine rather than stop. </a:t>
            </a:r>
          </a:p>
          <a:p>
            <a:endParaRPr lang="en-US" dirty="0"/>
          </a:p>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DE57EC-7CDE-44B6-9E67-B5FD59D0E625}" type="slidenum">
              <a:rPr lang="en-US"/>
              <a:pPr/>
              <a:t>46</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p:txBody>
          <a:bodyPr/>
          <a:lstStyle/>
          <a:p>
            <a:r>
              <a:rPr lang="en-US" dirty="0"/>
              <a:t>Figure 10.8A Dictionary of the genetic code (RNA </a:t>
            </a:r>
            <a:r>
              <a:rPr lang="en-US" dirty="0" err="1"/>
              <a:t>codons</a:t>
            </a:r>
            <a:r>
              <a:rPr lang="en-US" dirty="0"/>
              <a:t>).</a:t>
            </a:r>
          </a:p>
          <a:p>
            <a:r>
              <a:rPr lang="en-US" dirty="0"/>
              <a:t>This listing of the </a:t>
            </a:r>
            <a:r>
              <a:rPr lang="en-US" dirty="0" err="1"/>
              <a:t>codon</a:t>
            </a:r>
            <a:r>
              <a:rPr lang="en-US" dirty="0"/>
              <a:t> “dictionary” can be used to illustrate the triplet and redundant nature of the code. While </a:t>
            </a:r>
            <a:r>
              <a:rPr lang="en-US" dirty="0" err="1"/>
              <a:t>methionine</a:t>
            </a:r>
            <a:r>
              <a:rPr lang="en-US" dirty="0"/>
              <a:t> and tryptophan have only one </a:t>
            </a:r>
            <a:r>
              <a:rPr lang="en-US" dirty="0" err="1"/>
              <a:t>codon</a:t>
            </a:r>
            <a:r>
              <a:rPr lang="en-US" dirty="0"/>
              <a:t> each, </a:t>
            </a:r>
            <a:r>
              <a:rPr lang="en-US" dirty="0" err="1"/>
              <a:t>leucine</a:t>
            </a:r>
            <a:r>
              <a:rPr lang="en-US" dirty="0"/>
              <a:t>, serine, and </a:t>
            </a:r>
            <a:r>
              <a:rPr lang="en-US" dirty="0" err="1"/>
              <a:t>arginine</a:t>
            </a:r>
            <a:r>
              <a:rPr lang="en-US" dirty="0"/>
              <a:t> each have six </a:t>
            </a:r>
            <a:r>
              <a:rPr lang="en-US" dirty="0" err="1"/>
              <a:t>codons</a:t>
            </a:r>
            <a:r>
              <a:rPr lang="en-US" dirty="0"/>
              <a:t>. </a:t>
            </a:r>
          </a:p>
          <a:p>
            <a:r>
              <a:rPr lang="en-US" dirty="0"/>
              <a:t>It can also be pointed out that </a:t>
            </a:r>
            <a:r>
              <a:rPr lang="en-US" dirty="0" err="1"/>
              <a:t>codons</a:t>
            </a:r>
            <a:r>
              <a:rPr lang="en-US" dirty="0"/>
              <a:t> for the same amino acid often differ in the third nucleotide, a phenomenon described as “wobble.” The base pairing of the first two nucleotides of the </a:t>
            </a:r>
            <a:r>
              <a:rPr lang="en-US" dirty="0" err="1"/>
              <a:t>codon</a:t>
            </a:r>
            <a:r>
              <a:rPr lang="en-US" dirty="0"/>
              <a:t> with corresponding positions in the </a:t>
            </a:r>
            <a:r>
              <a:rPr lang="en-US" dirty="0" err="1"/>
              <a:t>anticodon</a:t>
            </a:r>
            <a:r>
              <a:rPr lang="en-US" dirty="0"/>
              <a:t> is stringent, but pairing of the third is weaker and more flexible. The wobble hypothesis proposed by Francis Crick allows for some nonstandard pairings that account for some of the redundancy of the genetic code. For example, if the third position of the </a:t>
            </a:r>
            <a:r>
              <a:rPr lang="en-US" dirty="0" err="1"/>
              <a:t>codon</a:t>
            </a:r>
            <a:r>
              <a:rPr lang="en-US" dirty="0"/>
              <a:t> is a U or C, it can pair with a G on the </a:t>
            </a:r>
            <a:r>
              <a:rPr lang="en-US" dirty="0" err="1"/>
              <a:t>anticodon</a:t>
            </a:r>
            <a:r>
              <a:rPr lang="en-US" dirty="0"/>
              <a:t>. This would mean that one </a:t>
            </a:r>
            <a:r>
              <a:rPr lang="en-US" dirty="0" err="1"/>
              <a:t>tRNA</a:t>
            </a:r>
            <a:r>
              <a:rPr lang="en-US" dirty="0"/>
              <a:t>, rather than two, could be used to translate UUU and UUC, for example. Estimates of 30–50 </a:t>
            </a:r>
            <a:r>
              <a:rPr lang="en-US" dirty="0" err="1"/>
              <a:t>tRNAs</a:t>
            </a:r>
            <a:r>
              <a:rPr lang="en-US" dirty="0"/>
              <a:t> necessary to pair with 61 </a:t>
            </a:r>
            <a:r>
              <a:rPr lang="en-US" dirty="0" err="1"/>
              <a:t>codons</a:t>
            </a:r>
            <a:r>
              <a:rPr lang="en-US" dirty="0"/>
              <a:t> are borne out by studies that identify 45 different </a:t>
            </a:r>
            <a:r>
              <a:rPr lang="en-US" dirty="0" err="1"/>
              <a:t>tRNAs</a:t>
            </a:r>
            <a:r>
              <a:rPr lang="en-US" dirty="0"/>
              <a:t> in some cell types. </a:t>
            </a:r>
          </a:p>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7D3B14-EDF5-4346-BE28-8637C79C736C}" type="slidenum">
              <a:rPr lang="en-US"/>
              <a:pPr/>
              <a:t>47</a:t>
            </a:fld>
            <a:endParaRPr lang="en-US"/>
          </a:p>
        </p:txBody>
      </p:sp>
      <p:sp>
        <p:nvSpPr>
          <p:cNvPr id="886786" name="Rectangle 2"/>
          <p:cNvSpPr>
            <a:spLocks noGrp="1" noRot="1" noChangeAspect="1" noChangeArrowheads="1" noTextEdit="1"/>
          </p:cNvSpPr>
          <p:nvPr>
            <p:ph type="sldImg"/>
          </p:nvPr>
        </p:nvSpPr>
        <p:spPr>
          <a:ln/>
        </p:spPr>
      </p:sp>
      <p:sp>
        <p:nvSpPr>
          <p:cNvPr id="886787" name="Rectangle 3"/>
          <p:cNvSpPr>
            <a:spLocks noGrp="1" noChangeArrowheads="1"/>
          </p:cNvSpPr>
          <p:nvPr>
            <p:ph type="body" idx="1"/>
          </p:nvPr>
        </p:nvSpPr>
        <p:spPr/>
        <p:txBody>
          <a:bodyPr/>
          <a:lstStyle/>
          <a:p>
            <a:r>
              <a:rPr lang="en-US"/>
              <a:t>Figure 10.8B Deciphering the genetic information in DNA.</a:t>
            </a:r>
          </a:p>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17DDD1-3C4D-4146-8934-79535255F043}" type="slidenum">
              <a:rPr lang="en-US"/>
              <a:pPr/>
              <a:t>48</a:t>
            </a:fld>
            <a:endParaRPr lang="en-US"/>
          </a:p>
        </p:txBody>
      </p:sp>
      <p:sp>
        <p:nvSpPr>
          <p:cNvPr id="1043458" name="Rectangle 2"/>
          <p:cNvSpPr>
            <a:spLocks noGrp="1" noRot="1" noChangeAspect="1" noChangeArrowheads="1" noTextEdit="1"/>
          </p:cNvSpPr>
          <p:nvPr>
            <p:ph type="sldImg"/>
          </p:nvPr>
        </p:nvSpPr>
        <p:spPr>
          <a:ln/>
        </p:spPr>
      </p:sp>
      <p:sp>
        <p:nvSpPr>
          <p:cNvPr id="1043459" name="Rectangle 3"/>
          <p:cNvSpPr>
            <a:spLocks noGrp="1" noChangeArrowheads="1"/>
          </p:cNvSpPr>
          <p:nvPr>
            <p:ph type="body" idx="1"/>
          </p:nvPr>
        </p:nvSpPr>
        <p:spPr/>
        <p:txBody>
          <a:bodyPr/>
          <a:lstStyle/>
          <a:p>
            <a:r>
              <a:rPr lang="en-US"/>
              <a:t>Figure 10.8B Deciphering the genetic information in DNA.</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F728CF-5929-4AA1-90BE-41B92B611682}" type="slidenum">
              <a:rPr lang="en-US"/>
              <a:pPr/>
              <a:t>49</a:t>
            </a:fld>
            <a:endParaRPr lang="en-US"/>
          </a:p>
        </p:txBody>
      </p:sp>
      <p:sp>
        <p:nvSpPr>
          <p:cNvPr id="1045506" name="Rectangle 2"/>
          <p:cNvSpPr>
            <a:spLocks noGrp="1" noRot="1" noChangeAspect="1" noChangeArrowheads="1" noTextEdit="1"/>
          </p:cNvSpPr>
          <p:nvPr>
            <p:ph type="sldImg"/>
          </p:nvPr>
        </p:nvSpPr>
        <p:spPr>
          <a:ln/>
        </p:spPr>
      </p:sp>
      <p:sp>
        <p:nvSpPr>
          <p:cNvPr id="1045507" name="Rectangle 3"/>
          <p:cNvSpPr>
            <a:spLocks noGrp="1" noChangeArrowheads="1"/>
          </p:cNvSpPr>
          <p:nvPr>
            <p:ph type="body" idx="1"/>
          </p:nvPr>
        </p:nvSpPr>
        <p:spPr/>
        <p:txBody>
          <a:bodyPr/>
          <a:lstStyle/>
          <a:p>
            <a:r>
              <a:rPr lang="en-US"/>
              <a:t>Figure 10.8B Deciphering the genetic information in DNA.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834B7-0093-40B3-A803-346AD2759E53}" type="slidenum">
              <a:rPr lang="en-US"/>
              <a:pPr/>
              <a:t>50</a:t>
            </a:fld>
            <a:endParaRPr lang="en-US"/>
          </a:p>
        </p:txBody>
      </p:sp>
      <p:sp>
        <p:nvSpPr>
          <p:cNvPr id="888834" name="Rectangle 2"/>
          <p:cNvSpPr>
            <a:spLocks noGrp="1" noRot="1" noChangeAspect="1" noChangeArrowheads="1" noTextEdit="1"/>
          </p:cNvSpPr>
          <p:nvPr>
            <p:ph type="sldImg"/>
          </p:nvPr>
        </p:nvSpPr>
        <p:spPr>
          <a:ln/>
        </p:spPr>
      </p:sp>
      <p:sp>
        <p:nvSpPr>
          <p:cNvPr id="888835" name="Rectangle 3"/>
          <p:cNvSpPr>
            <a:spLocks noGrp="1" noChangeArrowheads="1"/>
          </p:cNvSpPr>
          <p:nvPr>
            <p:ph type="body" idx="1"/>
          </p:nvPr>
        </p:nvSpPr>
        <p:spPr/>
        <p:txBody>
          <a:bodyPr/>
          <a:lstStyle/>
          <a:p>
            <a:r>
              <a:rPr lang="en-US" dirty="0"/>
              <a:t>The location of the promoter determines which strand will be used as a template. Once RNA polymerase binds to the promoter, the strand oriented 3</a:t>
            </a:r>
            <a:r>
              <a:rPr lang="en-US" dirty="0">
                <a:cs typeface="Times New Roman" pitchFamily="48" charset="0"/>
              </a:rPr>
              <a:t>′ </a:t>
            </a:r>
            <a:r>
              <a:rPr lang="en-US" altLang="ja-JP" dirty="0">
                <a:latin typeface="Symbol" pitchFamily="48" charset="2"/>
                <a:sym typeface="Symbol" pitchFamily="48" charset="2"/>
              </a:rPr>
              <a:t></a:t>
            </a:r>
            <a:r>
              <a:rPr lang="en-US" dirty="0">
                <a:cs typeface="Times New Roman" pitchFamily="48" charset="0"/>
                <a:sym typeface="Wingdings" pitchFamily="48" charset="2"/>
              </a:rPr>
              <a:t> </a:t>
            </a:r>
            <a:r>
              <a:rPr lang="en-US" dirty="0">
                <a:sym typeface="Wingdings" pitchFamily="48" charset="2"/>
              </a:rPr>
              <a:t>5</a:t>
            </a:r>
            <a:r>
              <a:rPr lang="en-US" dirty="0">
                <a:cs typeface="Times New Roman" pitchFamily="48" charset="0"/>
                <a:sym typeface="Wingdings" pitchFamily="48" charset="2"/>
              </a:rPr>
              <a:t>′</a:t>
            </a:r>
            <a:r>
              <a:rPr lang="en-US" dirty="0">
                <a:sym typeface="Wingdings" pitchFamily="48" charset="2"/>
              </a:rPr>
              <a:t> is used as a template, since transcription occurs in a 5</a:t>
            </a:r>
            <a:r>
              <a:rPr lang="en-US" dirty="0">
                <a:cs typeface="Times New Roman" pitchFamily="48" charset="0"/>
                <a:sym typeface="Wingdings" pitchFamily="48" charset="2"/>
              </a:rPr>
              <a:t>′ </a:t>
            </a:r>
            <a:r>
              <a:rPr lang="en-US" altLang="ja-JP" dirty="0">
                <a:latin typeface="Symbol" pitchFamily="48" charset="2"/>
                <a:sym typeface="Symbol" pitchFamily="48" charset="2"/>
              </a:rPr>
              <a:t></a:t>
            </a:r>
            <a:r>
              <a:rPr lang="en-US" dirty="0">
                <a:cs typeface="Times New Roman" pitchFamily="48" charset="0"/>
                <a:sym typeface="Wingdings" pitchFamily="48" charset="2"/>
              </a:rPr>
              <a:t> </a:t>
            </a:r>
            <a:r>
              <a:rPr lang="en-US" dirty="0">
                <a:sym typeface="Wingdings" pitchFamily="48" charset="2"/>
              </a:rPr>
              <a:t>3</a:t>
            </a:r>
            <a:r>
              <a:rPr lang="en-US" dirty="0">
                <a:cs typeface="Times New Roman" pitchFamily="48" charset="0"/>
                <a:sym typeface="Wingdings" pitchFamily="48" charset="2"/>
              </a:rPr>
              <a:t>′</a:t>
            </a:r>
            <a:r>
              <a:rPr lang="en-US" dirty="0">
                <a:sym typeface="Wingdings" pitchFamily="48" charset="2"/>
              </a:rPr>
              <a:t> direction.</a:t>
            </a:r>
            <a:endParaRPr lang="en-US" dirty="0"/>
          </a:p>
          <a:p>
            <a:r>
              <a:rPr lang="en-US" dirty="0"/>
              <a:t>It is important to emphasize that the start and stop transcription signals differ from the start and stop </a:t>
            </a:r>
            <a:r>
              <a:rPr lang="en-US" dirty="0" err="1"/>
              <a:t>codons</a:t>
            </a:r>
            <a:r>
              <a:rPr lang="en-US" dirty="0"/>
              <a:t> of translation. The start and stop </a:t>
            </a:r>
            <a:r>
              <a:rPr lang="en-US" dirty="0" err="1"/>
              <a:t>codons</a:t>
            </a:r>
            <a:r>
              <a:rPr lang="en-US" dirty="0"/>
              <a:t> are located at the ends of the protein-coding sequence. Messenger RNAs contain additional sequences both before and after the protein-coding region because transcription begins in the upstream promoter and ends at the downstream terminator. For </a:t>
            </a:r>
            <a:r>
              <a:rPr lang="en-US" dirty="0" err="1"/>
              <a:t>operons</a:t>
            </a:r>
            <a:r>
              <a:rPr lang="en-US" dirty="0"/>
              <a:t> in prokaryotic cells (see Module 11.1), transcription of multiple genes will be controlled by one promoter and one terminator, but each gene will have a start and stop </a:t>
            </a:r>
            <a:r>
              <a:rPr lang="en-US" dirty="0" err="1"/>
              <a:t>codon</a:t>
            </a:r>
            <a:r>
              <a:rPr lang="en-US" dirty="0"/>
              <a:t> for translation of its corresponding protein. </a:t>
            </a:r>
          </a:p>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FCFF8-5D25-42D8-91C2-491815BC8AC5}" type="slidenum">
              <a:rPr lang="en-US"/>
              <a:pPr/>
              <a:t>51</a:t>
            </a:fld>
            <a:endParaRPr lang="en-US"/>
          </a:p>
        </p:txBody>
      </p:sp>
      <p:sp>
        <p:nvSpPr>
          <p:cNvPr id="1008642" name="Rectangle 2"/>
          <p:cNvSpPr>
            <a:spLocks noGrp="1" noRot="1" noChangeAspect="1" noChangeArrowheads="1" noTextEdit="1"/>
          </p:cNvSpPr>
          <p:nvPr>
            <p:ph type="sldImg"/>
          </p:nvPr>
        </p:nvSpPr>
        <p:spPr>
          <a:ln/>
        </p:spPr>
      </p:sp>
      <p:sp>
        <p:nvSpPr>
          <p:cNvPr id="1008643" name="Rectangle 3"/>
          <p:cNvSpPr>
            <a:spLocks noGrp="1" noChangeArrowheads="1"/>
          </p:cNvSpPr>
          <p:nvPr>
            <p:ph type="body" idx="1"/>
          </p:nvPr>
        </p:nvSpPr>
        <p:spPr/>
        <p:txBody>
          <a:bodyPr/>
          <a:lstStyle/>
          <a:p>
            <a:r>
              <a:rPr lang="en-US" dirty="0"/>
              <a:t>The location of the promoter determines which strand will be used as a template. Once RNA polymerase binds to the promoter, the strand oriented 3</a:t>
            </a:r>
            <a:r>
              <a:rPr lang="en-US" dirty="0">
                <a:cs typeface="Times New Roman" pitchFamily="48" charset="0"/>
              </a:rPr>
              <a:t>′ </a:t>
            </a:r>
            <a:r>
              <a:rPr lang="en-US" dirty="0">
                <a:cs typeface="Times New Roman" pitchFamily="48" charset="0"/>
                <a:sym typeface="Symbol" pitchFamily="48" charset="2"/>
              </a:rPr>
              <a:t></a:t>
            </a:r>
            <a:r>
              <a:rPr lang="en-US" dirty="0">
                <a:cs typeface="Times New Roman" pitchFamily="48" charset="0"/>
                <a:sym typeface="Wingdings" pitchFamily="48" charset="2"/>
              </a:rPr>
              <a:t> </a:t>
            </a:r>
            <a:r>
              <a:rPr lang="en-US" dirty="0">
                <a:sym typeface="Wingdings" pitchFamily="48" charset="2"/>
              </a:rPr>
              <a:t>5</a:t>
            </a:r>
            <a:r>
              <a:rPr lang="en-US" dirty="0">
                <a:cs typeface="Times New Roman" pitchFamily="48" charset="0"/>
                <a:sym typeface="Wingdings" pitchFamily="48" charset="2"/>
              </a:rPr>
              <a:t>′ </a:t>
            </a:r>
            <a:r>
              <a:rPr lang="en-US" dirty="0">
                <a:sym typeface="Wingdings" pitchFamily="48" charset="2"/>
              </a:rPr>
              <a:t>is used as a template, since transcription occurs in a 5</a:t>
            </a:r>
            <a:r>
              <a:rPr lang="en-US" dirty="0">
                <a:cs typeface="Times New Roman" pitchFamily="48" charset="0"/>
                <a:sym typeface="Wingdings" pitchFamily="48" charset="2"/>
              </a:rPr>
              <a:t>′ </a:t>
            </a:r>
            <a:r>
              <a:rPr lang="en-US" dirty="0">
                <a:cs typeface="Times New Roman" pitchFamily="48" charset="0"/>
                <a:sym typeface="Symbol" pitchFamily="48" charset="2"/>
              </a:rPr>
              <a:t></a:t>
            </a:r>
            <a:r>
              <a:rPr lang="en-US" dirty="0">
                <a:cs typeface="Times New Roman" pitchFamily="48" charset="0"/>
                <a:sym typeface="Wingdings" pitchFamily="48" charset="2"/>
              </a:rPr>
              <a:t> </a:t>
            </a:r>
            <a:r>
              <a:rPr lang="en-US" dirty="0">
                <a:sym typeface="Wingdings" pitchFamily="48" charset="2"/>
              </a:rPr>
              <a:t>3</a:t>
            </a:r>
            <a:r>
              <a:rPr lang="en-US" dirty="0">
                <a:cs typeface="Times New Roman" pitchFamily="48" charset="0"/>
                <a:sym typeface="Wingdings" pitchFamily="48" charset="2"/>
              </a:rPr>
              <a:t>′</a:t>
            </a:r>
            <a:r>
              <a:rPr lang="en-US" dirty="0">
                <a:sym typeface="Wingdings" pitchFamily="48" charset="2"/>
              </a:rPr>
              <a:t> direction.</a:t>
            </a:r>
            <a:endParaRPr lang="en-US" dirty="0"/>
          </a:p>
          <a:p>
            <a:r>
              <a:rPr lang="en-US" dirty="0"/>
              <a:t>It is important to emphasize that the start and stop transcription signals differ from the start and stop </a:t>
            </a:r>
            <a:r>
              <a:rPr lang="en-US" dirty="0" err="1"/>
              <a:t>codons</a:t>
            </a:r>
            <a:r>
              <a:rPr lang="en-US" dirty="0"/>
              <a:t> of translation. The start and stop </a:t>
            </a:r>
            <a:r>
              <a:rPr lang="en-US" dirty="0" err="1"/>
              <a:t>codons</a:t>
            </a:r>
            <a:r>
              <a:rPr lang="en-US" dirty="0"/>
              <a:t> are located at the ends of the protein-coding sequence. Messenger RNAs contain additional sequences both before and after the protein-coding region because transcription begins in the upstream promoter and ends at the downstream terminator. For </a:t>
            </a:r>
            <a:r>
              <a:rPr lang="en-US" dirty="0" err="1"/>
              <a:t>operons</a:t>
            </a:r>
            <a:r>
              <a:rPr lang="en-US" dirty="0"/>
              <a:t> in prokaryotic cells (see Module 11.1), transcription of multiple genes will be controlled by one promoter and one terminator, but each gene will have a start and stop </a:t>
            </a:r>
            <a:r>
              <a:rPr lang="en-US" dirty="0" err="1"/>
              <a:t>codon</a:t>
            </a:r>
            <a:r>
              <a:rPr lang="en-US" dirty="0"/>
              <a:t> for translation of its corresponding protein.  </a:t>
            </a:r>
          </a:p>
          <a:p>
            <a:endParaRPr lang="en-US" dirty="0"/>
          </a:p>
          <a:p>
            <a:r>
              <a:rPr lang="en-US" dirty="0"/>
              <a:t>For the BLAST Animation Roles of RNA, go to Animation and Video Files.</a:t>
            </a:r>
          </a:p>
          <a:p>
            <a:r>
              <a:rPr lang="en-US" dirty="0"/>
              <a:t>For the BLAST Animation Transcription, go to Animation and Video Files.</a:t>
            </a:r>
          </a:p>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19452-81DF-4DC0-AC4A-4BCD8F131B00}" type="slidenum">
              <a:rPr lang="en-US"/>
              <a:pPr/>
              <a:t>52</a:t>
            </a:fld>
            <a:endParaRPr lang="en-US"/>
          </a:p>
        </p:txBody>
      </p:sp>
      <p:sp>
        <p:nvSpPr>
          <p:cNvPr id="890882" name="Rectangle 2"/>
          <p:cNvSpPr>
            <a:spLocks noGrp="1" noRot="1" noChangeAspect="1" noChangeArrowheads="1" noTextEdit="1"/>
          </p:cNvSpPr>
          <p:nvPr>
            <p:ph type="sldImg"/>
          </p:nvPr>
        </p:nvSpPr>
        <p:spPr>
          <a:ln/>
        </p:spPr>
      </p:sp>
      <p:sp>
        <p:nvSpPr>
          <p:cNvPr id="890883" name="Rectangle 3"/>
          <p:cNvSpPr>
            <a:spLocks noGrp="1" noChangeArrowheads="1"/>
          </p:cNvSpPr>
          <p:nvPr>
            <p:ph type="body" idx="1"/>
          </p:nvPr>
        </p:nvSpPr>
        <p:spPr/>
        <p:txBody>
          <a:bodyPr/>
          <a:lstStyle/>
          <a:p>
            <a:r>
              <a:rPr lang="en-US"/>
              <a:t>Figure 10.9A A close-up view of transcription.</a:t>
            </a:r>
          </a:p>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EC15B-D710-4C58-83D1-0396477FEE07}" type="slidenum">
              <a:rPr lang="en-US"/>
              <a:pPr/>
              <a:t>53</a:t>
            </a:fld>
            <a:endParaRPr lang="en-US"/>
          </a:p>
        </p:txBody>
      </p:sp>
      <p:sp>
        <p:nvSpPr>
          <p:cNvPr id="892930" name="Rectangle 2"/>
          <p:cNvSpPr>
            <a:spLocks noGrp="1" noRot="1" noChangeAspect="1" noChangeArrowheads="1" noTextEdit="1"/>
          </p:cNvSpPr>
          <p:nvPr>
            <p:ph type="sldImg"/>
          </p:nvPr>
        </p:nvSpPr>
        <p:spPr>
          <a:ln/>
        </p:spPr>
      </p:sp>
      <p:sp>
        <p:nvSpPr>
          <p:cNvPr id="892931" name="Rectangle 3"/>
          <p:cNvSpPr>
            <a:spLocks noGrp="1" noChangeArrowheads="1"/>
          </p:cNvSpPr>
          <p:nvPr>
            <p:ph type="body" idx="1"/>
          </p:nvPr>
        </p:nvSpPr>
        <p:spPr/>
        <p:txBody>
          <a:bodyPr/>
          <a:lstStyle/>
          <a:p>
            <a:r>
              <a:rPr lang="en-US"/>
              <a:t>Figure 10.9B Transcription of a gene.</a:t>
            </a:r>
          </a:p>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6C014-B863-496B-826A-192FDD13C0C2}" type="slidenum">
              <a:rPr lang="en-US"/>
              <a:pPr/>
              <a:t>54</a:t>
            </a:fld>
            <a:endParaRPr lang="en-US"/>
          </a:p>
        </p:txBody>
      </p:sp>
      <p:sp>
        <p:nvSpPr>
          <p:cNvPr id="894978" name="Rectangle 2"/>
          <p:cNvSpPr>
            <a:spLocks noGrp="1" noRot="1" noChangeAspect="1" noChangeArrowheads="1" noTextEdit="1"/>
          </p:cNvSpPr>
          <p:nvPr>
            <p:ph type="sldImg"/>
          </p:nvPr>
        </p:nvSpPr>
        <p:spPr>
          <a:ln/>
        </p:spPr>
      </p:sp>
      <p:sp>
        <p:nvSpPr>
          <p:cNvPr id="894979" name="Rectangle 3"/>
          <p:cNvSpPr>
            <a:spLocks noGrp="1" noChangeArrowheads="1"/>
          </p:cNvSpPr>
          <p:nvPr>
            <p:ph type="body" idx="1"/>
          </p:nvPr>
        </p:nvSpPr>
        <p:spPr/>
        <p:txBody>
          <a:bodyPr/>
          <a:lstStyle/>
          <a:p>
            <a:r>
              <a:rPr lang="en-US" dirty="0"/>
              <a:t>RNA splicing is carried out by a </a:t>
            </a:r>
            <a:r>
              <a:rPr lang="en-US" dirty="0" err="1"/>
              <a:t>spliceosome</a:t>
            </a:r>
            <a:r>
              <a:rPr lang="en-US" dirty="0"/>
              <a:t>, a complex of several RNA and protein molecules. RNA components of the </a:t>
            </a:r>
            <a:r>
              <a:rPr lang="en-US" dirty="0" err="1"/>
              <a:t>spliceosome</a:t>
            </a:r>
            <a:r>
              <a:rPr lang="en-US" dirty="0"/>
              <a:t> base pair with sequences of the </a:t>
            </a:r>
            <a:r>
              <a:rPr lang="en-US" dirty="0" err="1"/>
              <a:t>intron</a:t>
            </a:r>
            <a:r>
              <a:rPr lang="en-US" dirty="0"/>
              <a:t> to facilitate removal.</a:t>
            </a:r>
          </a:p>
          <a:p>
            <a:r>
              <a:rPr lang="en-US" dirty="0"/>
              <a:t>The function of </a:t>
            </a:r>
            <a:r>
              <a:rPr lang="en-US" dirty="0" err="1"/>
              <a:t>introns</a:t>
            </a:r>
            <a:r>
              <a:rPr lang="en-US" dirty="0"/>
              <a:t> is often questioned. Mixing and matching of </a:t>
            </a:r>
            <a:r>
              <a:rPr lang="en-US" dirty="0" err="1"/>
              <a:t>exon</a:t>
            </a:r>
            <a:r>
              <a:rPr lang="en-US" dirty="0"/>
              <a:t> sequences has been documented for some genes, suggesting that </a:t>
            </a:r>
            <a:r>
              <a:rPr lang="en-US" dirty="0" err="1"/>
              <a:t>introns</a:t>
            </a:r>
            <a:r>
              <a:rPr lang="en-US" dirty="0"/>
              <a:t> act as spacers to prevent the loss of </a:t>
            </a:r>
            <a:r>
              <a:rPr lang="en-US" dirty="0" err="1"/>
              <a:t>exon</a:t>
            </a:r>
            <a:r>
              <a:rPr lang="en-US" dirty="0"/>
              <a:t> sequences during DNA rearrangements. Alternative RNA splicing, discussed in Module 11.6, demonstrates that </a:t>
            </a:r>
            <a:r>
              <a:rPr lang="en-US" dirty="0" err="1"/>
              <a:t>introns</a:t>
            </a:r>
            <a:r>
              <a:rPr lang="en-US" dirty="0"/>
              <a:t> provide a way to produce more than one protein from a single gene sequence. </a:t>
            </a:r>
          </a:p>
          <a:p>
            <a:r>
              <a:rPr lang="en-US" dirty="0"/>
              <a:t>Ribosomal and transfer RNAs also contain </a:t>
            </a:r>
            <a:r>
              <a:rPr lang="en-US" dirty="0" err="1"/>
              <a:t>introns</a:t>
            </a:r>
            <a:r>
              <a:rPr lang="en-US" dirty="0"/>
              <a:t> and undergo splicing reactions. </a:t>
            </a:r>
          </a:p>
          <a:p>
            <a:endParaRPr lang="en-US" dirty="0"/>
          </a:p>
          <a:p>
            <a:endParaRPr lang="en-US" dirty="0"/>
          </a:p>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C0CC0-6FC8-403B-B9D5-604D53EEAAB5}" type="slidenum">
              <a:rPr lang="en-US"/>
              <a:pPr/>
              <a:t>55</a:t>
            </a:fld>
            <a:endParaRPr lang="en-US"/>
          </a:p>
        </p:txBody>
      </p:sp>
      <p:sp>
        <p:nvSpPr>
          <p:cNvPr id="897026" name="Rectangle 2"/>
          <p:cNvSpPr>
            <a:spLocks noGrp="1" noRot="1" noChangeAspect="1" noChangeArrowheads="1" noTextEdit="1"/>
          </p:cNvSpPr>
          <p:nvPr>
            <p:ph type="sldImg"/>
          </p:nvPr>
        </p:nvSpPr>
        <p:spPr>
          <a:ln/>
        </p:spPr>
      </p:sp>
      <p:sp>
        <p:nvSpPr>
          <p:cNvPr id="897027" name="Rectangle 3"/>
          <p:cNvSpPr>
            <a:spLocks noGrp="1" noChangeArrowheads="1"/>
          </p:cNvSpPr>
          <p:nvPr>
            <p:ph type="body" idx="1"/>
          </p:nvPr>
        </p:nvSpPr>
        <p:spPr/>
        <p:txBody>
          <a:bodyPr/>
          <a:lstStyle/>
          <a:p>
            <a:r>
              <a:rPr lang="en-US"/>
              <a:t>Figure 10.10 The production of eukaryotic mRNA.</a:t>
            </a:r>
          </a:p>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D13969-F2F4-4063-86FA-4CFEA45B126D}" type="slidenum">
              <a:rPr lang="en-US"/>
              <a:pPr/>
              <a:t>56</a:t>
            </a:fld>
            <a:endParaRPr lang="en-US"/>
          </a:p>
        </p:txBody>
      </p:sp>
      <p:sp>
        <p:nvSpPr>
          <p:cNvPr id="899074" name="Rectangle 2"/>
          <p:cNvSpPr>
            <a:spLocks noGrp="1" noRot="1" noChangeAspect="1" noChangeArrowheads="1" noTextEdit="1"/>
          </p:cNvSpPr>
          <p:nvPr>
            <p:ph type="sldImg"/>
          </p:nvPr>
        </p:nvSpPr>
        <p:spPr>
          <a:ln/>
        </p:spPr>
      </p:sp>
      <p:sp>
        <p:nvSpPr>
          <p:cNvPr id="899075" name="Rectangle 3"/>
          <p:cNvSpPr>
            <a:spLocks noGrp="1" noChangeArrowheads="1"/>
          </p:cNvSpPr>
          <p:nvPr>
            <p:ph type="body" idx="1"/>
          </p:nvPr>
        </p:nvSpPr>
        <p:spPr/>
        <p:txBody>
          <a:bodyPr/>
          <a:lstStyle/>
          <a:p>
            <a:r>
              <a:rPr lang="en-US" dirty="0"/>
              <a:t>Like any good interpreter, </a:t>
            </a:r>
            <a:r>
              <a:rPr lang="en-US" dirty="0" err="1"/>
              <a:t>tRNA</a:t>
            </a:r>
            <a:r>
              <a:rPr lang="en-US" dirty="0"/>
              <a:t> speaks both “languages.” The </a:t>
            </a:r>
            <a:r>
              <a:rPr lang="en-US" dirty="0" err="1"/>
              <a:t>anticodon</a:t>
            </a:r>
            <a:r>
              <a:rPr lang="en-US" dirty="0"/>
              <a:t> represents the nucleotide language, and the amino acid attached to the opposite end represents the conversion to amino acid language. </a:t>
            </a:r>
          </a:p>
          <a:p>
            <a:endParaRPr lang="en-US" dirty="0"/>
          </a:p>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87520-8B96-4B6F-B984-86738A9C03ED}" type="slidenum">
              <a:rPr lang="en-US"/>
              <a:pPr/>
              <a:t>57</a:t>
            </a:fld>
            <a:endParaRPr lang="en-US"/>
          </a:p>
        </p:txBody>
      </p:sp>
      <p:sp>
        <p:nvSpPr>
          <p:cNvPr id="901122" name="Rectangle 2"/>
          <p:cNvSpPr>
            <a:spLocks noGrp="1" noRot="1" noChangeAspect="1" noChangeArrowheads="1" noTextEdit="1"/>
          </p:cNvSpPr>
          <p:nvPr>
            <p:ph type="sldImg"/>
          </p:nvPr>
        </p:nvSpPr>
        <p:spPr>
          <a:ln/>
        </p:spPr>
      </p:sp>
      <p:sp>
        <p:nvSpPr>
          <p:cNvPr id="901123" name="Rectangle 3"/>
          <p:cNvSpPr>
            <a:spLocks noGrp="1" noChangeArrowheads="1"/>
          </p:cNvSpPr>
          <p:nvPr>
            <p:ph type="body" idx="1"/>
          </p:nvPr>
        </p:nvSpPr>
        <p:spPr/>
        <p:txBody>
          <a:bodyPr/>
          <a:lstStyle/>
          <a:p>
            <a:r>
              <a:rPr lang="en-US"/>
              <a:t>Figure 10.11A The structure of tRNA.</a:t>
            </a:r>
          </a:p>
          <a:p>
            <a:r>
              <a:rPr lang="en-US"/>
              <a:t>tRNA takes on its characteristic shape as a result of hydrogen bonding between bases on the same RNA chain. </a:t>
            </a:r>
          </a:p>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35D311-4C61-4A17-9DC5-39B47A59D354}" type="slidenum">
              <a:rPr lang="en-US"/>
              <a:pPr/>
              <a:t>58</a:t>
            </a:fld>
            <a:endParaRPr lang="en-US"/>
          </a:p>
        </p:txBody>
      </p:sp>
      <p:sp>
        <p:nvSpPr>
          <p:cNvPr id="903170" name="Rectangle 2"/>
          <p:cNvSpPr>
            <a:spLocks noGrp="1" noRot="1" noChangeAspect="1" noChangeArrowheads="1" noTextEdit="1"/>
          </p:cNvSpPr>
          <p:nvPr>
            <p:ph type="sldImg"/>
          </p:nvPr>
        </p:nvSpPr>
        <p:spPr>
          <a:ln/>
        </p:spPr>
      </p:sp>
      <p:sp>
        <p:nvSpPr>
          <p:cNvPr id="903171" name="Rectangle 3"/>
          <p:cNvSpPr>
            <a:spLocks noGrp="1" noChangeArrowheads="1"/>
          </p:cNvSpPr>
          <p:nvPr>
            <p:ph type="body" idx="1"/>
          </p:nvPr>
        </p:nvSpPr>
        <p:spPr/>
        <p:txBody>
          <a:bodyPr/>
          <a:lstStyle/>
          <a:p>
            <a:r>
              <a:rPr lang="en-US" dirty="0"/>
              <a:t>Figure 10.11B A molecule of </a:t>
            </a:r>
            <a:r>
              <a:rPr lang="en-US" dirty="0" err="1"/>
              <a:t>tRNA</a:t>
            </a:r>
            <a:r>
              <a:rPr lang="en-US" dirty="0"/>
              <a:t> binding to an enzyme molecule (blue).</a:t>
            </a:r>
          </a:p>
          <a:p>
            <a:r>
              <a:rPr lang="en-US" dirty="0"/>
              <a:t>The specificity of the genetic code depends on enzymes called </a:t>
            </a:r>
            <a:r>
              <a:rPr lang="en-US" dirty="0" err="1"/>
              <a:t>tRNA</a:t>
            </a:r>
            <a:r>
              <a:rPr lang="en-US" dirty="0"/>
              <a:t> </a:t>
            </a:r>
            <a:r>
              <a:rPr lang="en-US" dirty="0" err="1"/>
              <a:t>synthetases</a:t>
            </a:r>
            <a:r>
              <a:rPr lang="en-US" dirty="0"/>
              <a:t> that recognize the </a:t>
            </a:r>
            <a:r>
              <a:rPr lang="en-US" dirty="0" err="1"/>
              <a:t>anticodon</a:t>
            </a:r>
            <a:r>
              <a:rPr lang="en-US" dirty="0"/>
              <a:t> and catalyze the reaction that attaches the appropriate amino acid to the opposite end of the </a:t>
            </a:r>
            <a:r>
              <a:rPr lang="en-US" dirty="0" err="1"/>
              <a:t>tRNA</a:t>
            </a:r>
            <a:r>
              <a:rPr lang="en-US" dirty="0"/>
              <a:t>. ATP provides energy for the reaction. </a:t>
            </a:r>
          </a:p>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C5363-D071-4D99-AA12-3E22AA43C0C9}" type="slidenum">
              <a:rPr lang="en-US"/>
              <a:pPr/>
              <a:t>59</a:t>
            </a:fld>
            <a:endParaRPr lang="en-US"/>
          </a:p>
        </p:txBody>
      </p:sp>
      <p:sp>
        <p:nvSpPr>
          <p:cNvPr id="905218" name="Rectangle 2"/>
          <p:cNvSpPr>
            <a:spLocks noGrp="1" noRot="1" noChangeAspect="1" noChangeArrowheads="1" noTextEdit="1"/>
          </p:cNvSpPr>
          <p:nvPr>
            <p:ph type="sldImg"/>
          </p:nvPr>
        </p:nvSpPr>
        <p:spPr>
          <a:ln/>
        </p:spPr>
      </p:sp>
      <p:sp>
        <p:nvSpPr>
          <p:cNvPr id="905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34B57-3C21-47E4-BA15-2874F7A8E121}" type="slidenum">
              <a:rPr lang="en-US"/>
              <a:pPr/>
              <a:t>60</a:t>
            </a:fld>
            <a:endParaRPr lang="en-US"/>
          </a:p>
        </p:txBody>
      </p:sp>
      <p:sp>
        <p:nvSpPr>
          <p:cNvPr id="907266" name="Rectangle 2"/>
          <p:cNvSpPr>
            <a:spLocks noGrp="1" noRot="1" noChangeAspect="1" noChangeArrowheads="1" noTextEdit="1"/>
          </p:cNvSpPr>
          <p:nvPr>
            <p:ph type="sldImg"/>
          </p:nvPr>
        </p:nvSpPr>
        <p:spPr>
          <a:ln/>
        </p:spPr>
      </p:sp>
      <p:sp>
        <p:nvSpPr>
          <p:cNvPr id="907267" name="Rectangle 3"/>
          <p:cNvSpPr>
            <a:spLocks noGrp="1" noChangeArrowheads="1"/>
          </p:cNvSpPr>
          <p:nvPr>
            <p:ph type="body" idx="1"/>
          </p:nvPr>
        </p:nvSpPr>
        <p:spPr/>
        <p:txBody>
          <a:bodyPr/>
          <a:lstStyle/>
          <a:p>
            <a:r>
              <a:rPr lang="en-US"/>
              <a:t>Figure 10.12A The true shape of a functioning ribosome.</a:t>
            </a:r>
          </a:p>
          <a:p>
            <a:r>
              <a:rPr lang="en-US"/>
              <a:t>This figure emphasizes the positioning of the small and large ribosomal subunits, along with mRNA and tRNA molecules.</a:t>
            </a:r>
          </a:p>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3D6EC-0F7E-4D4D-BAC8-00A2A09574B5}" type="slidenum">
              <a:rPr lang="en-US"/>
              <a:pPr/>
              <a:t>62</a:t>
            </a:fld>
            <a:endParaRPr lang="en-US"/>
          </a:p>
        </p:txBody>
      </p:sp>
      <p:sp>
        <p:nvSpPr>
          <p:cNvPr id="911362" name="Rectangle 2"/>
          <p:cNvSpPr>
            <a:spLocks noGrp="1" noRot="1" noChangeAspect="1" noChangeArrowheads="1" noTextEdit="1"/>
          </p:cNvSpPr>
          <p:nvPr>
            <p:ph type="sldImg"/>
          </p:nvPr>
        </p:nvSpPr>
        <p:spPr>
          <a:ln/>
        </p:spPr>
      </p:sp>
      <p:sp>
        <p:nvSpPr>
          <p:cNvPr id="911363" name="Rectangle 3"/>
          <p:cNvSpPr>
            <a:spLocks noGrp="1" noChangeArrowheads="1"/>
          </p:cNvSpPr>
          <p:nvPr>
            <p:ph type="body" idx="1"/>
          </p:nvPr>
        </p:nvSpPr>
        <p:spPr/>
        <p:txBody>
          <a:bodyPr/>
          <a:lstStyle/>
          <a:p>
            <a:r>
              <a:rPr lang="en-US" dirty="0"/>
              <a:t>Figure 10.12C A ribosome with occupied binding sites.</a:t>
            </a:r>
          </a:p>
          <a:p>
            <a:r>
              <a:rPr lang="en-US" dirty="0"/>
              <a:t>This figure shows that one of the </a:t>
            </a:r>
            <a:r>
              <a:rPr lang="en-US" dirty="0" err="1"/>
              <a:t>tRNA</a:t>
            </a:r>
            <a:r>
              <a:rPr lang="en-US" dirty="0"/>
              <a:t> binding sites (P site) holds the growing peptide chain while the adjacent site (A site) holds the </a:t>
            </a:r>
            <a:r>
              <a:rPr lang="en-US" dirty="0" err="1"/>
              <a:t>tRNA</a:t>
            </a:r>
            <a:r>
              <a:rPr lang="en-US" dirty="0"/>
              <a:t> carrying the next amino acid to be added to the chain. </a:t>
            </a:r>
          </a:p>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E27E51-FCA3-4362-A262-BBF217AFC056}" type="slidenum">
              <a:rPr lang="en-US"/>
              <a:pPr/>
              <a:t>63</a:t>
            </a:fld>
            <a:endParaRPr lang="en-US"/>
          </a:p>
        </p:txBody>
      </p:sp>
      <p:sp>
        <p:nvSpPr>
          <p:cNvPr id="913410" name="Rectangle 2"/>
          <p:cNvSpPr>
            <a:spLocks noGrp="1" noRot="1" noChangeAspect="1" noChangeArrowheads="1" noTextEdit="1"/>
          </p:cNvSpPr>
          <p:nvPr>
            <p:ph type="sldImg"/>
          </p:nvPr>
        </p:nvSpPr>
        <p:spPr>
          <a:ln/>
        </p:spPr>
      </p:sp>
      <p:sp>
        <p:nvSpPr>
          <p:cNvPr id="9134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89F1-E460-4FB0-B71E-D4DBC6EAD5D2}" type="slidenum">
              <a:rPr lang="en-US"/>
              <a:pPr/>
              <a:t>64</a:t>
            </a:fld>
            <a:endParaRPr lang="en-US"/>
          </a:p>
        </p:txBody>
      </p:sp>
      <p:sp>
        <p:nvSpPr>
          <p:cNvPr id="915458" name="Rectangle 2"/>
          <p:cNvSpPr>
            <a:spLocks noGrp="1" noRot="1" noChangeAspect="1" noChangeArrowheads="1" noTextEdit="1"/>
          </p:cNvSpPr>
          <p:nvPr>
            <p:ph type="sldImg"/>
          </p:nvPr>
        </p:nvSpPr>
        <p:spPr>
          <a:ln/>
        </p:spPr>
      </p:sp>
      <p:sp>
        <p:nvSpPr>
          <p:cNvPr id="915459" name="Rectangle 3"/>
          <p:cNvSpPr>
            <a:spLocks noGrp="1" noChangeArrowheads="1"/>
          </p:cNvSpPr>
          <p:nvPr>
            <p:ph type="body" idx="1"/>
          </p:nvPr>
        </p:nvSpPr>
        <p:spPr/>
        <p:txBody>
          <a:bodyPr/>
          <a:lstStyle/>
          <a:p>
            <a:r>
              <a:rPr lang="en-US"/>
              <a:t>Figure 10.13A A molecule of mRNA.</a:t>
            </a:r>
          </a:p>
          <a:p>
            <a:r>
              <a:rPr lang="en-US"/>
              <a:t>This figure shows that the bases of the codons are arranged linearly along an mRNA. </a:t>
            </a:r>
          </a:p>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4FA1EF-1426-45C7-A454-75EB7EEE7DE7}" type="slidenum">
              <a:rPr lang="en-US"/>
              <a:pPr/>
              <a:t>66</a:t>
            </a:fld>
            <a:endParaRPr lang="en-US"/>
          </a:p>
        </p:txBody>
      </p:sp>
      <p:sp>
        <p:nvSpPr>
          <p:cNvPr id="917506" name="Rectangle 2"/>
          <p:cNvSpPr>
            <a:spLocks noGrp="1" noRot="1" noChangeAspect="1" noChangeArrowheads="1" noTextEdit="1"/>
          </p:cNvSpPr>
          <p:nvPr>
            <p:ph type="sldImg"/>
          </p:nvPr>
        </p:nvSpPr>
        <p:spPr>
          <a:ln/>
        </p:spPr>
      </p:sp>
      <p:sp>
        <p:nvSpPr>
          <p:cNvPr id="917507" name="Rectangle 3"/>
          <p:cNvSpPr>
            <a:spLocks noGrp="1" noChangeArrowheads="1"/>
          </p:cNvSpPr>
          <p:nvPr>
            <p:ph type="body" idx="1"/>
          </p:nvPr>
        </p:nvSpPr>
        <p:spPr/>
        <p:txBody>
          <a:bodyPr/>
          <a:lstStyle/>
          <a:p>
            <a:r>
              <a:rPr lang="en-US" dirty="0"/>
              <a:t>Figure 10.13B The initiation of translation.</a:t>
            </a:r>
          </a:p>
          <a:p>
            <a:r>
              <a:rPr lang="en-US" dirty="0"/>
              <a:t>The two-step process of initiation is shown in this figure. In prokaryotic cells, the binding of the first </a:t>
            </a:r>
            <a:r>
              <a:rPr lang="en-US" dirty="0" err="1"/>
              <a:t>tRNA</a:t>
            </a:r>
            <a:r>
              <a:rPr lang="en-US" dirty="0"/>
              <a:t>, </a:t>
            </a:r>
            <a:r>
              <a:rPr lang="en-US" dirty="0" err="1"/>
              <a:t>formyl-methionine</a:t>
            </a:r>
            <a:r>
              <a:rPr lang="en-US" dirty="0"/>
              <a:t> (f-met) </a:t>
            </a:r>
            <a:r>
              <a:rPr lang="en-US" dirty="0" err="1"/>
              <a:t>tRNA</a:t>
            </a:r>
            <a:r>
              <a:rPr lang="en-US" dirty="0"/>
              <a:t> has been shown to stabilize the initiation complex. </a:t>
            </a:r>
          </a:p>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DAC96B-22DC-488E-BBC2-463D7F802EA0}" type="slidenum">
              <a:rPr lang="en-US"/>
              <a:pPr/>
              <a:t>67</a:t>
            </a:fld>
            <a:endParaRPr lang="en-US"/>
          </a:p>
        </p:txBody>
      </p:sp>
      <p:sp>
        <p:nvSpPr>
          <p:cNvPr id="919554" name="Rectangle 2"/>
          <p:cNvSpPr>
            <a:spLocks noGrp="1" noRot="1" noChangeAspect="1" noChangeArrowheads="1" noTextEdit="1"/>
          </p:cNvSpPr>
          <p:nvPr>
            <p:ph type="sldImg"/>
          </p:nvPr>
        </p:nvSpPr>
        <p:spPr>
          <a:ln/>
        </p:spPr>
      </p:sp>
      <p:sp>
        <p:nvSpPr>
          <p:cNvPr id="919555" name="Rectangle 3"/>
          <p:cNvSpPr>
            <a:spLocks noGrp="1" noChangeArrowheads="1"/>
          </p:cNvSpPr>
          <p:nvPr>
            <p:ph type="body" idx="1"/>
          </p:nvPr>
        </p:nvSpPr>
        <p:spPr/>
        <p:txBody>
          <a:bodyPr/>
          <a:lstStyle/>
          <a:p>
            <a:r>
              <a:rPr lang="en-US"/>
              <a:t>Peptide bond formation represents another dehydration synthesis reaction. It is catalyzed by the enzyme peptidyl transferase.</a:t>
            </a:r>
          </a:p>
          <a:p>
            <a:r>
              <a:rPr lang="en-US"/>
              <a:t>Translocation has also been described as a movement of the ribosome. Since the tRNA/mRNA hydrogen bonding remains intact, a shift of the ribosome would cause the tRNA in the A site to occupy the P site. There is also an E site, to the left of the P site. When the ribosome shifts positions, the tRNA from the P site moves into the E site and then is released to the cytoplasm. </a:t>
            </a:r>
          </a:p>
          <a:p>
            <a:endParaRPr lang="en-US"/>
          </a:p>
          <a:p>
            <a:r>
              <a:rPr lang="en-US" b="1"/>
              <a:t>Student Misconceptions and Concerns</a:t>
            </a:r>
          </a:p>
          <a:p>
            <a:r>
              <a:rPr lang="en-US"/>
              <a:t>1. Beginning college students are often intensely focused on writing detailed notes. The risk is that they will miss the overall patterns and the broader significance of the topics discussed. Consider a gradual approach to the subjects of transcription and translation, beginning quite generally and testing comprehension, before venturing into the finer mechanics of each process.</a:t>
            </a:r>
          </a:p>
          <a:p>
            <a:endParaRPr lang="en-US"/>
          </a:p>
          <a:p>
            <a:r>
              <a:rPr lang="en-US" b="1"/>
              <a:t>Teaching Tips</a:t>
            </a:r>
          </a:p>
          <a:p>
            <a:r>
              <a:rPr lang="en-US"/>
              <a:t>1. If you use a train analogy for the assembly of monomers into polymers, the DNA and RNA trains are traded in on a three-for-one basis for the polypeptide train during translation. In general, this produces polypeptides that have about one-third as many monomers as the mRNA that coded for them. </a:t>
            </a:r>
          </a:p>
          <a:p>
            <a:r>
              <a:rPr lang="en-US"/>
              <a:t>2. Students might want to think of the A and P sites as stages in an assembly line. The A site is where a new amino acid is brought in, according to the blueprint of the codon on the mRNA. The P site is where the growing product/polypeptide is anchored as it is being built. To help them better remember details of translation, students might think of the letters for the two sites as meaning A for addition, where an amino acid is added, and P for polypeptide, where the growing polypeptide is located.</a:t>
            </a:r>
          </a:p>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C8A441-424E-4837-8D75-C2E046C2825D}" type="slidenum">
              <a:rPr lang="en-US"/>
              <a:pPr/>
              <a:t>68</a:t>
            </a:fld>
            <a:endParaRPr lang="en-US"/>
          </a:p>
        </p:txBody>
      </p:sp>
      <p:sp>
        <p:nvSpPr>
          <p:cNvPr id="1010690" name="Rectangle 2"/>
          <p:cNvSpPr>
            <a:spLocks noGrp="1" noRot="1" noChangeAspect="1" noChangeArrowheads="1" noTextEdit="1"/>
          </p:cNvSpPr>
          <p:nvPr>
            <p:ph type="sldImg"/>
          </p:nvPr>
        </p:nvSpPr>
        <p:spPr>
          <a:ln/>
        </p:spPr>
      </p:sp>
      <p:sp>
        <p:nvSpPr>
          <p:cNvPr id="1010691" name="Rectangle 3"/>
          <p:cNvSpPr>
            <a:spLocks noGrp="1" noChangeArrowheads="1"/>
          </p:cNvSpPr>
          <p:nvPr>
            <p:ph type="body" idx="1"/>
          </p:nvPr>
        </p:nvSpPr>
        <p:spPr/>
        <p:txBody>
          <a:bodyPr/>
          <a:lstStyle/>
          <a:p>
            <a:r>
              <a:rPr lang="en-US" dirty="0"/>
              <a:t>Peptide bond formation represents another dehydration synthesis reaction. It is catalyzed by the enzyme </a:t>
            </a:r>
            <a:r>
              <a:rPr lang="en-US" dirty="0" err="1"/>
              <a:t>peptidyl</a:t>
            </a:r>
            <a:r>
              <a:rPr lang="en-US" dirty="0"/>
              <a:t> </a:t>
            </a:r>
            <a:r>
              <a:rPr lang="en-US" dirty="0" err="1"/>
              <a:t>transferase</a:t>
            </a:r>
            <a:r>
              <a:rPr lang="en-US" dirty="0"/>
              <a:t>.</a:t>
            </a:r>
          </a:p>
          <a:p>
            <a:r>
              <a:rPr lang="en-US" dirty="0"/>
              <a:t>Translocation has also been described as a movement of the ribosome. Since the </a:t>
            </a:r>
            <a:r>
              <a:rPr lang="en-US" dirty="0" err="1"/>
              <a:t>tRNA</a:t>
            </a:r>
            <a:r>
              <a:rPr lang="en-US" dirty="0"/>
              <a:t>/mRNA hydrogen bonding remains intact, a shift of the ribosome would cause the </a:t>
            </a:r>
            <a:r>
              <a:rPr lang="en-US" dirty="0" err="1"/>
              <a:t>tRNA</a:t>
            </a:r>
            <a:r>
              <a:rPr lang="en-US" dirty="0"/>
              <a:t> in the A site to occupy the P site. There is also an E site, to the left of the P site. When the ribosome shifts positions, the </a:t>
            </a:r>
            <a:r>
              <a:rPr lang="en-US" dirty="0" err="1"/>
              <a:t>tRNA</a:t>
            </a:r>
            <a:r>
              <a:rPr lang="en-US" dirty="0"/>
              <a:t> from the P site moves into the E site and then is released to the cytoplasm. </a:t>
            </a:r>
          </a:p>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C8EB8-E262-453F-B503-461D34E52A22}" type="slidenum">
              <a:rPr lang="en-US"/>
              <a:pPr/>
              <a:t>69</a:t>
            </a:fld>
            <a:endParaRPr lang="en-US"/>
          </a:p>
        </p:txBody>
      </p:sp>
      <p:sp>
        <p:nvSpPr>
          <p:cNvPr id="983042" name="Rectangle 2"/>
          <p:cNvSpPr>
            <a:spLocks noGrp="1" noRot="1" noChangeAspect="1" noChangeArrowheads="1" noTextEdit="1"/>
          </p:cNvSpPr>
          <p:nvPr>
            <p:ph type="sldImg"/>
          </p:nvPr>
        </p:nvSpPr>
        <p:spPr>
          <a:ln/>
        </p:spPr>
      </p:sp>
      <p:sp>
        <p:nvSpPr>
          <p:cNvPr id="983043" name="Rectangle 3"/>
          <p:cNvSpPr>
            <a:spLocks noGrp="1" noChangeArrowheads="1"/>
          </p:cNvSpPr>
          <p:nvPr>
            <p:ph type="body" idx="1"/>
          </p:nvPr>
        </p:nvSpPr>
        <p:spPr/>
        <p:txBody>
          <a:bodyPr/>
          <a:lstStyle/>
          <a:p>
            <a:r>
              <a:rPr lang="en-US"/>
              <a:t>Applying Your Knowledge</a:t>
            </a:r>
          </a:p>
          <a:p>
            <a:r>
              <a:rPr lang="en-US"/>
              <a:t>How many cycles of elongation are required to produce a protein with 100 amino acids? This requires 99 elongation cycles. The first amino acid is put in place during the initiation step, and the remaining 99 amino acids are added to it, one at a time. </a:t>
            </a:r>
          </a:p>
          <a:p>
            <a:r>
              <a:rPr lang="en-US"/>
              <a:t>As described in the review module 10.15, an mRNA is usually translated simultaneously by multiple ribosomes. </a:t>
            </a:r>
          </a:p>
          <a:p>
            <a:endParaRPr lang="en-US"/>
          </a:p>
          <a:p>
            <a:r>
              <a:rPr lang="en-US"/>
              <a:t>For the BioFlix Animation Protein Synthesis, go to Animation and Video Files.</a:t>
            </a:r>
          </a:p>
          <a:p>
            <a:r>
              <a:rPr lang="en-US"/>
              <a:t>For the BLAST Animation Translation, go to Animation and Video Files.</a:t>
            </a:r>
          </a:p>
          <a:p>
            <a:endParaRPr lang="en-US"/>
          </a:p>
          <a:p>
            <a:r>
              <a:rPr lang="en-US" b="1"/>
              <a:t>Student Misconceptions and Concerns</a:t>
            </a:r>
          </a:p>
          <a:p>
            <a:r>
              <a:rPr lang="en-US"/>
              <a:t>1. Beginning college students are often intensely focused on writing detailed notes. The risk is that they will miss the overall patterns and the broader significance of the topics discussed. Consider a gradual approach to the subjects of transcription and translation, beginning quite generally and testing comprehension, before venturing into the finer mechanics of each process.</a:t>
            </a:r>
          </a:p>
          <a:p>
            <a:endParaRPr lang="en-US"/>
          </a:p>
          <a:p>
            <a:r>
              <a:rPr lang="en-US" b="1"/>
              <a:t>Teaching Tips</a:t>
            </a:r>
          </a:p>
          <a:p>
            <a:r>
              <a:rPr lang="en-US"/>
              <a:t>1. If you use a train analogy for the assembly of monomers into polymers, the DNA and RNA trains are traded in on a three-for-one basis for the polypeptide train during translation. In general, this produces polypeptides that have about one-third as many monomers as the mRNA that coded for them. </a:t>
            </a:r>
          </a:p>
          <a:p>
            <a:r>
              <a:rPr lang="en-US"/>
              <a:t>2. Students might want to think of the A and P sites as stages in an assembly line. The A site is where a new amino acid is brought in, according to the blueprint of the codon on the mRNA. The P site is where the growing product/polypeptide is anchored as it is being built. To help them better remember details of translation, students might think of the letters for the two sites as meaning A for addition, where an amino acid is added, and P for polypeptide, where the growing polypeptide is located.</a:t>
            </a:r>
          </a:p>
          <a:p>
            <a:endParaRPr lang="en-US"/>
          </a:p>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A5715C-A189-4570-A8CB-97EB5E3BA124}" type="slidenum">
              <a:rPr lang="en-US"/>
              <a:pPr/>
              <a:t>70</a:t>
            </a:fld>
            <a:endParaRPr lang="en-US"/>
          </a:p>
        </p:txBody>
      </p:sp>
      <p:sp>
        <p:nvSpPr>
          <p:cNvPr id="921602" name="Rectangle 2"/>
          <p:cNvSpPr>
            <a:spLocks noGrp="1" noRot="1" noChangeAspect="1" noChangeArrowheads="1" noTextEdit="1"/>
          </p:cNvSpPr>
          <p:nvPr>
            <p:ph type="sldImg"/>
          </p:nvPr>
        </p:nvSpPr>
        <p:spPr>
          <a:ln/>
        </p:spPr>
      </p:sp>
      <p:sp>
        <p:nvSpPr>
          <p:cNvPr id="921603" name="Rectangle 3"/>
          <p:cNvSpPr>
            <a:spLocks noGrp="1" noChangeArrowheads="1"/>
          </p:cNvSpPr>
          <p:nvPr>
            <p:ph type="body" idx="1"/>
          </p:nvPr>
        </p:nvSpPr>
        <p:spPr/>
        <p:txBody>
          <a:bodyPr/>
          <a:lstStyle/>
          <a:p>
            <a:r>
              <a:rPr lang="en-US"/>
              <a:t>Figure 10.14 Polypeptide elongation.</a:t>
            </a:r>
          </a:p>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B757F5-536A-4DDA-AD4C-F6BDD2E33CAD}" type="slidenum">
              <a:rPr lang="en-US"/>
              <a:pPr/>
              <a:t>71</a:t>
            </a:fld>
            <a:endParaRPr lang="en-US"/>
          </a:p>
        </p:txBody>
      </p:sp>
      <p:sp>
        <p:nvSpPr>
          <p:cNvPr id="1047554" name="Rectangle 2"/>
          <p:cNvSpPr>
            <a:spLocks noGrp="1" noRot="1" noChangeAspect="1" noChangeArrowheads="1" noTextEdit="1"/>
          </p:cNvSpPr>
          <p:nvPr>
            <p:ph type="sldImg"/>
          </p:nvPr>
        </p:nvSpPr>
        <p:spPr>
          <a:ln/>
        </p:spPr>
      </p:sp>
      <p:sp>
        <p:nvSpPr>
          <p:cNvPr id="1047555" name="Rectangle 3"/>
          <p:cNvSpPr>
            <a:spLocks noGrp="1" noChangeArrowheads="1"/>
          </p:cNvSpPr>
          <p:nvPr>
            <p:ph type="body" idx="1"/>
          </p:nvPr>
        </p:nvSpPr>
        <p:spPr/>
        <p:txBody>
          <a:bodyPr/>
          <a:lstStyle/>
          <a:p>
            <a:r>
              <a:rPr lang="en-US"/>
              <a:t>Figure 10.14 Polypeptide elongation.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F158D-43B6-4B30-B365-589143909A93}" type="slidenum">
              <a:rPr lang="en-US"/>
              <a:pPr/>
              <a:t>72</a:t>
            </a:fld>
            <a:endParaRPr lang="en-US"/>
          </a:p>
        </p:txBody>
      </p:sp>
      <p:sp>
        <p:nvSpPr>
          <p:cNvPr id="1049602" name="Rectangle 2"/>
          <p:cNvSpPr>
            <a:spLocks noGrp="1" noRot="1" noChangeAspect="1" noChangeArrowheads="1" noTextEdit="1"/>
          </p:cNvSpPr>
          <p:nvPr>
            <p:ph type="sldImg"/>
          </p:nvPr>
        </p:nvSpPr>
        <p:spPr>
          <a:ln/>
        </p:spPr>
      </p:sp>
      <p:sp>
        <p:nvSpPr>
          <p:cNvPr id="1049603" name="Rectangle 3"/>
          <p:cNvSpPr>
            <a:spLocks noGrp="1" noChangeArrowheads="1"/>
          </p:cNvSpPr>
          <p:nvPr>
            <p:ph type="body" idx="1"/>
          </p:nvPr>
        </p:nvSpPr>
        <p:spPr/>
        <p:txBody>
          <a:bodyPr/>
          <a:lstStyle/>
          <a:p>
            <a:r>
              <a:rPr lang="en-US"/>
              <a:t>Figure 10.14 Polypeptide elongation.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5106B9-46F6-424E-85EB-1793FC5CE3CB}" type="slidenum">
              <a:rPr lang="en-US"/>
              <a:pPr/>
              <a:t>73</a:t>
            </a:fld>
            <a:endParaRPr lang="en-US"/>
          </a:p>
        </p:txBody>
      </p:sp>
      <p:sp>
        <p:nvSpPr>
          <p:cNvPr id="1051650" name="Rectangle 2"/>
          <p:cNvSpPr>
            <a:spLocks noGrp="1" noRot="1" noChangeAspect="1" noChangeArrowheads="1" noTextEdit="1"/>
          </p:cNvSpPr>
          <p:nvPr>
            <p:ph type="sldImg"/>
          </p:nvPr>
        </p:nvSpPr>
        <p:spPr>
          <a:ln/>
        </p:spPr>
      </p:sp>
      <p:sp>
        <p:nvSpPr>
          <p:cNvPr id="1051651" name="Rectangle 3"/>
          <p:cNvSpPr>
            <a:spLocks noGrp="1" noChangeArrowheads="1"/>
          </p:cNvSpPr>
          <p:nvPr>
            <p:ph type="body" idx="1"/>
          </p:nvPr>
        </p:nvSpPr>
        <p:spPr/>
        <p:txBody>
          <a:bodyPr/>
          <a:lstStyle/>
          <a:p>
            <a:r>
              <a:rPr lang="en-US"/>
              <a:t>Figure 10.14 Polypeptide elongation.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E7A6CF-4117-4B8B-A0EC-DB99EE0E681D}" type="slidenum">
              <a:rPr lang="en-US"/>
              <a:pPr/>
              <a:t>74</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r>
              <a:rPr lang="en-US" dirty="0"/>
              <a:t>Does translation represent:</a:t>
            </a:r>
          </a:p>
          <a:p>
            <a:pPr lvl="2"/>
            <a:r>
              <a:rPr lang="en-US" dirty="0"/>
              <a:t>DNA </a:t>
            </a:r>
            <a:r>
              <a:rPr lang="en-US" altLang="ja-JP" dirty="0">
                <a:latin typeface="Symbol" pitchFamily="48" charset="2"/>
                <a:sym typeface="Symbol" pitchFamily="48" charset="2"/>
              </a:rPr>
              <a:t></a:t>
            </a:r>
            <a:r>
              <a:rPr lang="en-US" dirty="0">
                <a:cs typeface="Times New Roman" pitchFamily="48" charset="0"/>
                <a:sym typeface="Wingdings" pitchFamily="48" charset="2"/>
              </a:rPr>
              <a:t> </a:t>
            </a:r>
            <a:r>
              <a:rPr lang="en-US" dirty="0">
                <a:sym typeface="Wingdings" pitchFamily="48" charset="2"/>
              </a:rPr>
              <a:t>RNA or </a:t>
            </a:r>
            <a:r>
              <a:rPr lang="en-US" dirty="0"/>
              <a:t>RNA </a:t>
            </a:r>
            <a:r>
              <a:rPr lang="en-US" altLang="ja-JP" dirty="0">
                <a:latin typeface="Symbol" pitchFamily="48" charset="2"/>
                <a:sym typeface="Symbol" pitchFamily="48" charset="2"/>
              </a:rPr>
              <a:t></a:t>
            </a:r>
            <a:r>
              <a:rPr lang="en-US" dirty="0">
                <a:cs typeface="Times New Roman" pitchFamily="48" charset="0"/>
                <a:sym typeface="Wingdings" pitchFamily="48" charset="2"/>
              </a:rPr>
              <a:t> </a:t>
            </a:r>
            <a:r>
              <a:rPr lang="en-US" dirty="0">
                <a:sym typeface="Wingdings" pitchFamily="48" charset="2"/>
              </a:rPr>
              <a:t>protein?     Answer: </a:t>
            </a:r>
            <a:r>
              <a:rPr lang="en-US" dirty="0"/>
              <a:t>RNA </a:t>
            </a:r>
            <a:r>
              <a:rPr lang="en-US" altLang="ja-JP" dirty="0">
                <a:latin typeface="Symbol" pitchFamily="48" charset="2"/>
                <a:sym typeface="Symbol" pitchFamily="48" charset="2"/>
              </a:rPr>
              <a:t></a:t>
            </a:r>
            <a:r>
              <a:rPr lang="en-US" dirty="0">
                <a:cs typeface="Times New Roman" pitchFamily="48" charset="0"/>
                <a:sym typeface="Wingdings" pitchFamily="48" charset="2"/>
              </a:rPr>
              <a:t> </a:t>
            </a:r>
            <a:r>
              <a:rPr lang="en-US" dirty="0">
                <a:sym typeface="Wingdings" pitchFamily="48" charset="2"/>
              </a:rPr>
              <a:t>protein</a:t>
            </a:r>
            <a:endParaRPr lang="en-US" dirty="0"/>
          </a:p>
          <a:p>
            <a:r>
              <a:rPr lang="en-US" dirty="0"/>
              <a:t>Where does the information for producing a protein originate: </a:t>
            </a:r>
          </a:p>
          <a:p>
            <a:pPr lvl="2"/>
            <a:r>
              <a:rPr lang="en-US" dirty="0"/>
              <a:t>DNA or RNA?     Answer: DNA</a:t>
            </a:r>
          </a:p>
          <a:p>
            <a:r>
              <a:rPr lang="en-US" dirty="0"/>
              <a:t>Which one has a linear sequence of </a:t>
            </a:r>
            <a:r>
              <a:rPr lang="en-US" dirty="0" err="1"/>
              <a:t>codons</a:t>
            </a:r>
            <a:r>
              <a:rPr lang="en-US" dirty="0"/>
              <a:t>:</a:t>
            </a:r>
          </a:p>
          <a:p>
            <a:pPr lvl="2"/>
            <a:r>
              <a:rPr lang="en-US" dirty="0" err="1"/>
              <a:t>rRNA</a:t>
            </a:r>
            <a:r>
              <a:rPr lang="en-US" dirty="0"/>
              <a:t>, mRNA, or </a:t>
            </a:r>
            <a:r>
              <a:rPr lang="en-US" dirty="0" err="1"/>
              <a:t>tRNA</a:t>
            </a:r>
            <a:r>
              <a:rPr lang="en-US" dirty="0"/>
              <a:t>?     Answer: mRNA</a:t>
            </a:r>
          </a:p>
          <a:p>
            <a:r>
              <a:rPr lang="en-US" dirty="0"/>
              <a:t>Which one directly influences the phenotype: </a:t>
            </a:r>
          </a:p>
          <a:p>
            <a:pPr lvl="2"/>
            <a:r>
              <a:rPr lang="en-US" dirty="0"/>
              <a:t>DNA, RNA, or protein?     Answer: protein</a:t>
            </a:r>
          </a:p>
          <a:p>
            <a:pPr lvl="2"/>
            <a:endParaRPr lang="en-US" dirty="0"/>
          </a:p>
          <a:p>
            <a:pPr lvl="2"/>
            <a:endParaRPr lang="en-US" dirty="0"/>
          </a:p>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327DB-70FF-4147-93C1-971A4568C3C9}" type="slidenum">
              <a:rPr lang="en-US"/>
              <a:pPr/>
              <a:t>75</a:t>
            </a:fld>
            <a:endParaRPr lang="en-US"/>
          </a:p>
        </p:txBody>
      </p:sp>
      <p:sp>
        <p:nvSpPr>
          <p:cNvPr id="1053698" name="Rectangle 2"/>
          <p:cNvSpPr>
            <a:spLocks noGrp="1" noRot="1" noChangeAspect="1" noChangeArrowheads="1" noTextEdit="1"/>
          </p:cNvSpPr>
          <p:nvPr>
            <p:ph type="sldImg"/>
          </p:nvPr>
        </p:nvSpPr>
        <p:spPr>
          <a:ln/>
        </p:spPr>
      </p:sp>
      <p:sp>
        <p:nvSpPr>
          <p:cNvPr id="1053699" name="Rectangle 3"/>
          <p:cNvSpPr>
            <a:spLocks noGrp="1" noChangeArrowheads="1"/>
          </p:cNvSpPr>
          <p:nvPr>
            <p:ph type="body" idx="1"/>
          </p:nvPr>
        </p:nvSpPr>
        <p:spPr/>
        <p:txBody>
          <a:bodyPr/>
          <a:lstStyle/>
          <a:p>
            <a:r>
              <a:rPr lang="en-US" dirty="0"/>
              <a:t>Figure 10.15 Summary of transcription and translation.</a:t>
            </a:r>
          </a:p>
          <a:p>
            <a:r>
              <a:rPr lang="en-US" dirty="0"/>
              <a:t>This figure is an overview of the processes, emphasizing the participation of enzymes and the requirement of an energy source. Beyond its use for attaching amino acids to </a:t>
            </a:r>
            <a:r>
              <a:rPr lang="en-US" dirty="0" err="1"/>
              <a:t>tRNAs</a:t>
            </a:r>
            <a:r>
              <a:rPr lang="en-US" dirty="0"/>
              <a:t>, phosphate-bond energy is also needed during initiation, elongation, and termination of translation. </a:t>
            </a:r>
          </a:p>
          <a:p>
            <a:r>
              <a:rPr lang="en-US" dirty="0"/>
              <a:t>The need to obtain amino acids from the diet could be described along with this slide. If amino acids are present in sufficient amounts, they will be continually attached to </a:t>
            </a:r>
            <a:r>
              <a:rPr lang="en-US" dirty="0" err="1"/>
              <a:t>tRNAs</a:t>
            </a:r>
            <a:r>
              <a:rPr lang="en-US" dirty="0"/>
              <a:t> and available for protein synthesis. If one or more amino acids is low in quantity, the translation of any protein containing those amino acids will be terminated prematurely when the corresponding </a:t>
            </a:r>
            <a:r>
              <a:rPr lang="en-US" dirty="0" err="1"/>
              <a:t>codon</a:t>
            </a:r>
            <a:r>
              <a:rPr lang="en-US" dirty="0"/>
              <a:t> is reached and a </a:t>
            </a:r>
            <a:r>
              <a:rPr lang="en-US" dirty="0" err="1"/>
              <a:t>tRNA</a:t>
            </a:r>
            <a:r>
              <a:rPr lang="en-US" dirty="0"/>
              <a:t> fails to bind to the A site. For humans, animal protein sources have an appropriate profile of essential amino acids. Plant proteins can be combined to provide an adequate amino acid balance. </a:t>
            </a:r>
          </a:p>
          <a:p>
            <a:endParaRPr lang="en-US" dirty="0"/>
          </a:p>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2F264-9D39-4B98-A8A6-36717833C9FB}" type="slidenum">
              <a:rPr lang="en-US"/>
              <a:pPr/>
              <a:t>76</a:t>
            </a:fld>
            <a:endParaRPr lang="en-US"/>
          </a:p>
        </p:txBody>
      </p:sp>
      <p:sp>
        <p:nvSpPr>
          <p:cNvPr id="1055746" name="Rectangle 2"/>
          <p:cNvSpPr>
            <a:spLocks noGrp="1" noRot="1" noChangeAspect="1" noChangeArrowheads="1" noTextEdit="1"/>
          </p:cNvSpPr>
          <p:nvPr>
            <p:ph type="sldImg"/>
          </p:nvPr>
        </p:nvSpPr>
        <p:spPr>
          <a:ln/>
        </p:spPr>
      </p:sp>
      <p:sp>
        <p:nvSpPr>
          <p:cNvPr id="1055747" name="Rectangle 3"/>
          <p:cNvSpPr>
            <a:spLocks noGrp="1" noChangeArrowheads="1"/>
          </p:cNvSpPr>
          <p:nvPr>
            <p:ph type="body" idx="1"/>
          </p:nvPr>
        </p:nvSpPr>
        <p:spPr/>
        <p:txBody>
          <a:bodyPr/>
          <a:lstStyle/>
          <a:p>
            <a:r>
              <a:rPr lang="en-US" dirty="0"/>
              <a:t>Figure 10.15 Summary of transcription and translation.</a:t>
            </a:r>
          </a:p>
          <a:p>
            <a:r>
              <a:rPr lang="en-US" dirty="0"/>
              <a:t>This figure is an overview of the processes, emphasizing the participation of enzymes and the requirement of an energy source. Beyond its use for attaching amino acids to </a:t>
            </a:r>
            <a:r>
              <a:rPr lang="en-US" dirty="0" err="1"/>
              <a:t>tRNAs</a:t>
            </a:r>
            <a:r>
              <a:rPr lang="en-US" dirty="0"/>
              <a:t>, phosphate-bond energy is also needed during initiation, elongation, and termination of translation. </a:t>
            </a:r>
          </a:p>
          <a:p>
            <a:r>
              <a:rPr lang="en-US" dirty="0"/>
              <a:t>The need to obtain amino acids from the diet could be described along with this slide. If amino acids are present in sufficient amounts, they will be continually attached to </a:t>
            </a:r>
            <a:r>
              <a:rPr lang="en-US" dirty="0" err="1"/>
              <a:t>tRNAs</a:t>
            </a:r>
            <a:r>
              <a:rPr lang="en-US" dirty="0"/>
              <a:t> and available for protein synthesis. If one or more amino acids is low in quantity, the translation of any protein containing those amino acids will be terminated prematurely when the corresponding </a:t>
            </a:r>
            <a:r>
              <a:rPr lang="en-US" dirty="0" err="1"/>
              <a:t>codon</a:t>
            </a:r>
            <a:r>
              <a:rPr lang="en-US" dirty="0"/>
              <a:t> is reached and a </a:t>
            </a:r>
            <a:r>
              <a:rPr lang="en-US" dirty="0" err="1"/>
              <a:t>tRNA</a:t>
            </a:r>
            <a:r>
              <a:rPr lang="en-US" dirty="0"/>
              <a:t> fails to bind to the A site. For humans, animal protein sources have an appropriate profile of essential amino acids. Plant proteins can be combined to provide an adequate amino acid balance. </a:t>
            </a:r>
          </a:p>
          <a:p>
            <a:endParaRPr lang="en-US" dirty="0"/>
          </a:p>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E2AA32-5A61-42A7-92FD-65541864A6A7}" type="slidenum">
              <a:rPr lang="en-US"/>
              <a:pPr/>
              <a:t>77</a:t>
            </a:fld>
            <a:endParaRPr lang="en-US"/>
          </a:p>
        </p:txBody>
      </p:sp>
      <p:sp>
        <p:nvSpPr>
          <p:cNvPr id="927746" name="Rectangle 2"/>
          <p:cNvSpPr>
            <a:spLocks noGrp="1" noRot="1" noChangeAspect="1" noChangeArrowheads="1" noTextEdit="1"/>
          </p:cNvSpPr>
          <p:nvPr>
            <p:ph type="sldImg"/>
          </p:nvPr>
        </p:nvSpPr>
        <p:spPr>
          <a:ln/>
        </p:spPr>
      </p:sp>
      <p:sp>
        <p:nvSpPr>
          <p:cNvPr id="927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7D78AC-AA49-4C74-9B98-9A372912A409}" type="slidenum">
              <a:rPr lang="en-US"/>
              <a:pPr/>
              <a:t>78</a:t>
            </a:fld>
            <a:endParaRPr lang="en-US"/>
          </a:p>
        </p:txBody>
      </p:sp>
      <p:sp>
        <p:nvSpPr>
          <p:cNvPr id="985090" name="Rectangle 2"/>
          <p:cNvSpPr>
            <a:spLocks noGrp="1" noRot="1" noChangeAspect="1" noChangeArrowheads="1" noTextEdit="1"/>
          </p:cNvSpPr>
          <p:nvPr>
            <p:ph type="sldImg"/>
          </p:nvPr>
        </p:nvSpPr>
        <p:spPr>
          <a:ln/>
        </p:spPr>
      </p:sp>
      <p:sp>
        <p:nvSpPr>
          <p:cNvPr id="9850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82734-BFBA-46B3-A572-6CB545CFA62F}" type="slidenum">
              <a:rPr lang="en-US"/>
              <a:pPr/>
              <a:t>79</a:t>
            </a:fld>
            <a:endParaRPr lang="en-US"/>
          </a:p>
        </p:txBody>
      </p:sp>
      <p:sp>
        <p:nvSpPr>
          <p:cNvPr id="929794" name="Rectangle 2"/>
          <p:cNvSpPr>
            <a:spLocks noGrp="1" noRot="1" noChangeAspect="1" noChangeArrowheads="1" noTextEdit="1"/>
          </p:cNvSpPr>
          <p:nvPr>
            <p:ph type="sldImg"/>
          </p:nvPr>
        </p:nvSpPr>
        <p:spPr>
          <a:ln/>
        </p:spPr>
      </p:sp>
      <p:sp>
        <p:nvSpPr>
          <p:cNvPr id="929795" name="Rectangle 3"/>
          <p:cNvSpPr>
            <a:spLocks noGrp="1" noChangeArrowheads="1"/>
          </p:cNvSpPr>
          <p:nvPr>
            <p:ph type="body" idx="1"/>
          </p:nvPr>
        </p:nvSpPr>
        <p:spPr/>
        <p:txBody>
          <a:bodyPr/>
          <a:lstStyle/>
          <a:p>
            <a:r>
              <a:rPr lang="en-US" dirty="0"/>
              <a:t>Figure 10.16A The molecular basis of sickle-cell disease.</a:t>
            </a:r>
          </a:p>
          <a:p>
            <a:r>
              <a:rPr lang="en-US" dirty="0"/>
              <a:t>This figure shows the base pair change that leads to the formation of sickle cell hemoglobin. This results in an amino acid change in the protein, from </a:t>
            </a:r>
            <a:r>
              <a:rPr lang="en-US" dirty="0" err="1"/>
              <a:t>glutamic</a:t>
            </a:r>
            <a:r>
              <a:rPr lang="en-US" dirty="0"/>
              <a:t> acid to </a:t>
            </a:r>
            <a:r>
              <a:rPr lang="en-US" dirty="0" err="1"/>
              <a:t>valine</a:t>
            </a:r>
            <a:r>
              <a:rPr lang="en-US" dirty="0"/>
              <a:t>. This substitution of a hydrophobic amino acid for a hydrophilic one causes a significant difference in the activity of the </a:t>
            </a:r>
            <a:r>
              <a:rPr lang="en-US" dirty="0">
                <a:latin typeface="Symbol" pitchFamily="48" charset="2"/>
                <a:sym typeface="Symbol" pitchFamily="48" charset="2"/>
              </a:rPr>
              <a:t></a:t>
            </a:r>
            <a:r>
              <a:rPr lang="en-US" dirty="0"/>
              <a:t>-hemoglobin chain. Normal hemoglobin molecules exist as individual units whether they are bound to oxygen or not. Sickle cell hemoglobin molecules are also single entities when oxygen is bound, but they form large polymers that distort the shape of the cell when oxygen is released to the tissues. The cells may have an irregular appearance or assume the crescent or sickle shape for which the disease is named. These misshapen cells tend to clog blood vessels, leading to pain, infection, and damage to organs. Cells with sickle cell hemoglobin have a shorter lifetime than normal cells (10–20 days as opposed to 3 months) so anemia sets in because the bone marrow is unable to produce new cells as rapidly as they are removed from the population. This example demonstrates that a seemingly small change, a difference of one base pair leading to a change in a single amino acid (out of 147), can have severe effects.</a:t>
            </a:r>
          </a:p>
          <a:p>
            <a:endParaRPr lang="en-US" dirty="0"/>
          </a:p>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D5DB9E-8DB7-4188-866A-B2A1FD5D2A08}" type="slidenum">
              <a:rPr lang="en-US"/>
              <a:pPr/>
              <a:t>80</a:t>
            </a:fld>
            <a:endParaRPr lang="en-US"/>
          </a:p>
        </p:txBody>
      </p:sp>
      <p:sp>
        <p:nvSpPr>
          <p:cNvPr id="931842" name="Rectangle 2"/>
          <p:cNvSpPr>
            <a:spLocks noGrp="1" noRot="1" noChangeAspect="1" noChangeArrowheads="1" noTextEdit="1"/>
          </p:cNvSpPr>
          <p:nvPr>
            <p:ph type="sldImg"/>
          </p:nvPr>
        </p:nvSpPr>
        <p:spPr>
          <a:ln/>
        </p:spPr>
      </p:sp>
      <p:sp>
        <p:nvSpPr>
          <p:cNvPr id="931843" name="Rectangle 3"/>
          <p:cNvSpPr>
            <a:spLocks noGrp="1" noChangeArrowheads="1"/>
          </p:cNvSpPr>
          <p:nvPr>
            <p:ph type="body" idx="1"/>
          </p:nvPr>
        </p:nvSpPr>
        <p:spPr/>
        <p:txBody>
          <a:bodyPr/>
          <a:lstStyle/>
          <a:p>
            <a:r>
              <a:rPr lang="en-US"/>
              <a:t>Figure 10.16B Types of mutations and their effects.</a:t>
            </a:r>
          </a:p>
          <a:p>
            <a:r>
              <a:rPr lang="en-US"/>
              <a:t>This figure contrasts the multiple amino acid changes caused by a deletion with the single amino acid change caused by a substitution. </a:t>
            </a:r>
          </a:p>
          <a:p>
            <a:endParaRPr lang="en-US"/>
          </a:p>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DE7D56-F890-4919-B20C-3AD407ACB330}" type="slidenum">
              <a:rPr lang="en-US"/>
              <a:pPr/>
              <a:t>81</a:t>
            </a:fld>
            <a:endParaRPr lang="en-US"/>
          </a:p>
        </p:txBody>
      </p:sp>
      <p:sp>
        <p:nvSpPr>
          <p:cNvPr id="933890" name="Rectangle 2"/>
          <p:cNvSpPr>
            <a:spLocks noGrp="1" noRot="1" noChangeAspect="1" noChangeArrowheads="1" noTextEdit="1"/>
          </p:cNvSpPr>
          <p:nvPr>
            <p:ph type="sldImg"/>
          </p:nvPr>
        </p:nvSpPr>
        <p:spPr>
          <a:ln/>
        </p:spPr>
      </p:sp>
      <p:sp>
        <p:nvSpPr>
          <p:cNvPr id="93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BF5E70-A3AB-4A00-B6EB-E21C687A183E}" type="slidenum">
              <a:rPr lang="en-US"/>
              <a:pPr/>
              <a:t>82</a:t>
            </a:fld>
            <a:endParaRPr lang="en-US"/>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9FA53F-4155-43A0-B3CC-B2B5CF4B6A9A}" type="slidenum">
              <a:rPr lang="en-US"/>
              <a:pPr/>
              <a:t>83</a:t>
            </a:fld>
            <a:endParaRPr lang="en-US"/>
          </a:p>
        </p:txBody>
      </p:sp>
      <p:sp>
        <p:nvSpPr>
          <p:cNvPr id="987138" name="Rectangle 2"/>
          <p:cNvSpPr>
            <a:spLocks noGrp="1" noRot="1" noChangeAspect="1" noChangeArrowheads="1" noTextEdit="1"/>
          </p:cNvSpPr>
          <p:nvPr>
            <p:ph type="sldImg"/>
          </p:nvPr>
        </p:nvSpPr>
        <p:spPr>
          <a:ln/>
        </p:spPr>
      </p:sp>
      <p:sp>
        <p:nvSpPr>
          <p:cNvPr id="9871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6B5938-6276-40AF-A45A-FAEBBFB24F13}" type="slidenum">
              <a:rPr lang="en-US"/>
              <a:pPr/>
              <a:t>84</a:t>
            </a:fld>
            <a:endParaRPr lang="en-US"/>
          </a:p>
        </p:txBody>
      </p:sp>
      <p:sp>
        <p:nvSpPr>
          <p:cNvPr id="937986" name="Rectangle 2"/>
          <p:cNvSpPr>
            <a:spLocks noGrp="1" noRot="1" noChangeAspect="1" noChangeArrowheads="1" noTextEdit="1"/>
          </p:cNvSpPr>
          <p:nvPr>
            <p:ph type="sldImg"/>
          </p:nvPr>
        </p:nvSpPr>
        <p:spPr>
          <a:ln/>
        </p:spPr>
      </p:sp>
      <p:sp>
        <p:nvSpPr>
          <p:cNvPr id="937987" name="Rectangle 3"/>
          <p:cNvSpPr>
            <a:spLocks noGrp="1" noChangeArrowheads="1"/>
          </p:cNvSpPr>
          <p:nvPr>
            <p:ph type="body" idx="1"/>
          </p:nvPr>
        </p:nvSpPr>
        <p:spPr/>
        <p:txBody>
          <a:bodyPr/>
          <a:lstStyle/>
          <a:p>
            <a:r>
              <a:rPr lang="en-US"/>
              <a:t>Figure 10.17 Two types of phage reproductive cycles.</a:t>
            </a:r>
          </a:p>
          <a:p>
            <a:r>
              <a:rPr lang="en-US"/>
              <a:t>The transfer of phage DNA via transduction was shown to convert a nontoxigenic strain of the botulism-causing bacterium </a:t>
            </a:r>
            <a:r>
              <a:rPr lang="en-US" i="1"/>
              <a:t>Clostridium</a:t>
            </a:r>
            <a:r>
              <a:rPr lang="en-US"/>
              <a:t> to a toxigenic strain. </a:t>
            </a:r>
          </a:p>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375789-FF71-48E5-AA1E-D12A9B476FC9}" type="slidenum">
              <a:rPr lang="en-US"/>
              <a:pPr/>
              <a:t>85</a:t>
            </a:fld>
            <a:endParaRPr lang="en-US"/>
          </a:p>
        </p:txBody>
      </p:sp>
      <p:sp>
        <p:nvSpPr>
          <p:cNvPr id="1057794" name="Rectangle 2"/>
          <p:cNvSpPr>
            <a:spLocks noGrp="1" noRot="1" noChangeAspect="1" noChangeArrowheads="1" noTextEdit="1"/>
          </p:cNvSpPr>
          <p:nvPr>
            <p:ph type="sldImg"/>
          </p:nvPr>
        </p:nvSpPr>
        <p:spPr>
          <a:ln/>
        </p:spPr>
      </p:sp>
      <p:sp>
        <p:nvSpPr>
          <p:cNvPr id="1057795" name="Rectangle 3"/>
          <p:cNvSpPr>
            <a:spLocks noGrp="1" noChangeArrowheads="1"/>
          </p:cNvSpPr>
          <p:nvPr>
            <p:ph type="body" idx="1"/>
          </p:nvPr>
        </p:nvSpPr>
        <p:spPr/>
        <p:txBody>
          <a:bodyPr/>
          <a:lstStyle/>
          <a:p>
            <a:r>
              <a:rPr lang="en-US"/>
              <a:t>Figure 10.17 Two types of phage reproductive cycles.</a:t>
            </a:r>
          </a:p>
          <a:p>
            <a:r>
              <a:rPr lang="en-US"/>
              <a:t>The transfer of phage DNA via transduction was shown to convert a nontoxigenic strain of the botulism-causing bacterium </a:t>
            </a:r>
            <a:r>
              <a:rPr lang="en-US" i="1"/>
              <a:t>Clostridium</a:t>
            </a:r>
            <a:r>
              <a:rPr lang="en-US"/>
              <a:t> to a toxigenic strain.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E29DD-C452-4942-B287-57B21ADB0099}" type="slidenum">
              <a:rPr lang="en-US"/>
              <a:pPr/>
              <a:t>86</a:t>
            </a:fld>
            <a:endParaRPr lang="en-US"/>
          </a:p>
        </p:txBody>
      </p:sp>
      <p:sp>
        <p:nvSpPr>
          <p:cNvPr id="1059842" name="Rectangle 2"/>
          <p:cNvSpPr>
            <a:spLocks noGrp="1" noRot="1" noChangeAspect="1" noChangeArrowheads="1" noTextEdit="1"/>
          </p:cNvSpPr>
          <p:nvPr>
            <p:ph type="sldImg"/>
          </p:nvPr>
        </p:nvSpPr>
        <p:spPr>
          <a:ln/>
        </p:spPr>
      </p:sp>
      <p:sp>
        <p:nvSpPr>
          <p:cNvPr id="1059843" name="Rectangle 3"/>
          <p:cNvSpPr>
            <a:spLocks noGrp="1" noChangeArrowheads="1"/>
          </p:cNvSpPr>
          <p:nvPr>
            <p:ph type="body" idx="1"/>
          </p:nvPr>
        </p:nvSpPr>
        <p:spPr/>
        <p:txBody>
          <a:bodyPr/>
          <a:lstStyle/>
          <a:p>
            <a:r>
              <a:rPr lang="en-US"/>
              <a:t>Figure 10.17 Two types of phage reproductive cycles.</a:t>
            </a:r>
          </a:p>
          <a:p>
            <a:r>
              <a:rPr lang="en-US"/>
              <a:t>The transfer of phage DNA via transduction was shown to convert a nontoxigenic strain of the botulism-causing bacterium </a:t>
            </a:r>
            <a:r>
              <a:rPr lang="en-US" i="1"/>
              <a:t>Clostridium</a:t>
            </a:r>
            <a:r>
              <a:rPr lang="en-US"/>
              <a:t> to a toxigenic strain.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0D8B5E-6C21-41F1-AEA3-977840533B2B}" type="slidenum">
              <a:rPr lang="en-US"/>
              <a:pPr/>
              <a:t>87</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r>
              <a:rPr lang="en-US"/>
              <a:t>Figure 10.17 Two types of phage reproductive cycles.</a:t>
            </a:r>
          </a:p>
          <a:p>
            <a:r>
              <a:rPr lang="en-US"/>
              <a:t>The transfer of phage DNA via transduction was shown to convert a nontoxigenic strain of the botulism-causing bacterium </a:t>
            </a:r>
            <a:r>
              <a:rPr lang="en-US" i="1"/>
              <a:t>Clostridium</a:t>
            </a:r>
            <a:r>
              <a:rPr lang="en-US"/>
              <a:t> to a toxigenic strain.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78E6B4-1323-4C36-93CD-8F04776CDBB7}" type="slidenum">
              <a:rPr lang="en-US"/>
              <a:pPr/>
              <a:t>88</a:t>
            </a:fld>
            <a:endParaRPr lang="en-US"/>
          </a:p>
        </p:txBody>
      </p:sp>
      <p:sp>
        <p:nvSpPr>
          <p:cNvPr id="940034" name="Rectangle 2"/>
          <p:cNvSpPr>
            <a:spLocks noGrp="1" noRot="1" noChangeAspect="1" noChangeArrowheads="1" noTextEdit="1"/>
          </p:cNvSpPr>
          <p:nvPr>
            <p:ph type="sldImg"/>
          </p:nvPr>
        </p:nvSpPr>
        <p:spPr>
          <a:ln/>
        </p:spPr>
      </p:sp>
      <p:sp>
        <p:nvSpPr>
          <p:cNvPr id="940035" name="Rectangle 3"/>
          <p:cNvSpPr>
            <a:spLocks noGrp="1" noChangeArrowheads="1"/>
          </p:cNvSpPr>
          <p:nvPr>
            <p:ph type="body" idx="1"/>
          </p:nvPr>
        </p:nvSpPr>
        <p:spPr/>
        <p:txBody>
          <a:bodyPr/>
          <a:lstStyle/>
          <a:p>
            <a:r>
              <a:rPr lang="en-US" dirty="0"/>
              <a:t>Mumps is an RNA virus that does not have a DNA phase in its reproductive cycle. The RNA genome is complementary to mRNA, so the </a:t>
            </a:r>
            <a:r>
              <a:rPr lang="en-US" dirty="0" err="1"/>
              <a:t>virion</a:t>
            </a:r>
            <a:r>
              <a:rPr lang="en-US" dirty="0"/>
              <a:t> particles contain an RNA-dependent RNA polymerase (from a viral gene) to produce the mRNA once the genome is inside the cell. This enzyme will also produce copies of the genome from the mRNA (step 5).</a:t>
            </a:r>
          </a:p>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8E264-F23E-4621-899D-321B6F68E968}" type="slidenum">
              <a:rPr lang="en-US"/>
              <a:pPr/>
              <a:t>89</a:t>
            </a:fld>
            <a:endParaRPr lang="en-US"/>
          </a:p>
        </p:txBody>
      </p:sp>
      <p:sp>
        <p:nvSpPr>
          <p:cNvPr id="989186" name="Rectangle 2"/>
          <p:cNvSpPr>
            <a:spLocks noGrp="1" noRot="1" noChangeAspect="1" noChangeArrowheads="1" noTextEdit="1"/>
          </p:cNvSpPr>
          <p:nvPr>
            <p:ph type="sldImg"/>
          </p:nvPr>
        </p:nvSpPr>
        <p:spPr>
          <a:ln/>
        </p:spPr>
      </p:sp>
      <p:sp>
        <p:nvSpPr>
          <p:cNvPr id="989187" name="Rectangle 3"/>
          <p:cNvSpPr>
            <a:spLocks noGrp="1" noChangeArrowheads="1"/>
          </p:cNvSpPr>
          <p:nvPr>
            <p:ph type="body" idx="1"/>
          </p:nvPr>
        </p:nvSpPr>
        <p:spPr/>
        <p:txBody>
          <a:bodyPr/>
          <a:lstStyle/>
          <a:p>
            <a:r>
              <a:rPr lang="en-US" dirty="0"/>
              <a:t>While the mumps virus is produced in the cell cytoplasm, copies of the herpes virus are produced in the nucleus of a host cell. </a:t>
            </a:r>
          </a:p>
          <a:p>
            <a:endParaRPr lang="en-US" dirty="0"/>
          </a:p>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EBA909-3743-4999-9CF5-1F99F4FB9E55}" type="slidenum">
              <a:rPr lang="en-US"/>
              <a:pPr/>
              <a:t>90</a:t>
            </a:fld>
            <a:endParaRPr lang="en-US"/>
          </a:p>
        </p:txBody>
      </p:sp>
      <p:sp>
        <p:nvSpPr>
          <p:cNvPr id="710658" name="Rectangle 2"/>
          <p:cNvSpPr>
            <a:spLocks noGrp="1" noRot="1" noChangeAspect="1" noChangeArrowheads="1" noTextEdit="1"/>
          </p:cNvSpPr>
          <p:nvPr>
            <p:ph type="sldImg"/>
          </p:nvPr>
        </p:nvSpPr>
        <p:spPr>
          <a:ln/>
        </p:spPr>
      </p:sp>
      <p:sp>
        <p:nvSpPr>
          <p:cNvPr id="710659" name="Rectangle 3"/>
          <p:cNvSpPr>
            <a:spLocks noGrp="1" noChangeArrowheads="1"/>
          </p:cNvSpPr>
          <p:nvPr>
            <p:ph type="body" idx="1"/>
          </p:nvPr>
        </p:nvSpPr>
        <p:spPr/>
        <p:txBody>
          <a:bodyPr/>
          <a:lstStyle/>
          <a:p>
            <a:r>
              <a:rPr lang="en-US"/>
              <a:t>Figure 10.18 The reproductive cycle of an enveloped virus.</a:t>
            </a:r>
          </a:p>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D054C6-5FB1-43D8-908F-E9E581FA9FCA}" type="slidenum">
              <a:rPr lang="en-US"/>
              <a:pPr/>
              <a:t>91</a:t>
            </a:fld>
            <a:endParaRPr lang="en-US"/>
          </a:p>
        </p:txBody>
      </p:sp>
      <p:sp>
        <p:nvSpPr>
          <p:cNvPr id="819202" name="Rectangle 2"/>
          <p:cNvSpPr>
            <a:spLocks noGrp="1" noRot="1" noChangeAspect="1" noChangeArrowheads="1" noTextEdit="1"/>
          </p:cNvSpPr>
          <p:nvPr>
            <p:ph type="sldImg"/>
          </p:nvPr>
        </p:nvSpPr>
        <p:spPr>
          <a:ln/>
        </p:spPr>
      </p:sp>
      <p:sp>
        <p:nvSpPr>
          <p:cNvPr id="8192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FA5231-0D21-45ED-98CF-A62D6EBB5AF4}" type="slidenum">
              <a:rPr lang="en-US"/>
              <a:pPr/>
              <a:t>92</a:t>
            </a:fld>
            <a:endParaRPr lang="en-US"/>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r>
              <a:rPr lang="en-US" dirty="0"/>
              <a:t>For the Discovery Video Emerging Diseases, go to Animation and Video Files.</a:t>
            </a:r>
          </a:p>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9AAE2B-D240-4810-AA3D-50E7AD2935F9}" type="slidenum">
              <a:rPr lang="en-US"/>
              <a:pPr/>
              <a:t>93</a:t>
            </a:fld>
            <a:endParaRPr lang="en-US"/>
          </a:p>
        </p:txBody>
      </p:sp>
      <p:sp>
        <p:nvSpPr>
          <p:cNvPr id="942082" name="Rectangle 2"/>
          <p:cNvSpPr>
            <a:spLocks noGrp="1" noRot="1" noChangeAspect="1" noChangeArrowheads="1" noTextEdit="1"/>
          </p:cNvSpPr>
          <p:nvPr>
            <p:ph type="sldImg"/>
          </p:nvPr>
        </p:nvSpPr>
        <p:spPr>
          <a:ln/>
        </p:spPr>
      </p:sp>
      <p:sp>
        <p:nvSpPr>
          <p:cNvPr id="942083" name="Rectangle 3"/>
          <p:cNvSpPr>
            <a:spLocks noGrp="1" noChangeArrowheads="1"/>
          </p:cNvSpPr>
          <p:nvPr>
            <p:ph type="body" idx="1"/>
          </p:nvPr>
        </p:nvSpPr>
        <p:spPr/>
        <p:txBody>
          <a:bodyPr/>
          <a:lstStyle/>
          <a:p>
            <a:r>
              <a:rPr lang="en-US"/>
              <a:t>Figure 10.19 Ducks in Vietnam being checked for infection by the Avian flu virus.</a:t>
            </a:r>
          </a:p>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D98B77-896A-47F1-9373-29F20FA674E5}" type="slidenum">
              <a:rPr lang="en-US"/>
              <a:pPr/>
              <a:t>94</a:t>
            </a:fld>
            <a:endParaRPr lang="en-US"/>
          </a:p>
        </p:txBody>
      </p:sp>
      <p:sp>
        <p:nvSpPr>
          <p:cNvPr id="944130" name="Rectangle 2"/>
          <p:cNvSpPr>
            <a:spLocks noGrp="1" noRot="1" noChangeAspect="1" noChangeArrowheads="1" noTextEdit="1"/>
          </p:cNvSpPr>
          <p:nvPr>
            <p:ph type="sldImg"/>
          </p:nvPr>
        </p:nvSpPr>
        <p:spPr>
          <a:ln/>
        </p:spPr>
      </p:sp>
      <p:sp>
        <p:nvSpPr>
          <p:cNvPr id="944131" name="Rectangle 3"/>
          <p:cNvSpPr>
            <a:spLocks noGrp="1" noChangeArrowheads="1"/>
          </p:cNvSpPr>
          <p:nvPr>
            <p:ph type="body" idx="1"/>
          </p:nvPr>
        </p:nvSpPr>
        <p:spPr/>
        <p:txBody>
          <a:bodyPr/>
          <a:lstStyle/>
          <a:p>
            <a:r>
              <a:rPr lang="en-US" dirty="0"/>
              <a:t>One of the approaches for treating HIV-positive patients involves inhibiting reverse transcriptase to prevent the formation of the DNA copy of the RNA genome. AZT (</a:t>
            </a:r>
            <a:r>
              <a:rPr lang="en-US" dirty="0" err="1"/>
              <a:t>azidothymidine</a:t>
            </a:r>
            <a:r>
              <a:rPr lang="en-US" dirty="0"/>
              <a:t>, </a:t>
            </a:r>
            <a:r>
              <a:rPr lang="en-US" dirty="0" err="1"/>
              <a:t>zidovudine</a:t>
            </a:r>
            <a:r>
              <a:rPr lang="en-US" dirty="0"/>
              <a:t>) is a </a:t>
            </a:r>
            <a:r>
              <a:rPr lang="en-US" dirty="0" err="1"/>
              <a:t>thymidine</a:t>
            </a:r>
            <a:r>
              <a:rPr lang="en-US" dirty="0"/>
              <a:t> analog that acts as a chain terminator, since its 3</a:t>
            </a:r>
            <a:r>
              <a:rPr lang="en-US" dirty="0">
                <a:cs typeface="Times New Roman" pitchFamily="48" charset="0"/>
              </a:rPr>
              <a:t>′</a:t>
            </a:r>
            <a:r>
              <a:rPr lang="en-US" dirty="0"/>
              <a:t>OH group has been replaced with an </a:t>
            </a:r>
            <a:r>
              <a:rPr lang="en-US" dirty="0" err="1"/>
              <a:t>azido</a:t>
            </a:r>
            <a:r>
              <a:rPr lang="en-US" dirty="0"/>
              <a:t> group. When reverse transcriptase incorporates AZT into the chain, DNA synthesis stops. Since humans do not produce reverse transcriptase, AZT should affect only the viral enzyme. However, a DNA polymerase within mitochondria has a greater sensitivity to AZT than other host cell DNA polymerases, which may account for some of the side effects of the drug.</a:t>
            </a:r>
          </a:p>
          <a:p>
            <a:r>
              <a:rPr lang="en-US" dirty="0"/>
              <a:t>Another unique aspect of HIV duplication is that the initial product of translation needs to be cleaved into individual proteins. A viral-encoded protease carries out this function. Protease inhibitors are used to prevent the formation of active viral proteins from the translated product. Therapies combining a reverse transcriptase inhibitor and a protease inhibitor have been highly effective in reducing the amount of viral production in HIV-positive patients. </a:t>
            </a:r>
          </a:p>
          <a:p>
            <a:endParaRPr lang="en-US" dirty="0"/>
          </a:p>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01C65D-28DF-4B0E-9ECE-D07345B6FB79}" type="slidenum">
              <a:rPr lang="en-US"/>
              <a:pPr/>
              <a:t>95</a:t>
            </a:fld>
            <a:endParaRPr lang="en-US"/>
          </a:p>
        </p:txBody>
      </p:sp>
      <p:sp>
        <p:nvSpPr>
          <p:cNvPr id="993282" name="Rectangle 2"/>
          <p:cNvSpPr>
            <a:spLocks noGrp="1" noRot="1" noChangeAspect="1" noChangeArrowheads="1" noTextEdit="1"/>
          </p:cNvSpPr>
          <p:nvPr>
            <p:ph type="sldImg"/>
          </p:nvPr>
        </p:nvSpPr>
        <p:spPr>
          <a:ln/>
        </p:spPr>
      </p:sp>
      <p:sp>
        <p:nvSpPr>
          <p:cNvPr id="993283" name="Rectangle 3"/>
          <p:cNvSpPr>
            <a:spLocks noGrp="1" noChangeArrowheads="1"/>
          </p:cNvSpPr>
          <p:nvPr>
            <p:ph type="body" idx="1"/>
          </p:nvPr>
        </p:nvSpPr>
        <p:spPr/>
        <p:txBody>
          <a:bodyPr/>
          <a:lstStyle/>
          <a:p>
            <a:r>
              <a:rPr lang="en-US"/>
              <a:t>For the BLAST Animation AIDS Treatment Strategies, go to Animation and Video Files.</a:t>
            </a:r>
          </a:p>
          <a:p>
            <a:r>
              <a:rPr lang="en-US"/>
              <a:t>For the BLAST Animation HIV Structure, go to Animation and Video Files.</a:t>
            </a:r>
          </a:p>
          <a:p>
            <a:endParaRPr lang="en-US"/>
          </a:p>
          <a:p>
            <a:r>
              <a:rPr lang="en-US" b="1"/>
              <a:t>Student Misconceptions and Concerns</a:t>
            </a:r>
          </a:p>
          <a:p>
            <a:r>
              <a:rPr lang="en-US"/>
              <a:t>1. Students and many parents with young children expect antibiotics to be used to treat many respiratory infections, even though such infections may result from a virus. Students will benefit from a thorough explanation of why antibiotics are inappropriate for viral infections as well as the rising numbers of antibiotic-resistant bacteria that have evolved as a result of the overprescription of antibiotics.</a:t>
            </a:r>
          </a:p>
          <a:p>
            <a:r>
              <a:rPr lang="en-US"/>
              <a:t>2. The success of modern medicine has perhaps led to overconfidence in our ability to treat disease. Students often do not understand that there are few successful treatments for viral infections. Instead, the best defense against viruses is prevention, by reducing the chances of contacting the virus and the use of vaccines.</a:t>
            </a:r>
          </a:p>
          <a:p>
            <a:r>
              <a:rPr lang="en-US"/>
              <a:t>3. Many misconceptions about AIDS exist. A list of 18 common misconceptions is located at www.gng.org/currents/teachers/hiv101/misconceptions.html.</a:t>
            </a:r>
          </a:p>
          <a:p>
            <a:endParaRPr lang="en-US"/>
          </a:p>
          <a:p>
            <a:r>
              <a:rPr lang="en-US" b="1"/>
              <a:t>Teaching Tips</a:t>
            </a:r>
            <a:endParaRPr lang="en-US"/>
          </a:p>
          <a:p>
            <a:r>
              <a:rPr lang="en-US"/>
              <a:t>1. The Centers for Disease Control and Prevention has extensive information about AIDS at www.cdc.gov/hiv/.</a:t>
            </a:r>
          </a:p>
          <a:p>
            <a:r>
              <a:rPr lang="en-US"/>
              <a:t>2. Students often do not understand the disproportionate distribution of HIV infections and AIDS in our world. Consider an Internet assignment, asking students to identify the regions of the world most affected by HIV-AIDS.</a:t>
            </a:r>
          </a:p>
          <a:p>
            <a:endParaRPr lang="en-US"/>
          </a:p>
          <a:p>
            <a:endParaRPr lang="en-US"/>
          </a:p>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C4E2B1-9C20-4D4C-9318-DD89C07AE099}" type="slidenum">
              <a:rPr lang="en-US"/>
              <a:pPr/>
              <a:t>96</a:t>
            </a:fld>
            <a:endParaRPr lang="en-US"/>
          </a:p>
        </p:txBody>
      </p:sp>
      <p:sp>
        <p:nvSpPr>
          <p:cNvPr id="946178" name="Rectangle 2"/>
          <p:cNvSpPr>
            <a:spLocks noGrp="1" noRot="1" noChangeAspect="1" noChangeArrowheads="1" noTextEdit="1"/>
          </p:cNvSpPr>
          <p:nvPr>
            <p:ph type="sldImg"/>
          </p:nvPr>
        </p:nvSpPr>
        <p:spPr>
          <a:ln/>
        </p:spPr>
      </p:sp>
      <p:sp>
        <p:nvSpPr>
          <p:cNvPr id="946179" name="Rectangle 3"/>
          <p:cNvSpPr>
            <a:spLocks noGrp="1" noChangeArrowheads="1"/>
          </p:cNvSpPr>
          <p:nvPr>
            <p:ph type="body" idx="1"/>
          </p:nvPr>
        </p:nvSpPr>
        <p:spPr/>
        <p:txBody>
          <a:bodyPr/>
          <a:lstStyle/>
          <a:p>
            <a:r>
              <a:rPr lang="en-US"/>
              <a:t>Figure 10.20A A model of HIV structure.</a:t>
            </a:r>
          </a:p>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73540-9F7D-40A0-8F86-929047D41B82}" type="slidenum">
              <a:rPr lang="en-US"/>
              <a:pPr/>
              <a:t>97</a:t>
            </a:fld>
            <a:endParaRPr lang="en-US"/>
          </a:p>
        </p:txBody>
      </p:sp>
      <p:sp>
        <p:nvSpPr>
          <p:cNvPr id="948226" name="Rectangle 2"/>
          <p:cNvSpPr>
            <a:spLocks noGrp="1" noRot="1" noChangeAspect="1" noChangeArrowheads="1" noTextEdit="1"/>
          </p:cNvSpPr>
          <p:nvPr>
            <p:ph type="sldImg"/>
          </p:nvPr>
        </p:nvSpPr>
        <p:spPr>
          <a:ln/>
        </p:spPr>
      </p:sp>
      <p:sp>
        <p:nvSpPr>
          <p:cNvPr id="948227" name="Rectangle 3"/>
          <p:cNvSpPr>
            <a:spLocks noGrp="1" noChangeArrowheads="1"/>
          </p:cNvSpPr>
          <p:nvPr>
            <p:ph type="body" idx="1"/>
          </p:nvPr>
        </p:nvSpPr>
        <p:spPr/>
        <p:txBody>
          <a:bodyPr/>
          <a:lstStyle/>
          <a:p>
            <a:r>
              <a:rPr lang="en-US"/>
              <a:t>Figure 10.20B The behavior of HIV nucleic acid in a host cell.</a:t>
            </a:r>
          </a:p>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80255A-06BB-4522-BF4E-CA4E106E9D1A}" type="slidenum">
              <a:rPr lang="en-US"/>
              <a:pPr/>
              <a:t>98</a:t>
            </a:fld>
            <a:endParaRPr lang="en-US"/>
          </a:p>
        </p:txBody>
      </p:sp>
      <p:sp>
        <p:nvSpPr>
          <p:cNvPr id="950274" name="Rectangle 2"/>
          <p:cNvSpPr>
            <a:spLocks noGrp="1" noRot="1" noChangeAspect="1" noChangeArrowheads="1" noTextEdit="1"/>
          </p:cNvSpPr>
          <p:nvPr>
            <p:ph type="sldImg"/>
          </p:nvPr>
        </p:nvSpPr>
        <p:spPr>
          <a:ln/>
        </p:spPr>
      </p:sp>
      <p:sp>
        <p:nvSpPr>
          <p:cNvPr id="9502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EE1AEF-34D9-4261-A8DB-33D2397DC62B}" type="slidenum">
              <a:rPr lang="en-US"/>
              <a:pPr/>
              <a:t>99</a:t>
            </a:fld>
            <a:endParaRPr lang="en-US"/>
          </a:p>
        </p:txBody>
      </p:sp>
      <p:sp>
        <p:nvSpPr>
          <p:cNvPr id="952322" name="Rectangle 2"/>
          <p:cNvSpPr>
            <a:spLocks noGrp="1" noRot="1" noChangeAspect="1" noChangeArrowheads="1" noTextEdit="1"/>
          </p:cNvSpPr>
          <p:nvPr>
            <p:ph type="sldImg"/>
          </p:nvPr>
        </p:nvSpPr>
        <p:spPr>
          <a:ln/>
        </p:spPr>
      </p:sp>
      <p:sp>
        <p:nvSpPr>
          <p:cNvPr id="952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2304F-FCE6-486D-B1FD-3DAE45BAAEAE}" type="slidenum">
              <a:rPr lang="en-US"/>
              <a:pPr/>
              <a:t>100</a:t>
            </a:fld>
            <a:endParaRPr lang="en-US"/>
          </a:p>
        </p:txBody>
      </p:sp>
      <p:sp>
        <p:nvSpPr>
          <p:cNvPr id="954370" name="Rectangle 2"/>
          <p:cNvSpPr>
            <a:spLocks noGrp="1" noRot="1" noChangeAspect="1" noChangeArrowheads="1" noTextEdit="1"/>
          </p:cNvSpPr>
          <p:nvPr>
            <p:ph type="sldImg"/>
          </p:nvPr>
        </p:nvSpPr>
        <p:spPr>
          <a:ln/>
        </p:spPr>
      </p:sp>
      <p:sp>
        <p:nvSpPr>
          <p:cNvPr id="954371" name="Rectangle 3"/>
          <p:cNvSpPr>
            <a:spLocks noGrp="1" noChangeArrowheads="1"/>
          </p:cNvSpPr>
          <p:nvPr>
            <p:ph type="body" idx="1"/>
          </p:nvPr>
        </p:nvSpPr>
        <p:spPr/>
        <p:txBody>
          <a:bodyPr/>
          <a:lstStyle/>
          <a:p>
            <a:r>
              <a:rPr lang="en-US" dirty="0"/>
              <a:t>Figure 10.22A Transformation.</a:t>
            </a:r>
          </a:p>
          <a:p>
            <a:r>
              <a:rPr lang="en-US" dirty="0"/>
              <a:t>Transformation has been proposed as a method for transferring antibiotic resistance for the ulcer-causing bacteria </a:t>
            </a:r>
            <a:r>
              <a:rPr lang="en-US" i="1" dirty="0"/>
              <a:t>Helicobacter pylori</a:t>
            </a:r>
            <a:r>
              <a:rPr lang="en-US" dirty="0"/>
              <a:t>, both for members within this species and between species in the </a:t>
            </a:r>
            <a:r>
              <a:rPr lang="en-US" i="1" dirty="0"/>
              <a:t>Helicobacter</a:t>
            </a:r>
            <a:r>
              <a:rPr lang="en-US" dirty="0"/>
              <a:t> genus. This could undermine the currently successful use of antibiotics to treat ulcers.</a:t>
            </a:r>
          </a:p>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F3B871-D9C2-404C-B7C3-68CB4C929B72}" type="slidenum">
              <a:rPr lang="en-US"/>
              <a:pPr/>
              <a:t>101</a:t>
            </a:fld>
            <a:endParaRPr lang="en-US"/>
          </a:p>
        </p:txBody>
      </p:sp>
      <p:sp>
        <p:nvSpPr>
          <p:cNvPr id="956418" name="Rectangle 2"/>
          <p:cNvSpPr>
            <a:spLocks noGrp="1" noRot="1" noChangeAspect="1" noChangeArrowheads="1" noTextEdit="1"/>
          </p:cNvSpPr>
          <p:nvPr>
            <p:ph type="sldImg"/>
          </p:nvPr>
        </p:nvSpPr>
        <p:spPr>
          <a:ln/>
        </p:spPr>
      </p:sp>
      <p:sp>
        <p:nvSpPr>
          <p:cNvPr id="956419" name="Rectangle 3"/>
          <p:cNvSpPr>
            <a:spLocks noGrp="1" noChangeArrowheads="1"/>
          </p:cNvSpPr>
          <p:nvPr>
            <p:ph type="body" idx="1"/>
          </p:nvPr>
        </p:nvSpPr>
        <p:spPr/>
        <p:txBody>
          <a:bodyPr/>
          <a:lstStyle/>
          <a:p>
            <a:r>
              <a:rPr lang="en-US"/>
              <a:t>Figure 10.22B Transduction.</a:t>
            </a:r>
          </a:p>
          <a:p>
            <a:r>
              <a:rPr lang="en-US"/>
              <a:t>During phage infection, the bacterial chromosome becomes fragmented. Bacterial DNA molecules of a size similar to the phage DNA can be packaged into phage particles. These phage particles inject bacterial DNA into another cell, leading to a possible change in genotype for the host. Phage particles carrying bacterial DNA do not continue the infection.</a:t>
            </a:r>
          </a:p>
          <a:p>
            <a:endParaRPr lang="en-US"/>
          </a:p>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813DD-79A2-462D-B1D2-580F0388384C}" type="slidenum">
              <a:rPr lang="en-US"/>
              <a:pPr/>
              <a:t>102</a:t>
            </a:fld>
            <a:endParaRPr lang="en-US"/>
          </a:p>
        </p:txBody>
      </p:sp>
      <p:sp>
        <p:nvSpPr>
          <p:cNvPr id="958466" name="Rectangle 2"/>
          <p:cNvSpPr>
            <a:spLocks noGrp="1" noRot="1" noChangeAspect="1" noChangeArrowheads="1" noTextEdit="1"/>
          </p:cNvSpPr>
          <p:nvPr>
            <p:ph type="sldImg"/>
          </p:nvPr>
        </p:nvSpPr>
        <p:spPr>
          <a:ln/>
        </p:spPr>
      </p:sp>
      <p:sp>
        <p:nvSpPr>
          <p:cNvPr id="958467" name="Rectangle 3"/>
          <p:cNvSpPr>
            <a:spLocks noGrp="1" noChangeArrowheads="1"/>
          </p:cNvSpPr>
          <p:nvPr>
            <p:ph type="body" idx="1"/>
          </p:nvPr>
        </p:nvSpPr>
        <p:spPr/>
        <p:txBody>
          <a:bodyPr/>
          <a:lstStyle/>
          <a:p>
            <a:r>
              <a:rPr lang="en-US"/>
              <a:t>Figure 10.22C Conjugation.</a:t>
            </a:r>
          </a:p>
          <a:p>
            <a:r>
              <a:rPr lang="en-US"/>
              <a:t>As described in Module 10.23, conjugation depends on a plasmid called the F factor (fertility factor) that is either separate from the chromosome in an F+ cell or integrated into the chromosome in an Hfr cell (High frequency of recombination). The F plasmid can integrate at random locations, so different Hfr cells will have the factor at a unique position on the chromosome. This figure shows conjugation for an Hfr cell. During conjugation, one strand of DNA containing a portion of the F factor and its adjacent bacterial genes is transferred to the donor. The number of bacterial genes transferred will depend on the length of time that the cytoplasmic bridge is maintained. It is unlikely that the cells would remain attached long enough to transfer the entire bacterial chromosome and all portions of the F factor. This process uses “rolling circle” replication, whereby the donor replaces the donated strand using the strand remaining in the cell as a template. Recombination is required to integrate transferred genes into the recipient cell’s chromosome. </a:t>
            </a:r>
          </a:p>
          <a:p>
            <a:endParaRPr lang="en-US"/>
          </a:p>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C9B3F-39C0-4AEA-80F2-54C075480EEC}" type="slidenum">
              <a:rPr lang="en-US"/>
              <a:pPr/>
              <a:t>103</a:t>
            </a:fld>
            <a:endParaRPr lang="en-US"/>
          </a:p>
        </p:txBody>
      </p:sp>
      <p:sp>
        <p:nvSpPr>
          <p:cNvPr id="960514" name="Rectangle 2"/>
          <p:cNvSpPr>
            <a:spLocks noGrp="1" noRot="1" noChangeAspect="1" noChangeArrowheads="1" noTextEdit="1"/>
          </p:cNvSpPr>
          <p:nvPr>
            <p:ph type="sldImg"/>
          </p:nvPr>
        </p:nvSpPr>
        <p:spPr>
          <a:ln/>
        </p:spPr>
      </p:sp>
      <p:sp>
        <p:nvSpPr>
          <p:cNvPr id="960515" name="Rectangle 3"/>
          <p:cNvSpPr>
            <a:spLocks noGrp="1" noChangeArrowheads="1"/>
          </p:cNvSpPr>
          <p:nvPr>
            <p:ph type="body" idx="1"/>
          </p:nvPr>
        </p:nvSpPr>
        <p:spPr/>
        <p:txBody>
          <a:bodyPr/>
          <a:lstStyle/>
          <a:p>
            <a:r>
              <a:rPr lang="en-US"/>
              <a:t>Figure 10.22D Integration of donated DNA into the recipient cell’s chromosome.</a:t>
            </a:r>
          </a:p>
          <a:p>
            <a:r>
              <a:rPr lang="en-US"/>
              <a:t>Since the bacterial chromosome is a circle, two crossovers are needed to integrate transferred genes. If there were only one crossover event, the chromosome would be opened up into a linear structure, which would be subject to nuclease digestion within the cell. </a:t>
            </a:r>
          </a:p>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EEC1BA-7EED-44CE-A00F-741302D01EDD}" type="slidenum">
              <a:rPr lang="en-US"/>
              <a:pPr/>
              <a:t>104</a:t>
            </a:fld>
            <a:endParaRPr lang="en-US"/>
          </a:p>
        </p:txBody>
      </p:sp>
      <p:sp>
        <p:nvSpPr>
          <p:cNvPr id="962562" name="Rectangle 2"/>
          <p:cNvSpPr>
            <a:spLocks noGrp="1" noRot="1" noChangeAspect="1" noChangeArrowheads="1" noTextEdit="1"/>
          </p:cNvSpPr>
          <p:nvPr>
            <p:ph type="sldImg"/>
          </p:nvPr>
        </p:nvSpPr>
        <p:spPr>
          <a:ln/>
        </p:spPr>
      </p:sp>
      <p:sp>
        <p:nvSpPr>
          <p:cNvPr id="962563" name="Rectangle 3"/>
          <p:cNvSpPr>
            <a:spLocks noGrp="1" noChangeArrowheads="1"/>
          </p:cNvSpPr>
          <p:nvPr>
            <p:ph type="body" idx="1"/>
          </p:nvPr>
        </p:nvSpPr>
        <p:spPr/>
        <p:txBody>
          <a:bodyPr/>
          <a:lstStyle/>
          <a:p>
            <a:r>
              <a:rPr lang="en-US" dirty="0"/>
              <a:t>The R plasmid has genes for sex </a:t>
            </a:r>
            <a:r>
              <a:rPr lang="en-US" dirty="0" err="1"/>
              <a:t>pilus</a:t>
            </a:r>
            <a:r>
              <a:rPr lang="en-US" dirty="0"/>
              <a:t> formation along with genes for antibiotic resistance.</a:t>
            </a:r>
          </a:p>
          <a:p>
            <a:endParaRPr lang="en-US" dirty="0"/>
          </a:p>
          <a:p>
            <a:r>
              <a:rPr lang="en-US" dirty="0"/>
              <a:t>For the BLAST Animation Plasmid, go to Animation and Video Files.</a:t>
            </a:r>
          </a:p>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73B2DC-13C6-4A44-9304-5493C04504F8}" type="slidenum">
              <a:rPr lang="en-US"/>
              <a:pPr/>
              <a:t>105</a:t>
            </a:fld>
            <a:endParaRPr lang="en-US"/>
          </a:p>
        </p:txBody>
      </p:sp>
      <p:sp>
        <p:nvSpPr>
          <p:cNvPr id="1072130" name="Rectangle 2"/>
          <p:cNvSpPr>
            <a:spLocks noGrp="1" noRot="1" noChangeAspect="1" noChangeArrowheads="1" noTextEdit="1"/>
          </p:cNvSpPr>
          <p:nvPr>
            <p:ph type="sldImg"/>
          </p:nvPr>
        </p:nvSpPr>
        <p:spPr>
          <a:ln/>
        </p:spPr>
      </p:sp>
      <p:sp>
        <p:nvSpPr>
          <p:cNvPr id="1072131" name="Rectangle 3"/>
          <p:cNvSpPr>
            <a:spLocks noGrp="1" noChangeArrowheads="1"/>
          </p:cNvSpPr>
          <p:nvPr>
            <p:ph type="body" idx="1"/>
          </p:nvPr>
        </p:nvSpPr>
        <p:spPr/>
        <p:txBody>
          <a:bodyPr/>
          <a:lstStyle/>
          <a:p>
            <a:r>
              <a:rPr lang="en-US"/>
              <a:t>Figure 10.23A Transfer of chromosomal DNA by an integrated F factor.</a:t>
            </a:r>
          </a:p>
          <a:p>
            <a:r>
              <a:rPr lang="en-US"/>
              <a:t>This shows the transfer of a portion of the F factor and adjacent bacterial genes from a cell where the F factor has integrated into the bacterial chromosome. </a:t>
            </a:r>
          </a:p>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5973BF-9AEA-48F4-A0E3-FAD42D86DCD8}" type="slidenum">
              <a:rPr lang="en-US"/>
              <a:pPr/>
              <a:t>106</a:t>
            </a:fld>
            <a:endParaRPr lang="en-US"/>
          </a:p>
        </p:txBody>
      </p:sp>
      <p:sp>
        <p:nvSpPr>
          <p:cNvPr id="966658" name="Rectangle 2"/>
          <p:cNvSpPr>
            <a:spLocks noGrp="1" noRot="1" noChangeAspect="1" noChangeArrowheads="1" noTextEdit="1"/>
          </p:cNvSpPr>
          <p:nvPr>
            <p:ph type="sldImg"/>
          </p:nvPr>
        </p:nvSpPr>
        <p:spPr>
          <a:ln/>
        </p:spPr>
      </p:sp>
      <p:sp>
        <p:nvSpPr>
          <p:cNvPr id="966659" name="Rectangle 3"/>
          <p:cNvSpPr>
            <a:spLocks noGrp="1" noChangeArrowheads="1"/>
          </p:cNvSpPr>
          <p:nvPr>
            <p:ph type="body" idx="1"/>
          </p:nvPr>
        </p:nvSpPr>
        <p:spPr/>
        <p:txBody>
          <a:bodyPr/>
          <a:lstStyle/>
          <a:p>
            <a:r>
              <a:rPr lang="en-US"/>
              <a:t>Figure 10.23B Transfer of an F-factor plasmid.</a:t>
            </a:r>
          </a:p>
          <a:p>
            <a:r>
              <a:rPr lang="en-US"/>
              <a:t>This figure shows that the F-factor plasmid can be transferred from donor to recipient. At the end of the process the recipient is now a donor. </a:t>
            </a:r>
          </a:p>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4065BB-5681-4450-911A-4655670BB291}" type="slidenum">
              <a:rPr lang="en-US"/>
              <a:pPr/>
              <a:t>107</a:t>
            </a:fld>
            <a:endParaRPr lang="en-US"/>
          </a:p>
        </p:txBody>
      </p:sp>
      <p:sp>
        <p:nvSpPr>
          <p:cNvPr id="968706" name="Rectangle 2"/>
          <p:cNvSpPr>
            <a:spLocks noGrp="1" noRot="1" noChangeAspect="1" noChangeArrowheads="1" noTextEdit="1"/>
          </p:cNvSpPr>
          <p:nvPr>
            <p:ph type="sldImg"/>
          </p:nvPr>
        </p:nvSpPr>
        <p:spPr>
          <a:ln/>
        </p:spPr>
      </p:sp>
      <p:sp>
        <p:nvSpPr>
          <p:cNvPr id="968707" name="Rectangle 3"/>
          <p:cNvSpPr>
            <a:spLocks noGrp="1" noChangeArrowheads="1"/>
          </p:cNvSpPr>
          <p:nvPr>
            <p:ph type="body" idx="1"/>
          </p:nvPr>
        </p:nvSpPr>
        <p:spPr/>
        <p:txBody>
          <a:bodyPr/>
          <a:lstStyle/>
          <a:p>
            <a:r>
              <a:rPr lang="en-US"/>
              <a:t>Figure 10.23C Plasmids and part of a bacterial chromosome released from a ruptured </a:t>
            </a:r>
            <a:r>
              <a:rPr lang="en-US" i="1"/>
              <a:t>E. coli </a:t>
            </a:r>
            <a:r>
              <a:rPr lang="en-US"/>
              <a:t>cell.</a:t>
            </a:r>
          </a:p>
          <a:p>
            <a:endParaRPr lang="en-US"/>
          </a:p>
          <a:p>
            <a:endParaRPr lang="en-US"/>
          </a:p>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0F23A4-95C2-407F-B03F-8E98FBE748EA}" type="slidenum">
              <a:rPr lang="en-US"/>
              <a:pPr/>
              <a:t>108</a:t>
            </a:fld>
            <a:endParaRPr lang="en-US"/>
          </a:p>
        </p:txBody>
      </p:sp>
      <p:sp>
        <p:nvSpPr>
          <p:cNvPr id="1076226" name="Rectangle 2"/>
          <p:cNvSpPr>
            <a:spLocks noGrp="1" noRot="1" noChangeAspect="1" noChangeArrowheads="1" noTextEdit="1"/>
          </p:cNvSpPr>
          <p:nvPr>
            <p:ph type="sldImg"/>
          </p:nvPr>
        </p:nvSpPr>
        <p:spPr>
          <a:ln/>
        </p:spPr>
      </p:sp>
      <p:sp>
        <p:nvSpPr>
          <p:cNvPr id="1076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A138A7-FDEF-43B8-A008-73CF44DEAC69}" type="slidenum">
              <a:rPr lang="en-US"/>
              <a:pPr/>
              <a:t>109</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BE5903-021C-4329-BEC3-60271BCF99C1}" type="slidenum">
              <a:rPr lang="en-US"/>
              <a:pPr/>
              <a:t>110</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E54F1E-C1D8-44CE-A071-3A1E4BAC9A95}" type="slidenum">
              <a:rPr lang="en-US"/>
              <a:pPr/>
              <a:t>111</a:t>
            </a:fld>
            <a:endParaRPr lang="en-US"/>
          </a:p>
        </p:txBody>
      </p:sp>
      <p:sp>
        <p:nvSpPr>
          <p:cNvPr id="994306" name="Rectangle 2"/>
          <p:cNvSpPr>
            <a:spLocks noGrp="1" noRot="1" noChangeAspect="1" noChangeArrowheads="1" noTextEdit="1"/>
          </p:cNvSpPr>
          <p:nvPr>
            <p:ph type="sldImg"/>
          </p:nvPr>
        </p:nvSpPr>
        <p:spPr>
          <a:ln/>
        </p:spPr>
      </p:sp>
      <p:sp>
        <p:nvSpPr>
          <p:cNvPr id="994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CF5E1E-2F8D-44C6-B5D6-2D98484B76E9}" type="slidenum">
              <a:rPr lang="en-US"/>
              <a:pPr/>
              <a:t>112</a:t>
            </a:fld>
            <a:endParaRPr lang="en-US"/>
          </a:p>
        </p:txBody>
      </p:sp>
      <p:sp>
        <p:nvSpPr>
          <p:cNvPr id="996354" name="Rectangle 2"/>
          <p:cNvSpPr>
            <a:spLocks noGrp="1" noRot="1" noChangeAspect="1" noChangeArrowheads="1" noTextEdit="1"/>
          </p:cNvSpPr>
          <p:nvPr>
            <p:ph type="sldImg"/>
          </p:nvPr>
        </p:nvSpPr>
        <p:spPr>
          <a:ln/>
        </p:spPr>
      </p:sp>
      <p:sp>
        <p:nvSpPr>
          <p:cNvPr id="99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E2602D-F16D-4D84-B2A7-8CA9B8501F73}" type="slidenum">
              <a:rPr lang="en-US"/>
              <a:pPr/>
              <a:t>113</a:t>
            </a:fld>
            <a:endParaRPr lang="en-US"/>
          </a:p>
        </p:txBody>
      </p:sp>
      <p:sp>
        <p:nvSpPr>
          <p:cNvPr id="998402" name="Rectangle 2"/>
          <p:cNvSpPr>
            <a:spLocks noGrp="1" noRot="1" noChangeAspect="1" noChangeArrowheads="1" noTextEdit="1"/>
          </p:cNvSpPr>
          <p:nvPr>
            <p:ph type="sldImg"/>
          </p:nvPr>
        </p:nvSpPr>
        <p:spPr>
          <a:ln/>
        </p:spPr>
      </p:sp>
      <p:sp>
        <p:nvSpPr>
          <p:cNvPr id="9984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44777" name="Picture 9" descr="art_hires_leopardfront"/>
          <p:cNvPicPr>
            <a:picLocks noChangeAspect="1" noChangeArrowheads="1"/>
          </p:cNvPicPr>
          <p:nvPr userDrawn="1"/>
        </p:nvPicPr>
        <p:blipFill>
          <a:blip r:embed="rId2" cstate="print"/>
          <a:srcRect t="40196" b="4932"/>
          <a:stretch>
            <a:fillRect/>
          </a:stretch>
        </p:blipFill>
        <p:spPr bwMode="auto">
          <a:xfrm>
            <a:off x="3175" y="0"/>
            <a:ext cx="9140825" cy="6553200"/>
          </a:xfrm>
          <a:prstGeom prst="rect">
            <a:avLst/>
          </a:prstGeom>
          <a:noFill/>
        </p:spPr>
      </p:pic>
      <p:sp>
        <p:nvSpPr>
          <p:cNvPr id="544778" name="Rectangle 10"/>
          <p:cNvSpPr>
            <a:spLocks noChangeArrowheads="1"/>
          </p:cNvSpPr>
          <p:nvPr userDrawn="1"/>
        </p:nvSpPr>
        <p:spPr bwMode="auto">
          <a:xfrm>
            <a:off x="0" y="0"/>
            <a:ext cx="9140825" cy="6856413"/>
          </a:xfrm>
          <a:prstGeom prst="rect">
            <a:avLst/>
          </a:prstGeom>
          <a:solidFill>
            <a:schemeClr val="bg1">
              <a:alpha val="64999"/>
            </a:schemeClr>
          </a:solidFill>
          <a:ln w="9525">
            <a:noFill/>
            <a:miter lim="800000"/>
            <a:headEnd/>
            <a:tailEnd/>
          </a:ln>
        </p:spPr>
        <p:txBody>
          <a:bodyPr wrap="none" anchor="ctr"/>
          <a:lstStyle/>
          <a:p>
            <a:endParaRPr lang="en-US"/>
          </a:p>
        </p:txBody>
      </p:sp>
      <p:sp>
        <p:nvSpPr>
          <p:cNvPr id="544779" name="Rectangle 11"/>
          <p:cNvSpPr>
            <a:spLocks noChangeArrowheads="1"/>
          </p:cNvSpPr>
          <p:nvPr userDrawn="1"/>
        </p:nvSpPr>
        <p:spPr bwMode="auto">
          <a:xfrm>
            <a:off x="0" y="190500"/>
            <a:ext cx="3271838" cy="1096963"/>
          </a:xfrm>
          <a:prstGeom prst="rect">
            <a:avLst/>
          </a:prstGeom>
          <a:solidFill>
            <a:srgbClr val="F99D28"/>
          </a:solidFill>
          <a:ln w="9525">
            <a:noFill/>
            <a:miter lim="800000"/>
            <a:headEnd/>
            <a:tailEnd/>
          </a:ln>
        </p:spPr>
        <p:txBody>
          <a:bodyPr wrap="none" anchor="ctr"/>
          <a:lstStyle/>
          <a:p>
            <a:endParaRPr lang="en-US"/>
          </a:p>
        </p:txBody>
      </p:sp>
      <p:sp>
        <p:nvSpPr>
          <p:cNvPr id="544780" name="Rectangle 12"/>
          <p:cNvSpPr>
            <a:spLocks noChangeArrowheads="1"/>
          </p:cNvSpPr>
          <p:nvPr userDrawn="1"/>
        </p:nvSpPr>
        <p:spPr bwMode="auto">
          <a:xfrm>
            <a:off x="3271838" y="190500"/>
            <a:ext cx="5868987" cy="1096963"/>
          </a:xfrm>
          <a:prstGeom prst="rect">
            <a:avLst/>
          </a:prstGeom>
          <a:solidFill>
            <a:srgbClr val="64888C"/>
          </a:solidFill>
          <a:ln w="9525">
            <a:noFill/>
            <a:miter lim="800000"/>
            <a:headEnd/>
            <a:tailEnd/>
          </a:ln>
        </p:spPr>
        <p:txBody>
          <a:bodyPr wrap="none" anchor="ctr"/>
          <a:lstStyle/>
          <a:p>
            <a:endParaRPr lang="en-US"/>
          </a:p>
        </p:txBody>
      </p:sp>
      <p:sp>
        <p:nvSpPr>
          <p:cNvPr id="544781" name="Rectangle 13"/>
          <p:cNvSpPr>
            <a:spLocks noChangeArrowheads="1"/>
          </p:cNvSpPr>
          <p:nvPr userDrawn="1"/>
        </p:nvSpPr>
        <p:spPr bwMode="auto">
          <a:xfrm>
            <a:off x="0" y="6126163"/>
            <a:ext cx="9144000" cy="731837"/>
          </a:xfrm>
          <a:prstGeom prst="rect">
            <a:avLst/>
          </a:prstGeom>
          <a:solidFill>
            <a:srgbClr val="F4E06C"/>
          </a:solidFill>
          <a:ln w="9525">
            <a:noFill/>
            <a:miter lim="800000"/>
            <a:headEnd/>
            <a:tailEnd/>
          </a:ln>
        </p:spPr>
        <p:txBody>
          <a:bodyPr wrap="none" anchor="ctr"/>
          <a:lstStyle/>
          <a:p>
            <a:endParaRPr lang="en-US"/>
          </a:p>
        </p:txBody>
      </p:sp>
      <p:sp>
        <p:nvSpPr>
          <p:cNvPr id="544782" name="Text Box 14"/>
          <p:cNvSpPr txBox="1">
            <a:spLocks noChangeArrowheads="1"/>
          </p:cNvSpPr>
          <p:nvPr userDrawn="1"/>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544783" name="Rectangle 15"/>
          <p:cNvSpPr>
            <a:spLocks noChangeArrowheads="1"/>
          </p:cNvSpPr>
          <p:nvPr userDrawn="1"/>
        </p:nvSpPr>
        <p:spPr bwMode="auto">
          <a:xfrm>
            <a:off x="0" y="0"/>
            <a:ext cx="9140825" cy="155575"/>
          </a:xfrm>
          <a:prstGeom prst="rect">
            <a:avLst/>
          </a:prstGeom>
          <a:solidFill>
            <a:srgbClr val="84A05E"/>
          </a:solidFill>
          <a:ln w="9525">
            <a:noFill/>
            <a:miter lim="800000"/>
            <a:headEnd/>
            <a:tailEnd/>
          </a:ln>
        </p:spPr>
        <p:txBody>
          <a:bodyPr wrap="none" anchor="ctr"/>
          <a:lstStyle/>
          <a:p>
            <a:endParaRPr lang="en-US"/>
          </a:p>
        </p:txBody>
      </p:sp>
      <p:sp>
        <p:nvSpPr>
          <p:cNvPr id="544784" name="Rectangle 16"/>
          <p:cNvSpPr>
            <a:spLocks noGrp="1" noChangeArrowheads="1"/>
          </p:cNvSpPr>
          <p:nvPr>
            <p:ph type="subTitle" idx="1"/>
          </p:nvPr>
        </p:nvSpPr>
        <p:spPr>
          <a:xfrm>
            <a:off x="3400425" y="190500"/>
            <a:ext cx="5667375" cy="1096963"/>
          </a:xfrm>
        </p:spPr>
        <p:txBody>
          <a:bodyPr rIns="0" anchor="ctr"/>
          <a:lstStyle>
            <a:lvl1pPr marL="0" indent="0">
              <a:buFont typeface="Wingdings" pitchFamily="48" charset="2"/>
              <a:buNone/>
              <a:defRPr sz="5100">
                <a:solidFill>
                  <a:srgbClr val="0060AF"/>
                </a:solidFill>
                <a:latin typeface="Times New Roman" pitchFamily="48" charset="0"/>
              </a:defRPr>
            </a:lvl1pPr>
          </a:lstStyle>
          <a:p>
            <a:r>
              <a:rPr lang="en-US"/>
              <a:t>Click to edit Master subtitle style</a:t>
            </a:r>
          </a:p>
        </p:txBody>
      </p:sp>
      <p:sp>
        <p:nvSpPr>
          <p:cNvPr id="544785" name="Rectangle 17"/>
          <p:cNvSpPr>
            <a:spLocks noGrp="1" noChangeArrowheads="1"/>
          </p:cNvSpPr>
          <p:nvPr>
            <p:ph type="ctrTitle" sz="quarter"/>
          </p:nvPr>
        </p:nvSpPr>
        <p:spPr>
          <a:xfrm>
            <a:off x="182563" y="190500"/>
            <a:ext cx="3089275" cy="1096963"/>
          </a:xfrm>
        </p:spPr>
        <p:txBody>
          <a:bodyPr anchor="ctr"/>
          <a:lstStyle>
            <a:lvl1pPr marL="0" indent="0">
              <a:defRPr sz="5000">
                <a:solidFill>
                  <a:schemeClr val="bg1"/>
                </a:solidFill>
                <a:latin typeface="Arial" charset="0"/>
              </a:defRPr>
            </a:lvl1pPr>
          </a:lstStyle>
          <a:p>
            <a:r>
              <a:rPr lang="en-US"/>
              <a:t>Click to edit Master title style</a:t>
            </a:r>
          </a:p>
        </p:txBody>
      </p:sp>
      <p:sp>
        <p:nvSpPr>
          <p:cNvPr id="544786" name="Text Box 18"/>
          <p:cNvSpPr txBox="1">
            <a:spLocks noChangeArrowheads="1"/>
          </p:cNvSpPr>
          <p:nvPr userDrawn="1"/>
        </p:nvSpPr>
        <p:spPr bwMode="auto">
          <a:xfrm>
            <a:off x="0" y="5027613"/>
            <a:ext cx="9140825" cy="1004887"/>
          </a:xfrm>
          <a:prstGeom prst="rect">
            <a:avLst/>
          </a:prstGeom>
          <a:solidFill>
            <a:srgbClr val="C2D6B2">
              <a:alpha val="59000"/>
            </a:srgbClr>
          </a:solidFill>
          <a:ln w="9525">
            <a:noFill/>
            <a:miter lim="800000"/>
            <a:headEnd/>
            <a:tailEnd/>
          </a:ln>
        </p:spPr>
        <p:txBody>
          <a:bodyPr lIns="182880" tIns="0" rIns="0" bIns="0" anchor="ctr"/>
          <a:lstStyle/>
          <a:p>
            <a:pPr algn="l"/>
            <a:r>
              <a:rPr lang="en-US" sz="1800">
                <a:latin typeface="Arial Narrow" pitchFamily="48" charset="0"/>
              </a:rPr>
              <a:t>PowerPoint Lectures for</a:t>
            </a:r>
          </a:p>
          <a:p>
            <a:pPr algn="l"/>
            <a:r>
              <a:rPr lang="en-US" sz="2200" b="1" i="1">
                <a:latin typeface="Arial Narrow" pitchFamily="48" charset="0"/>
              </a:rPr>
              <a:t>Biology: Concepts &amp; Connections, </a:t>
            </a:r>
            <a:r>
              <a:rPr lang="en-US" sz="1800" b="1" i="1">
                <a:latin typeface="Arial Narrow" pitchFamily="48" charset="0"/>
              </a:rPr>
              <a:t>Sixth Edition</a:t>
            </a:r>
          </a:p>
          <a:p>
            <a:pPr algn="l"/>
            <a:r>
              <a:rPr lang="en-US" sz="1800" b="1" i="1">
                <a:latin typeface="Arial Narrow" pitchFamily="48" charset="0"/>
              </a:rPr>
              <a:t>Campbell, Reece, Taylor, Simon, and Dickey</a:t>
            </a:r>
            <a:endParaRPr lang="en-US"/>
          </a:p>
        </p:txBody>
      </p:sp>
      <p:sp>
        <p:nvSpPr>
          <p:cNvPr id="544787" name="Rectangle 19"/>
          <p:cNvSpPr>
            <a:spLocks noChangeArrowheads="1"/>
          </p:cNvSpPr>
          <p:nvPr userDrawn="1"/>
        </p:nvSpPr>
        <p:spPr bwMode="auto">
          <a:xfrm>
            <a:off x="0" y="6122988"/>
            <a:ext cx="9144000" cy="109537"/>
          </a:xfrm>
          <a:prstGeom prst="rect">
            <a:avLst/>
          </a:prstGeom>
          <a:solidFill>
            <a:srgbClr val="F4CA2F"/>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279525"/>
            <a:ext cx="431165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4338" y="182563"/>
            <a:ext cx="2193925" cy="61706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563" y="182563"/>
            <a:ext cx="6429375"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43751" name="Rectangle 7"/>
          <p:cNvSpPr>
            <a:spLocks noGrp="1" noChangeArrowheads="1"/>
          </p:cNvSpPr>
          <p:nvPr>
            <p:ph type="title"/>
          </p:nvPr>
        </p:nvSpPr>
        <p:spPr bwMode="auto">
          <a:xfrm>
            <a:off x="182563" y="182563"/>
            <a:ext cx="8775700" cy="822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543756" name="Rectangle 12"/>
          <p:cNvSpPr>
            <a:spLocks noGrp="1" noChangeArrowheads="1"/>
          </p:cNvSpPr>
          <p:nvPr>
            <p:ph type="body" idx="1"/>
          </p:nvPr>
        </p:nvSpPr>
        <p:spPr bwMode="auto">
          <a:xfrm>
            <a:off x="182563" y="1279525"/>
            <a:ext cx="8775700" cy="5073650"/>
          </a:xfrm>
          <a:prstGeom prst="rect">
            <a:avLst/>
          </a:prstGeom>
          <a:noFill/>
          <a:ln w="9525">
            <a:noFill/>
            <a:miter lim="800000"/>
            <a:headEnd/>
            <a:tailEnd/>
          </a:ln>
        </p:spPr>
        <p:txBody>
          <a:bodyPr vert="horz" wrap="square" lIns="0" tIns="0" rIns="13716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marL="450850" indent="-450850" algn="l" rtl="0" fontAlgn="base">
        <a:lnSpc>
          <a:spcPct val="90000"/>
        </a:lnSpc>
        <a:spcBef>
          <a:spcPct val="0"/>
        </a:spcBef>
        <a:spcAft>
          <a:spcPct val="0"/>
        </a:spcAft>
        <a:defRPr sz="3000" b="1">
          <a:solidFill>
            <a:schemeClr val="tx2"/>
          </a:solidFill>
          <a:latin typeface="+mj-lt"/>
          <a:ea typeface="+mj-ea"/>
          <a:cs typeface="+mj-cs"/>
        </a:defRPr>
      </a:lvl1pPr>
      <a:lvl2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2pPr>
      <a:lvl3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3pPr>
      <a:lvl4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4pPr>
      <a:lvl5pPr marL="4508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5pPr>
      <a:lvl6pPr marL="9080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6pPr>
      <a:lvl7pPr marL="13652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7pPr>
      <a:lvl8pPr marL="18224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8pPr>
      <a:lvl9pPr marL="2279650" indent="-450850" algn="l" rtl="0" fontAlgn="base">
        <a:lnSpc>
          <a:spcPct val="90000"/>
        </a:lnSpc>
        <a:spcBef>
          <a:spcPct val="0"/>
        </a:spcBef>
        <a:spcAft>
          <a:spcPct val="0"/>
        </a:spcAft>
        <a:defRPr sz="3000" b="1">
          <a:solidFill>
            <a:schemeClr val="tx2"/>
          </a:solidFill>
          <a:latin typeface="Times New Roman" pitchFamily="48" charset="0"/>
          <a:cs typeface="Arial" charset="0"/>
        </a:defRPr>
      </a:lvl9pPr>
    </p:titleStyle>
    <p:bodyStyle>
      <a:lvl1pPr marL="339725" indent="-339725" algn="l" rtl="0" fontAlgn="base">
        <a:spcBef>
          <a:spcPct val="45000"/>
        </a:spcBef>
        <a:spcAft>
          <a:spcPct val="20000"/>
        </a:spcAft>
        <a:buClr>
          <a:schemeClr val="tx2"/>
        </a:buClr>
        <a:buFont typeface="Wingdings" pitchFamily="48" charset="2"/>
        <a:buChar char="§"/>
        <a:defRPr sz="2800">
          <a:solidFill>
            <a:schemeClr val="tx1"/>
          </a:solidFill>
          <a:latin typeface="+mn-lt"/>
          <a:ea typeface="+mn-ea"/>
          <a:cs typeface="+mn-cs"/>
        </a:defRPr>
      </a:lvl1pPr>
      <a:lvl2pPr marL="798513" indent="-341313" algn="l" rtl="0" fontAlgn="base">
        <a:spcBef>
          <a:spcPct val="45000"/>
        </a:spcBef>
        <a:spcAft>
          <a:spcPct val="20000"/>
        </a:spcAft>
        <a:buClr>
          <a:schemeClr val="tx2"/>
        </a:buClr>
        <a:buFont typeface="Wingdings" pitchFamily="48" charset="2"/>
        <a:buChar char="§"/>
        <a:defRPr sz="2400">
          <a:solidFill>
            <a:schemeClr val="tx1"/>
          </a:solidFill>
          <a:latin typeface="+mn-lt"/>
          <a:cs typeface="+mn-cs"/>
        </a:defRPr>
      </a:lvl2pPr>
      <a:lvl3pPr marL="1485900" indent="-339725"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3pPr>
      <a:lvl4pPr marL="2176463"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4pPr>
      <a:lvl5pPr marL="28590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5pPr>
      <a:lvl6pPr marL="33162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6pPr>
      <a:lvl7pPr marL="37734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7pPr>
      <a:lvl8pPr marL="42306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8pPr>
      <a:lvl9pPr marL="4687888" indent="-347663" algn="l" rtl="0" fontAlgn="base">
        <a:spcBef>
          <a:spcPct val="45000"/>
        </a:spcBef>
        <a:spcAft>
          <a:spcPct val="20000"/>
        </a:spcAft>
        <a:buClr>
          <a:schemeClr val="tx2"/>
        </a:buClr>
        <a:buFont typeface="Wingdings" pitchFamily="4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file:///\\localhost\..\..\Program%20Files\TurningPoint\2003\Questions.html"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file:///\\localhost\..\..\Program%20Files\TurningPoint\2003\Questions.html"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jpeg"/><Relationship Id="rId4" Type="http://schemas.openxmlformats.org/officeDocument/2006/relationships/hyperlink" Target="file:///\\localhost\..\..\Program%20Files\TurningPoint\2003\Questions.html"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jpeg"/><Relationship Id="rId4" Type="http://schemas.openxmlformats.org/officeDocument/2006/relationships/hyperlink" Target="file:///\\localhost\..\..\Program%20Files\TurningPoint\2003\Questions.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hyperlink" Target="file:///\\localhost\..\..\Program%20Files\TurningPoint\2003\Questions.html"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file:///\\localhost\..\..\Program%20Files\TurningPoint\2003\Questions.html"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hyperlink" Target="file:///\\localhost\..\..\Program%20Files\TurningPoint\2003\Questions.html"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4.jpeg"/><Relationship Id="rId4" Type="http://schemas.openxmlformats.org/officeDocument/2006/relationships/hyperlink" Target="file:///\\localhost\..\..\Program%20Files\TurningPoint\2003\Questions.htm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jpeg"/><Relationship Id="rId4" Type="http://schemas.openxmlformats.org/officeDocument/2006/relationships/hyperlink" Target="file:///\\localhost\..\..\Program%20Files\TurningPoint\2003\Questions.html"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hyperlink" Target="file:///\\localhost\..\..\Program%20Files\TurningPoint\2003\Questions.html"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file:///\\localhost\..\..\Program%20Files\TurningPoint\2003\Questions.html"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hyperlink" Target="file:///\\localhost\..\..\Program%20Files\TurningPoint\2003\Questions.html"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7.jpeg"/><Relationship Id="rId4" Type="http://schemas.openxmlformats.org/officeDocument/2006/relationships/hyperlink" Target="file:///\\localhost\..\..\Program%20Files\TurningPoint\2003\Questions.html"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8.jpeg"/><Relationship Id="rId4" Type="http://schemas.openxmlformats.org/officeDocument/2006/relationships/hyperlink" Target="file:///\\localhost\..\..\Program%20Files\TurningPoint\2003\Questions.html"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9.jpeg"/><Relationship Id="rId4" Type="http://schemas.openxmlformats.org/officeDocument/2006/relationships/hyperlink" Target="file:///\\localhost\..\..\Program%20Files\TurningPoint\2003\Questions.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hyperlink" Target="file:///\\localhost\..\..\Program%20Files\TurningPoint\2003\Questions.html"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file:///\\localhost\..\..\Program%20Files\TurningPoint\2003\Questions.html"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0.jpeg"/><Relationship Id="rId4" Type="http://schemas.openxmlformats.org/officeDocument/2006/relationships/hyperlink" Target="file:///\\localhost\..\..\Program%20Files\TurningPoint\2003\Questions.html"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1.jpeg"/><Relationship Id="rId4" Type="http://schemas.openxmlformats.org/officeDocument/2006/relationships/hyperlink" Target="file:///\\localhost\..\..\Program%20Files\TurningPoint\2003\Questions.html"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2.jpeg"/><Relationship Id="rId4" Type="http://schemas.openxmlformats.org/officeDocument/2006/relationships/hyperlink" Target="file:///\\localhost\..\..\Program%20Files\TurningPoint\2003\Questions.html"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3.jpeg"/><Relationship Id="rId4" Type="http://schemas.openxmlformats.org/officeDocument/2006/relationships/hyperlink" Target="file:///\\localhost\..\..\Program%20Files\TurningPoint\2003\Questions.html"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hyperlink" Target="file:///\\localhost\..\..\Program%20Files\TurningPoint\2003\Questions.html"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4.jpeg"/><Relationship Id="rId4" Type="http://schemas.openxmlformats.org/officeDocument/2006/relationships/hyperlink" Target="file:///\\localhost\..\..\Program%20Files\TurningPoint\2003\Questions.html"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5.jpeg"/><Relationship Id="rId4" Type="http://schemas.openxmlformats.org/officeDocument/2006/relationships/hyperlink" Target="file:///\\localhost\..\..\Program%20Files\TurningPoint\2003\Questions.html"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16.jpeg"/><Relationship Id="rId4" Type="http://schemas.openxmlformats.org/officeDocument/2006/relationships/hyperlink" Target="file:///\\localhost\..\..\Program%20Files\TurningPoint\2003\Questions.html"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17.jpeg"/><Relationship Id="rId4" Type="http://schemas.openxmlformats.org/officeDocument/2006/relationships/hyperlink" Target="file:///\\localhost\..\..\Program%20Files\TurningPoint\2003\Questions.html"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hyperlink" Target="file:///\\localhost\..\..\Program%20Files\TurningPoint\2003\Questions.html"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hyperlink" Target="file:///\\localhost\..\..\Program%20Files\TurningPoint\2003\Questions.html"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18.jpeg"/><Relationship Id="rId4" Type="http://schemas.openxmlformats.org/officeDocument/2006/relationships/hyperlink" Target="file:///\\localhost\..\..\Program%20Files\TurningPoint\2003\Questions.html"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19.jpeg"/><Relationship Id="rId4" Type="http://schemas.openxmlformats.org/officeDocument/2006/relationships/hyperlink" Target="file:///\\localhost\..\..\Program%20Files\TurningPoint\2003\Questions.html"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20.jpeg"/><Relationship Id="rId4" Type="http://schemas.openxmlformats.org/officeDocument/2006/relationships/hyperlink" Target="file:///\\localhost\..\..\Program%20Files\TurningPoint\2003\Questions.html"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hyperlink" Target="file:///\\localhost\..\..\Program%20Files\TurningPoint\2003\Questions.html"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hyperlink" Target="file:///\\localhost\..\..\Program%20Files\TurningPoint\2003\Questions.html"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21.jpeg"/><Relationship Id="rId4" Type="http://schemas.openxmlformats.org/officeDocument/2006/relationships/hyperlink" Target="file:///\\localhost\..\..\Program%20Files\TurningPoint\2003\Questions.html"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22.jpeg"/><Relationship Id="rId4" Type="http://schemas.openxmlformats.org/officeDocument/2006/relationships/hyperlink" Target="file:///\\localhost\..\..\Program%20Files\TurningPoint\2003\Questions.html"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23.jpeg"/><Relationship Id="rId4" Type="http://schemas.openxmlformats.org/officeDocument/2006/relationships/hyperlink" Target="file:///\\localhost\..\..\Program%20Files\TurningPoint\2003\Questions.html"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24.jpeg"/><Relationship Id="rId4" Type="http://schemas.openxmlformats.org/officeDocument/2006/relationships/hyperlink" Target="file:///\\localhost\..\..\Program%20Files\TurningPoint\2003\Questions.html"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hyperlink" Target="file:///\\localhost\..\..\Program%20Files\TurningPoint\2003\Questions.html"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25.jpeg"/><Relationship Id="rId4" Type="http://schemas.openxmlformats.org/officeDocument/2006/relationships/hyperlink" Target="file:///\\localhost\..\..\Program%20Files\TurningPoint\2003\Questions.html"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26.jpeg"/><Relationship Id="rId4" Type="http://schemas.openxmlformats.org/officeDocument/2006/relationships/hyperlink" Target="file:///\\localhost\..\..\Program%20Files\TurningPoint\2003\Questions.html"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hyperlink" Target="file:///\\localhost\..\..\Program%20Files\TurningPoint\2003\Questions.html"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hyperlink" Target="file:///\\localhost\..\..\Program%20Files\TurningPoint\2003\Questions.html"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27.jpeg"/><Relationship Id="rId4" Type="http://schemas.openxmlformats.org/officeDocument/2006/relationships/hyperlink" Target="file:///\\localhost\..\..\Program%20Files\TurningPoint\2003\Questions.html" TargetMode="Externa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28.jpeg"/><Relationship Id="rId4" Type="http://schemas.openxmlformats.org/officeDocument/2006/relationships/hyperlink" Target="file:///\\localhost\..\..\Program%20Files\TurningPoint\2003\Questions.html" TargetMode="Externa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29.jpeg"/><Relationship Id="rId4" Type="http://schemas.openxmlformats.org/officeDocument/2006/relationships/hyperlink" Target="file:///\\localhost\..\..\Program%20Files\TurningPoint\2003\Questions.html" TargetMode="Externa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30.jpeg"/><Relationship Id="rId4" Type="http://schemas.openxmlformats.org/officeDocument/2006/relationships/hyperlink" Target="file:///\\localhost\..\..\Program%20Files\TurningPoint\2003\Questions.html"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hyperlink" Target="file:///\\localhost\..\..\Program%20Files\TurningPoint\2003\Questions.html" TargetMode="Externa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hyperlink" Target="file:///\\localhost\..\..\Program%20Files\TurningPoint\2003\Questions.html"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31.jpeg"/><Relationship Id="rId4" Type="http://schemas.openxmlformats.org/officeDocument/2006/relationships/hyperlink" Target="file:///\\localhost\..\..\Program%20Files\TurningPoint\2003\Questions.html"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32.jpeg"/><Relationship Id="rId4" Type="http://schemas.openxmlformats.org/officeDocument/2006/relationships/hyperlink" Target="file:///\\localhost\..\..\Program%20Files\TurningPoint\2003\Questions.html" TargetMode="Externa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hyperlink" Target="file:///\\localhost\..\..\Program%20Files\TurningPoint\2003\Questions.html" TargetMode="Externa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53.xml"/><Relationship Id="rId5" Type="http://schemas.openxmlformats.org/officeDocument/2006/relationships/hyperlink" Target="file:///\\localhost\..\..\Program%20Files\TurningPoint\2003\Questions.html" TargetMode="External"/><Relationship Id="rId4" Type="http://schemas.openxmlformats.org/officeDocument/2006/relationships/image" Target="../media/image33.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hyperlink" Target="file:///\\localhost\..\..\Program%20Files\TurningPoint\2003\Questions.html" TargetMode="Externa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5.xml"/><Relationship Id="rId5" Type="http://schemas.openxmlformats.org/officeDocument/2006/relationships/image" Target="../media/image34.jpeg"/><Relationship Id="rId4" Type="http://schemas.openxmlformats.org/officeDocument/2006/relationships/hyperlink" Target="file:///\\localhost\..\..\Program%20Files\TurningPoint\2003\Questions.html" TargetMode="Externa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35.jpeg"/><Relationship Id="rId4" Type="http://schemas.openxmlformats.org/officeDocument/2006/relationships/hyperlink" Target="file:///\\localhost\..\..\Program%20Files\TurningPoint\2003\Questions.html"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57.xml"/><Relationship Id="rId4" Type="http://schemas.openxmlformats.org/officeDocument/2006/relationships/hyperlink" Target="file:///\\localhost\..\..\Program%20Files\TurningPoint\2003\Questions.html"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58.xml"/><Relationship Id="rId5" Type="http://schemas.openxmlformats.org/officeDocument/2006/relationships/image" Target="../media/image36.jpeg"/><Relationship Id="rId4" Type="http://schemas.openxmlformats.org/officeDocument/2006/relationships/hyperlink" Target="file:///\\localhost\..\..\Program%20Files\TurningPoint\2003\Questions.html"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59.xml"/><Relationship Id="rId5" Type="http://schemas.openxmlformats.org/officeDocument/2006/relationships/image" Target="../media/image38.jpeg"/><Relationship Id="rId4" Type="http://schemas.openxmlformats.org/officeDocument/2006/relationships/hyperlink" Target="file:///\\localhost\..\..\Program%20Files\TurningPoint\2003\Questions.html" TargetMode="Externa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hyperlink" Target="file:///\\localhost\..\..\Program%20Files\TurningPoint\2003\Questions.html" TargetMode="Externa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1.xml"/><Relationship Id="rId5" Type="http://schemas.openxmlformats.org/officeDocument/2006/relationships/image" Target="../media/image39.jpeg"/><Relationship Id="rId4" Type="http://schemas.openxmlformats.org/officeDocument/2006/relationships/hyperlink" Target="file:///\\localhost\..\..\Program%20Files\TurningPoint\2003\Questions.html"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2.xml"/><Relationship Id="rId5" Type="http://schemas.openxmlformats.org/officeDocument/2006/relationships/image" Target="../media/image42.jpeg"/><Relationship Id="rId4" Type="http://schemas.openxmlformats.org/officeDocument/2006/relationships/hyperlink" Target="file:///\\localhost\..\..\Program%20Files\TurningPoint\2003\Questions.html" TargetMode="Externa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hyperlink" Target="file:///\\localhost\..\..\Program%20Files\TurningPoint\2003\Questions.html" TargetMode="Externa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hyperlink" Target="file:///\\localhost\..\..\Program%20Files\TurningPoint\2003\Questions.html" TargetMode="Externa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hyperlink" Target="file:///\\localhost\..\..\Program%20Files\TurningPoint\2003\Questions.html" TargetMode="Externa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66.xml"/><Relationship Id="rId5" Type="http://schemas.openxmlformats.org/officeDocument/2006/relationships/image" Target="../media/image43.jpeg"/><Relationship Id="rId4" Type="http://schemas.openxmlformats.org/officeDocument/2006/relationships/hyperlink" Target="file:///\\localhost\..\..\Program%20Files\TurningPoint\2003\Questions.html" TargetMode="Externa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67.xml"/><Relationship Id="rId5" Type="http://schemas.openxmlformats.org/officeDocument/2006/relationships/image" Target="../media/image44.jpeg"/><Relationship Id="rId4" Type="http://schemas.openxmlformats.org/officeDocument/2006/relationships/hyperlink" Target="file:///\\localhost\..\..\Program%20Files\TurningPoint\2003\Questions.html"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68.xml"/><Relationship Id="rId5" Type="http://schemas.openxmlformats.org/officeDocument/2006/relationships/image" Target="../media/image45.jpeg"/><Relationship Id="rId4" Type="http://schemas.openxmlformats.org/officeDocument/2006/relationships/hyperlink" Target="file:///\\localhost\..\..\Program%20Files\TurningPoint\2003\Questions.html"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46.jpeg"/><Relationship Id="rId4" Type="http://schemas.openxmlformats.org/officeDocument/2006/relationships/hyperlink" Target="file:///\\localhost\..\..\Program%20Files\TurningPoint\2003\Questions.html" TargetMode="Externa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hyperlink" Target="file:///\\localhost\..\..\Program%20Files\TurningPoint\2003\Questions.html" TargetMode="Externa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71.xml"/><Relationship Id="rId5" Type="http://schemas.openxmlformats.org/officeDocument/2006/relationships/image" Target="../media/image47.jpeg"/><Relationship Id="rId4" Type="http://schemas.openxmlformats.org/officeDocument/2006/relationships/hyperlink" Target="file:///\\localhost\..\..\Program%20Files\TurningPoint\2003\Questions.html" TargetMode="Externa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2.xml"/><Relationship Id="rId5" Type="http://schemas.openxmlformats.org/officeDocument/2006/relationships/image" Target="../media/image48.jpeg"/><Relationship Id="rId4" Type="http://schemas.openxmlformats.org/officeDocument/2006/relationships/hyperlink" Target="file:///\\localhost\..\..\Program%20Files\TurningPoint\2003\Questions.html" TargetMode="Externa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hyperlink" Target="file:///\\localhost\..\..\Program%20Files\TurningPoint\2003\Questions.html" TargetMode="Externa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4.xml"/><Relationship Id="rId4" Type="http://schemas.openxmlformats.org/officeDocument/2006/relationships/hyperlink" Target="file:///\\localhost\..\..\Program%20Files\TurningPoint\2003\Questions.html" TargetMode="Externa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75.xml"/><Relationship Id="rId5" Type="http://schemas.openxmlformats.org/officeDocument/2006/relationships/image" Target="../media/image49.jpeg"/><Relationship Id="rId4" Type="http://schemas.openxmlformats.org/officeDocument/2006/relationships/hyperlink" Target="file:///\\localhost\..\..\Program%20Files\TurningPoint\2003\Questions.html" TargetMode="Externa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76.xml"/><Relationship Id="rId5" Type="http://schemas.openxmlformats.org/officeDocument/2006/relationships/image" Target="../media/image50.jpeg"/><Relationship Id="rId4" Type="http://schemas.openxmlformats.org/officeDocument/2006/relationships/hyperlink" Target="file:///\\localhost\..\..\Program%20Files\TurningPoint\2003\Questions.html"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tags" Target="../tags/tag77.xml"/><Relationship Id="rId4" Type="http://schemas.openxmlformats.org/officeDocument/2006/relationships/hyperlink" Target="file:///\\localhost\..\..\Program%20Files\TurningPoint\2003\Questions.html" TargetMode="Externa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hyperlink" Target="file:///\\localhost\..\..\Program%20Files\TurningPoint\2003\Questions.html" TargetMode="Externa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tags" Target="../tags/tag79.xml"/><Relationship Id="rId5" Type="http://schemas.openxmlformats.org/officeDocument/2006/relationships/image" Target="../media/image51.jpeg"/><Relationship Id="rId4" Type="http://schemas.openxmlformats.org/officeDocument/2006/relationships/hyperlink" Target="file:///\\localhost\..\..\Program%20Files\TurningPoint\2003\Questions.html" TargetMode="Externa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tags" Target="../tags/tag80.xml"/><Relationship Id="rId5" Type="http://schemas.openxmlformats.org/officeDocument/2006/relationships/image" Target="../media/image52.jpeg"/><Relationship Id="rId4" Type="http://schemas.openxmlformats.org/officeDocument/2006/relationships/hyperlink" Target="file:///\\localhost\..\..\Program%20Files\TurningPoint\2003\Questions.html" TargetMode="Externa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81.xml"/><Relationship Id="rId5" Type="http://schemas.openxmlformats.org/officeDocument/2006/relationships/image" Target="../media/image53.jpeg"/><Relationship Id="rId4" Type="http://schemas.openxmlformats.org/officeDocument/2006/relationships/hyperlink" Target="file:///\\localhost\..\..\Program%20Files\TurningPoint\2003\Questions.html" TargetMode="Externa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82.xml"/><Relationship Id="rId5" Type="http://schemas.openxmlformats.org/officeDocument/2006/relationships/image" Target="../media/image54.jpeg"/><Relationship Id="rId4" Type="http://schemas.openxmlformats.org/officeDocument/2006/relationships/hyperlink" Target="file:///\\localhost\..\..\Program%20Files\TurningPoint\2003\Questions.html" TargetMode="Externa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3.xml"/><Relationship Id="rId4" Type="http://schemas.openxmlformats.org/officeDocument/2006/relationships/hyperlink" Target="file:///\\localhost\..\..\Program%20Files\TurningPoint\2003\Questions.html" TargetMode="Externa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hyperlink" Target="file:///\\localhost\..\..\Program%20Files\TurningPoint\2003\Questions.html" TargetMode="Externa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tags" Target="../tags/tag85.xml"/><Relationship Id="rId5" Type="http://schemas.openxmlformats.org/officeDocument/2006/relationships/image" Target="../media/image55.jpeg"/><Relationship Id="rId4" Type="http://schemas.openxmlformats.org/officeDocument/2006/relationships/hyperlink" Target="file:///\\localhost\..\..\Program%20Files\TurningPoint\2003\Questions.html" TargetMode="Externa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tags" Target="../tags/tag86.xml"/><Relationship Id="rId4" Type="http://schemas.openxmlformats.org/officeDocument/2006/relationships/hyperlink" Target="file:///\\localhost\..\..\Program%20Files\TurningPoint\2003\Questions.html" TargetMode="Externa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tags" Target="../tags/tag87.xml"/><Relationship Id="rId4" Type="http://schemas.openxmlformats.org/officeDocument/2006/relationships/hyperlink" Target="file:///\\localhost\..\..\Program%20Files\TurningPoint\2003\Questions.html" TargetMode="Externa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88.xml"/><Relationship Id="rId5" Type="http://schemas.openxmlformats.org/officeDocument/2006/relationships/image" Target="../media/image56.jpeg"/><Relationship Id="rId4" Type="http://schemas.openxmlformats.org/officeDocument/2006/relationships/hyperlink" Target="file:///\\localhost\..\..\Program%20Files\TurningPoint\2003\Questions.html" TargetMode="Externa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89.xml"/><Relationship Id="rId4" Type="http://schemas.openxmlformats.org/officeDocument/2006/relationships/hyperlink" Target="file:///\\localhost\..\..\Program%20Files\TurningPoint\2003\Questions.html" TargetMode="Externa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tags" Target="../tags/tag90.xml"/><Relationship Id="rId4" Type="http://schemas.openxmlformats.org/officeDocument/2006/relationships/hyperlink" Target="file:///\\localhost\..\..\Program%20Files\TurningPoint\2003\Questions.html" TargetMode="Externa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ags" Target="../tags/tag91.xml"/><Relationship Id="rId5" Type="http://schemas.openxmlformats.org/officeDocument/2006/relationships/image" Target="../media/image57.jpeg"/><Relationship Id="rId4" Type="http://schemas.openxmlformats.org/officeDocument/2006/relationships/hyperlink" Target="file:///\\localhost\..\..\Program%20Files\TurningPoint\2003\Questions.html" TargetMode="Externa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ags" Target="../tags/tag92.xml"/><Relationship Id="rId5" Type="http://schemas.openxmlformats.org/officeDocument/2006/relationships/image" Target="../media/image58.jpeg"/><Relationship Id="rId4" Type="http://schemas.openxmlformats.org/officeDocument/2006/relationships/hyperlink" Target="file:///\\localhost\..\..\Program%20Files\TurningPoint\2003\Questions.html" TargetMode="Externa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tags" Target="../tags/tag93.xml"/><Relationship Id="rId4" Type="http://schemas.openxmlformats.org/officeDocument/2006/relationships/hyperlink" Target="file:///\\localhost\..\..\Program%20Files\TurningPoint\2003\Questions.html" TargetMode="Externa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hyperlink" Target="file:///\\localhost\..\..\Program%20Files\TurningPoint\2003\Questions.html" TargetMode="Externa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tags" Target="../tags/tag95.xml"/><Relationship Id="rId5" Type="http://schemas.openxmlformats.org/officeDocument/2006/relationships/image" Target="../media/image59.jpeg"/><Relationship Id="rId4" Type="http://schemas.openxmlformats.org/officeDocument/2006/relationships/hyperlink" Target="file:///\\localhost\..\..\Program%20Files\TurningPoint\2003\Questions.html" TargetMode="Externa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tags" Target="../tags/tag96.xml"/><Relationship Id="rId5" Type="http://schemas.openxmlformats.org/officeDocument/2006/relationships/image" Target="../media/image60.jpeg"/><Relationship Id="rId4" Type="http://schemas.openxmlformats.org/officeDocument/2006/relationships/hyperlink" Target="file:///\\localhost\..\..\Program%20Files\TurningPoint\2003\Questions.html" TargetMode="Externa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tags" Target="../tags/tag97.xml"/><Relationship Id="rId5" Type="http://schemas.openxmlformats.org/officeDocument/2006/relationships/image" Target="../media/image61.jpeg"/><Relationship Id="rId4" Type="http://schemas.openxmlformats.org/officeDocument/2006/relationships/hyperlink" Target="file:///\\localhost\..\..\Program%20Files\TurningPoint\2003\Questions.html" TargetMode="Externa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tags" Target="../tags/tag98.xml"/><Relationship Id="rId5" Type="http://schemas.openxmlformats.org/officeDocument/2006/relationships/image" Target="../media/image62.jpeg"/><Relationship Id="rId4" Type="http://schemas.openxmlformats.org/officeDocument/2006/relationships/hyperlink" Target="file:///\\localhost\..\..\Program%20Files\TurningPoint\2003\Questions.html" TargetMode="Externa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tags" Target="../tags/tag99.xml"/><Relationship Id="rId4" Type="http://schemas.openxmlformats.org/officeDocument/2006/relationships/hyperlink" Target="file:///\\localhost\..\..\Program%20Files\TurningPoint\2003\Questions.html" TargetMode="Externa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2.xml"/><Relationship Id="rId1" Type="http://schemas.openxmlformats.org/officeDocument/2006/relationships/tags" Target="../tags/tag100.xml"/><Relationship Id="rId5" Type="http://schemas.openxmlformats.org/officeDocument/2006/relationships/image" Target="../media/image63.jpeg"/><Relationship Id="rId4" Type="http://schemas.openxmlformats.org/officeDocument/2006/relationships/hyperlink" Target="file:///\\localhost\..\..\Program%20Files\TurningPoint\2003\Questions.html" TargetMode="Externa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tags" Target="../tags/tag101.xml"/><Relationship Id="rId5" Type="http://schemas.openxmlformats.org/officeDocument/2006/relationships/image" Target="../media/image64.jpeg"/><Relationship Id="rId4" Type="http://schemas.openxmlformats.org/officeDocument/2006/relationships/hyperlink" Target="file:///\\localhost\..\..\Program%20Files\TurningPoint\2003\Questions.html" TargetMode="Externa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tags" Target="../tags/tag102.xml"/><Relationship Id="rId5" Type="http://schemas.openxmlformats.org/officeDocument/2006/relationships/image" Target="../media/image65.jpeg"/><Relationship Id="rId4" Type="http://schemas.openxmlformats.org/officeDocument/2006/relationships/hyperlink" Target="file:///\\localhost\..\..\Program%20Files\TurningPoint\2003\Questions.html" TargetMode="Externa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ags" Target="../tags/tag103.xml"/><Relationship Id="rId4" Type="http://schemas.openxmlformats.org/officeDocument/2006/relationships/image" Target="../media/image66.jpeg"/></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tags" Target="../tags/tag104.xml"/><Relationship Id="rId4" Type="http://schemas.openxmlformats.org/officeDocument/2006/relationships/image" Target="../media/image67.jpe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tags" Target="../tags/tag105.xml"/><Relationship Id="rId4" Type="http://schemas.openxmlformats.org/officeDocument/2006/relationships/image" Target="../media/image68.jpeg"/></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tags" Target="../tags/tag106.xml"/><Relationship Id="rId4" Type="http://schemas.openxmlformats.org/officeDocument/2006/relationships/hyperlink" Target="file:///\\localhost\..\..\Program%20Files\TurningPoint\2003\Questions.html" TargetMode="Externa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tags" Target="../tags/tag107.xml"/><Relationship Id="rId4" Type="http://schemas.openxmlformats.org/officeDocument/2006/relationships/hyperlink" Target="file:///\\localhost\..\..\Program%20Files\TurningPoint\2003\Questions.html" TargetMode="Externa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tags" Target="../tags/tag108.xml"/><Relationship Id="rId4" Type="http://schemas.openxmlformats.org/officeDocument/2006/relationships/hyperlink" Target="file:///\\localhost\..\..\Program%20Files\TurningPoint\2003\Ques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ctrTitle"/>
          </p:nvPr>
        </p:nvSpPr>
        <p:spPr>
          <a:xfrm>
            <a:off x="206375" y="157163"/>
            <a:ext cx="8709025" cy="1143000"/>
          </a:xfrm>
        </p:spPr>
        <p:txBody>
          <a:bodyPr/>
          <a:lstStyle/>
          <a:p>
            <a:r>
              <a:rPr lang="en-US" sz="4400">
                <a:solidFill>
                  <a:schemeClr val="tx1"/>
                </a:solidFill>
                <a:effectLst>
                  <a:outerShdw blurRad="38100" dist="38100" dir="2700000" algn="tl">
                    <a:srgbClr val="C0C0C0"/>
                  </a:outerShdw>
                </a:effectLst>
              </a:rPr>
              <a:t>Chapter 10</a:t>
            </a:r>
            <a:endParaRPr lang="en-US"/>
          </a:p>
        </p:txBody>
      </p:sp>
      <p:sp>
        <p:nvSpPr>
          <p:cNvPr id="456707" name="Rectangle 3"/>
          <p:cNvSpPr>
            <a:spLocks noGrp="1" noChangeArrowheads="1"/>
          </p:cNvSpPr>
          <p:nvPr>
            <p:ph type="subTitle" idx="1"/>
          </p:nvPr>
        </p:nvSpPr>
        <p:spPr>
          <a:xfrm>
            <a:off x="3406775" y="395288"/>
            <a:ext cx="4854575" cy="889000"/>
          </a:xfrm>
        </p:spPr>
        <p:txBody>
          <a:bodyPr/>
          <a:lstStyle/>
          <a:p>
            <a:r>
              <a:rPr lang="en-US" sz="2800" b="1">
                <a:solidFill>
                  <a:schemeClr val="bg1"/>
                </a:solidFill>
              </a:rPr>
              <a:t>Molecular Biology of the Gene</a:t>
            </a:r>
          </a:p>
        </p:txBody>
      </p:sp>
      <p:sp>
        <p:nvSpPr>
          <p:cNvPr id="456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456710" name="Text Box 6"/>
          <p:cNvSpPr txBox="1">
            <a:spLocks noChangeArrowheads="1"/>
          </p:cNvSpPr>
          <p:nvPr/>
        </p:nvSpPr>
        <p:spPr bwMode="auto">
          <a:xfrm>
            <a:off x="182563" y="6242050"/>
            <a:ext cx="8775700" cy="228600"/>
          </a:xfrm>
          <a:prstGeom prst="rect">
            <a:avLst/>
          </a:prstGeom>
          <a:noFill/>
          <a:ln w="9525">
            <a:noFill/>
            <a:miter lim="800000"/>
            <a:headEnd/>
            <a:tailEnd/>
          </a:ln>
        </p:spPr>
        <p:txBody>
          <a:bodyPr lIns="0" tIns="0" rIns="0" bIns="0"/>
          <a:lstStyle/>
          <a:p>
            <a:r>
              <a:rPr lang="en-US" sz="2000" b="1">
                <a:solidFill>
                  <a:srgbClr val="10648C"/>
                </a:solidFill>
                <a:latin typeface="Times New Roman" pitchFamily="48" charset="0"/>
              </a:rPr>
              <a:t>Lecture by Mary C. Colavito</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body" idx="1"/>
          </p:nvPr>
        </p:nvSpPr>
        <p:spPr>
          <a:xfrm>
            <a:off x="44450" y="1298575"/>
            <a:ext cx="8534400" cy="5180013"/>
          </a:xfrm>
        </p:spPr>
        <p:txBody>
          <a:bodyPr/>
          <a:lstStyle/>
          <a:p>
            <a:pPr marL="455613" lvl="1">
              <a:lnSpc>
                <a:spcPct val="95000"/>
              </a:lnSpc>
              <a:spcBef>
                <a:spcPct val="40000"/>
              </a:spcBef>
              <a:spcAft>
                <a:spcPct val="15000"/>
              </a:spcAft>
            </a:pPr>
            <a:r>
              <a:rPr lang="en-US" sz="2800" b="1"/>
              <a:t>Viruses</a:t>
            </a:r>
            <a:r>
              <a:rPr lang="en-US" sz="2800"/>
              <a:t> are invaders that sabotage our cells</a:t>
            </a:r>
            <a:endParaRPr lang="en-US"/>
          </a:p>
          <a:p>
            <a:pPr marL="1138238" lvl="2" indent="-334963">
              <a:lnSpc>
                <a:spcPct val="95000"/>
              </a:lnSpc>
              <a:spcBef>
                <a:spcPct val="40000"/>
              </a:spcBef>
              <a:spcAft>
                <a:spcPct val="15000"/>
              </a:spcAft>
              <a:buFontTx/>
              <a:buChar char="–"/>
            </a:pPr>
            <a:r>
              <a:rPr lang="en-US" sz="2400"/>
              <a:t>Viruses have genetic material surrounded by a protein coat and, in some cases, a membranous envelope </a:t>
            </a:r>
          </a:p>
          <a:p>
            <a:pPr marL="1138238" lvl="2" indent="-334963">
              <a:lnSpc>
                <a:spcPct val="95000"/>
              </a:lnSpc>
              <a:spcBef>
                <a:spcPct val="40000"/>
              </a:spcBef>
              <a:spcAft>
                <a:spcPct val="15000"/>
              </a:spcAft>
              <a:buFontTx/>
              <a:buChar char="–"/>
            </a:pPr>
            <a:r>
              <a:rPr lang="en-US" sz="2400"/>
              <a:t>Viral proteins bind to receptors on a host’s target cell</a:t>
            </a:r>
          </a:p>
          <a:p>
            <a:pPr marL="1138238" lvl="2" indent="-334963">
              <a:lnSpc>
                <a:spcPct val="95000"/>
              </a:lnSpc>
              <a:spcBef>
                <a:spcPct val="40000"/>
              </a:spcBef>
              <a:spcAft>
                <a:spcPct val="15000"/>
              </a:spcAft>
              <a:buFontTx/>
              <a:buChar char="–"/>
            </a:pPr>
            <a:r>
              <a:rPr lang="en-US" sz="2400"/>
              <a:t>Viral nucleic acid enters the cell </a:t>
            </a:r>
          </a:p>
          <a:p>
            <a:pPr marL="1833563" lvl="3">
              <a:lnSpc>
                <a:spcPct val="95000"/>
              </a:lnSpc>
              <a:spcBef>
                <a:spcPct val="40000"/>
              </a:spcBef>
              <a:spcAft>
                <a:spcPct val="15000"/>
              </a:spcAft>
              <a:buFontTx/>
              <a:buChar char="–"/>
            </a:pPr>
            <a:r>
              <a:rPr lang="en-US"/>
              <a:t>It may remain dormant by integrating into a host chromosome </a:t>
            </a:r>
          </a:p>
          <a:p>
            <a:pPr marL="1833563" lvl="3">
              <a:lnSpc>
                <a:spcPct val="95000"/>
              </a:lnSpc>
              <a:spcBef>
                <a:spcPct val="40000"/>
              </a:spcBef>
              <a:spcAft>
                <a:spcPct val="15000"/>
              </a:spcAft>
              <a:buFontTx/>
              <a:buChar char="–"/>
            </a:pPr>
            <a:r>
              <a:rPr lang="en-US"/>
              <a:t>When activated, viral DNA triggers viral duplication, using the host’s molecules and organelles</a:t>
            </a:r>
          </a:p>
          <a:p>
            <a:pPr marL="1138238" lvl="2" indent="-334963">
              <a:lnSpc>
                <a:spcPct val="95000"/>
              </a:lnSpc>
              <a:spcBef>
                <a:spcPct val="40000"/>
              </a:spcBef>
              <a:spcAft>
                <a:spcPct val="15000"/>
              </a:spcAft>
              <a:buFontTx/>
              <a:buChar char="–"/>
            </a:pPr>
            <a:r>
              <a:rPr lang="en-US" sz="2400"/>
              <a:t>The host cell is destroyed, and newly replicated viruses are released to continue the infection</a:t>
            </a:r>
            <a:endParaRPr lang="en-US"/>
          </a:p>
        </p:txBody>
      </p:sp>
      <p:sp>
        <p:nvSpPr>
          <p:cNvPr id="66560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665604" name="Rectangle 4"/>
          <p:cNvSpPr>
            <a:spLocks noGrp="1" noChangeArrowheads="1"/>
          </p:cNvSpPr>
          <p:nvPr>
            <p:ph type="title"/>
          </p:nvPr>
        </p:nvSpPr>
        <p:spPr>
          <a:xfrm>
            <a:off x="174625" y="169863"/>
            <a:ext cx="8534400" cy="438150"/>
          </a:xfrm>
          <a:noFill/>
          <a:ln/>
        </p:spPr>
        <p:txBody>
          <a:bodyPr>
            <a:spAutoFit/>
          </a:bodyPr>
          <a:lstStyle/>
          <a:p>
            <a:r>
              <a:rPr lang="en-US" sz="3200"/>
              <a:t>Introduction: </a:t>
            </a:r>
            <a:r>
              <a:rPr lang="en-US" sz="3200" i="1"/>
              <a:t>Sabotage Inside Our Cells</a:t>
            </a:r>
            <a:endParaRPr lang="en-US" sz="3200" b="0" i="1"/>
          </a:p>
        </p:txBody>
      </p:sp>
      <p:sp>
        <p:nvSpPr>
          <p:cNvPr id="66560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66560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66560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5878" name="Picture 6" descr="10_00aHerpesvirusModel-L"/>
          <p:cNvPicPr>
            <a:picLocks noChangeAspect="1" noChangeArrowheads="1"/>
          </p:cNvPicPr>
          <p:nvPr/>
        </p:nvPicPr>
        <p:blipFill>
          <a:blip r:embed="rId5" cstate="print"/>
          <a:srcRect/>
          <a:stretch>
            <a:fillRect/>
          </a:stretch>
        </p:blipFill>
        <p:spPr bwMode="auto">
          <a:xfrm>
            <a:off x="2386013" y="139700"/>
            <a:ext cx="4371975" cy="6578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3830" name="Picture 6" descr="10_00bHerpesvirusTEM-L"/>
          <p:cNvPicPr>
            <a:picLocks noChangeAspect="1" noChangeArrowheads="1"/>
          </p:cNvPicPr>
          <p:nvPr/>
        </p:nvPicPr>
        <p:blipFill>
          <a:blip r:embed="rId5" cstate="print"/>
          <a:srcRect/>
          <a:stretch>
            <a:fillRect/>
          </a:stretch>
        </p:blipFill>
        <p:spPr bwMode="auto">
          <a:xfrm>
            <a:off x="306388" y="715963"/>
            <a:ext cx="8529637" cy="5426075"/>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9" name="Rectangle 3"/>
          <p:cNvSpPr>
            <a:spLocks noGrp="1" noChangeArrowheads="1"/>
          </p:cNvSpPr>
          <p:nvPr>
            <p:ph type="body" idx="1"/>
          </p:nvPr>
        </p:nvSpPr>
        <p:spPr>
          <a:xfrm>
            <a:off x="301625" y="1260475"/>
            <a:ext cx="8534400" cy="2724150"/>
          </a:xfrm>
        </p:spPr>
        <p:txBody>
          <a:bodyPr/>
          <a:lstStyle/>
          <a:p>
            <a:pPr algn="ctr">
              <a:buFont typeface="Wingdings" pitchFamily="48" charset="2"/>
              <a:buNone/>
            </a:pPr>
            <a:r>
              <a:rPr lang="en-US" sz="4400"/>
              <a:t>THE STRUCTURE OF THE GENETIC MATERIAL</a:t>
            </a:r>
          </a:p>
        </p:txBody>
      </p:sp>
      <p:sp>
        <p:nvSpPr>
          <p:cNvPr id="546820" name="Line 4"/>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46821" name="Line 5"/>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46822" name="Text Box 6"/>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a:xfrm>
            <a:off x="165100" y="169863"/>
            <a:ext cx="8543925" cy="914400"/>
          </a:xfrm>
        </p:spPr>
        <p:txBody>
          <a:bodyPr/>
          <a:lstStyle/>
          <a:p>
            <a:pPr marL="744538" indent="-744538"/>
            <a:r>
              <a:rPr lang="en-US" sz="3200"/>
              <a:t>10.1 Experiments showed that DNA is the genetic material</a:t>
            </a:r>
          </a:p>
        </p:txBody>
      </p:sp>
      <p:sp>
        <p:nvSpPr>
          <p:cNvPr id="565251" name="Rectangle 3"/>
          <p:cNvSpPr>
            <a:spLocks noGrp="1" noChangeArrowheads="1"/>
          </p:cNvSpPr>
          <p:nvPr>
            <p:ph type="body" idx="1"/>
          </p:nvPr>
        </p:nvSpPr>
        <p:spPr>
          <a:xfrm>
            <a:off x="41275" y="1282700"/>
            <a:ext cx="8534400" cy="5110163"/>
          </a:xfrm>
        </p:spPr>
        <p:txBody>
          <a:bodyPr/>
          <a:lstStyle/>
          <a:p>
            <a:pPr marL="455613" lvl="1"/>
            <a:r>
              <a:rPr lang="en-US" sz="2800"/>
              <a:t>Frederick Griffith discovered that a “transforming factor” could be transferred into a bacterial cell</a:t>
            </a:r>
          </a:p>
          <a:p>
            <a:pPr marL="1138238" lvl="2" indent="-334963">
              <a:buFontTx/>
              <a:buChar char="–"/>
            </a:pPr>
            <a:r>
              <a:rPr lang="en-US" sz="2400"/>
              <a:t>Disease-causing bacteria were killed by heat</a:t>
            </a:r>
          </a:p>
          <a:p>
            <a:pPr marL="1138238" lvl="2" indent="-334963">
              <a:buFontTx/>
              <a:buChar char="–"/>
            </a:pPr>
            <a:r>
              <a:rPr lang="en-US" sz="2400"/>
              <a:t>Harmless bacteria were incubated with heat-killed bacteria</a:t>
            </a:r>
          </a:p>
          <a:p>
            <a:pPr marL="1138238" lvl="2" indent="-334963">
              <a:buFontTx/>
              <a:buChar char="–"/>
            </a:pPr>
            <a:r>
              <a:rPr lang="en-US" sz="2400"/>
              <a:t>Some harmless cells were converted to disease-causing bacteria, a process called transformation </a:t>
            </a:r>
          </a:p>
          <a:p>
            <a:pPr marL="1138238" lvl="2" indent="-334963">
              <a:buFontTx/>
              <a:buChar char="–"/>
            </a:pPr>
            <a:r>
              <a:rPr lang="en-US" sz="2400"/>
              <a:t>The disease-causing characteristic was inherited by descendants of the transformed cells</a:t>
            </a:r>
          </a:p>
        </p:txBody>
      </p:sp>
      <p:sp>
        <p:nvSpPr>
          <p:cNvPr id="5652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565256" name="Line 8"/>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65257" name="Line 9"/>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65258" name="Text Box 10"/>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730" name="Rectangle 2"/>
          <p:cNvSpPr>
            <a:spLocks noGrp="1" noChangeArrowheads="1"/>
          </p:cNvSpPr>
          <p:nvPr>
            <p:ph type="title"/>
          </p:nvPr>
        </p:nvSpPr>
        <p:spPr>
          <a:xfrm>
            <a:off x="165100" y="169863"/>
            <a:ext cx="8543925" cy="914400"/>
          </a:xfrm>
        </p:spPr>
        <p:txBody>
          <a:bodyPr/>
          <a:lstStyle/>
          <a:p>
            <a:pPr marL="744538" indent="-744538"/>
            <a:r>
              <a:rPr lang="en-US" sz="3200"/>
              <a:t>10.1 Experiments showed that DNA is the genetic material</a:t>
            </a:r>
          </a:p>
        </p:txBody>
      </p:sp>
      <p:sp>
        <p:nvSpPr>
          <p:cNvPr id="969731" name="Rectangle 3"/>
          <p:cNvSpPr>
            <a:spLocks noGrp="1" noChangeArrowheads="1"/>
          </p:cNvSpPr>
          <p:nvPr>
            <p:ph type="body" idx="1"/>
          </p:nvPr>
        </p:nvSpPr>
        <p:spPr>
          <a:xfrm>
            <a:off x="41275" y="1284288"/>
            <a:ext cx="9045575" cy="5407025"/>
          </a:xfrm>
        </p:spPr>
        <p:txBody>
          <a:bodyPr/>
          <a:lstStyle/>
          <a:p>
            <a:pPr marL="460375" lvl="1" indent="-346075" defTabSz="460375"/>
            <a:r>
              <a:rPr lang="en-US" sz="2800"/>
              <a:t>Alfred Hershey and Martha Chase used bacteriophages to show that DNA is the genetic material</a:t>
            </a:r>
          </a:p>
          <a:p>
            <a:pPr marL="1138238" lvl="2" indent="-334963" defTabSz="460375">
              <a:buFontTx/>
              <a:buChar char="–"/>
            </a:pPr>
            <a:r>
              <a:rPr lang="en-US" sz="2400" b="1"/>
              <a:t>Bacteriophages</a:t>
            </a:r>
            <a:r>
              <a:rPr lang="en-US" sz="2400"/>
              <a:t> are viruses that infect bacterial cells</a:t>
            </a:r>
          </a:p>
          <a:p>
            <a:pPr marL="1138238" lvl="2" indent="-334963" defTabSz="460375">
              <a:buFontTx/>
              <a:buChar char="–"/>
            </a:pPr>
            <a:r>
              <a:rPr lang="en-US" sz="2400" b="1"/>
              <a:t>Phages</a:t>
            </a:r>
            <a:r>
              <a:rPr lang="en-US" sz="2400"/>
              <a:t> were labeled with radioactive sulfur to detect proteins or radioactive phosphorus to detect DNA</a:t>
            </a:r>
          </a:p>
          <a:p>
            <a:pPr marL="1138238" lvl="2" indent="-334963" defTabSz="460375">
              <a:buFontTx/>
              <a:buChar char="–"/>
            </a:pPr>
            <a:r>
              <a:rPr lang="en-US" sz="2400"/>
              <a:t>Bacteria were infected with either type of labeled phage to determine which substance was injected into cells and which remained outside</a:t>
            </a:r>
            <a:endParaRPr lang="en-US" sz="2800"/>
          </a:p>
        </p:txBody>
      </p:sp>
      <p:sp>
        <p:nvSpPr>
          <p:cNvPr id="96973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6973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6973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6973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a:xfrm>
            <a:off x="165100" y="169863"/>
            <a:ext cx="8543925" cy="914400"/>
          </a:xfrm>
        </p:spPr>
        <p:txBody>
          <a:bodyPr/>
          <a:lstStyle/>
          <a:p>
            <a:pPr marL="744538" indent="-744538"/>
            <a:r>
              <a:rPr lang="en-US" sz="3200"/>
              <a:t>10.1 Experiments showed that DNA is the genetic material</a:t>
            </a:r>
          </a:p>
        </p:txBody>
      </p:sp>
      <p:sp>
        <p:nvSpPr>
          <p:cNvPr id="1003523" name="Rectangle 3"/>
          <p:cNvSpPr>
            <a:spLocks noGrp="1" noChangeArrowheads="1"/>
          </p:cNvSpPr>
          <p:nvPr>
            <p:ph type="body" idx="1"/>
          </p:nvPr>
        </p:nvSpPr>
        <p:spPr>
          <a:xfrm>
            <a:off x="60325" y="630238"/>
            <a:ext cx="9045575" cy="5407025"/>
          </a:xfrm>
        </p:spPr>
        <p:txBody>
          <a:bodyPr/>
          <a:lstStyle/>
          <a:p>
            <a:pPr marL="460375" lvl="1" indent="-346075" defTabSz="460375"/>
            <a:endParaRPr lang="en-US" sz="2800"/>
          </a:p>
          <a:p>
            <a:pPr marL="1138238" lvl="2" indent="-334963" defTabSz="460375">
              <a:buFontTx/>
              <a:buChar char="–"/>
            </a:pPr>
            <a:r>
              <a:rPr lang="en-US" sz="2400"/>
              <a:t>The sulfur-labeled protein stayed with the phages outside the bacterial cell, while the phosphorus-labeled DNA was detected inside cells</a:t>
            </a:r>
          </a:p>
          <a:p>
            <a:pPr marL="1138238" lvl="2" indent="-334963" defTabSz="460375">
              <a:buFontTx/>
              <a:buChar char="–"/>
            </a:pPr>
            <a:r>
              <a:rPr lang="en-US" sz="2400"/>
              <a:t>Cells with phosphorus-labeled DNA produced new bacteriophages with radioactivity in DNA but not in protein</a:t>
            </a:r>
          </a:p>
        </p:txBody>
      </p:sp>
      <p:sp>
        <p:nvSpPr>
          <p:cNvPr id="10035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0352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0352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352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22280" name="Picture 8" descr="10_01a_PhageT2-U"/>
          <p:cNvPicPr>
            <a:picLocks noChangeAspect="1" noChangeArrowheads="1"/>
          </p:cNvPicPr>
          <p:nvPr/>
        </p:nvPicPr>
        <p:blipFill>
          <a:blip r:embed="rId5" cstate="print"/>
          <a:srcRect/>
          <a:stretch>
            <a:fillRect/>
          </a:stretch>
        </p:blipFill>
        <p:spPr bwMode="auto">
          <a:xfrm>
            <a:off x="296863" y="501650"/>
            <a:ext cx="8548687" cy="5853113"/>
          </a:xfrm>
          <a:prstGeom prst="rect">
            <a:avLst/>
          </a:prstGeom>
          <a:noFill/>
        </p:spPr>
      </p:pic>
      <p:sp>
        <p:nvSpPr>
          <p:cNvPr id="822281" name="Text Box 9"/>
          <p:cNvSpPr txBox="1">
            <a:spLocks noChangeArrowheads="1"/>
          </p:cNvSpPr>
          <p:nvPr/>
        </p:nvSpPr>
        <p:spPr bwMode="auto">
          <a:xfrm>
            <a:off x="271463" y="1704975"/>
            <a:ext cx="1046162" cy="336550"/>
          </a:xfrm>
          <a:prstGeom prst="rect">
            <a:avLst/>
          </a:prstGeom>
          <a:noFill/>
          <a:ln w="9525">
            <a:noFill/>
            <a:miter lim="800000"/>
            <a:headEnd/>
            <a:tailEnd/>
          </a:ln>
          <a:effectLst/>
        </p:spPr>
        <p:txBody>
          <a:bodyPr wrap="none" lIns="0" tIns="0" rIns="0" bIns="0"/>
          <a:lstStyle/>
          <a:p>
            <a:pPr algn="l">
              <a:lnSpc>
                <a:spcPct val="80000"/>
              </a:lnSpc>
            </a:pPr>
            <a:r>
              <a:rPr lang="en-US" b="1"/>
              <a:t>Head</a:t>
            </a:r>
          </a:p>
        </p:txBody>
      </p:sp>
      <p:sp>
        <p:nvSpPr>
          <p:cNvPr id="822282" name="Text Box 10"/>
          <p:cNvSpPr txBox="1">
            <a:spLocks noChangeArrowheads="1"/>
          </p:cNvSpPr>
          <p:nvPr/>
        </p:nvSpPr>
        <p:spPr bwMode="auto">
          <a:xfrm>
            <a:off x="260350" y="3414713"/>
            <a:ext cx="1411288" cy="387350"/>
          </a:xfrm>
          <a:prstGeom prst="rect">
            <a:avLst/>
          </a:prstGeom>
          <a:noFill/>
          <a:ln w="9525">
            <a:noFill/>
            <a:miter lim="800000"/>
            <a:headEnd/>
            <a:tailEnd/>
          </a:ln>
          <a:effectLst/>
        </p:spPr>
        <p:txBody>
          <a:bodyPr wrap="none" lIns="0" tIns="0" rIns="0" bIns="0"/>
          <a:lstStyle/>
          <a:p>
            <a:pPr algn="l">
              <a:lnSpc>
                <a:spcPct val="80000"/>
              </a:lnSpc>
            </a:pPr>
            <a:r>
              <a:rPr lang="en-US" b="1"/>
              <a:t>Tail fiber</a:t>
            </a:r>
          </a:p>
        </p:txBody>
      </p:sp>
      <p:sp>
        <p:nvSpPr>
          <p:cNvPr id="822283" name="Text Box 11"/>
          <p:cNvSpPr txBox="1">
            <a:spLocks noChangeArrowheads="1"/>
          </p:cNvSpPr>
          <p:nvPr/>
        </p:nvSpPr>
        <p:spPr bwMode="auto">
          <a:xfrm>
            <a:off x="3800475" y="2179638"/>
            <a:ext cx="1046163" cy="336550"/>
          </a:xfrm>
          <a:prstGeom prst="rect">
            <a:avLst/>
          </a:prstGeom>
          <a:noFill/>
          <a:ln w="9525">
            <a:noFill/>
            <a:miter lim="800000"/>
            <a:headEnd/>
            <a:tailEnd/>
          </a:ln>
          <a:effectLst/>
        </p:spPr>
        <p:txBody>
          <a:bodyPr wrap="none" lIns="0" tIns="0" rIns="0" bIns="0"/>
          <a:lstStyle/>
          <a:p>
            <a:pPr algn="l">
              <a:lnSpc>
                <a:spcPct val="80000"/>
              </a:lnSpc>
            </a:pPr>
            <a:r>
              <a:rPr lang="en-US" b="1"/>
              <a:t>DNA</a:t>
            </a:r>
          </a:p>
        </p:txBody>
      </p:sp>
      <p:sp>
        <p:nvSpPr>
          <p:cNvPr id="822284" name="Text Box 12"/>
          <p:cNvSpPr txBox="1">
            <a:spLocks noChangeArrowheads="1"/>
          </p:cNvSpPr>
          <p:nvPr/>
        </p:nvSpPr>
        <p:spPr bwMode="auto">
          <a:xfrm>
            <a:off x="266700" y="2820988"/>
            <a:ext cx="547688" cy="276225"/>
          </a:xfrm>
          <a:prstGeom prst="rect">
            <a:avLst/>
          </a:prstGeom>
          <a:noFill/>
          <a:ln w="9525">
            <a:noFill/>
            <a:miter lim="800000"/>
            <a:headEnd/>
            <a:tailEnd/>
          </a:ln>
          <a:effectLst/>
        </p:spPr>
        <p:txBody>
          <a:bodyPr wrap="none" lIns="0" tIns="0" rIns="0" bIns="0"/>
          <a:lstStyle/>
          <a:p>
            <a:pPr algn="l">
              <a:lnSpc>
                <a:spcPct val="80000"/>
              </a:lnSpc>
            </a:pPr>
            <a:r>
              <a:rPr lang="en-US" b="1"/>
              <a:t>Tail</a:t>
            </a:r>
          </a:p>
        </p:txBody>
      </p:sp>
      <p:sp>
        <p:nvSpPr>
          <p:cNvPr id="822285" name="Line 13"/>
          <p:cNvSpPr>
            <a:spLocks noChangeShapeType="1"/>
          </p:cNvSpPr>
          <p:nvPr/>
        </p:nvSpPr>
        <p:spPr bwMode="auto">
          <a:xfrm>
            <a:off x="1063625" y="1854200"/>
            <a:ext cx="1054100" cy="0"/>
          </a:xfrm>
          <a:prstGeom prst="line">
            <a:avLst/>
          </a:prstGeom>
          <a:noFill/>
          <a:ln w="25400">
            <a:solidFill>
              <a:schemeClr val="tx1"/>
            </a:solidFill>
            <a:round/>
            <a:headEnd/>
            <a:tailEnd/>
          </a:ln>
          <a:effectLst/>
        </p:spPr>
        <p:txBody>
          <a:bodyPr wrap="none" anchor="ctr"/>
          <a:lstStyle/>
          <a:p>
            <a:endParaRPr lang="en-US"/>
          </a:p>
        </p:txBody>
      </p:sp>
      <p:sp>
        <p:nvSpPr>
          <p:cNvPr id="822286" name="Line 14"/>
          <p:cNvSpPr>
            <a:spLocks noChangeShapeType="1"/>
          </p:cNvSpPr>
          <p:nvPr/>
        </p:nvSpPr>
        <p:spPr bwMode="auto">
          <a:xfrm>
            <a:off x="2955925" y="1955800"/>
            <a:ext cx="796925" cy="371475"/>
          </a:xfrm>
          <a:prstGeom prst="line">
            <a:avLst/>
          </a:prstGeom>
          <a:noFill/>
          <a:ln w="25400">
            <a:solidFill>
              <a:schemeClr val="tx1"/>
            </a:solidFill>
            <a:round/>
            <a:headEnd/>
            <a:tailEnd/>
          </a:ln>
          <a:effectLst/>
        </p:spPr>
        <p:txBody>
          <a:bodyPr wrap="none" anchor="ctr"/>
          <a:lstStyle/>
          <a:p>
            <a:endParaRPr lang="en-US"/>
          </a:p>
        </p:txBody>
      </p:sp>
      <p:sp>
        <p:nvSpPr>
          <p:cNvPr id="822287" name="Line 15"/>
          <p:cNvSpPr>
            <a:spLocks noChangeShapeType="1"/>
          </p:cNvSpPr>
          <p:nvPr/>
        </p:nvSpPr>
        <p:spPr bwMode="auto">
          <a:xfrm>
            <a:off x="857250" y="2949575"/>
            <a:ext cx="1482725" cy="0"/>
          </a:xfrm>
          <a:prstGeom prst="line">
            <a:avLst/>
          </a:prstGeom>
          <a:noFill/>
          <a:ln w="25400">
            <a:solidFill>
              <a:schemeClr val="tx1"/>
            </a:solidFill>
            <a:round/>
            <a:headEnd/>
            <a:tailEnd/>
          </a:ln>
          <a:effectLst/>
        </p:spPr>
        <p:txBody>
          <a:bodyPr wrap="none" anchor="ctr"/>
          <a:lstStyle/>
          <a:p>
            <a:endParaRPr lang="en-US"/>
          </a:p>
        </p:txBody>
      </p:sp>
      <p:sp>
        <p:nvSpPr>
          <p:cNvPr id="822288" name="Line 16"/>
          <p:cNvSpPr>
            <a:spLocks noChangeShapeType="1"/>
          </p:cNvSpPr>
          <p:nvPr/>
        </p:nvSpPr>
        <p:spPr bwMode="auto">
          <a:xfrm flipH="1">
            <a:off x="1555750" y="3568700"/>
            <a:ext cx="101600" cy="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24326" name="Picture 6" descr="10_01b_HersheyChase-U"/>
          <p:cNvPicPr>
            <a:picLocks noChangeAspect="1" noChangeArrowheads="1"/>
          </p:cNvPicPr>
          <p:nvPr/>
        </p:nvPicPr>
        <p:blipFill>
          <a:blip r:embed="rId5" cstate="print"/>
          <a:srcRect/>
          <a:stretch>
            <a:fillRect/>
          </a:stretch>
        </p:blipFill>
        <p:spPr bwMode="auto">
          <a:xfrm>
            <a:off x="296863" y="587375"/>
            <a:ext cx="8548687" cy="5683250"/>
          </a:xfrm>
          <a:prstGeom prst="rect">
            <a:avLst/>
          </a:prstGeom>
          <a:noFill/>
        </p:spPr>
      </p:pic>
      <p:sp>
        <p:nvSpPr>
          <p:cNvPr id="824327" name="Oval 7"/>
          <p:cNvSpPr>
            <a:spLocks noChangeArrowheads="1"/>
          </p:cNvSpPr>
          <p:nvPr/>
        </p:nvSpPr>
        <p:spPr bwMode="auto">
          <a:xfrm>
            <a:off x="7092950" y="3028950"/>
            <a:ext cx="177800" cy="177800"/>
          </a:xfrm>
          <a:prstGeom prst="ellipse">
            <a:avLst/>
          </a:prstGeom>
          <a:solidFill>
            <a:srgbClr val="EF1A23"/>
          </a:solidFill>
          <a:ln w="9525">
            <a:noFill/>
            <a:round/>
            <a:headEnd/>
            <a:tailEnd/>
          </a:ln>
          <a:effectLst/>
        </p:spPr>
        <p:txBody>
          <a:bodyPr wrap="none" anchor="ctr"/>
          <a:lstStyle/>
          <a:p>
            <a:endParaRPr lang="en-US"/>
          </a:p>
        </p:txBody>
      </p:sp>
      <p:sp>
        <p:nvSpPr>
          <p:cNvPr id="824328" name="Text Box 8"/>
          <p:cNvSpPr txBox="1">
            <a:spLocks noChangeArrowheads="1"/>
          </p:cNvSpPr>
          <p:nvPr/>
        </p:nvSpPr>
        <p:spPr bwMode="auto">
          <a:xfrm>
            <a:off x="357188" y="1974850"/>
            <a:ext cx="915987" cy="498475"/>
          </a:xfrm>
          <a:prstGeom prst="rect">
            <a:avLst/>
          </a:prstGeom>
          <a:noFill/>
          <a:ln w="9525">
            <a:noFill/>
            <a:miter lim="800000"/>
            <a:headEnd/>
            <a:tailEnd/>
          </a:ln>
          <a:effectLst/>
        </p:spPr>
        <p:txBody>
          <a:bodyPr wrap="none" lIns="0" tIns="0" rIns="0" bIns="0"/>
          <a:lstStyle/>
          <a:p>
            <a:pPr algn="l">
              <a:lnSpc>
                <a:spcPct val="90000"/>
              </a:lnSpc>
            </a:pPr>
            <a:r>
              <a:rPr lang="en-US" sz="1100" b="1"/>
              <a:t>Batch 1</a:t>
            </a:r>
          </a:p>
          <a:p>
            <a:pPr algn="l">
              <a:lnSpc>
                <a:spcPct val="90000"/>
              </a:lnSpc>
            </a:pPr>
            <a:r>
              <a:rPr lang="en-US" sz="1100" b="1"/>
              <a:t>Radioactive</a:t>
            </a:r>
          </a:p>
          <a:p>
            <a:pPr algn="l">
              <a:lnSpc>
                <a:spcPct val="90000"/>
              </a:lnSpc>
            </a:pPr>
            <a:r>
              <a:rPr lang="en-US" sz="1100" b="1"/>
              <a:t>protein</a:t>
            </a:r>
          </a:p>
        </p:txBody>
      </p:sp>
      <p:sp>
        <p:nvSpPr>
          <p:cNvPr id="824329" name="Text Box 9"/>
          <p:cNvSpPr txBox="1">
            <a:spLocks noChangeArrowheads="1"/>
          </p:cNvSpPr>
          <p:nvPr/>
        </p:nvSpPr>
        <p:spPr bwMode="auto">
          <a:xfrm>
            <a:off x="973138" y="1089025"/>
            <a:ext cx="706437" cy="152400"/>
          </a:xfrm>
          <a:prstGeom prst="rect">
            <a:avLst/>
          </a:prstGeom>
          <a:noFill/>
          <a:ln w="9525">
            <a:noFill/>
            <a:miter lim="800000"/>
            <a:headEnd/>
            <a:tailEnd/>
          </a:ln>
          <a:effectLst/>
        </p:spPr>
        <p:txBody>
          <a:bodyPr wrap="none" lIns="0" tIns="0" rIns="0" bIns="0"/>
          <a:lstStyle/>
          <a:p>
            <a:pPr algn="l">
              <a:lnSpc>
                <a:spcPct val="90000"/>
              </a:lnSpc>
            </a:pPr>
            <a:r>
              <a:rPr lang="en-US" sz="1100" b="1"/>
              <a:t>Bacterium</a:t>
            </a:r>
          </a:p>
        </p:txBody>
      </p:sp>
      <p:sp>
        <p:nvSpPr>
          <p:cNvPr id="824330" name="Text Box 10"/>
          <p:cNvSpPr txBox="1">
            <a:spLocks noChangeArrowheads="1"/>
          </p:cNvSpPr>
          <p:nvPr/>
        </p:nvSpPr>
        <p:spPr bwMode="auto">
          <a:xfrm>
            <a:off x="2732088" y="644525"/>
            <a:ext cx="808037" cy="336550"/>
          </a:xfrm>
          <a:prstGeom prst="rect">
            <a:avLst/>
          </a:prstGeom>
          <a:noFill/>
          <a:ln w="9525">
            <a:noFill/>
            <a:miter lim="800000"/>
            <a:headEnd/>
            <a:tailEnd/>
          </a:ln>
          <a:effectLst/>
        </p:spPr>
        <p:txBody>
          <a:bodyPr wrap="none" lIns="0" tIns="0" rIns="0" bIns="0"/>
          <a:lstStyle/>
          <a:p>
            <a:pPr algn="l">
              <a:lnSpc>
                <a:spcPct val="90000"/>
              </a:lnSpc>
            </a:pPr>
            <a:r>
              <a:rPr lang="en-US" sz="1100" b="1"/>
              <a:t>Radioactive</a:t>
            </a:r>
          </a:p>
          <a:p>
            <a:pPr algn="l">
              <a:lnSpc>
                <a:spcPct val="90000"/>
              </a:lnSpc>
            </a:pPr>
            <a:r>
              <a:rPr lang="en-US" sz="1100" b="1"/>
              <a:t>protein</a:t>
            </a:r>
          </a:p>
        </p:txBody>
      </p:sp>
      <p:sp>
        <p:nvSpPr>
          <p:cNvPr id="824331" name="Text Box 11"/>
          <p:cNvSpPr txBox="1">
            <a:spLocks noChangeArrowheads="1"/>
          </p:cNvSpPr>
          <p:nvPr/>
        </p:nvSpPr>
        <p:spPr bwMode="auto">
          <a:xfrm>
            <a:off x="2681288" y="1514475"/>
            <a:ext cx="338137" cy="149225"/>
          </a:xfrm>
          <a:prstGeom prst="rect">
            <a:avLst/>
          </a:prstGeom>
          <a:noFill/>
          <a:ln w="9525">
            <a:noFill/>
            <a:miter lim="800000"/>
            <a:headEnd/>
            <a:tailEnd/>
          </a:ln>
          <a:effectLst/>
        </p:spPr>
        <p:txBody>
          <a:bodyPr wrap="none" lIns="0" tIns="0" rIns="0" bIns="0"/>
          <a:lstStyle/>
          <a:p>
            <a:pPr algn="l">
              <a:lnSpc>
                <a:spcPct val="90000"/>
              </a:lnSpc>
            </a:pPr>
            <a:r>
              <a:rPr lang="en-US" sz="1100" b="1"/>
              <a:t>DNA</a:t>
            </a:r>
          </a:p>
        </p:txBody>
      </p:sp>
      <p:sp>
        <p:nvSpPr>
          <p:cNvPr id="824332" name="Text Box 12"/>
          <p:cNvSpPr txBox="1">
            <a:spLocks noChangeArrowheads="1"/>
          </p:cNvSpPr>
          <p:nvPr/>
        </p:nvSpPr>
        <p:spPr bwMode="auto">
          <a:xfrm>
            <a:off x="1287463" y="723900"/>
            <a:ext cx="706437" cy="152400"/>
          </a:xfrm>
          <a:prstGeom prst="rect">
            <a:avLst/>
          </a:prstGeom>
          <a:noFill/>
          <a:ln w="9525">
            <a:noFill/>
            <a:miter lim="800000"/>
            <a:headEnd/>
            <a:tailEnd/>
          </a:ln>
          <a:effectLst/>
        </p:spPr>
        <p:txBody>
          <a:bodyPr wrap="none" lIns="0" tIns="0" rIns="0" bIns="0"/>
          <a:lstStyle/>
          <a:p>
            <a:pPr algn="l">
              <a:lnSpc>
                <a:spcPct val="90000"/>
              </a:lnSpc>
            </a:pPr>
            <a:r>
              <a:rPr lang="en-US" sz="1100" b="1"/>
              <a:t>Phage</a:t>
            </a:r>
          </a:p>
        </p:txBody>
      </p:sp>
      <p:sp>
        <p:nvSpPr>
          <p:cNvPr id="824333" name="AutoShape 13"/>
          <p:cNvSpPr>
            <a:spLocks/>
          </p:cNvSpPr>
          <p:nvPr/>
        </p:nvSpPr>
        <p:spPr bwMode="auto">
          <a:xfrm>
            <a:off x="1724025" y="644525"/>
            <a:ext cx="130175" cy="314325"/>
          </a:xfrm>
          <a:prstGeom prst="leftBrace">
            <a:avLst>
              <a:gd name="adj1" fmla="val 20122"/>
              <a:gd name="adj2" fmla="val 50000"/>
            </a:avLst>
          </a:prstGeom>
          <a:noFill/>
          <a:ln w="25400">
            <a:solidFill>
              <a:schemeClr val="tx1"/>
            </a:solidFill>
            <a:round/>
            <a:headEnd/>
            <a:tailEnd/>
          </a:ln>
          <a:effectLst/>
        </p:spPr>
        <p:txBody>
          <a:bodyPr wrap="none" anchor="ctr"/>
          <a:lstStyle/>
          <a:p>
            <a:endParaRPr lang="en-US"/>
          </a:p>
        </p:txBody>
      </p:sp>
      <p:sp>
        <p:nvSpPr>
          <p:cNvPr id="824334" name="Line 14"/>
          <p:cNvSpPr>
            <a:spLocks noChangeShapeType="1"/>
          </p:cNvSpPr>
          <p:nvPr/>
        </p:nvSpPr>
        <p:spPr bwMode="auto">
          <a:xfrm>
            <a:off x="1698625" y="1181100"/>
            <a:ext cx="82550" cy="0"/>
          </a:xfrm>
          <a:prstGeom prst="line">
            <a:avLst/>
          </a:prstGeom>
          <a:noFill/>
          <a:ln w="25400">
            <a:solidFill>
              <a:schemeClr val="tx1"/>
            </a:solidFill>
            <a:round/>
            <a:headEnd/>
            <a:tailEnd/>
          </a:ln>
          <a:effectLst/>
        </p:spPr>
        <p:txBody>
          <a:bodyPr wrap="none" anchor="ctr"/>
          <a:lstStyle/>
          <a:p>
            <a:endParaRPr lang="en-US"/>
          </a:p>
        </p:txBody>
      </p:sp>
      <p:sp>
        <p:nvSpPr>
          <p:cNvPr id="824335" name="Line 15"/>
          <p:cNvSpPr>
            <a:spLocks noChangeShapeType="1"/>
          </p:cNvSpPr>
          <p:nvPr/>
        </p:nvSpPr>
        <p:spPr bwMode="auto">
          <a:xfrm flipV="1">
            <a:off x="2498725" y="717550"/>
            <a:ext cx="203200" cy="101600"/>
          </a:xfrm>
          <a:prstGeom prst="line">
            <a:avLst/>
          </a:prstGeom>
          <a:noFill/>
          <a:ln w="25400">
            <a:solidFill>
              <a:schemeClr val="tx1"/>
            </a:solidFill>
            <a:round/>
            <a:headEnd/>
            <a:tailEnd/>
          </a:ln>
          <a:effectLst/>
        </p:spPr>
        <p:txBody>
          <a:bodyPr wrap="none" anchor="ctr"/>
          <a:lstStyle/>
          <a:p>
            <a:endParaRPr lang="en-US"/>
          </a:p>
        </p:txBody>
      </p:sp>
      <p:sp>
        <p:nvSpPr>
          <p:cNvPr id="824336" name="Line 16"/>
          <p:cNvSpPr>
            <a:spLocks noChangeShapeType="1"/>
          </p:cNvSpPr>
          <p:nvPr/>
        </p:nvSpPr>
        <p:spPr bwMode="auto">
          <a:xfrm>
            <a:off x="2425700" y="1597025"/>
            <a:ext cx="219075" cy="0"/>
          </a:xfrm>
          <a:prstGeom prst="line">
            <a:avLst/>
          </a:prstGeom>
          <a:noFill/>
          <a:ln w="25400">
            <a:solidFill>
              <a:schemeClr val="tx1"/>
            </a:solidFill>
            <a:round/>
            <a:headEnd/>
            <a:tailEnd/>
          </a:ln>
          <a:effectLst/>
        </p:spPr>
        <p:txBody>
          <a:bodyPr wrap="none" anchor="ctr"/>
          <a:lstStyle/>
          <a:p>
            <a:endParaRPr lang="en-US"/>
          </a:p>
        </p:txBody>
      </p:sp>
      <p:sp>
        <p:nvSpPr>
          <p:cNvPr id="824337" name="Text Box 17"/>
          <p:cNvSpPr txBox="1">
            <a:spLocks noChangeArrowheads="1"/>
          </p:cNvSpPr>
          <p:nvPr/>
        </p:nvSpPr>
        <p:spPr bwMode="auto">
          <a:xfrm>
            <a:off x="7080250" y="2624138"/>
            <a:ext cx="706438" cy="152400"/>
          </a:xfrm>
          <a:prstGeom prst="rect">
            <a:avLst/>
          </a:prstGeom>
          <a:noFill/>
          <a:ln w="9525">
            <a:noFill/>
            <a:miter lim="800000"/>
            <a:headEnd/>
            <a:tailEnd/>
          </a:ln>
          <a:effectLst/>
        </p:spPr>
        <p:txBody>
          <a:bodyPr wrap="none" lIns="0" tIns="0" rIns="0" bIns="0"/>
          <a:lstStyle/>
          <a:p>
            <a:pPr algn="l">
              <a:lnSpc>
                <a:spcPct val="90000"/>
              </a:lnSpc>
            </a:pPr>
            <a:r>
              <a:rPr lang="en-US" sz="1100" b="1"/>
              <a:t>Pellet</a:t>
            </a:r>
          </a:p>
        </p:txBody>
      </p:sp>
      <p:sp>
        <p:nvSpPr>
          <p:cNvPr id="824338" name="Text Box 18"/>
          <p:cNvSpPr txBox="1">
            <a:spLocks noChangeArrowheads="1"/>
          </p:cNvSpPr>
          <p:nvPr/>
        </p:nvSpPr>
        <p:spPr bwMode="auto">
          <a:xfrm>
            <a:off x="2497138" y="4911725"/>
            <a:ext cx="808037" cy="336550"/>
          </a:xfrm>
          <a:prstGeom prst="rect">
            <a:avLst/>
          </a:prstGeom>
          <a:noFill/>
          <a:ln w="9525">
            <a:noFill/>
            <a:miter lim="800000"/>
            <a:headEnd/>
            <a:tailEnd/>
          </a:ln>
          <a:effectLst/>
        </p:spPr>
        <p:txBody>
          <a:bodyPr wrap="none" lIns="0" tIns="0" rIns="0" bIns="0"/>
          <a:lstStyle/>
          <a:p>
            <a:pPr algn="l">
              <a:lnSpc>
                <a:spcPct val="90000"/>
              </a:lnSpc>
            </a:pPr>
            <a:r>
              <a:rPr lang="en-US" sz="1100" b="1"/>
              <a:t>Radioactive</a:t>
            </a:r>
          </a:p>
          <a:p>
            <a:pPr algn="l">
              <a:lnSpc>
                <a:spcPct val="90000"/>
              </a:lnSpc>
            </a:pPr>
            <a:r>
              <a:rPr lang="en-US" sz="1100" b="1"/>
              <a:t>DNA</a:t>
            </a:r>
          </a:p>
        </p:txBody>
      </p:sp>
      <p:sp>
        <p:nvSpPr>
          <p:cNvPr id="824339" name="Text Box 19"/>
          <p:cNvSpPr txBox="1">
            <a:spLocks noChangeArrowheads="1"/>
          </p:cNvSpPr>
          <p:nvPr/>
        </p:nvSpPr>
        <p:spPr bwMode="auto">
          <a:xfrm>
            <a:off x="347663" y="5149850"/>
            <a:ext cx="915987" cy="498475"/>
          </a:xfrm>
          <a:prstGeom prst="rect">
            <a:avLst/>
          </a:prstGeom>
          <a:noFill/>
          <a:ln w="9525">
            <a:noFill/>
            <a:miter lim="800000"/>
            <a:headEnd/>
            <a:tailEnd/>
          </a:ln>
          <a:effectLst/>
        </p:spPr>
        <p:txBody>
          <a:bodyPr wrap="none" lIns="0" tIns="0" rIns="0" bIns="0"/>
          <a:lstStyle/>
          <a:p>
            <a:pPr algn="l">
              <a:lnSpc>
                <a:spcPct val="90000"/>
              </a:lnSpc>
            </a:pPr>
            <a:r>
              <a:rPr lang="en-US" sz="1100" b="1"/>
              <a:t>Batch 2</a:t>
            </a:r>
          </a:p>
          <a:p>
            <a:pPr algn="l">
              <a:lnSpc>
                <a:spcPct val="90000"/>
              </a:lnSpc>
            </a:pPr>
            <a:r>
              <a:rPr lang="en-US" sz="1100" b="1"/>
              <a:t>Radioactive</a:t>
            </a:r>
          </a:p>
          <a:p>
            <a:pPr algn="l">
              <a:lnSpc>
                <a:spcPct val="90000"/>
              </a:lnSpc>
            </a:pPr>
            <a:r>
              <a:rPr lang="en-US" sz="1100" b="1"/>
              <a:t>DNA</a:t>
            </a:r>
          </a:p>
        </p:txBody>
      </p:sp>
      <p:sp>
        <p:nvSpPr>
          <p:cNvPr id="824340" name="Text Box 20"/>
          <p:cNvSpPr txBox="1">
            <a:spLocks noChangeArrowheads="1"/>
          </p:cNvSpPr>
          <p:nvPr/>
        </p:nvSpPr>
        <p:spPr bwMode="auto">
          <a:xfrm>
            <a:off x="5730875" y="684213"/>
            <a:ext cx="855663" cy="342900"/>
          </a:xfrm>
          <a:prstGeom prst="rect">
            <a:avLst/>
          </a:prstGeom>
          <a:noFill/>
          <a:ln w="9525">
            <a:noFill/>
            <a:miter lim="800000"/>
            <a:headEnd/>
            <a:tailEnd/>
          </a:ln>
          <a:effectLst/>
        </p:spPr>
        <p:txBody>
          <a:bodyPr wrap="none" lIns="0" tIns="0" rIns="0" bIns="0"/>
          <a:lstStyle/>
          <a:p>
            <a:pPr algn="l">
              <a:lnSpc>
                <a:spcPct val="90000"/>
              </a:lnSpc>
            </a:pPr>
            <a:r>
              <a:rPr lang="en-US" sz="1100" b="1"/>
              <a:t>Empty</a:t>
            </a:r>
          </a:p>
          <a:p>
            <a:pPr algn="l">
              <a:lnSpc>
                <a:spcPct val="90000"/>
              </a:lnSpc>
            </a:pPr>
            <a:r>
              <a:rPr lang="en-US" sz="1100" b="1"/>
              <a:t>protein shell</a:t>
            </a:r>
          </a:p>
        </p:txBody>
      </p:sp>
      <p:sp>
        <p:nvSpPr>
          <p:cNvPr id="824341" name="Text Box 21"/>
          <p:cNvSpPr txBox="1">
            <a:spLocks noChangeArrowheads="1"/>
          </p:cNvSpPr>
          <p:nvPr/>
        </p:nvSpPr>
        <p:spPr bwMode="auto">
          <a:xfrm>
            <a:off x="5743575" y="1109663"/>
            <a:ext cx="500063" cy="307975"/>
          </a:xfrm>
          <a:prstGeom prst="rect">
            <a:avLst/>
          </a:prstGeom>
          <a:noFill/>
          <a:ln w="9525">
            <a:noFill/>
            <a:miter lim="800000"/>
            <a:headEnd/>
            <a:tailEnd/>
          </a:ln>
          <a:effectLst/>
        </p:spPr>
        <p:txBody>
          <a:bodyPr wrap="none" lIns="0" tIns="0" rIns="0" bIns="0"/>
          <a:lstStyle/>
          <a:p>
            <a:pPr algn="l">
              <a:lnSpc>
                <a:spcPct val="90000"/>
              </a:lnSpc>
            </a:pPr>
            <a:r>
              <a:rPr lang="en-US" sz="1100" b="1"/>
              <a:t>Phage</a:t>
            </a:r>
          </a:p>
          <a:p>
            <a:pPr algn="l">
              <a:lnSpc>
                <a:spcPct val="90000"/>
              </a:lnSpc>
            </a:pPr>
            <a:r>
              <a:rPr lang="en-US" sz="1100" b="1"/>
              <a:t>DNA</a:t>
            </a:r>
          </a:p>
        </p:txBody>
      </p:sp>
      <p:sp>
        <p:nvSpPr>
          <p:cNvPr id="824342" name="Text Box 22"/>
          <p:cNvSpPr txBox="1">
            <a:spLocks noChangeArrowheads="1"/>
          </p:cNvSpPr>
          <p:nvPr/>
        </p:nvSpPr>
        <p:spPr bwMode="auto">
          <a:xfrm>
            <a:off x="5407025" y="2322513"/>
            <a:ext cx="706438" cy="152400"/>
          </a:xfrm>
          <a:prstGeom prst="rect">
            <a:avLst/>
          </a:prstGeom>
          <a:noFill/>
          <a:ln w="9525">
            <a:noFill/>
            <a:miter lim="800000"/>
            <a:headEnd/>
            <a:tailEnd/>
          </a:ln>
          <a:effectLst/>
        </p:spPr>
        <p:txBody>
          <a:bodyPr wrap="none" lIns="0" tIns="0" rIns="0" bIns="0"/>
          <a:lstStyle/>
          <a:p>
            <a:pPr algn="l">
              <a:lnSpc>
                <a:spcPct val="90000"/>
              </a:lnSpc>
            </a:pPr>
            <a:r>
              <a:rPr lang="en-US" sz="1100" b="1"/>
              <a:t>Centrifuge</a:t>
            </a:r>
          </a:p>
        </p:txBody>
      </p:sp>
      <p:sp>
        <p:nvSpPr>
          <p:cNvPr id="824343" name="Text Box 23"/>
          <p:cNvSpPr txBox="1">
            <a:spLocks noChangeArrowheads="1"/>
          </p:cNvSpPr>
          <p:nvPr/>
        </p:nvSpPr>
        <p:spPr bwMode="auto">
          <a:xfrm>
            <a:off x="7915275" y="827088"/>
            <a:ext cx="944563" cy="314325"/>
          </a:xfrm>
          <a:prstGeom prst="rect">
            <a:avLst/>
          </a:prstGeom>
          <a:noFill/>
          <a:ln w="9525">
            <a:noFill/>
            <a:miter lim="800000"/>
            <a:headEnd/>
            <a:tailEnd/>
          </a:ln>
          <a:effectLst/>
        </p:spPr>
        <p:txBody>
          <a:bodyPr wrap="none" lIns="0" tIns="0" rIns="0" bIns="0"/>
          <a:lstStyle/>
          <a:p>
            <a:pPr algn="l">
              <a:lnSpc>
                <a:spcPct val="90000"/>
              </a:lnSpc>
            </a:pPr>
            <a:r>
              <a:rPr lang="en-US" sz="1100" b="1"/>
              <a:t>Radioactivity</a:t>
            </a:r>
          </a:p>
          <a:p>
            <a:pPr algn="l">
              <a:lnSpc>
                <a:spcPct val="90000"/>
              </a:lnSpc>
            </a:pPr>
            <a:r>
              <a:rPr lang="en-US" sz="1100" b="1"/>
              <a:t>in liquid</a:t>
            </a:r>
          </a:p>
        </p:txBody>
      </p:sp>
      <p:sp>
        <p:nvSpPr>
          <p:cNvPr id="824344" name="Line 24"/>
          <p:cNvSpPr>
            <a:spLocks noChangeShapeType="1"/>
          </p:cNvSpPr>
          <p:nvPr/>
        </p:nvSpPr>
        <p:spPr bwMode="auto">
          <a:xfrm flipH="1">
            <a:off x="5454650" y="758825"/>
            <a:ext cx="257175" cy="0"/>
          </a:xfrm>
          <a:prstGeom prst="line">
            <a:avLst/>
          </a:prstGeom>
          <a:noFill/>
          <a:ln w="25400">
            <a:solidFill>
              <a:schemeClr val="tx1"/>
            </a:solidFill>
            <a:round/>
            <a:headEnd/>
            <a:tailEnd/>
          </a:ln>
          <a:effectLst/>
        </p:spPr>
        <p:txBody>
          <a:bodyPr wrap="none" anchor="ctr"/>
          <a:lstStyle/>
          <a:p>
            <a:endParaRPr lang="en-US"/>
          </a:p>
        </p:txBody>
      </p:sp>
      <p:sp>
        <p:nvSpPr>
          <p:cNvPr id="824345" name="Line 25"/>
          <p:cNvSpPr>
            <a:spLocks noChangeShapeType="1"/>
          </p:cNvSpPr>
          <p:nvPr/>
        </p:nvSpPr>
        <p:spPr bwMode="auto">
          <a:xfrm flipH="1">
            <a:off x="5457825" y="1174750"/>
            <a:ext cx="263525" cy="0"/>
          </a:xfrm>
          <a:prstGeom prst="line">
            <a:avLst/>
          </a:prstGeom>
          <a:noFill/>
          <a:ln w="25400">
            <a:solidFill>
              <a:schemeClr val="tx1"/>
            </a:solidFill>
            <a:round/>
            <a:headEnd/>
            <a:tailEnd/>
          </a:ln>
          <a:effectLst/>
        </p:spPr>
        <p:txBody>
          <a:bodyPr wrap="none" anchor="ctr"/>
          <a:lstStyle/>
          <a:p>
            <a:endParaRPr lang="en-US"/>
          </a:p>
        </p:txBody>
      </p:sp>
      <p:sp>
        <p:nvSpPr>
          <p:cNvPr id="824346" name="Text Box 26"/>
          <p:cNvSpPr txBox="1">
            <a:spLocks noChangeArrowheads="1"/>
          </p:cNvSpPr>
          <p:nvPr/>
        </p:nvSpPr>
        <p:spPr bwMode="auto">
          <a:xfrm>
            <a:off x="7315200" y="3055938"/>
            <a:ext cx="1008063" cy="615950"/>
          </a:xfrm>
          <a:prstGeom prst="rect">
            <a:avLst/>
          </a:prstGeom>
          <a:noFill/>
          <a:ln w="9525">
            <a:noFill/>
            <a:miter lim="800000"/>
            <a:headEnd/>
            <a:tailEnd/>
          </a:ln>
          <a:effectLst/>
        </p:spPr>
        <p:txBody>
          <a:bodyPr wrap="none" lIns="0" tIns="0" rIns="0" bIns="0"/>
          <a:lstStyle/>
          <a:p>
            <a:pPr algn="l">
              <a:lnSpc>
                <a:spcPct val="90000"/>
              </a:lnSpc>
            </a:pPr>
            <a:r>
              <a:rPr lang="en-US" sz="1100" b="1"/>
              <a:t>Measure the</a:t>
            </a:r>
          </a:p>
          <a:p>
            <a:pPr algn="l">
              <a:lnSpc>
                <a:spcPct val="90000"/>
              </a:lnSpc>
            </a:pPr>
            <a:r>
              <a:rPr lang="en-US" sz="1100" b="1"/>
              <a:t>radioactivity in</a:t>
            </a:r>
          </a:p>
          <a:p>
            <a:pPr algn="l">
              <a:lnSpc>
                <a:spcPct val="90000"/>
              </a:lnSpc>
            </a:pPr>
            <a:r>
              <a:rPr lang="en-US" sz="1100" b="1"/>
              <a:t>the pellet and</a:t>
            </a:r>
          </a:p>
          <a:p>
            <a:pPr algn="l">
              <a:lnSpc>
                <a:spcPct val="90000"/>
              </a:lnSpc>
            </a:pPr>
            <a:r>
              <a:rPr lang="en-US" sz="1100" b="1"/>
              <a:t>the liquid.</a:t>
            </a:r>
          </a:p>
        </p:txBody>
      </p:sp>
      <p:sp>
        <p:nvSpPr>
          <p:cNvPr id="824347" name="Text Box 27"/>
          <p:cNvSpPr txBox="1">
            <a:spLocks noChangeArrowheads="1"/>
          </p:cNvSpPr>
          <p:nvPr/>
        </p:nvSpPr>
        <p:spPr bwMode="auto">
          <a:xfrm>
            <a:off x="7127875" y="3055938"/>
            <a:ext cx="90488" cy="142875"/>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4</a:t>
            </a:r>
          </a:p>
        </p:txBody>
      </p:sp>
      <p:sp>
        <p:nvSpPr>
          <p:cNvPr id="824348" name="Oval 28"/>
          <p:cNvSpPr>
            <a:spLocks noChangeArrowheads="1"/>
          </p:cNvSpPr>
          <p:nvPr/>
        </p:nvSpPr>
        <p:spPr bwMode="auto">
          <a:xfrm>
            <a:off x="5026025" y="3028950"/>
            <a:ext cx="177800" cy="177800"/>
          </a:xfrm>
          <a:prstGeom prst="ellipse">
            <a:avLst/>
          </a:prstGeom>
          <a:solidFill>
            <a:srgbClr val="EF1A23"/>
          </a:solidFill>
          <a:ln w="9525">
            <a:noFill/>
            <a:round/>
            <a:headEnd/>
            <a:tailEnd/>
          </a:ln>
          <a:effectLst/>
        </p:spPr>
        <p:txBody>
          <a:bodyPr wrap="none" anchor="ctr"/>
          <a:lstStyle/>
          <a:p>
            <a:endParaRPr lang="en-US"/>
          </a:p>
        </p:txBody>
      </p:sp>
      <p:sp>
        <p:nvSpPr>
          <p:cNvPr id="824349" name="Text Box 29"/>
          <p:cNvSpPr txBox="1">
            <a:spLocks noChangeArrowheads="1"/>
          </p:cNvSpPr>
          <p:nvPr/>
        </p:nvSpPr>
        <p:spPr bwMode="auto">
          <a:xfrm>
            <a:off x="5248275" y="3052763"/>
            <a:ext cx="1506538" cy="641350"/>
          </a:xfrm>
          <a:prstGeom prst="rect">
            <a:avLst/>
          </a:prstGeom>
          <a:noFill/>
          <a:ln w="9525">
            <a:noFill/>
            <a:miter lim="800000"/>
            <a:headEnd/>
            <a:tailEnd/>
          </a:ln>
          <a:effectLst/>
        </p:spPr>
        <p:txBody>
          <a:bodyPr wrap="none" lIns="0" tIns="0" rIns="0" bIns="0"/>
          <a:lstStyle/>
          <a:p>
            <a:pPr algn="l">
              <a:lnSpc>
                <a:spcPct val="90000"/>
              </a:lnSpc>
            </a:pPr>
            <a:r>
              <a:rPr lang="en-US" sz="1100" b="1"/>
              <a:t>Centrifuge the mixture</a:t>
            </a:r>
          </a:p>
          <a:p>
            <a:pPr algn="l">
              <a:lnSpc>
                <a:spcPct val="90000"/>
              </a:lnSpc>
            </a:pPr>
            <a:r>
              <a:rPr lang="en-US" sz="1100" b="1"/>
              <a:t>so bacteria form a</a:t>
            </a:r>
          </a:p>
          <a:p>
            <a:pPr algn="l">
              <a:lnSpc>
                <a:spcPct val="90000"/>
              </a:lnSpc>
            </a:pPr>
            <a:r>
              <a:rPr lang="en-US" sz="1100" b="1"/>
              <a:t>pellet at the bottom of</a:t>
            </a:r>
          </a:p>
          <a:p>
            <a:pPr algn="l">
              <a:lnSpc>
                <a:spcPct val="90000"/>
              </a:lnSpc>
            </a:pPr>
            <a:r>
              <a:rPr lang="en-US" sz="1100" b="1"/>
              <a:t>the test tube.</a:t>
            </a:r>
          </a:p>
        </p:txBody>
      </p:sp>
      <p:sp>
        <p:nvSpPr>
          <p:cNvPr id="824350" name="Text Box 30"/>
          <p:cNvSpPr txBox="1">
            <a:spLocks noChangeArrowheads="1"/>
          </p:cNvSpPr>
          <p:nvPr/>
        </p:nvSpPr>
        <p:spPr bwMode="auto">
          <a:xfrm>
            <a:off x="5060950" y="3055938"/>
            <a:ext cx="90488" cy="142875"/>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824351" name="Oval 31"/>
          <p:cNvSpPr>
            <a:spLocks noChangeArrowheads="1"/>
          </p:cNvSpPr>
          <p:nvPr/>
        </p:nvSpPr>
        <p:spPr bwMode="auto">
          <a:xfrm>
            <a:off x="2952750" y="3028950"/>
            <a:ext cx="177800" cy="177800"/>
          </a:xfrm>
          <a:prstGeom prst="ellipse">
            <a:avLst/>
          </a:prstGeom>
          <a:solidFill>
            <a:srgbClr val="EF1A23"/>
          </a:solidFill>
          <a:ln w="9525">
            <a:noFill/>
            <a:round/>
            <a:headEnd/>
            <a:tailEnd/>
          </a:ln>
          <a:effectLst/>
        </p:spPr>
        <p:txBody>
          <a:bodyPr wrap="none" anchor="ctr"/>
          <a:lstStyle/>
          <a:p>
            <a:endParaRPr lang="en-US"/>
          </a:p>
        </p:txBody>
      </p:sp>
      <p:sp>
        <p:nvSpPr>
          <p:cNvPr id="824352" name="Text Box 32"/>
          <p:cNvSpPr txBox="1">
            <a:spLocks noChangeArrowheads="1"/>
          </p:cNvSpPr>
          <p:nvPr/>
        </p:nvSpPr>
        <p:spPr bwMode="auto">
          <a:xfrm>
            <a:off x="3175000" y="3052763"/>
            <a:ext cx="1519238" cy="755650"/>
          </a:xfrm>
          <a:prstGeom prst="rect">
            <a:avLst/>
          </a:prstGeom>
          <a:noFill/>
          <a:ln w="9525">
            <a:noFill/>
            <a:miter lim="800000"/>
            <a:headEnd/>
            <a:tailEnd/>
          </a:ln>
          <a:effectLst/>
        </p:spPr>
        <p:txBody>
          <a:bodyPr wrap="none" lIns="0" tIns="0" rIns="0" bIns="0"/>
          <a:lstStyle/>
          <a:p>
            <a:pPr algn="l">
              <a:lnSpc>
                <a:spcPct val="90000"/>
              </a:lnSpc>
            </a:pPr>
            <a:r>
              <a:rPr lang="en-US" sz="1100" b="1"/>
              <a:t>Agitate in a blender to</a:t>
            </a:r>
          </a:p>
          <a:p>
            <a:pPr algn="l">
              <a:lnSpc>
                <a:spcPct val="90000"/>
              </a:lnSpc>
            </a:pPr>
            <a:r>
              <a:rPr lang="en-US" sz="1100" b="1"/>
              <a:t>separate phages</a:t>
            </a:r>
          </a:p>
          <a:p>
            <a:pPr algn="l">
              <a:lnSpc>
                <a:spcPct val="90000"/>
              </a:lnSpc>
            </a:pPr>
            <a:r>
              <a:rPr lang="en-US" sz="1100" b="1"/>
              <a:t>outside the bacteria</a:t>
            </a:r>
          </a:p>
          <a:p>
            <a:pPr algn="l">
              <a:lnSpc>
                <a:spcPct val="90000"/>
              </a:lnSpc>
            </a:pPr>
            <a:r>
              <a:rPr lang="en-US" sz="1100" b="1"/>
              <a:t>from the cells and</a:t>
            </a:r>
          </a:p>
          <a:p>
            <a:pPr algn="l">
              <a:lnSpc>
                <a:spcPct val="90000"/>
              </a:lnSpc>
            </a:pPr>
            <a:r>
              <a:rPr lang="en-US" sz="1100" b="1"/>
              <a:t>their contents.</a:t>
            </a:r>
          </a:p>
        </p:txBody>
      </p:sp>
      <p:sp>
        <p:nvSpPr>
          <p:cNvPr id="824353" name="Text Box 33"/>
          <p:cNvSpPr txBox="1">
            <a:spLocks noChangeArrowheads="1"/>
          </p:cNvSpPr>
          <p:nvPr/>
        </p:nvSpPr>
        <p:spPr bwMode="auto">
          <a:xfrm>
            <a:off x="2987675" y="3055938"/>
            <a:ext cx="90488" cy="142875"/>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824354" name="Oval 34"/>
          <p:cNvSpPr>
            <a:spLocks noChangeArrowheads="1"/>
          </p:cNvSpPr>
          <p:nvPr/>
        </p:nvSpPr>
        <p:spPr bwMode="auto">
          <a:xfrm>
            <a:off x="885825" y="3032125"/>
            <a:ext cx="177800" cy="177800"/>
          </a:xfrm>
          <a:prstGeom prst="ellipse">
            <a:avLst/>
          </a:prstGeom>
          <a:solidFill>
            <a:srgbClr val="EF1A23"/>
          </a:solidFill>
          <a:ln w="9525">
            <a:noFill/>
            <a:round/>
            <a:headEnd/>
            <a:tailEnd/>
          </a:ln>
          <a:effectLst/>
        </p:spPr>
        <p:txBody>
          <a:bodyPr wrap="none" anchor="ctr"/>
          <a:lstStyle/>
          <a:p>
            <a:endParaRPr lang="en-US"/>
          </a:p>
        </p:txBody>
      </p:sp>
      <p:sp>
        <p:nvSpPr>
          <p:cNvPr id="824355" name="Text Box 35"/>
          <p:cNvSpPr txBox="1">
            <a:spLocks noChangeArrowheads="1"/>
          </p:cNvSpPr>
          <p:nvPr/>
        </p:nvSpPr>
        <p:spPr bwMode="auto">
          <a:xfrm>
            <a:off x="1108075" y="3055938"/>
            <a:ext cx="1665288" cy="615950"/>
          </a:xfrm>
          <a:prstGeom prst="rect">
            <a:avLst/>
          </a:prstGeom>
          <a:noFill/>
          <a:ln w="9525">
            <a:noFill/>
            <a:miter lim="800000"/>
            <a:headEnd/>
            <a:tailEnd/>
          </a:ln>
          <a:effectLst/>
        </p:spPr>
        <p:txBody>
          <a:bodyPr wrap="none" lIns="0" tIns="0" rIns="0" bIns="0"/>
          <a:lstStyle/>
          <a:p>
            <a:pPr algn="l">
              <a:lnSpc>
                <a:spcPct val="90000"/>
              </a:lnSpc>
            </a:pPr>
            <a:r>
              <a:rPr lang="en-US" sz="1100" b="1"/>
              <a:t>Mix radioactively</a:t>
            </a:r>
          </a:p>
          <a:p>
            <a:pPr algn="l">
              <a:lnSpc>
                <a:spcPct val="90000"/>
              </a:lnSpc>
            </a:pPr>
            <a:r>
              <a:rPr lang="en-US" sz="1100" b="1"/>
              <a:t>labeled phages with</a:t>
            </a:r>
          </a:p>
          <a:p>
            <a:pPr algn="l">
              <a:lnSpc>
                <a:spcPct val="90000"/>
              </a:lnSpc>
            </a:pPr>
            <a:r>
              <a:rPr lang="en-US" sz="1100" b="1"/>
              <a:t>bacteria. The phages</a:t>
            </a:r>
          </a:p>
          <a:p>
            <a:pPr algn="l">
              <a:lnSpc>
                <a:spcPct val="90000"/>
              </a:lnSpc>
            </a:pPr>
            <a:r>
              <a:rPr lang="en-US" sz="1100" b="1"/>
              <a:t>infect the bacterial cells.</a:t>
            </a:r>
          </a:p>
        </p:txBody>
      </p:sp>
      <p:sp>
        <p:nvSpPr>
          <p:cNvPr id="824356" name="Text Box 36"/>
          <p:cNvSpPr txBox="1">
            <a:spLocks noChangeArrowheads="1"/>
          </p:cNvSpPr>
          <p:nvPr/>
        </p:nvSpPr>
        <p:spPr bwMode="auto">
          <a:xfrm>
            <a:off x="920750" y="3059113"/>
            <a:ext cx="90488" cy="142875"/>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824357" name="Text Box 37"/>
          <p:cNvSpPr txBox="1">
            <a:spLocks noChangeArrowheads="1"/>
          </p:cNvSpPr>
          <p:nvPr/>
        </p:nvSpPr>
        <p:spPr bwMode="auto">
          <a:xfrm>
            <a:off x="7081838" y="5795963"/>
            <a:ext cx="706437" cy="152400"/>
          </a:xfrm>
          <a:prstGeom prst="rect">
            <a:avLst/>
          </a:prstGeom>
          <a:noFill/>
          <a:ln w="9525">
            <a:noFill/>
            <a:miter lim="800000"/>
            <a:headEnd/>
            <a:tailEnd/>
          </a:ln>
          <a:effectLst/>
        </p:spPr>
        <p:txBody>
          <a:bodyPr wrap="none" lIns="0" tIns="0" rIns="0" bIns="0"/>
          <a:lstStyle/>
          <a:p>
            <a:pPr algn="l">
              <a:lnSpc>
                <a:spcPct val="90000"/>
              </a:lnSpc>
            </a:pPr>
            <a:r>
              <a:rPr lang="en-US" sz="1100" b="1"/>
              <a:t>Pellet</a:t>
            </a:r>
          </a:p>
        </p:txBody>
      </p:sp>
      <p:sp>
        <p:nvSpPr>
          <p:cNvPr id="824358" name="Text Box 38"/>
          <p:cNvSpPr txBox="1">
            <a:spLocks noChangeArrowheads="1"/>
          </p:cNvSpPr>
          <p:nvPr/>
        </p:nvSpPr>
        <p:spPr bwMode="auto">
          <a:xfrm>
            <a:off x="5459413" y="5468938"/>
            <a:ext cx="706437" cy="152400"/>
          </a:xfrm>
          <a:prstGeom prst="rect">
            <a:avLst/>
          </a:prstGeom>
          <a:noFill/>
          <a:ln w="9525">
            <a:noFill/>
            <a:miter lim="800000"/>
            <a:headEnd/>
            <a:tailEnd/>
          </a:ln>
          <a:effectLst/>
        </p:spPr>
        <p:txBody>
          <a:bodyPr wrap="none" lIns="0" tIns="0" rIns="0" bIns="0"/>
          <a:lstStyle/>
          <a:p>
            <a:pPr algn="l">
              <a:lnSpc>
                <a:spcPct val="90000"/>
              </a:lnSpc>
            </a:pPr>
            <a:r>
              <a:rPr lang="en-US" sz="1100" b="1"/>
              <a:t>Centrifuge</a:t>
            </a:r>
          </a:p>
        </p:txBody>
      </p:sp>
      <p:sp>
        <p:nvSpPr>
          <p:cNvPr id="824359" name="Text Box 39"/>
          <p:cNvSpPr txBox="1">
            <a:spLocks noChangeArrowheads="1"/>
          </p:cNvSpPr>
          <p:nvPr/>
        </p:nvSpPr>
        <p:spPr bwMode="auto">
          <a:xfrm>
            <a:off x="7894638" y="5627688"/>
            <a:ext cx="944562" cy="314325"/>
          </a:xfrm>
          <a:prstGeom prst="rect">
            <a:avLst/>
          </a:prstGeom>
          <a:noFill/>
          <a:ln w="9525">
            <a:noFill/>
            <a:miter lim="800000"/>
            <a:headEnd/>
            <a:tailEnd/>
          </a:ln>
          <a:effectLst/>
        </p:spPr>
        <p:txBody>
          <a:bodyPr wrap="none" lIns="0" tIns="0" rIns="0" bIns="0"/>
          <a:lstStyle/>
          <a:p>
            <a:pPr algn="l">
              <a:lnSpc>
                <a:spcPct val="90000"/>
              </a:lnSpc>
            </a:pPr>
            <a:r>
              <a:rPr lang="en-US" sz="1100" b="1"/>
              <a:t>Radioactivity</a:t>
            </a:r>
          </a:p>
          <a:p>
            <a:pPr algn="l">
              <a:lnSpc>
                <a:spcPct val="90000"/>
              </a:lnSpc>
            </a:pPr>
            <a:r>
              <a:rPr lang="en-US" sz="1100" b="1"/>
              <a:t>in pellet</a:t>
            </a:r>
          </a:p>
        </p:txBody>
      </p:sp>
      <p:sp>
        <p:nvSpPr>
          <p:cNvPr id="824360" name="Line 40"/>
          <p:cNvSpPr>
            <a:spLocks noChangeShapeType="1"/>
          </p:cNvSpPr>
          <p:nvPr/>
        </p:nvSpPr>
        <p:spPr bwMode="auto">
          <a:xfrm>
            <a:off x="6902450" y="2520950"/>
            <a:ext cx="155575" cy="158750"/>
          </a:xfrm>
          <a:prstGeom prst="line">
            <a:avLst/>
          </a:prstGeom>
          <a:noFill/>
          <a:ln w="25400">
            <a:solidFill>
              <a:schemeClr val="tx1"/>
            </a:solidFill>
            <a:round/>
            <a:headEnd/>
            <a:tailEnd/>
          </a:ln>
          <a:effectLst/>
        </p:spPr>
        <p:txBody>
          <a:bodyPr wrap="none" anchor="ctr"/>
          <a:lstStyle/>
          <a:p>
            <a:endParaRPr lang="en-US"/>
          </a:p>
        </p:txBody>
      </p:sp>
      <p:sp>
        <p:nvSpPr>
          <p:cNvPr id="824361" name="Line 41"/>
          <p:cNvSpPr>
            <a:spLocks noChangeShapeType="1"/>
          </p:cNvSpPr>
          <p:nvPr/>
        </p:nvSpPr>
        <p:spPr bwMode="auto">
          <a:xfrm flipH="1" flipV="1">
            <a:off x="6902450" y="5702300"/>
            <a:ext cx="155575" cy="146050"/>
          </a:xfrm>
          <a:prstGeom prst="line">
            <a:avLst/>
          </a:prstGeom>
          <a:noFill/>
          <a:ln w="25400">
            <a:solidFill>
              <a:schemeClr val="tx1"/>
            </a:solidFill>
            <a:round/>
            <a:headEnd/>
            <a:tailEnd/>
          </a:ln>
          <a:effectLst/>
        </p:spPr>
        <p:txBody>
          <a:bodyPr wrap="none" anchor="ctr"/>
          <a:lstStyle/>
          <a:p>
            <a:endParaRPr lang="en-US"/>
          </a:p>
        </p:txBody>
      </p:sp>
      <p:sp>
        <p:nvSpPr>
          <p:cNvPr id="824362" name="Line 42"/>
          <p:cNvSpPr>
            <a:spLocks noChangeShapeType="1"/>
          </p:cNvSpPr>
          <p:nvPr/>
        </p:nvSpPr>
        <p:spPr bwMode="auto">
          <a:xfrm flipH="1" flipV="1">
            <a:off x="2381250" y="4892675"/>
            <a:ext cx="88900" cy="793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26374" name="Picture 6" descr="10_01cPhageReproCycle-U"/>
          <p:cNvPicPr>
            <a:picLocks noChangeAspect="1" noChangeArrowheads="1"/>
          </p:cNvPicPr>
          <p:nvPr/>
        </p:nvPicPr>
        <p:blipFill>
          <a:blip r:embed="rId5" cstate="print"/>
          <a:srcRect/>
          <a:stretch>
            <a:fillRect/>
          </a:stretch>
        </p:blipFill>
        <p:spPr bwMode="auto">
          <a:xfrm>
            <a:off x="293688" y="2157413"/>
            <a:ext cx="8555037" cy="2541587"/>
          </a:xfrm>
          <a:prstGeom prst="rect">
            <a:avLst/>
          </a:prstGeom>
          <a:noFill/>
        </p:spPr>
      </p:pic>
      <p:sp>
        <p:nvSpPr>
          <p:cNvPr id="826375" name="Text Box 7"/>
          <p:cNvSpPr txBox="1">
            <a:spLocks noChangeArrowheads="1"/>
          </p:cNvSpPr>
          <p:nvPr/>
        </p:nvSpPr>
        <p:spPr bwMode="auto">
          <a:xfrm>
            <a:off x="1035050" y="3325813"/>
            <a:ext cx="1411288" cy="430212"/>
          </a:xfrm>
          <a:prstGeom prst="rect">
            <a:avLst/>
          </a:prstGeom>
          <a:noFill/>
          <a:ln w="9525">
            <a:noFill/>
            <a:miter lim="800000"/>
            <a:headEnd/>
            <a:tailEnd/>
          </a:ln>
          <a:effectLst/>
        </p:spPr>
        <p:txBody>
          <a:bodyPr wrap="none" lIns="0" tIns="0" rIns="0" bIns="0"/>
          <a:lstStyle/>
          <a:p>
            <a:pPr algn="l">
              <a:lnSpc>
                <a:spcPct val="90000"/>
              </a:lnSpc>
            </a:pPr>
            <a:r>
              <a:rPr lang="en-US" sz="1400" b="1"/>
              <a:t>Phage attaches</a:t>
            </a:r>
          </a:p>
          <a:p>
            <a:pPr algn="l">
              <a:lnSpc>
                <a:spcPct val="90000"/>
              </a:lnSpc>
            </a:pPr>
            <a:r>
              <a:rPr lang="en-US" sz="1400" b="1"/>
              <a:t>to bacterial cell.</a:t>
            </a:r>
          </a:p>
        </p:txBody>
      </p:sp>
      <p:sp>
        <p:nvSpPr>
          <p:cNvPr id="826376" name="Text Box 8"/>
          <p:cNvSpPr txBox="1">
            <a:spLocks noChangeArrowheads="1"/>
          </p:cNvSpPr>
          <p:nvPr/>
        </p:nvSpPr>
        <p:spPr bwMode="auto">
          <a:xfrm>
            <a:off x="3025775" y="3317875"/>
            <a:ext cx="1665288" cy="207963"/>
          </a:xfrm>
          <a:prstGeom prst="rect">
            <a:avLst/>
          </a:prstGeom>
          <a:noFill/>
          <a:ln w="9525">
            <a:noFill/>
            <a:miter lim="800000"/>
            <a:headEnd/>
            <a:tailEnd/>
          </a:ln>
          <a:effectLst/>
        </p:spPr>
        <p:txBody>
          <a:bodyPr wrap="none" lIns="0" tIns="0" rIns="0" bIns="0"/>
          <a:lstStyle/>
          <a:p>
            <a:pPr algn="l">
              <a:lnSpc>
                <a:spcPct val="90000"/>
              </a:lnSpc>
            </a:pPr>
            <a:r>
              <a:rPr lang="en-US" sz="1400" b="1"/>
              <a:t>Phage injects DNA.</a:t>
            </a:r>
          </a:p>
        </p:txBody>
      </p:sp>
      <p:sp>
        <p:nvSpPr>
          <p:cNvPr id="826377" name="Text Box 9"/>
          <p:cNvSpPr txBox="1">
            <a:spLocks noChangeArrowheads="1"/>
          </p:cNvSpPr>
          <p:nvPr/>
        </p:nvSpPr>
        <p:spPr bwMode="auto">
          <a:xfrm>
            <a:off x="4887913" y="3317875"/>
            <a:ext cx="2078037" cy="836613"/>
          </a:xfrm>
          <a:prstGeom prst="rect">
            <a:avLst/>
          </a:prstGeom>
          <a:noFill/>
          <a:ln w="9525">
            <a:noFill/>
            <a:miter lim="800000"/>
            <a:headEnd/>
            <a:tailEnd/>
          </a:ln>
          <a:effectLst/>
        </p:spPr>
        <p:txBody>
          <a:bodyPr wrap="none" lIns="0" tIns="0" rIns="0" bIns="0"/>
          <a:lstStyle/>
          <a:p>
            <a:pPr algn="l">
              <a:lnSpc>
                <a:spcPct val="90000"/>
              </a:lnSpc>
            </a:pPr>
            <a:r>
              <a:rPr lang="en-US" sz="1400" b="1"/>
              <a:t>Phage DNA directs host</a:t>
            </a:r>
          </a:p>
          <a:p>
            <a:pPr algn="l">
              <a:lnSpc>
                <a:spcPct val="90000"/>
              </a:lnSpc>
            </a:pPr>
            <a:r>
              <a:rPr lang="en-US" sz="1400" b="1"/>
              <a:t>cell to make more phage</a:t>
            </a:r>
          </a:p>
          <a:p>
            <a:pPr algn="l">
              <a:lnSpc>
                <a:spcPct val="90000"/>
              </a:lnSpc>
            </a:pPr>
            <a:r>
              <a:rPr lang="en-US" sz="1400" b="1"/>
              <a:t>DNA and protein parts.</a:t>
            </a:r>
          </a:p>
          <a:p>
            <a:pPr algn="l">
              <a:lnSpc>
                <a:spcPct val="90000"/>
              </a:lnSpc>
            </a:pPr>
            <a:r>
              <a:rPr lang="en-US" sz="1400" b="1"/>
              <a:t>New phages assemble.</a:t>
            </a:r>
          </a:p>
        </p:txBody>
      </p:sp>
      <p:sp>
        <p:nvSpPr>
          <p:cNvPr id="826378" name="Text Box 10"/>
          <p:cNvSpPr txBox="1">
            <a:spLocks noChangeArrowheads="1"/>
          </p:cNvSpPr>
          <p:nvPr/>
        </p:nvSpPr>
        <p:spPr bwMode="auto">
          <a:xfrm>
            <a:off x="7050088" y="4114800"/>
            <a:ext cx="1881187" cy="395288"/>
          </a:xfrm>
          <a:prstGeom prst="rect">
            <a:avLst/>
          </a:prstGeom>
          <a:noFill/>
          <a:ln w="9525">
            <a:noFill/>
            <a:miter lim="800000"/>
            <a:headEnd/>
            <a:tailEnd/>
          </a:ln>
          <a:effectLst/>
        </p:spPr>
        <p:txBody>
          <a:bodyPr wrap="none" lIns="0" tIns="0" rIns="0" bIns="0"/>
          <a:lstStyle/>
          <a:p>
            <a:pPr algn="l">
              <a:lnSpc>
                <a:spcPct val="90000"/>
              </a:lnSpc>
            </a:pPr>
            <a:r>
              <a:rPr lang="en-US" sz="1400" b="1"/>
              <a:t>Cell lyses and</a:t>
            </a:r>
          </a:p>
          <a:p>
            <a:pPr algn="l">
              <a:lnSpc>
                <a:spcPct val="90000"/>
              </a:lnSpc>
            </a:pPr>
            <a:r>
              <a:rPr lang="en-US" sz="1400" b="1"/>
              <a:t>releases new phages.</a:t>
            </a: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a:xfrm>
            <a:off x="165100" y="169863"/>
            <a:ext cx="8543925" cy="503237"/>
          </a:xfrm>
        </p:spPr>
        <p:txBody>
          <a:bodyPr/>
          <a:lstStyle/>
          <a:p>
            <a:pPr marL="914400" indent="-914400"/>
            <a:r>
              <a:rPr lang="en-US" sz="3200"/>
              <a:t>10.2 DNA and RNA are polymers of nucleotides</a:t>
            </a:r>
          </a:p>
        </p:txBody>
      </p:sp>
      <p:sp>
        <p:nvSpPr>
          <p:cNvPr id="828419" name="Rectangle 3"/>
          <p:cNvSpPr>
            <a:spLocks noGrp="1" noChangeArrowheads="1"/>
          </p:cNvSpPr>
          <p:nvPr>
            <p:ph type="body" idx="1"/>
          </p:nvPr>
        </p:nvSpPr>
        <p:spPr>
          <a:xfrm>
            <a:off x="46038" y="1284288"/>
            <a:ext cx="8534400" cy="5365750"/>
          </a:xfrm>
        </p:spPr>
        <p:txBody>
          <a:bodyPr/>
          <a:lstStyle/>
          <a:p>
            <a:pPr marL="455613" lvl="1"/>
            <a:r>
              <a:rPr lang="en-US" sz="2800"/>
              <a:t>The monomer unit of DNA and RNA is the </a:t>
            </a:r>
            <a:r>
              <a:rPr lang="en-US" sz="2800" b="1"/>
              <a:t>nucleotide</a:t>
            </a:r>
            <a:r>
              <a:rPr lang="en-US" sz="2800"/>
              <a:t>, containing</a:t>
            </a:r>
          </a:p>
          <a:p>
            <a:pPr marL="1138238" lvl="2" indent="-334963">
              <a:buFontTx/>
              <a:buChar char="–"/>
            </a:pPr>
            <a:r>
              <a:rPr lang="en-US" sz="2400"/>
              <a:t>Nitrogenous base</a:t>
            </a:r>
          </a:p>
          <a:p>
            <a:pPr marL="1138238" lvl="2" indent="-334963">
              <a:buFontTx/>
              <a:buChar char="–"/>
            </a:pPr>
            <a:r>
              <a:rPr lang="en-US" sz="2400"/>
              <a:t>5-carbon sugar</a:t>
            </a:r>
          </a:p>
          <a:p>
            <a:pPr marL="1138238" lvl="2" indent="-334963">
              <a:buFontTx/>
              <a:buChar char="–"/>
            </a:pPr>
            <a:r>
              <a:rPr lang="en-US" sz="2400"/>
              <a:t>Phosphate group</a:t>
            </a:r>
          </a:p>
        </p:txBody>
      </p:sp>
      <p:sp>
        <p:nvSpPr>
          <p:cNvPr id="8284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2842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2842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2842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type="body" idx="1"/>
          </p:nvPr>
        </p:nvSpPr>
        <p:spPr>
          <a:xfrm>
            <a:off x="42863" y="1281113"/>
            <a:ext cx="8534400" cy="5365750"/>
          </a:xfrm>
        </p:spPr>
        <p:txBody>
          <a:bodyPr/>
          <a:lstStyle/>
          <a:p>
            <a:pPr marL="455613" lvl="1"/>
            <a:r>
              <a:rPr lang="en-US" sz="2800"/>
              <a:t>DNA and RNA are polymers called </a:t>
            </a:r>
            <a:r>
              <a:rPr lang="en-US" sz="2800" b="1"/>
              <a:t>polynucleotides</a:t>
            </a:r>
            <a:endParaRPr lang="en-US" sz="2800"/>
          </a:p>
          <a:p>
            <a:pPr marL="1138238" lvl="2" indent="-334963">
              <a:buFontTx/>
              <a:buChar char="–"/>
            </a:pPr>
            <a:r>
              <a:rPr lang="en-US" sz="2400"/>
              <a:t>A </a:t>
            </a:r>
            <a:r>
              <a:rPr lang="en-US" sz="2400" b="1"/>
              <a:t>sugar-phosphate backbone</a:t>
            </a:r>
            <a:r>
              <a:rPr lang="en-US" sz="2400"/>
              <a:t> is formed by covalent bonding between the phosphate of one nucleotide and the sugar of the next nucleotide</a:t>
            </a:r>
          </a:p>
          <a:p>
            <a:pPr marL="1138238" lvl="2" indent="-334963">
              <a:buFontTx/>
              <a:buChar char="–"/>
            </a:pPr>
            <a:r>
              <a:rPr lang="en-US" sz="2400"/>
              <a:t>Nitrogenous bases extend from the sugar-phosphate backbone</a:t>
            </a:r>
          </a:p>
        </p:txBody>
      </p:sp>
      <p:sp>
        <p:nvSpPr>
          <p:cNvPr id="99942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942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9943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943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30472" name="Picture 8" descr="10_02a_DNAPolynucleotide-U"/>
          <p:cNvPicPr>
            <a:picLocks noChangeAspect="1" noChangeArrowheads="1"/>
          </p:cNvPicPr>
          <p:nvPr/>
        </p:nvPicPr>
        <p:blipFill>
          <a:blip r:embed="rId5" cstate="print"/>
          <a:srcRect/>
          <a:stretch>
            <a:fillRect/>
          </a:stretch>
        </p:blipFill>
        <p:spPr bwMode="auto">
          <a:xfrm>
            <a:off x="293688" y="600075"/>
            <a:ext cx="8555037" cy="5657850"/>
          </a:xfrm>
          <a:prstGeom prst="rect">
            <a:avLst/>
          </a:prstGeom>
          <a:noFill/>
        </p:spPr>
      </p:pic>
      <p:sp>
        <p:nvSpPr>
          <p:cNvPr id="830473" name="Text Box 9"/>
          <p:cNvSpPr txBox="1">
            <a:spLocks noChangeArrowheads="1"/>
          </p:cNvSpPr>
          <p:nvPr/>
        </p:nvSpPr>
        <p:spPr bwMode="auto">
          <a:xfrm>
            <a:off x="2360613" y="639763"/>
            <a:ext cx="2371725" cy="184150"/>
          </a:xfrm>
          <a:prstGeom prst="rect">
            <a:avLst/>
          </a:prstGeom>
          <a:noFill/>
          <a:ln w="9525">
            <a:noFill/>
            <a:miter lim="800000"/>
            <a:headEnd/>
            <a:tailEnd/>
          </a:ln>
          <a:effectLst/>
        </p:spPr>
        <p:txBody>
          <a:bodyPr wrap="none" lIns="0" tIns="0" rIns="0" bIns="0"/>
          <a:lstStyle/>
          <a:p>
            <a:pPr algn="l">
              <a:lnSpc>
                <a:spcPct val="80000"/>
              </a:lnSpc>
            </a:pPr>
            <a:r>
              <a:rPr lang="en-US" sz="1400" b="1"/>
              <a:t>Sugar-phosphate backbone</a:t>
            </a:r>
          </a:p>
        </p:txBody>
      </p:sp>
      <p:sp>
        <p:nvSpPr>
          <p:cNvPr id="830474" name="AutoShape 10"/>
          <p:cNvSpPr>
            <a:spLocks/>
          </p:cNvSpPr>
          <p:nvPr/>
        </p:nvSpPr>
        <p:spPr bwMode="auto">
          <a:xfrm rot="-5400000">
            <a:off x="3455988" y="544513"/>
            <a:ext cx="123825" cy="682625"/>
          </a:xfrm>
          <a:prstGeom prst="rightBrace">
            <a:avLst>
              <a:gd name="adj1" fmla="val 45940"/>
              <a:gd name="adj2" fmla="val 50000"/>
            </a:avLst>
          </a:prstGeom>
          <a:noFill/>
          <a:ln w="25400">
            <a:solidFill>
              <a:schemeClr val="tx1"/>
            </a:solidFill>
            <a:round/>
            <a:headEnd/>
            <a:tailEnd/>
          </a:ln>
          <a:effectLst/>
        </p:spPr>
        <p:txBody>
          <a:bodyPr wrap="none" anchor="ctr"/>
          <a:lstStyle/>
          <a:p>
            <a:endParaRPr lang="en-US"/>
          </a:p>
        </p:txBody>
      </p:sp>
      <p:sp>
        <p:nvSpPr>
          <p:cNvPr id="830475" name="Text Box 11"/>
          <p:cNvSpPr txBox="1">
            <a:spLocks noChangeArrowheads="1"/>
          </p:cNvSpPr>
          <p:nvPr/>
        </p:nvSpPr>
        <p:spPr bwMode="auto">
          <a:xfrm>
            <a:off x="1462088" y="2436813"/>
            <a:ext cx="1343025" cy="165100"/>
          </a:xfrm>
          <a:prstGeom prst="rect">
            <a:avLst/>
          </a:prstGeom>
          <a:noFill/>
          <a:ln w="9525">
            <a:noFill/>
            <a:miter lim="800000"/>
            <a:headEnd/>
            <a:tailEnd/>
          </a:ln>
          <a:effectLst/>
        </p:spPr>
        <p:txBody>
          <a:bodyPr wrap="none" lIns="0" tIns="0" rIns="0" bIns="0"/>
          <a:lstStyle/>
          <a:p>
            <a:pPr algn="l">
              <a:lnSpc>
                <a:spcPct val="80000"/>
              </a:lnSpc>
            </a:pPr>
            <a:r>
              <a:rPr lang="en-US" sz="1400" b="1"/>
              <a:t>DNA nucleotide</a:t>
            </a:r>
          </a:p>
        </p:txBody>
      </p:sp>
      <p:sp>
        <p:nvSpPr>
          <p:cNvPr id="830476" name="Text Box 12"/>
          <p:cNvSpPr txBox="1">
            <a:spLocks noChangeArrowheads="1"/>
          </p:cNvSpPr>
          <p:nvPr/>
        </p:nvSpPr>
        <p:spPr bwMode="auto">
          <a:xfrm>
            <a:off x="1595438" y="1011238"/>
            <a:ext cx="1482725" cy="187325"/>
          </a:xfrm>
          <a:prstGeom prst="rect">
            <a:avLst/>
          </a:prstGeom>
          <a:noFill/>
          <a:ln w="9525">
            <a:noFill/>
            <a:miter lim="800000"/>
            <a:headEnd/>
            <a:tailEnd/>
          </a:ln>
          <a:effectLst/>
        </p:spPr>
        <p:txBody>
          <a:bodyPr wrap="none" lIns="0" tIns="0" rIns="0" bIns="0"/>
          <a:lstStyle/>
          <a:p>
            <a:pPr algn="l">
              <a:lnSpc>
                <a:spcPct val="80000"/>
              </a:lnSpc>
            </a:pPr>
            <a:r>
              <a:rPr lang="en-US" sz="1400" b="1"/>
              <a:t>Phosphate group</a:t>
            </a:r>
          </a:p>
        </p:txBody>
      </p:sp>
      <p:sp>
        <p:nvSpPr>
          <p:cNvPr id="830477" name="Text Box 13"/>
          <p:cNvSpPr txBox="1">
            <a:spLocks noChangeArrowheads="1"/>
          </p:cNvSpPr>
          <p:nvPr/>
        </p:nvSpPr>
        <p:spPr bwMode="auto">
          <a:xfrm>
            <a:off x="1595438" y="1300163"/>
            <a:ext cx="1524000" cy="174625"/>
          </a:xfrm>
          <a:prstGeom prst="rect">
            <a:avLst/>
          </a:prstGeom>
          <a:noFill/>
          <a:ln w="9525">
            <a:noFill/>
            <a:miter lim="800000"/>
            <a:headEnd/>
            <a:tailEnd/>
          </a:ln>
          <a:effectLst/>
        </p:spPr>
        <p:txBody>
          <a:bodyPr wrap="none" lIns="0" tIns="0" rIns="0" bIns="0"/>
          <a:lstStyle/>
          <a:p>
            <a:pPr algn="l">
              <a:lnSpc>
                <a:spcPct val="80000"/>
              </a:lnSpc>
            </a:pPr>
            <a:r>
              <a:rPr lang="en-US" sz="1400" b="1"/>
              <a:t>Nitrogenous base</a:t>
            </a:r>
          </a:p>
        </p:txBody>
      </p:sp>
      <p:sp>
        <p:nvSpPr>
          <p:cNvPr id="830478" name="Text Box 14"/>
          <p:cNvSpPr txBox="1">
            <a:spLocks noChangeArrowheads="1"/>
          </p:cNvSpPr>
          <p:nvPr/>
        </p:nvSpPr>
        <p:spPr bwMode="auto">
          <a:xfrm>
            <a:off x="1595438" y="1522413"/>
            <a:ext cx="530225" cy="180975"/>
          </a:xfrm>
          <a:prstGeom prst="rect">
            <a:avLst/>
          </a:prstGeom>
          <a:noFill/>
          <a:ln w="9525">
            <a:noFill/>
            <a:miter lim="800000"/>
            <a:headEnd/>
            <a:tailEnd/>
          </a:ln>
          <a:effectLst/>
        </p:spPr>
        <p:txBody>
          <a:bodyPr wrap="none" lIns="0" tIns="0" rIns="0" bIns="0"/>
          <a:lstStyle/>
          <a:p>
            <a:pPr algn="l">
              <a:lnSpc>
                <a:spcPct val="80000"/>
              </a:lnSpc>
            </a:pPr>
            <a:r>
              <a:rPr lang="en-US" sz="1400" b="1"/>
              <a:t>Sugar</a:t>
            </a:r>
          </a:p>
        </p:txBody>
      </p:sp>
      <p:sp>
        <p:nvSpPr>
          <p:cNvPr id="830479" name="Line 15"/>
          <p:cNvSpPr>
            <a:spLocks noChangeShapeType="1"/>
          </p:cNvSpPr>
          <p:nvPr/>
        </p:nvSpPr>
        <p:spPr bwMode="auto">
          <a:xfrm>
            <a:off x="3086100" y="1108075"/>
            <a:ext cx="190500" cy="0"/>
          </a:xfrm>
          <a:prstGeom prst="line">
            <a:avLst/>
          </a:prstGeom>
          <a:noFill/>
          <a:ln w="25400">
            <a:solidFill>
              <a:schemeClr val="tx1"/>
            </a:solidFill>
            <a:round/>
            <a:headEnd/>
            <a:tailEnd/>
          </a:ln>
          <a:effectLst/>
        </p:spPr>
        <p:txBody>
          <a:bodyPr wrap="none" anchor="ctr"/>
          <a:lstStyle/>
          <a:p>
            <a:endParaRPr lang="en-US"/>
          </a:p>
        </p:txBody>
      </p:sp>
      <p:sp>
        <p:nvSpPr>
          <p:cNvPr id="830480" name="Line 16"/>
          <p:cNvSpPr>
            <a:spLocks noChangeShapeType="1"/>
          </p:cNvSpPr>
          <p:nvPr/>
        </p:nvSpPr>
        <p:spPr bwMode="auto">
          <a:xfrm>
            <a:off x="3133725" y="1403350"/>
            <a:ext cx="815975" cy="0"/>
          </a:xfrm>
          <a:prstGeom prst="line">
            <a:avLst/>
          </a:prstGeom>
          <a:noFill/>
          <a:ln w="25400">
            <a:solidFill>
              <a:schemeClr val="tx1"/>
            </a:solidFill>
            <a:round/>
            <a:headEnd/>
            <a:tailEnd/>
          </a:ln>
          <a:effectLst/>
        </p:spPr>
        <p:txBody>
          <a:bodyPr wrap="none" anchor="ctr"/>
          <a:lstStyle/>
          <a:p>
            <a:endParaRPr lang="en-US"/>
          </a:p>
        </p:txBody>
      </p:sp>
      <p:sp>
        <p:nvSpPr>
          <p:cNvPr id="830481" name="Line 17"/>
          <p:cNvSpPr>
            <a:spLocks noChangeShapeType="1"/>
          </p:cNvSpPr>
          <p:nvPr/>
        </p:nvSpPr>
        <p:spPr bwMode="auto">
          <a:xfrm>
            <a:off x="2155825" y="1622425"/>
            <a:ext cx="1438275" cy="0"/>
          </a:xfrm>
          <a:prstGeom prst="line">
            <a:avLst/>
          </a:prstGeom>
          <a:noFill/>
          <a:ln w="25400">
            <a:solidFill>
              <a:schemeClr val="tx1"/>
            </a:solidFill>
            <a:round/>
            <a:headEnd/>
            <a:tailEnd/>
          </a:ln>
          <a:effectLst/>
        </p:spPr>
        <p:txBody>
          <a:bodyPr wrap="none" anchor="ctr"/>
          <a:lstStyle/>
          <a:p>
            <a:endParaRPr lang="en-US"/>
          </a:p>
        </p:txBody>
      </p:sp>
      <p:sp>
        <p:nvSpPr>
          <p:cNvPr id="830482" name="Line 18"/>
          <p:cNvSpPr>
            <a:spLocks noChangeShapeType="1"/>
          </p:cNvSpPr>
          <p:nvPr/>
        </p:nvSpPr>
        <p:spPr bwMode="auto">
          <a:xfrm flipV="1">
            <a:off x="1111250" y="2590800"/>
            <a:ext cx="307975" cy="196850"/>
          </a:xfrm>
          <a:prstGeom prst="line">
            <a:avLst/>
          </a:prstGeom>
          <a:noFill/>
          <a:ln w="25400">
            <a:solidFill>
              <a:schemeClr val="tx1"/>
            </a:solidFill>
            <a:round/>
            <a:headEnd/>
            <a:tailEnd/>
          </a:ln>
          <a:effectLst/>
        </p:spPr>
        <p:txBody>
          <a:bodyPr wrap="none" anchor="ctr"/>
          <a:lstStyle/>
          <a:p>
            <a:endParaRPr lang="en-US"/>
          </a:p>
        </p:txBody>
      </p:sp>
      <p:sp>
        <p:nvSpPr>
          <p:cNvPr id="830483" name="Line 19"/>
          <p:cNvSpPr>
            <a:spLocks noChangeShapeType="1"/>
          </p:cNvSpPr>
          <p:nvPr/>
        </p:nvSpPr>
        <p:spPr bwMode="auto">
          <a:xfrm>
            <a:off x="2809875" y="2565400"/>
            <a:ext cx="333375" cy="231775"/>
          </a:xfrm>
          <a:prstGeom prst="line">
            <a:avLst/>
          </a:prstGeom>
          <a:noFill/>
          <a:ln w="25400">
            <a:solidFill>
              <a:schemeClr val="tx1"/>
            </a:solidFill>
            <a:round/>
            <a:headEnd/>
            <a:tailEnd/>
          </a:ln>
          <a:effectLst/>
        </p:spPr>
        <p:txBody>
          <a:bodyPr wrap="none" anchor="ctr"/>
          <a:lstStyle/>
          <a:p>
            <a:endParaRPr lang="en-US"/>
          </a:p>
        </p:txBody>
      </p:sp>
      <p:sp>
        <p:nvSpPr>
          <p:cNvPr id="830484" name="Text Box 20"/>
          <p:cNvSpPr txBox="1">
            <a:spLocks noChangeArrowheads="1"/>
          </p:cNvSpPr>
          <p:nvPr/>
        </p:nvSpPr>
        <p:spPr bwMode="auto">
          <a:xfrm>
            <a:off x="1654175" y="5900738"/>
            <a:ext cx="1730375" cy="190500"/>
          </a:xfrm>
          <a:prstGeom prst="rect">
            <a:avLst/>
          </a:prstGeom>
          <a:noFill/>
          <a:ln w="9525">
            <a:noFill/>
            <a:miter lim="800000"/>
            <a:headEnd/>
            <a:tailEnd/>
          </a:ln>
          <a:effectLst/>
        </p:spPr>
        <p:txBody>
          <a:bodyPr wrap="none" lIns="0" tIns="0" rIns="0" bIns="0"/>
          <a:lstStyle/>
          <a:p>
            <a:pPr algn="l">
              <a:lnSpc>
                <a:spcPct val="80000"/>
              </a:lnSpc>
            </a:pPr>
            <a:r>
              <a:rPr lang="en-US" sz="1400" b="1"/>
              <a:t>DNA polynucleotide</a:t>
            </a:r>
          </a:p>
        </p:txBody>
      </p:sp>
      <p:sp>
        <p:nvSpPr>
          <p:cNvPr id="830485" name="AutoShape 21"/>
          <p:cNvSpPr>
            <a:spLocks/>
          </p:cNvSpPr>
          <p:nvPr/>
        </p:nvSpPr>
        <p:spPr bwMode="auto">
          <a:xfrm rot="-16200000">
            <a:off x="933450" y="5146675"/>
            <a:ext cx="136525" cy="1038225"/>
          </a:xfrm>
          <a:prstGeom prst="rightBrace">
            <a:avLst>
              <a:gd name="adj1" fmla="val 63372"/>
              <a:gd name="adj2" fmla="val 50000"/>
            </a:avLst>
          </a:prstGeom>
          <a:noFill/>
          <a:ln w="25400">
            <a:solidFill>
              <a:schemeClr val="tx1"/>
            </a:solidFill>
            <a:round/>
            <a:headEnd/>
            <a:tailEnd/>
          </a:ln>
          <a:effectLst/>
        </p:spPr>
        <p:txBody>
          <a:bodyPr wrap="none" anchor="ctr"/>
          <a:lstStyle/>
          <a:p>
            <a:endParaRPr lang="en-US"/>
          </a:p>
        </p:txBody>
      </p:sp>
      <p:sp>
        <p:nvSpPr>
          <p:cNvPr id="830486" name="Line 22"/>
          <p:cNvSpPr>
            <a:spLocks noChangeShapeType="1"/>
          </p:cNvSpPr>
          <p:nvPr/>
        </p:nvSpPr>
        <p:spPr bwMode="auto">
          <a:xfrm>
            <a:off x="1003300" y="5737225"/>
            <a:ext cx="619125" cy="203200"/>
          </a:xfrm>
          <a:prstGeom prst="line">
            <a:avLst/>
          </a:prstGeom>
          <a:noFill/>
          <a:ln w="25400">
            <a:solidFill>
              <a:schemeClr val="tx1"/>
            </a:solidFill>
            <a:round/>
            <a:headEnd/>
            <a:tailEnd/>
          </a:ln>
          <a:effectLst/>
        </p:spPr>
        <p:txBody>
          <a:bodyPr wrap="none" anchor="ctr"/>
          <a:lstStyle/>
          <a:p>
            <a:endParaRPr lang="en-US"/>
          </a:p>
        </p:txBody>
      </p:sp>
      <p:sp>
        <p:nvSpPr>
          <p:cNvPr id="830487" name="AutoShape 23"/>
          <p:cNvSpPr>
            <a:spLocks/>
          </p:cNvSpPr>
          <p:nvPr/>
        </p:nvSpPr>
        <p:spPr bwMode="auto">
          <a:xfrm rot="-16200000">
            <a:off x="3784600" y="4991100"/>
            <a:ext cx="139700" cy="1358900"/>
          </a:xfrm>
          <a:prstGeom prst="rightBrace">
            <a:avLst>
              <a:gd name="adj1" fmla="val 81061"/>
              <a:gd name="adj2" fmla="val 50000"/>
            </a:avLst>
          </a:prstGeom>
          <a:noFill/>
          <a:ln w="25400">
            <a:solidFill>
              <a:schemeClr val="tx1"/>
            </a:solidFill>
            <a:round/>
            <a:headEnd/>
            <a:tailEnd/>
          </a:ln>
          <a:effectLst/>
        </p:spPr>
        <p:txBody>
          <a:bodyPr wrap="none" anchor="ctr"/>
          <a:lstStyle/>
          <a:p>
            <a:endParaRPr lang="en-US"/>
          </a:p>
        </p:txBody>
      </p:sp>
      <p:sp>
        <p:nvSpPr>
          <p:cNvPr id="830488" name="Line 24"/>
          <p:cNvSpPr>
            <a:spLocks noChangeShapeType="1"/>
          </p:cNvSpPr>
          <p:nvPr/>
        </p:nvSpPr>
        <p:spPr bwMode="auto">
          <a:xfrm flipH="1">
            <a:off x="3367088" y="5732463"/>
            <a:ext cx="487362" cy="217487"/>
          </a:xfrm>
          <a:prstGeom prst="line">
            <a:avLst/>
          </a:prstGeom>
          <a:noFill/>
          <a:ln w="25400">
            <a:solidFill>
              <a:schemeClr val="tx1"/>
            </a:solidFill>
            <a:round/>
            <a:headEnd/>
            <a:tailEnd/>
          </a:ln>
          <a:effectLst/>
        </p:spPr>
        <p:txBody>
          <a:bodyPr wrap="none" anchor="ctr"/>
          <a:lstStyle/>
          <a:p>
            <a:endParaRPr lang="en-US"/>
          </a:p>
        </p:txBody>
      </p:sp>
      <p:sp>
        <p:nvSpPr>
          <p:cNvPr id="830489" name="Text Box 25"/>
          <p:cNvSpPr txBox="1">
            <a:spLocks noChangeArrowheads="1"/>
          </p:cNvSpPr>
          <p:nvPr/>
        </p:nvSpPr>
        <p:spPr bwMode="auto">
          <a:xfrm>
            <a:off x="6308725" y="5197475"/>
            <a:ext cx="1343025" cy="165100"/>
          </a:xfrm>
          <a:prstGeom prst="rect">
            <a:avLst/>
          </a:prstGeom>
          <a:noFill/>
          <a:ln w="9525">
            <a:noFill/>
            <a:miter lim="800000"/>
            <a:headEnd/>
            <a:tailEnd/>
          </a:ln>
          <a:effectLst/>
        </p:spPr>
        <p:txBody>
          <a:bodyPr wrap="none" lIns="0" tIns="0" rIns="0" bIns="0"/>
          <a:lstStyle/>
          <a:p>
            <a:pPr algn="l">
              <a:lnSpc>
                <a:spcPct val="80000"/>
              </a:lnSpc>
            </a:pPr>
            <a:r>
              <a:rPr lang="en-US" sz="1400" b="1"/>
              <a:t>DNA nucleotide</a:t>
            </a:r>
          </a:p>
        </p:txBody>
      </p:sp>
      <p:sp>
        <p:nvSpPr>
          <p:cNvPr id="830490" name="AutoShape 26"/>
          <p:cNvSpPr>
            <a:spLocks/>
          </p:cNvSpPr>
          <p:nvPr/>
        </p:nvSpPr>
        <p:spPr bwMode="auto">
          <a:xfrm rot="-16200000">
            <a:off x="6892925" y="3698875"/>
            <a:ext cx="136525" cy="2797175"/>
          </a:xfrm>
          <a:prstGeom prst="rightBrace">
            <a:avLst>
              <a:gd name="adj1" fmla="val 170736"/>
              <a:gd name="adj2" fmla="val 50000"/>
            </a:avLst>
          </a:prstGeom>
          <a:noFill/>
          <a:ln w="25400">
            <a:solidFill>
              <a:schemeClr val="tx1"/>
            </a:solidFill>
            <a:round/>
            <a:headEnd/>
            <a:tailEnd/>
          </a:ln>
          <a:effectLst/>
        </p:spPr>
        <p:txBody>
          <a:bodyPr wrap="none" anchor="ctr"/>
          <a:lstStyle/>
          <a:p>
            <a:endParaRPr lang="en-US"/>
          </a:p>
        </p:txBody>
      </p:sp>
      <p:sp>
        <p:nvSpPr>
          <p:cNvPr id="830491" name="Text Box 27"/>
          <p:cNvSpPr txBox="1">
            <a:spLocks noChangeArrowheads="1"/>
          </p:cNvSpPr>
          <p:nvPr/>
        </p:nvSpPr>
        <p:spPr bwMode="auto">
          <a:xfrm>
            <a:off x="7400925" y="4589463"/>
            <a:ext cx="1206500" cy="381000"/>
          </a:xfrm>
          <a:prstGeom prst="rect">
            <a:avLst/>
          </a:prstGeom>
          <a:noFill/>
          <a:ln w="9525">
            <a:noFill/>
            <a:miter lim="800000"/>
            <a:headEnd/>
            <a:tailEnd/>
          </a:ln>
          <a:effectLst/>
        </p:spPr>
        <p:txBody>
          <a:bodyPr wrap="none" lIns="0" tIns="0" rIns="0" bIns="0"/>
          <a:lstStyle/>
          <a:p>
            <a:pPr algn="l">
              <a:lnSpc>
                <a:spcPct val="90000"/>
              </a:lnSpc>
            </a:pPr>
            <a:r>
              <a:rPr lang="en-US" sz="1400" b="1"/>
              <a:t>Sugar</a:t>
            </a:r>
          </a:p>
          <a:p>
            <a:pPr algn="l">
              <a:lnSpc>
                <a:spcPct val="90000"/>
              </a:lnSpc>
            </a:pPr>
            <a:r>
              <a:rPr lang="en-US" sz="1400" b="1"/>
              <a:t>(deoxyribose)</a:t>
            </a:r>
          </a:p>
        </p:txBody>
      </p:sp>
      <p:sp>
        <p:nvSpPr>
          <p:cNvPr id="830492" name="Text Box 28"/>
          <p:cNvSpPr txBox="1">
            <a:spLocks noChangeArrowheads="1"/>
          </p:cNvSpPr>
          <p:nvPr/>
        </p:nvSpPr>
        <p:spPr bwMode="auto">
          <a:xfrm>
            <a:off x="7850188" y="3435350"/>
            <a:ext cx="1019175" cy="190500"/>
          </a:xfrm>
          <a:prstGeom prst="rect">
            <a:avLst/>
          </a:prstGeom>
          <a:noFill/>
          <a:ln w="9525">
            <a:noFill/>
            <a:miter lim="800000"/>
            <a:headEnd/>
            <a:tailEnd/>
          </a:ln>
          <a:effectLst/>
        </p:spPr>
        <p:txBody>
          <a:bodyPr wrap="none" lIns="0" tIns="0" rIns="0" bIns="0"/>
          <a:lstStyle/>
          <a:p>
            <a:pPr algn="l">
              <a:lnSpc>
                <a:spcPct val="80000"/>
              </a:lnSpc>
            </a:pPr>
            <a:r>
              <a:rPr lang="en-US" sz="1400" b="1"/>
              <a:t>Thymine (T)</a:t>
            </a:r>
          </a:p>
        </p:txBody>
      </p:sp>
      <p:sp>
        <p:nvSpPr>
          <p:cNvPr id="830493" name="Text Box 29"/>
          <p:cNvSpPr txBox="1">
            <a:spLocks noChangeArrowheads="1"/>
          </p:cNvSpPr>
          <p:nvPr/>
        </p:nvSpPr>
        <p:spPr bwMode="auto">
          <a:xfrm>
            <a:off x="7285038" y="2003425"/>
            <a:ext cx="1574800" cy="454025"/>
          </a:xfrm>
          <a:prstGeom prst="rect">
            <a:avLst/>
          </a:prstGeom>
          <a:noFill/>
          <a:ln w="9525">
            <a:noFill/>
            <a:miter lim="800000"/>
            <a:headEnd/>
            <a:tailEnd/>
          </a:ln>
          <a:effectLst/>
        </p:spPr>
        <p:txBody>
          <a:bodyPr wrap="none" lIns="0" tIns="0" rIns="0" bIns="0"/>
          <a:lstStyle/>
          <a:p>
            <a:pPr algn="l">
              <a:lnSpc>
                <a:spcPct val="90000"/>
              </a:lnSpc>
            </a:pPr>
            <a:r>
              <a:rPr lang="en-US" sz="1400" b="1"/>
              <a:t>Nitrogenous base</a:t>
            </a:r>
          </a:p>
          <a:p>
            <a:pPr algn="l">
              <a:lnSpc>
                <a:spcPct val="90000"/>
              </a:lnSpc>
            </a:pPr>
            <a:r>
              <a:rPr lang="en-US" sz="1400" b="1"/>
              <a:t>(A, G, C, or T)</a:t>
            </a:r>
          </a:p>
        </p:txBody>
      </p:sp>
      <p:sp>
        <p:nvSpPr>
          <p:cNvPr id="830494" name="Text Box 30"/>
          <p:cNvSpPr txBox="1">
            <a:spLocks noChangeArrowheads="1"/>
          </p:cNvSpPr>
          <p:nvPr/>
        </p:nvSpPr>
        <p:spPr bwMode="auto">
          <a:xfrm>
            <a:off x="5508625" y="2408238"/>
            <a:ext cx="876300" cy="377825"/>
          </a:xfrm>
          <a:prstGeom prst="rect">
            <a:avLst/>
          </a:prstGeom>
          <a:noFill/>
          <a:ln w="9525">
            <a:noFill/>
            <a:miter lim="800000"/>
            <a:headEnd/>
            <a:tailEnd/>
          </a:ln>
          <a:effectLst/>
        </p:spPr>
        <p:txBody>
          <a:bodyPr wrap="none" lIns="0" tIns="0" rIns="0" bIns="0"/>
          <a:lstStyle/>
          <a:p>
            <a:pPr algn="ctr">
              <a:lnSpc>
                <a:spcPct val="90000"/>
              </a:lnSpc>
            </a:pPr>
            <a:r>
              <a:rPr lang="en-US" sz="1400" b="1"/>
              <a:t>Phosphate</a:t>
            </a:r>
          </a:p>
          <a:p>
            <a:pPr algn="ctr">
              <a:lnSpc>
                <a:spcPct val="90000"/>
              </a:lnSpc>
            </a:pPr>
            <a:r>
              <a:rPr lang="en-US" sz="1400" b="1"/>
              <a:t>group</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32518" name="Picture 6" descr="10_02bNitrogenousBasesDNA-U"/>
          <p:cNvPicPr>
            <a:picLocks noChangeAspect="1" noChangeArrowheads="1"/>
          </p:cNvPicPr>
          <p:nvPr/>
        </p:nvPicPr>
        <p:blipFill>
          <a:blip r:embed="rId5" cstate="print"/>
          <a:srcRect/>
          <a:stretch>
            <a:fillRect/>
          </a:stretch>
        </p:blipFill>
        <p:spPr bwMode="auto">
          <a:xfrm>
            <a:off x="296863" y="2154238"/>
            <a:ext cx="8548687" cy="2547937"/>
          </a:xfrm>
          <a:prstGeom prst="rect">
            <a:avLst/>
          </a:prstGeom>
          <a:noFill/>
        </p:spPr>
      </p:pic>
      <p:sp>
        <p:nvSpPr>
          <p:cNvPr id="832519" name="Text Box 7"/>
          <p:cNvSpPr txBox="1">
            <a:spLocks noChangeArrowheads="1"/>
          </p:cNvSpPr>
          <p:nvPr/>
        </p:nvSpPr>
        <p:spPr bwMode="auto">
          <a:xfrm>
            <a:off x="1395413" y="4243388"/>
            <a:ext cx="1516062" cy="265112"/>
          </a:xfrm>
          <a:prstGeom prst="rect">
            <a:avLst/>
          </a:prstGeom>
          <a:noFill/>
          <a:ln w="9525">
            <a:noFill/>
            <a:miter lim="800000"/>
            <a:headEnd/>
            <a:tailEnd/>
          </a:ln>
          <a:effectLst/>
        </p:spPr>
        <p:txBody>
          <a:bodyPr wrap="none" lIns="0" tIns="0" rIns="0" bIns="0"/>
          <a:lstStyle/>
          <a:p>
            <a:pPr algn="ctr">
              <a:lnSpc>
                <a:spcPct val="90000"/>
              </a:lnSpc>
            </a:pPr>
            <a:r>
              <a:rPr lang="en-US" sz="2000" b="1"/>
              <a:t>Pyrimidines</a:t>
            </a:r>
          </a:p>
        </p:txBody>
      </p:sp>
      <p:sp>
        <p:nvSpPr>
          <p:cNvPr id="832520" name="Text Box 8"/>
          <p:cNvSpPr txBox="1">
            <a:spLocks noChangeArrowheads="1"/>
          </p:cNvSpPr>
          <p:nvPr/>
        </p:nvSpPr>
        <p:spPr bwMode="auto">
          <a:xfrm>
            <a:off x="6986588" y="3778250"/>
            <a:ext cx="1516062" cy="265113"/>
          </a:xfrm>
          <a:prstGeom prst="rect">
            <a:avLst/>
          </a:prstGeom>
          <a:noFill/>
          <a:ln w="9525">
            <a:noFill/>
            <a:miter lim="800000"/>
            <a:headEnd/>
            <a:tailEnd/>
          </a:ln>
          <a:effectLst/>
        </p:spPr>
        <p:txBody>
          <a:bodyPr wrap="none" lIns="0" tIns="0" rIns="0" bIns="0"/>
          <a:lstStyle/>
          <a:p>
            <a:pPr algn="ctr">
              <a:lnSpc>
                <a:spcPct val="90000"/>
              </a:lnSpc>
            </a:pPr>
            <a:r>
              <a:rPr lang="en-US" sz="2000" b="1"/>
              <a:t>Guanine (G)</a:t>
            </a:r>
          </a:p>
        </p:txBody>
      </p:sp>
      <p:sp>
        <p:nvSpPr>
          <p:cNvPr id="832521" name="Text Box 9"/>
          <p:cNvSpPr txBox="1">
            <a:spLocks noChangeArrowheads="1"/>
          </p:cNvSpPr>
          <p:nvPr/>
        </p:nvSpPr>
        <p:spPr bwMode="auto">
          <a:xfrm>
            <a:off x="4584700" y="3787775"/>
            <a:ext cx="1516063" cy="265113"/>
          </a:xfrm>
          <a:prstGeom prst="rect">
            <a:avLst/>
          </a:prstGeom>
          <a:noFill/>
          <a:ln w="9525">
            <a:noFill/>
            <a:miter lim="800000"/>
            <a:headEnd/>
            <a:tailEnd/>
          </a:ln>
          <a:effectLst/>
        </p:spPr>
        <p:txBody>
          <a:bodyPr wrap="none" lIns="0" tIns="0" rIns="0" bIns="0"/>
          <a:lstStyle/>
          <a:p>
            <a:pPr algn="ctr">
              <a:lnSpc>
                <a:spcPct val="90000"/>
              </a:lnSpc>
            </a:pPr>
            <a:r>
              <a:rPr lang="en-US" sz="2000" b="1"/>
              <a:t>Adenine (A)</a:t>
            </a:r>
          </a:p>
        </p:txBody>
      </p:sp>
      <p:sp>
        <p:nvSpPr>
          <p:cNvPr id="832522" name="Text Box 10"/>
          <p:cNvSpPr txBox="1">
            <a:spLocks noChangeArrowheads="1"/>
          </p:cNvSpPr>
          <p:nvPr/>
        </p:nvSpPr>
        <p:spPr bwMode="auto">
          <a:xfrm>
            <a:off x="2600325" y="3770313"/>
            <a:ext cx="1516063" cy="265112"/>
          </a:xfrm>
          <a:prstGeom prst="rect">
            <a:avLst/>
          </a:prstGeom>
          <a:noFill/>
          <a:ln w="9525">
            <a:noFill/>
            <a:miter lim="800000"/>
            <a:headEnd/>
            <a:tailEnd/>
          </a:ln>
          <a:effectLst/>
        </p:spPr>
        <p:txBody>
          <a:bodyPr wrap="none" lIns="0" tIns="0" rIns="0" bIns="0"/>
          <a:lstStyle/>
          <a:p>
            <a:pPr algn="ctr">
              <a:lnSpc>
                <a:spcPct val="90000"/>
              </a:lnSpc>
            </a:pPr>
            <a:r>
              <a:rPr lang="en-US" sz="2000" b="1"/>
              <a:t>Cytosine (C)</a:t>
            </a:r>
          </a:p>
        </p:txBody>
      </p:sp>
      <p:sp>
        <p:nvSpPr>
          <p:cNvPr id="832523" name="Text Box 11"/>
          <p:cNvSpPr txBox="1">
            <a:spLocks noChangeArrowheads="1"/>
          </p:cNvSpPr>
          <p:nvPr/>
        </p:nvSpPr>
        <p:spPr bwMode="auto">
          <a:xfrm>
            <a:off x="381000" y="3770313"/>
            <a:ext cx="1516063" cy="265112"/>
          </a:xfrm>
          <a:prstGeom prst="rect">
            <a:avLst/>
          </a:prstGeom>
          <a:noFill/>
          <a:ln w="9525">
            <a:noFill/>
            <a:miter lim="800000"/>
            <a:headEnd/>
            <a:tailEnd/>
          </a:ln>
          <a:effectLst/>
        </p:spPr>
        <p:txBody>
          <a:bodyPr wrap="none" lIns="0" tIns="0" rIns="0" bIns="0"/>
          <a:lstStyle/>
          <a:p>
            <a:pPr algn="ctr">
              <a:lnSpc>
                <a:spcPct val="90000"/>
              </a:lnSpc>
            </a:pPr>
            <a:r>
              <a:rPr lang="en-US" sz="2000" b="1"/>
              <a:t>Thymine (T)</a:t>
            </a:r>
          </a:p>
        </p:txBody>
      </p:sp>
      <p:sp>
        <p:nvSpPr>
          <p:cNvPr id="832524" name="Text Box 12"/>
          <p:cNvSpPr txBox="1">
            <a:spLocks noChangeArrowheads="1"/>
          </p:cNvSpPr>
          <p:nvPr/>
        </p:nvSpPr>
        <p:spPr bwMode="auto">
          <a:xfrm>
            <a:off x="5868988" y="4246563"/>
            <a:ext cx="1516062" cy="265112"/>
          </a:xfrm>
          <a:prstGeom prst="rect">
            <a:avLst/>
          </a:prstGeom>
          <a:noFill/>
          <a:ln w="9525">
            <a:noFill/>
            <a:miter lim="800000"/>
            <a:headEnd/>
            <a:tailEnd/>
          </a:ln>
          <a:effectLst/>
        </p:spPr>
        <p:txBody>
          <a:bodyPr wrap="none" lIns="0" tIns="0" rIns="0" bIns="0"/>
          <a:lstStyle/>
          <a:p>
            <a:pPr algn="ctr">
              <a:lnSpc>
                <a:spcPct val="90000"/>
              </a:lnSpc>
            </a:pPr>
            <a:r>
              <a:rPr lang="en-US" sz="2000" b="1"/>
              <a:t>Purines</a:t>
            </a:r>
          </a:p>
        </p:txBody>
      </p:sp>
      <p:sp>
        <p:nvSpPr>
          <p:cNvPr id="832525" name="AutoShape 13"/>
          <p:cNvSpPr>
            <a:spLocks/>
          </p:cNvSpPr>
          <p:nvPr/>
        </p:nvSpPr>
        <p:spPr bwMode="auto">
          <a:xfrm rot="-16200000">
            <a:off x="6548438" y="2012950"/>
            <a:ext cx="158750" cy="4276725"/>
          </a:xfrm>
          <a:prstGeom prst="rightBrace">
            <a:avLst>
              <a:gd name="adj1" fmla="val 224500"/>
              <a:gd name="adj2" fmla="val 50000"/>
            </a:avLst>
          </a:prstGeom>
          <a:noFill/>
          <a:ln w="25400">
            <a:solidFill>
              <a:schemeClr val="tx1"/>
            </a:solidFill>
            <a:round/>
            <a:headEnd/>
            <a:tailEnd/>
          </a:ln>
          <a:effectLst/>
        </p:spPr>
        <p:txBody>
          <a:bodyPr wrap="none" anchor="ctr"/>
          <a:lstStyle/>
          <a:p>
            <a:endParaRPr lang="en-US"/>
          </a:p>
        </p:txBody>
      </p:sp>
      <p:sp>
        <p:nvSpPr>
          <p:cNvPr id="832526" name="AutoShape 14"/>
          <p:cNvSpPr>
            <a:spLocks/>
          </p:cNvSpPr>
          <p:nvPr/>
        </p:nvSpPr>
        <p:spPr bwMode="auto">
          <a:xfrm rot="-16200000">
            <a:off x="2084388" y="2365375"/>
            <a:ext cx="146050" cy="3565525"/>
          </a:xfrm>
          <a:prstGeom prst="rightBrace">
            <a:avLst>
              <a:gd name="adj1" fmla="val 203442"/>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36614" name="Picture 6" descr="10_02dRNAPolynucleotide-U"/>
          <p:cNvPicPr>
            <a:picLocks noChangeAspect="1" noChangeArrowheads="1"/>
          </p:cNvPicPr>
          <p:nvPr/>
        </p:nvPicPr>
        <p:blipFill>
          <a:blip r:embed="rId5" cstate="print"/>
          <a:srcRect/>
          <a:stretch>
            <a:fillRect/>
          </a:stretch>
        </p:blipFill>
        <p:spPr bwMode="auto">
          <a:xfrm>
            <a:off x="1751013" y="139700"/>
            <a:ext cx="5640387" cy="6578600"/>
          </a:xfrm>
          <a:prstGeom prst="rect">
            <a:avLst/>
          </a:prstGeom>
          <a:noFill/>
        </p:spPr>
      </p:pic>
      <p:sp>
        <p:nvSpPr>
          <p:cNvPr id="836615" name="Text Box 7"/>
          <p:cNvSpPr txBox="1">
            <a:spLocks noChangeArrowheads="1"/>
          </p:cNvSpPr>
          <p:nvPr/>
        </p:nvSpPr>
        <p:spPr bwMode="auto">
          <a:xfrm>
            <a:off x="4314825" y="5675313"/>
            <a:ext cx="1122363" cy="320675"/>
          </a:xfrm>
          <a:prstGeom prst="rect">
            <a:avLst/>
          </a:prstGeom>
          <a:noFill/>
          <a:ln w="9525">
            <a:noFill/>
            <a:miter lim="800000"/>
            <a:headEnd/>
            <a:tailEnd/>
          </a:ln>
          <a:effectLst/>
        </p:spPr>
        <p:txBody>
          <a:bodyPr wrap="none" lIns="0" tIns="0" rIns="0" bIns="0"/>
          <a:lstStyle/>
          <a:p>
            <a:pPr algn="l">
              <a:lnSpc>
                <a:spcPct val="90000"/>
              </a:lnSpc>
            </a:pPr>
            <a:r>
              <a:rPr lang="en-US" b="1"/>
              <a:t>Ribose</a:t>
            </a:r>
          </a:p>
        </p:txBody>
      </p:sp>
      <p:sp>
        <p:nvSpPr>
          <p:cNvPr id="836616" name="Text Box 8"/>
          <p:cNvSpPr txBox="1">
            <a:spLocks noChangeArrowheads="1"/>
          </p:cNvSpPr>
          <p:nvPr/>
        </p:nvSpPr>
        <p:spPr bwMode="auto">
          <a:xfrm>
            <a:off x="5595938" y="2425700"/>
            <a:ext cx="1743075" cy="300038"/>
          </a:xfrm>
          <a:prstGeom prst="rect">
            <a:avLst/>
          </a:prstGeom>
          <a:noFill/>
          <a:ln w="9525">
            <a:noFill/>
            <a:miter lim="800000"/>
            <a:headEnd/>
            <a:tailEnd/>
          </a:ln>
          <a:effectLst/>
        </p:spPr>
        <p:txBody>
          <a:bodyPr wrap="none" lIns="0" tIns="0" rIns="0" bIns="0"/>
          <a:lstStyle/>
          <a:p>
            <a:pPr algn="l">
              <a:lnSpc>
                <a:spcPct val="80000"/>
              </a:lnSpc>
            </a:pPr>
            <a:r>
              <a:rPr lang="en-US" b="1"/>
              <a:t>Cytosine</a:t>
            </a:r>
          </a:p>
        </p:txBody>
      </p:sp>
      <p:sp>
        <p:nvSpPr>
          <p:cNvPr id="836617" name="Text Box 9"/>
          <p:cNvSpPr txBox="1">
            <a:spLocks noChangeArrowheads="1"/>
          </p:cNvSpPr>
          <p:nvPr/>
        </p:nvSpPr>
        <p:spPr bwMode="auto">
          <a:xfrm>
            <a:off x="6519863" y="1214438"/>
            <a:ext cx="896937" cy="327025"/>
          </a:xfrm>
          <a:prstGeom prst="rect">
            <a:avLst/>
          </a:prstGeom>
          <a:noFill/>
          <a:ln w="9525">
            <a:noFill/>
            <a:miter lim="800000"/>
            <a:headEnd/>
            <a:tailEnd/>
          </a:ln>
          <a:effectLst/>
        </p:spPr>
        <p:txBody>
          <a:bodyPr wrap="none" lIns="0" tIns="0" rIns="0" bIns="0"/>
          <a:lstStyle/>
          <a:p>
            <a:pPr algn="l">
              <a:lnSpc>
                <a:spcPct val="90000"/>
              </a:lnSpc>
            </a:pPr>
            <a:r>
              <a:rPr lang="en-US" b="1"/>
              <a:t>Uracil</a:t>
            </a:r>
          </a:p>
        </p:txBody>
      </p:sp>
      <p:sp>
        <p:nvSpPr>
          <p:cNvPr id="836618" name="Text Box 10"/>
          <p:cNvSpPr txBox="1">
            <a:spLocks noChangeArrowheads="1"/>
          </p:cNvSpPr>
          <p:nvPr/>
        </p:nvSpPr>
        <p:spPr bwMode="auto">
          <a:xfrm>
            <a:off x="4840288" y="4405313"/>
            <a:ext cx="1685925" cy="307975"/>
          </a:xfrm>
          <a:prstGeom prst="rect">
            <a:avLst/>
          </a:prstGeom>
          <a:noFill/>
          <a:ln w="9525">
            <a:noFill/>
            <a:miter lim="800000"/>
            <a:headEnd/>
            <a:tailEnd/>
          </a:ln>
          <a:effectLst/>
        </p:spPr>
        <p:txBody>
          <a:bodyPr wrap="none" lIns="0" tIns="0" rIns="0" bIns="0"/>
          <a:lstStyle/>
          <a:p>
            <a:pPr algn="l">
              <a:lnSpc>
                <a:spcPct val="90000"/>
              </a:lnSpc>
            </a:pPr>
            <a:r>
              <a:rPr lang="en-US" b="1"/>
              <a:t>Phosphate</a:t>
            </a:r>
          </a:p>
        </p:txBody>
      </p:sp>
      <p:sp>
        <p:nvSpPr>
          <p:cNvPr id="836619" name="Text Box 11"/>
          <p:cNvSpPr txBox="1">
            <a:spLocks noChangeArrowheads="1"/>
          </p:cNvSpPr>
          <p:nvPr/>
        </p:nvSpPr>
        <p:spPr bwMode="auto">
          <a:xfrm>
            <a:off x="2873375" y="2295525"/>
            <a:ext cx="1260475" cy="327025"/>
          </a:xfrm>
          <a:prstGeom prst="rect">
            <a:avLst/>
          </a:prstGeom>
          <a:noFill/>
          <a:ln w="9525">
            <a:noFill/>
            <a:miter lim="800000"/>
            <a:headEnd/>
            <a:tailEnd/>
          </a:ln>
          <a:effectLst/>
        </p:spPr>
        <p:txBody>
          <a:bodyPr wrap="none" lIns="0" tIns="0" rIns="0" bIns="0"/>
          <a:lstStyle/>
          <a:p>
            <a:pPr algn="l">
              <a:lnSpc>
                <a:spcPct val="90000"/>
              </a:lnSpc>
            </a:pPr>
            <a:r>
              <a:rPr lang="en-US" b="1"/>
              <a:t>Guanine</a:t>
            </a:r>
          </a:p>
        </p:txBody>
      </p:sp>
      <p:sp>
        <p:nvSpPr>
          <p:cNvPr id="836620" name="Text Box 12"/>
          <p:cNvSpPr txBox="1">
            <a:spLocks noChangeArrowheads="1"/>
          </p:cNvSpPr>
          <p:nvPr/>
        </p:nvSpPr>
        <p:spPr bwMode="auto">
          <a:xfrm>
            <a:off x="5943600" y="1808163"/>
            <a:ext cx="1235075" cy="334962"/>
          </a:xfrm>
          <a:prstGeom prst="rect">
            <a:avLst/>
          </a:prstGeom>
          <a:noFill/>
          <a:ln w="9525">
            <a:noFill/>
            <a:miter lim="800000"/>
            <a:headEnd/>
            <a:tailEnd/>
          </a:ln>
          <a:effectLst/>
        </p:spPr>
        <p:txBody>
          <a:bodyPr wrap="none" lIns="0" tIns="0" rIns="0" bIns="0"/>
          <a:lstStyle/>
          <a:p>
            <a:pPr algn="l">
              <a:lnSpc>
                <a:spcPct val="90000"/>
              </a:lnSpc>
            </a:pPr>
            <a:r>
              <a:rPr lang="en-US" b="1"/>
              <a:t>Adenine</a:t>
            </a:r>
          </a:p>
        </p:txBody>
      </p:sp>
      <p:sp>
        <p:nvSpPr>
          <p:cNvPr id="836621" name="Line 13"/>
          <p:cNvSpPr>
            <a:spLocks noChangeShapeType="1"/>
          </p:cNvSpPr>
          <p:nvPr/>
        </p:nvSpPr>
        <p:spPr bwMode="auto">
          <a:xfrm>
            <a:off x="3675063" y="2608263"/>
            <a:ext cx="414337" cy="414337"/>
          </a:xfrm>
          <a:prstGeom prst="line">
            <a:avLst/>
          </a:prstGeom>
          <a:noFill/>
          <a:ln w="25400">
            <a:solidFill>
              <a:schemeClr val="tx1"/>
            </a:solidFill>
            <a:round/>
            <a:headEnd/>
            <a:tailEnd/>
          </a:ln>
          <a:effectLst/>
        </p:spPr>
        <p:txBody>
          <a:bodyPr wrap="none" anchor="ctr"/>
          <a:lstStyle/>
          <a:p>
            <a:endParaRPr lang="en-US"/>
          </a:p>
        </p:txBody>
      </p:sp>
      <p:sp>
        <p:nvSpPr>
          <p:cNvPr id="836622" name="Line 14"/>
          <p:cNvSpPr>
            <a:spLocks noChangeShapeType="1"/>
          </p:cNvSpPr>
          <p:nvPr/>
        </p:nvSpPr>
        <p:spPr bwMode="auto">
          <a:xfrm>
            <a:off x="4275138" y="4064000"/>
            <a:ext cx="525462" cy="533400"/>
          </a:xfrm>
          <a:prstGeom prst="line">
            <a:avLst/>
          </a:prstGeom>
          <a:noFill/>
          <a:ln w="25400">
            <a:solidFill>
              <a:schemeClr val="tx1"/>
            </a:solidFill>
            <a:round/>
            <a:headEnd/>
            <a:tailEnd/>
          </a:ln>
          <a:effectLst/>
        </p:spPr>
        <p:txBody>
          <a:bodyPr wrap="none" anchor="ctr"/>
          <a:lstStyle/>
          <a:p>
            <a:endParaRPr lang="en-US"/>
          </a:p>
        </p:txBody>
      </p:sp>
      <p:sp>
        <p:nvSpPr>
          <p:cNvPr id="836623" name="Line 15"/>
          <p:cNvSpPr>
            <a:spLocks noChangeShapeType="1"/>
          </p:cNvSpPr>
          <p:nvPr/>
        </p:nvSpPr>
        <p:spPr bwMode="auto">
          <a:xfrm>
            <a:off x="3538538" y="5875338"/>
            <a:ext cx="736600" cy="0"/>
          </a:xfrm>
          <a:prstGeom prst="line">
            <a:avLst/>
          </a:prstGeom>
          <a:noFill/>
          <a:ln w="25400">
            <a:solidFill>
              <a:schemeClr val="tx1"/>
            </a:solidFill>
            <a:round/>
            <a:headEnd/>
            <a:tailEnd/>
          </a:ln>
          <a:effectLst/>
        </p:spPr>
        <p:txBody>
          <a:bodyPr wrap="none" anchor="ctr"/>
          <a:lstStyle/>
          <a:p>
            <a:endParaRPr lang="en-US"/>
          </a:p>
        </p:txBody>
      </p:sp>
      <p:sp>
        <p:nvSpPr>
          <p:cNvPr id="836624" name="Line 16"/>
          <p:cNvSpPr>
            <a:spLocks noChangeShapeType="1"/>
          </p:cNvSpPr>
          <p:nvPr/>
        </p:nvSpPr>
        <p:spPr bwMode="auto">
          <a:xfrm>
            <a:off x="5138738" y="2598738"/>
            <a:ext cx="398462" cy="0"/>
          </a:xfrm>
          <a:prstGeom prst="line">
            <a:avLst/>
          </a:prstGeom>
          <a:noFill/>
          <a:ln w="25400">
            <a:solidFill>
              <a:schemeClr val="tx1"/>
            </a:solidFill>
            <a:round/>
            <a:headEnd/>
            <a:tailEnd/>
          </a:ln>
          <a:effectLst/>
        </p:spPr>
        <p:txBody>
          <a:bodyPr wrap="none" anchor="ctr"/>
          <a:lstStyle/>
          <a:p>
            <a:endParaRPr lang="en-US"/>
          </a:p>
        </p:txBody>
      </p:sp>
      <p:sp>
        <p:nvSpPr>
          <p:cNvPr id="836625" name="Line 17"/>
          <p:cNvSpPr>
            <a:spLocks noChangeShapeType="1"/>
          </p:cNvSpPr>
          <p:nvPr/>
        </p:nvSpPr>
        <p:spPr bwMode="auto">
          <a:xfrm>
            <a:off x="5199063" y="1541463"/>
            <a:ext cx="676275" cy="457200"/>
          </a:xfrm>
          <a:prstGeom prst="line">
            <a:avLst/>
          </a:prstGeom>
          <a:noFill/>
          <a:ln w="25400">
            <a:solidFill>
              <a:schemeClr val="tx1"/>
            </a:solidFill>
            <a:round/>
            <a:headEnd/>
            <a:tailEnd/>
          </a:ln>
          <a:effectLst/>
        </p:spPr>
        <p:txBody>
          <a:bodyPr wrap="none" anchor="ctr"/>
          <a:lstStyle/>
          <a:p>
            <a:endParaRPr lang="en-US"/>
          </a:p>
        </p:txBody>
      </p:sp>
      <p:sp>
        <p:nvSpPr>
          <p:cNvPr id="836626" name="Line 18"/>
          <p:cNvSpPr>
            <a:spLocks noChangeShapeType="1"/>
          </p:cNvSpPr>
          <p:nvPr/>
        </p:nvSpPr>
        <p:spPr bwMode="auto">
          <a:xfrm>
            <a:off x="6096000" y="1404938"/>
            <a:ext cx="347663" cy="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165100" y="169863"/>
            <a:ext cx="8543925" cy="503237"/>
          </a:xfrm>
        </p:spPr>
        <p:txBody>
          <a:bodyPr/>
          <a:lstStyle/>
          <a:p>
            <a:pPr marL="914400" indent="-914400"/>
            <a:r>
              <a:rPr lang="en-US" sz="3200"/>
              <a:t>10.3 DNA is a double-stranded helix</a:t>
            </a:r>
          </a:p>
        </p:txBody>
      </p:sp>
      <p:sp>
        <p:nvSpPr>
          <p:cNvPr id="838659" name="Rectangle 3"/>
          <p:cNvSpPr>
            <a:spLocks noGrp="1" noChangeArrowheads="1"/>
          </p:cNvSpPr>
          <p:nvPr>
            <p:ph type="body" idx="1"/>
          </p:nvPr>
        </p:nvSpPr>
        <p:spPr>
          <a:xfrm>
            <a:off x="46038" y="1285875"/>
            <a:ext cx="8534400" cy="5213350"/>
          </a:xfrm>
        </p:spPr>
        <p:txBody>
          <a:bodyPr/>
          <a:lstStyle/>
          <a:p>
            <a:pPr marL="455613" lvl="1"/>
            <a:r>
              <a:rPr lang="en-US" sz="2800"/>
              <a:t>James D. Watson and Francis Crick deduced the secondary structure of DNA, with X-ray crystallography data from Rosalind Franklin and Maurice Wilkins</a:t>
            </a:r>
          </a:p>
        </p:txBody>
      </p:sp>
      <p:sp>
        <p:nvSpPr>
          <p:cNvPr id="8386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3866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3866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3866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5" name="Rectangle 3"/>
          <p:cNvSpPr>
            <a:spLocks noGrp="1" noChangeArrowheads="1"/>
          </p:cNvSpPr>
          <p:nvPr>
            <p:ph type="body" idx="1"/>
          </p:nvPr>
        </p:nvSpPr>
        <p:spPr>
          <a:xfrm>
            <a:off x="46038" y="1285875"/>
            <a:ext cx="8534400" cy="5213350"/>
          </a:xfrm>
        </p:spPr>
        <p:txBody>
          <a:bodyPr/>
          <a:lstStyle/>
          <a:p>
            <a:pPr marL="455613" lvl="1"/>
            <a:r>
              <a:rPr lang="en-US" sz="2800"/>
              <a:t>DNA is composed of two polynucleotide chains joined together by hydrogen bonding between bases, twisted into a helical shape</a:t>
            </a:r>
          </a:p>
          <a:p>
            <a:pPr marL="1138238" lvl="2" indent="-334963">
              <a:buFontTx/>
              <a:buChar char="–"/>
            </a:pPr>
            <a:r>
              <a:rPr lang="en-US" sz="2400"/>
              <a:t>The sugar-phosphate backbone is on the outside</a:t>
            </a:r>
          </a:p>
          <a:p>
            <a:pPr marL="1138238" lvl="2" indent="-334963">
              <a:buFontTx/>
              <a:buChar char="–"/>
            </a:pPr>
            <a:r>
              <a:rPr lang="en-US" sz="2400"/>
              <a:t>The nitrogenous bases are perpendicular to the backbone in the interior</a:t>
            </a:r>
          </a:p>
          <a:p>
            <a:pPr marL="1138238" lvl="2" indent="-334963">
              <a:buFontTx/>
              <a:buChar char="–"/>
            </a:pPr>
            <a:r>
              <a:rPr lang="en-US" sz="2400"/>
              <a:t>Specific pairs of bases give the helix a uniform shape</a:t>
            </a:r>
          </a:p>
          <a:p>
            <a:pPr marL="1809750" lvl="3" indent="-323850">
              <a:buFontTx/>
              <a:buChar char="–"/>
            </a:pPr>
            <a:r>
              <a:rPr lang="en-US"/>
              <a:t>A pairs with T, forming two hydrogen bonds</a:t>
            </a:r>
          </a:p>
          <a:p>
            <a:pPr marL="1809750" lvl="3" indent="-323850">
              <a:buFontTx/>
              <a:buChar char="–"/>
            </a:pPr>
            <a:r>
              <a:rPr lang="en-US"/>
              <a:t>G pairs with C, forming three hydrogen bonds</a:t>
            </a:r>
            <a:endParaRPr lang="en-US" sz="1800"/>
          </a:p>
        </p:txBody>
      </p:sp>
      <p:sp>
        <p:nvSpPr>
          <p:cNvPr id="100147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0147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0147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147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40713" name="Picture 9" descr="10_03a_FranklinX-ray-L"/>
          <p:cNvPicPr>
            <a:picLocks noChangeAspect="1" noChangeArrowheads="1"/>
          </p:cNvPicPr>
          <p:nvPr/>
        </p:nvPicPr>
        <p:blipFill>
          <a:blip r:embed="rId5" cstate="print"/>
          <a:srcRect/>
          <a:stretch>
            <a:fillRect/>
          </a:stretch>
        </p:blipFill>
        <p:spPr bwMode="auto">
          <a:xfrm>
            <a:off x="293688" y="328613"/>
            <a:ext cx="8555037" cy="6200775"/>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42758" name="Picture 6" descr="10_03bWatsonAndCrick-L"/>
          <p:cNvPicPr>
            <a:picLocks noChangeAspect="1" noChangeArrowheads="1"/>
          </p:cNvPicPr>
          <p:nvPr/>
        </p:nvPicPr>
        <p:blipFill>
          <a:blip r:embed="rId5" cstate="print"/>
          <a:srcRect/>
          <a:stretch>
            <a:fillRect/>
          </a:stretch>
        </p:blipFill>
        <p:spPr bwMode="auto">
          <a:xfrm>
            <a:off x="684213" y="188913"/>
            <a:ext cx="7773987" cy="65913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44806" name="Picture 6" descr="10_03cRopeLadderModel-U"/>
          <p:cNvPicPr>
            <a:picLocks noChangeAspect="1" noChangeArrowheads="1"/>
          </p:cNvPicPr>
          <p:nvPr/>
        </p:nvPicPr>
        <p:blipFill>
          <a:blip r:embed="rId5" cstate="print"/>
          <a:srcRect/>
          <a:stretch>
            <a:fillRect/>
          </a:stretch>
        </p:blipFill>
        <p:spPr bwMode="auto">
          <a:xfrm>
            <a:off x="358775" y="188913"/>
            <a:ext cx="8426450" cy="6591300"/>
          </a:xfrm>
          <a:prstGeom prst="rect">
            <a:avLst/>
          </a:prstGeom>
          <a:noFill/>
        </p:spPr>
      </p:pic>
      <p:sp>
        <p:nvSpPr>
          <p:cNvPr id="844807" name="Text Box 7"/>
          <p:cNvSpPr txBox="1">
            <a:spLocks noChangeArrowheads="1"/>
          </p:cNvSpPr>
          <p:nvPr/>
        </p:nvSpPr>
        <p:spPr bwMode="auto">
          <a:xfrm>
            <a:off x="4268788" y="6346825"/>
            <a:ext cx="860425" cy="309563"/>
          </a:xfrm>
          <a:prstGeom prst="rect">
            <a:avLst/>
          </a:prstGeom>
          <a:noFill/>
          <a:ln w="9525">
            <a:noFill/>
            <a:miter lim="800000"/>
            <a:headEnd/>
            <a:tailEnd/>
          </a:ln>
          <a:effectLst/>
        </p:spPr>
        <p:txBody>
          <a:bodyPr wrap="none" lIns="0" tIns="0" rIns="0" bIns="0"/>
          <a:lstStyle/>
          <a:p>
            <a:pPr algn="l">
              <a:lnSpc>
                <a:spcPct val="80000"/>
              </a:lnSpc>
            </a:pPr>
            <a:r>
              <a:rPr lang="en-US" b="1"/>
              <a:t>Twist</a:t>
            </a: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46854" name="Picture 6" descr="10_03d_DNA-U"/>
          <p:cNvPicPr>
            <a:picLocks noChangeAspect="1" noChangeArrowheads="1"/>
          </p:cNvPicPr>
          <p:nvPr/>
        </p:nvPicPr>
        <p:blipFill>
          <a:blip r:embed="rId5" cstate="print"/>
          <a:srcRect/>
          <a:stretch>
            <a:fillRect/>
          </a:stretch>
        </p:blipFill>
        <p:spPr bwMode="auto">
          <a:xfrm>
            <a:off x="296863" y="882650"/>
            <a:ext cx="8548687" cy="5091113"/>
          </a:xfrm>
          <a:prstGeom prst="rect">
            <a:avLst/>
          </a:prstGeom>
          <a:noFill/>
        </p:spPr>
      </p:pic>
      <p:sp>
        <p:nvSpPr>
          <p:cNvPr id="846855" name="Text Box 7"/>
          <p:cNvSpPr txBox="1">
            <a:spLocks noChangeArrowheads="1"/>
          </p:cNvSpPr>
          <p:nvPr/>
        </p:nvSpPr>
        <p:spPr bwMode="auto">
          <a:xfrm>
            <a:off x="3378200" y="1331913"/>
            <a:ext cx="1933575" cy="260350"/>
          </a:xfrm>
          <a:prstGeom prst="rect">
            <a:avLst/>
          </a:prstGeom>
          <a:noFill/>
          <a:ln w="9525">
            <a:noFill/>
            <a:miter lim="800000"/>
            <a:headEnd/>
            <a:tailEnd/>
          </a:ln>
          <a:effectLst/>
        </p:spPr>
        <p:txBody>
          <a:bodyPr wrap="none" lIns="0" tIns="0" rIns="0" bIns="0"/>
          <a:lstStyle/>
          <a:p>
            <a:pPr algn="l">
              <a:lnSpc>
                <a:spcPct val="80000"/>
              </a:lnSpc>
            </a:pPr>
            <a:r>
              <a:rPr lang="en-US" sz="2000" b="1"/>
              <a:t>Hydrogen bond</a:t>
            </a:r>
          </a:p>
        </p:txBody>
      </p:sp>
      <p:sp>
        <p:nvSpPr>
          <p:cNvPr id="846856" name="Text Box 8"/>
          <p:cNvSpPr txBox="1">
            <a:spLocks noChangeArrowheads="1"/>
          </p:cNvSpPr>
          <p:nvPr/>
        </p:nvSpPr>
        <p:spPr bwMode="auto">
          <a:xfrm>
            <a:off x="1706563" y="1933575"/>
            <a:ext cx="722312" cy="522288"/>
          </a:xfrm>
          <a:prstGeom prst="rect">
            <a:avLst/>
          </a:prstGeom>
          <a:noFill/>
          <a:ln w="9525">
            <a:noFill/>
            <a:miter lim="800000"/>
            <a:headEnd/>
            <a:tailEnd/>
          </a:ln>
          <a:effectLst/>
        </p:spPr>
        <p:txBody>
          <a:bodyPr wrap="none" lIns="0" tIns="0" rIns="0" bIns="0"/>
          <a:lstStyle/>
          <a:p>
            <a:pPr algn="l">
              <a:lnSpc>
                <a:spcPct val="90000"/>
              </a:lnSpc>
            </a:pPr>
            <a:r>
              <a:rPr lang="en-US" sz="2000" b="1"/>
              <a:t>Base</a:t>
            </a:r>
          </a:p>
          <a:p>
            <a:pPr algn="l">
              <a:lnSpc>
                <a:spcPct val="90000"/>
              </a:lnSpc>
            </a:pPr>
            <a:r>
              <a:rPr lang="en-US" sz="2000" b="1"/>
              <a:t>pair</a:t>
            </a:r>
          </a:p>
        </p:txBody>
      </p:sp>
      <p:sp>
        <p:nvSpPr>
          <p:cNvPr id="846857" name="Text Box 9"/>
          <p:cNvSpPr txBox="1">
            <a:spLocks noChangeArrowheads="1"/>
          </p:cNvSpPr>
          <p:nvPr/>
        </p:nvSpPr>
        <p:spPr bwMode="auto">
          <a:xfrm>
            <a:off x="2927350" y="5551488"/>
            <a:ext cx="3228975" cy="319087"/>
          </a:xfrm>
          <a:prstGeom prst="rect">
            <a:avLst/>
          </a:prstGeom>
          <a:noFill/>
          <a:ln w="9525">
            <a:noFill/>
            <a:miter lim="800000"/>
            <a:headEnd/>
            <a:tailEnd/>
          </a:ln>
          <a:effectLst/>
        </p:spPr>
        <p:txBody>
          <a:bodyPr wrap="none" lIns="0" tIns="0" rIns="0" bIns="0"/>
          <a:lstStyle/>
          <a:p>
            <a:pPr algn="l">
              <a:lnSpc>
                <a:spcPct val="80000"/>
              </a:lnSpc>
            </a:pPr>
            <a:r>
              <a:rPr lang="en-US" sz="2000" b="1"/>
              <a:t>Partial chemical structure</a:t>
            </a:r>
          </a:p>
        </p:txBody>
      </p:sp>
      <p:sp>
        <p:nvSpPr>
          <p:cNvPr id="846858" name="Text Box 10"/>
          <p:cNvSpPr txBox="1">
            <a:spLocks noChangeArrowheads="1"/>
          </p:cNvSpPr>
          <p:nvPr/>
        </p:nvSpPr>
        <p:spPr bwMode="auto">
          <a:xfrm>
            <a:off x="6794500" y="5551488"/>
            <a:ext cx="2044700" cy="266700"/>
          </a:xfrm>
          <a:prstGeom prst="rect">
            <a:avLst/>
          </a:prstGeom>
          <a:noFill/>
          <a:ln w="9525">
            <a:noFill/>
            <a:miter lim="800000"/>
            <a:headEnd/>
            <a:tailEnd/>
          </a:ln>
          <a:effectLst/>
        </p:spPr>
        <p:txBody>
          <a:bodyPr wrap="none" lIns="0" tIns="0" rIns="0" bIns="0"/>
          <a:lstStyle/>
          <a:p>
            <a:pPr algn="l">
              <a:lnSpc>
                <a:spcPct val="80000"/>
              </a:lnSpc>
            </a:pPr>
            <a:r>
              <a:rPr lang="en-US" sz="2000" b="1"/>
              <a:t>Computer model</a:t>
            </a:r>
          </a:p>
        </p:txBody>
      </p:sp>
      <p:sp>
        <p:nvSpPr>
          <p:cNvPr id="846859" name="Text Box 11"/>
          <p:cNvSpPr txBox="1">
            <a:spLocks noChangeArrowheads="1"/>
          </p:cNvSpPr>
          <p:nvPr/>
        </p:nvSpPr>
        <p:spPr bwMode="auto">
          <a:xfrm>
            <a:off x="406400" y="5545138"/>
            <a:ext cx="1933575" cy="260350"/>
          </a:xfrm>
          <a:prstGeom prst="rect">
            <a:avLst/>
          </a:prstGeom>
          <a:noFill/>
          <a:ln w="9525">
            <a:noFill/>
            <a:miter lim="800000"/>
            <a:headEnd/>
            <a:tailEnd/>
          </a:ln>
          <a:effectLst/>
        </p:spPr>
        <p:txBody>
          <a:bodyPr wrap="none" lIns="0" tIns="0" rIns="0" bIns="0"/>
          <a:lstStyle/>
          <a:p>
            <a:pPr algn="l">
              <a:lnSpc>
                <a:spcPct val="80000"/>
              </a:lnSpc>
            </a:pPr>
            <a:r>
              <a:rPr lang="en-US" sz="2000" b="1"/>
              <a:t>Ribbon model</a:t>
            </a:r>
          </a:p>
        </p:txBody>
      </p:sp>
      <p:sp>
        <p:nvSpPr>
          <p:cNvPr id="846860" name="Line 12"/>
          <p:cNvSpPr>
            <a:spLocks noChangeShapeType="1"/>
          </p:cNvSpPr>
          <p:nvPr/>
        </p:nvSpPr>
        <p:spPr bwMode="auto">
          <a:xfrm flipV="1">
            <a:off x="1104900" y="2117725"/>
            <a:ext cx="584200" cy="355600"/>
          </a:xfrm>
          <a:prstGeom prst="line">
            <a:avLst/>
          </a:prstGeom>
          <a:noFill/>
          <a:ln w="25400">
            <a:solidFill>
              <a:schemeClr val="tx1"/>
            </a:solidFill>
            <a:round/>
            <a:headEnd/>
            <a:tailEnd/>
          </a:ln>
          <a:effectLst/>
        </p:spPr>
        <p:txBody>
          <a:bodyPr wrap="none" anchor="ctr"/>
          <a:lstStyle/>
          <a:p>
            <a:endParaRPr lang="en-US"/>
          </a:p>
        </p:txBody>
      </p:sp>
      <p:sp>
        <p:nvSpPr>
          <p:cNvPr id="846861" name="AutoShape 13"/>
          <p:cNvSpPr>
            <a:spLocks/>
          </p:cNvSpPr>
          <p:nvPr/>
        </p:nvSpPr>
        <p:spPr bwMode="auto">
          <a:xfrm rot="-5423365">
            <a:off x="4287838" y="1519238"/>
            <a:ext cx="80962" cy="195262"/>
          </a:xfrm>
          <a:prstGeom prst="rightBrace">
            <a:avLst>
              <a:gd name="adj1" fmla="val 20098"/>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ChangeArrowheads="1"/>
          </p:cNvSpPr>
          <p:nvPr>
            <p:ph type="body" idx="1"/>
          </p:nvPr>
        </p:nvSpPr>
        <p:spPr>
          <a:xfrm>
            <a:off x="301625" y="1260475"/>
            <a:ext cx="8534400" cy="1079500"/>
          </a:xfrm>
        </p:spPr>
        <p:txBody>
          <a:bodyPr/>
          <a:lstStyle/>
          <a:p>
            <a:pPr algn="ctr">
              <a:buFont typeface="Wingdings" pitchFamily="48" charset="2"/>
              <a:buNone/>
            </a:pPr>
            <a:r>
              <a:rPr lang="en-US" sz="4400"/>
              <a:t>DNA REPLICATION</a:t>
            </a:r>
          </a:p>
        </p:txBody>
      </p:sp>
      <p:sp>
        <p:nvSpPr>
          <p:cNvPr id="850947" name="Line 3"/>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50948" name="Line 4"/>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50949" name="Text Box 5"/>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a:xfrm>
            <a:off x="165100" y="169863"/>
            <a:ext cx="8543925" cy="914400"/>
          </a:xfrm>
        </p:spPr>
        <p:txBody>
          <a:bodyPr/>
          <a:lstStyle/>
          <a:p>
            <a:pPr marL="744538" indent="-744538"/>
            <a:r>
              <a:rPr lang="en-US" sz="3200"/>
              <a:t>10.4 DNA replication depends on specific base pairing</a:t>
            </a:r>
          </a:p>
        </p:txBody>
      </p:sp>
      <p:sp>
        <p:nvSpPr>
          <p:cNvPr id="852995" name="Rectangle 3"/>
          <p:cNvSpPr>
            <a:spLocks noGrp="1" noChangeArrowheads="1"/>
          </p:cNvSpPr>
          <p:nvPr>
            <p:ph type="body" idx="1"/>
          </p:nvPr>
        </p:nvSpPr>
        <p:spPr>
          <a:xfrm>
            <a:off x="44450" y="1285875"/>
            <a:ext cx="8534400" cy="3770313"/>
          </a:xfrm>
        </p:spPr>
        <p:txBody>
          <a:bodyPr/>
          <a:lstStyle/>
          <a:p>
            <a:pPr marL="455613" lvl="1"/>
            <a:r>
              <a:rPr lang="en-US" sz="2800"/>
              <a:t>DNA replication follows a </a:t>
            </a:r>
            <a:r>
              <a:rPr lang="en-US" sz="2800" b="1"/>
              <a:t>semiconservative model</a:t>
            </a:r>
            <a:endParaRPr lang="en-US"/>
          </a:p>
          <a:p>
            <a:pPr marL="1138238" lvl="2" indent="-334963">
              <a:buFontTx/>
              <a:buChar char="–"/>
            </a:pPr>
            <a:r>
              <a:rPr lang="en-US" sz="2400"/>
              <a:t>The two DNA strands separate</a:t>
            </a:r>
          </a:p>
          <a:p>
            <a:pPr marL="1138238" lvl="2" indent="-334963">
              <a:buFontTx/>
              <a:buChar char="–"/>
            </a:pPr>
            <a:r>
              <a:rPr lang="en-US" sz="2400"/>
              <a:t>Each strand is used as a pattern to produce a complementary strand, using specific base pairing</a:t>
            </a:r>
          </a:p>
          <a:p>
            <a:pPr marL="1138238" lvl="2" indent="-334963">
              <a:buFontTx/>
              <a:buChar char="–"/>
            </a:pPr>
            <a:r>
              <a:rPr lang="en-US" sz="2400"/>
              <a:t>Each new DNA helix has one old strand with one new strand</a:t>
            </a:r>
          </a:p>
        </p:txBody>
      </p:sp>
      <p:sp>
        <p:nvSpPr>
          <p:cNvPr id="85299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53000" name="Line 8"/>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53001" name="Line 9"/>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53002" name="Text Box 10"/>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57094" name="Picture 6" descr="10_04bUntwistDNA-L"/>
          <p:cNvPicPr>
            <a:picLocks noChangeAspect="1" noChangeArrowheads="1"/>
          </p:cNvPicPr>
          <p:nvPr/>
        </p:nvPicPr>
        <p:blipFill>
          <a:blip r:embed="rId5" cstate="print"/>
          <a:srcRect/>
          <a:stretch>
            <a:fillRect/>
          </a:stretch>
        </p:blipFill>
        <p:spPr bwMode="auto">
          <a:xfrm>
            <a:off x="663575" y="139700"/>
            <a:ext cx="7816850" cy="6578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55048" name="Picture 8" descr="10_04aDNAReplication_1-U"/>
          <p:cNvPicPr>
            <a:picLocks noChangeAspect="1" noChangeArrowheads="1"/>
          </p:cNvPicPr>
          <p:nvPr/>
        </p:nvPicPr>
        <p:blipFill>
          <a:blip r:embed="rId5" cstate="print"/>
          <a:srcRect/>
          <a:stretch>
            <a:fillRect/>
          </a:stretch>
        </p:blipFill>
        <p:spPr bwMode="auto">
          <a:xfrm>
            <a:off x="300038" y="1800225"/>
            <a:ext cx="8542337" cy="3255963"/>
          </a:xfrm>
          <a:prstGeom prst="rect">
            <a:avLst/>
          </a:prstGeom>
          <a:noFill/>
        </p:spPr>
      </p:pic>
      <p:sp>
        <p:nvSpPr>
          <p:cNvPr id="855049" name="Text Box 9"/>
          <p:cNvSpPr txBox="1">
            <a:spLocks noChangeArrowheads="1"/>
          </p:cNvSpPr>
          <p:nvPr/>
        </p:nvSpPr>
        <p:spPr bwMode="auto">
          <a:xfrm>
            <a:off x="323850" y="4025900"/>
            <a:ext cx="1079500" cy="768350"/>
          </a:xfrm>
          <a:prstGeom prst="rect">
            <a:avLst/>
          </a:prstGeom>
          <a:noFill/>
          <a:ln w="9525">
            <a:noFill/>
            <a:miter lim="800000"/>
            <a:headEnd/>
            <a:tailEnd/>
          </a:ln>
          <a:effectLst/>
        </p:spPr>
        <p:txBody>
          <a:bodyPr wrap="none" lIns="0" tIns="0" rIns="0" bIns="0"/>
          <a:lstStyle/>
          <a:p>
            <a:pPr algn="ctr">
              <a:lnSpc>
                <a:spcPct val="90000"/>
              </a:lnSpc>
            </a:pPr>
            <a:r>
              <a:rPr lang="en-US" sz="2000" b="1"/>
              <a:t>Parental</a:t>
            </a:r>
          </a:p>
          <a:p>
            <a:pPr algn="ctr">
              <a:lnSpc>
                <a:spcPct val="90000"/>
              </a:lnSpc>
            </a:pPr>
            <a:r>
              <a:rPr lang="en-US" sz="2000" b="1"/>
              <a:t>molecule</a:t>
            </a:r>
          </a:p>
          <a:p>
            <a:pPr algn="ctr">
              <a:lnSpc>
                <a:spcPct val="90000"/>
              </a:lnSpc>
            </a:pPr>
            <a:r>
              <a:rPr lang="en-US" sz="2000" b="1"/>
              <a:t>of DNA</a:t>
            </a: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2196" name="Picture 4" descr="10_04aDNAReplication_2-U"/>
          <p:cNvPicPr>
            <a:picLocks noChangeAspect="1" noChangeArrowheads="1"/>
          </p:cNvPicPr>
          <p:nvPr/>
        </p:nvPicPr>
        <p:blipFill>
          <a:blip r:embed="rId5" cstate="print"/>
          <a:srcRect/>
          <a:stretch>
            <a:fillRect/>
          </a:stretch>
        </p:blipFill>
        <p:spPr bwMode="auto">
          <a:xfrm>
            <a:off x="300038" y="1800225"/>
            <a:ext cx="8542337" cy="3255963"/>
          </a:xfrm>
          <a:prstGeom prst="rect">
            <a:avLst/>
          </a:prstGeom>
          <a:noFill/>
        </p:spPr>
      </p:pic>
      <p:sp>
        <p:nvSpPr>
          <p:cNvPr id="1032197" name="Text Box 5"/>
          <p:cNvSpPr txBox="1">
            <a:spLocks noChangeArrowheads="1"/>
          </p:cNvSpPr>
          <p:nvPr/>
        </p:nvSpPr>
        <p:spPr bwMode="auto">
          <a:xfrm>
            <a:off x="323850" y="4025900"/>
            <a:ext cx="1079500" cy="768350"/>
          </a:xfrm>
          <a:prstGeom prst="rect">
            <a:avLst/>
          </a:prstGeom>
          <a:noFill/>
          <a:ln w="9525">
            <a:noFill/>
            <a:miter lim="800000"/>
            <a:headEnd/>
            <a:tailEnd/>
          </a:ln>
          <a:effectLst/>
        </p:spPr>
        <p:txBody>
          <a:bodyPr wrap="none" lIns="0" tIns="0" rIns="0" bIns="0"/>
          <a:lstStyle/>
          <a:p>
            <a:pPr algn="ctr">
              <a:lnSpc>
                <a:spcPct val="90000"/>
              </a:lnSpc>
            </a:pPr>
            <a:r>
              <a:rPr lang="en-US" sz="2000" b="1"/>
              <a:t>Parental</a:t>
            </a:r>
          </a:p>
          <a:p>
            <a:pPr algn="ctr">
              <a:lnSpc>
                <a:spcPct val="90000"/>
              </a:lnSpc>
            </a:pPr>
            <a:r>
              <a:rPr lang="en-US" sz="2000" b="1"/>
              <a:t>molecule</a:t>
            </a:r>
          </a:p>
          <a:p>
            <a:pPr algn="ctr">
              <a:lnSpc>
                <a:spcPct val="90000"/>
              </a:lnSpc>
            </a:pPr>
            <a:r>
              <a:rPr lang="en-US" sz="2000" b="1"/>
              <a:t>of DNA</a:t>
            </a:r>
          </a:p>
        </p:txBody>
      </p:sp>
      <p:sp>
        <p:nvSpPr>
          <p:cNvPr id="1032198" name="Text Box 6"/>
          <p:cNvSpPr txBox="1">
            <a:spLocks noChangeArrowheads="1"/>
          </p:cNvSpPr>
          <p:nvPr/>
        </p:nvSpPr>
        <p:spPr bwMode="auto">
          <a:xfrm>
            <a:off x="3027363" y="3514725"/>
            <a:ext cx="1470025" cy="279400"/>
          </a:xfrm>
          <a:prstGeom prst="rect">
            <a:avLst/>
          </a:prstGeom>
          <a:noFill/>
          <a:ln w="9525">
            <a:noFill/>
            <a:miter lim="800000"/>
            <a:headEnd/>
            <a:tailEnd/>
          </a:ln>
          <a:effectLst/>
        </p:spPr>
        <p:txBody>
          <a:bodyPr wrap="none" lIns="0" tIns="0" rIns="0" bIns="0"/>
          <a:lstStyle/>
          <a:p>
            <a:pPr algn="ctr">
              <a:lnSpc>
                <a:spcPct val="90000"/>
              </a:lnSpc>
            </a:pPr>
            <a:r>
              <a:rPr lang="en-US" sz="2000" b="1"/>
              <a:t>Nucleotides</a:t>
            </a:r>
          </a:p>
        </p:txBody>
      </p:sp>
      <p:sp>
        <p:nvSpPr>
          <p:cNvPr id="1032199" name="Text Box 7"/>
          <p:cNvSpPr txBox="1">
            <a:spLocks noChangeArrowheads="1"/>
          </p:cNvSpPr>
          <p:nvPr/>
        </p:nvSpPr>
        <p:spPr bwMode="auto">
          <a:xfrm>
            <a:off x="2744788" y="4025900"/>
            <a:ext cx="1968500" cy="862013"/>
          </a:xfrm>
          <a:prstGeom prst="rect">
            <a:avLst/>
          </a:prstGeom>
          <a:noFill/>
          <a:ln w="9525">
            <a:noFill/>
            <a:miter lim="800000"/>
            <a:headEnd/>
            <a:tailEnd/>
          </a:ln>
          <a:effectLst/>
        </p:spPr>
        <p:txBody>
          <a:bodyPr wrap="none" lIns="0" tIns="0" rIns="0" bIns="0"/>
          <a:lstStyle/>
          <a:p>
            <a:pPr algn="ctr">
              <a:lnSpc>
                <a:spcPct val="90000"/>
              </a:lnSpc>
            </a:pPr>
            <a:r>
              <a:rPr lang="en-US" sz="2000" b="1"/>
              <a:t>Both parental</a:t>
            </a:r>
          </a:p>
          <a:p>
            <a:pPr algn="ctr">
              <a:lnSpc>
                <a:spcPct val="90000"/>
              </a:lnSpc>
            </a:pPr>
            <a:r>
              <a:rPr lang="en-US" sz="2000" b="1"/>
              <a:t>strands serve</a:t>
            </a:r>
          </a:p>
          <a:p>
            <a:pPr algn="ctr">
              <a:lnSpc>
                <a:spcPct val="90000"/>
              </a:lnSpc>
            </a:pPr>
            <a:r>
              <a:rPr lang="en-US" sz="2000" b="1"/>
              <a:t>as templates</a:t>
            </a:r>
          </a:p>
        </p:txBody>
      </p:sp>
      <p:sp>
        <p:nvSpPr>
          <p:cNvPr id="1032200" name="Line 8"/>
          <p:cNvSpPr>
            <a:spLocks noChangeShapeType="1"/>
          </p:cNvSpPr>
          <p:nvPr/>
        </p:nvSpPr>
        <p:spPr bwMode="auto">
          <a:xfrm>
            <a:off x="3606800" y="3117850"/>
            <a:ext cx="161925" cy="415925"/>
          </a:xfrm>
          <a:prstGeom prst="line">
            <a:avLst/>
          </a:prstGeom>
          <a:noFill/>
          <a:ln w="25400">
            <a:solidFill>
              <a:schemeClr val="tx1"/>
            </a:solidFill>
            <a:round/>
            <a:headEnd/>
            <a:tailEnd/>
          </a:ln>
          <a:effectLst/>
        </p:spPr>
        <p:txBody>
          <a:bodyPr wrap="none" anchor="ctr"/>
          <a:lstStyle/>
          <a:p>
            <a:endParaRPr lang="en-US"/>
          </a:p>
        </p:txBody>
      </p:sp>
      <p:sp>
        <p:nvSpPr>
          <p:cNvPr id="1032201" name="Line 9"/>
          <p:cNvSpPr>
            <a:spLocks noChangeShapeType="1"/>
          </p:cNvSpPr>
          <p:nvPr/>
        </p:nvSpPr>
        <p:spPr bwMode="auto">
          <a:xfrm flipV="1">
            <a:off x="3768725" y="3228975"/>
            <a:ext cx="177800" cy="3079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4244" name="Picture 4" descr="10_04aDNAReplication_3-U"/>
          <p:cNvPicPr>
            <a:picLocks noChangeAspect="1" noChangeArrowheads="1"/>
          </p:cNvPicPr>
          <p:nvPr/>
        </p:nvPicPr>
        <p:blipFill>
          <a:blip r:embed="rId5" cstate="print"/>
          <a:srcRect/>
          <a:stretch>
            <a:fillRect/>
          </a:stretch>
        </p:blipFill>
        <p:spPr bwMode="auto">
          <a:xfrm>
            <a:off x="300038" y="1800225"/>
            <a:ext cx="8542337" cy="3255963"/>
          </a:xfrm>
          <a:prstGeom prst="rect">
            <a:avLst/>
          </a:prstGeom>
          <a:noFill/>
        </p:spPr>
      </p:pic>
      <p:sp>
        <p:nvSpPr>
          <p:cNvPr id="1034245" name="Text Box 5"/>
          <p:cNvSpPr txBox="1">
            <a:spLocks noChangeArrowheads="1"/>
          </p:cNvSpPr>
          <p:nvPr/>
        </p:nvSpPr>
        <p:spPr bwMode="auto">
          <a:xfrm>
            <a:off x="323850" y="4025900"/>
            <a:ext cx="1079500" cy="768350"/>
          </a:xfrm>
          <a:prstGeom prst="rect">
            <a:avLst/>
          </a:prstGeom>
          <a:noFill/>
          <a:ln w="9525">
            <a:noFill/>
            <a:miter lim="800000"/>
            <a:headEnd/>
            <a:tailEnd/>
          </a:ln>
          <a:effectLst/>
        </p:spPr>
        <p:txBody>
          <a:bodyPr wrap="none" lIns="0" tIns="0" rIns="0" bIns="0"/>
          <a:lstStyle/>
          <a:p>
            <a:pPr algn="ctr">
              <a:lnSpc>
                <a:spcPct val="90000"/>
              </a:lnSpc>
            </a:pPr>
            <a:r>
              <a:rPr lang="en-US" sz="2000" b="1"/>
              <a:t>Parental</a:t>
            </a:r>
          </a:p>
          <a:p>
            <a:pPr algn="ctr">
              <a:lnSpc>
                <a:spcPct val="90000"/>
              </a:lnSpc>
            </a:pPr>
            <a:r>
              <a:rPr lang="en-US" sz="2000" b="1"/>
              <a:t>molecule</a:t>
            </a:r>
          </a:p>
          <a:p>
            <a:pPr algn="ctr">
              <a:lnSpc>
                <a:spcPct val="90000"/>
              </a:lnSpc>
            </a:pPr>
            <a:r>
              <a:rPr lang="en-US" sz="2000" b="1"/>
              <a:t>of DNA</a:t>
            </a:r>
          </a:p>
        </p:txBody>
      </p:sp>
      <p:sp>
        <p:nvSpPr>
          <p:cNvPr id="1034246" name="Text Box 6"/>
          <p:cNvSpPr txBox="1">
            <a:spLocks noChangeArrowheads="1"/>
          </p:cNvSpPr>
          <p:nvPr/>
        </p:nvSpPr>
        <p:spPr bwMode="auto">
          <a:xfrm>
            <a:off x="3027363" y="3514725"/>
            <a:ext cx="1470025" cy="279400"/>
          </a:xfrm>
          <a:prstGeom prst="rect">
            <a:avLst/>
          </a:prstGeom>
          <a:noFill/>
          <a:ln w="9525">
            <a:noFill/>
            <a:miter lim="800000"/>
            <a:headEnd/>
            <a:tailEnd/>
          </a:ln>
          <a:effectLst/>
        </p:spPr>
        <p:txBody>
          <a:bodyPr wrap="none" lIns="0" tIns="0" rIns="0" bIns="0"/>
          <a:lstStyle/>
          <a:p>
            <a:pPr algn="ctr">
              <a:lnSpc>
                <a:spcPct val="90000"/>
              </a:lnSpc>
            </a:pPr>
            <a:r>
              <a:rPr lang="en-US" sz="2000" b="1"/>
              <a:t>Nucleotides</a:t>
            </a:r>
          </a:p>
        </p:txBody>
      </p:sp>
      <p:sp>
        <p:nvSpPr>
          <p:cNvPr id="1034247" name="Text Box 7"/>
          <p:cNvSpPr txBox="1">
            <a:spLocks noChangeArrowheads="1"/>
          </p:cNvSpPr>
          <p:nvPr/>
        </p:nvSpPr>
        <p:spPr bwMode="auto">
          <a:xfrm>
            <a:off x="2744788" y="4025900"/>
            <a:ext cx="1968500" cy="862013"/>
          </a:xfrm>
          <a:prstGeom prst="rect">
            <a:avLst/>
          </a:prstGeom>
          <a:noFill/>
          <a:ln w="9525">
            <a:noFill/>
            <a:miter lim="800000"/>
            <a:headEnd/>
            <a:tailEnd/>
          </a:ln>
          <a:effectLst/>
        </p:spPr>
        <p:txBody>
          <a:bodyPr wrap="none" lIns="0" tIns="0" rIns="0" bIns="0"/>
          <a:lstStyle/>
          <a:p>
            <a:pPr algn="ctr">
              <a:lnSpc>
                <a:spcPct val="90000"/>
              </a:lnSpc>
            </a:pPr>
            <a:r>
              <a:rPr lang="en-US" sz="2000" b="1"/>
              <a:t>Both parental</a:t>
            </a:r>
          </a:p>
          <a:p>
            <a:pPr algn="ctr">
              <a:lnSpc>
                <a:spcPct val="90000"/>
              </a:lnSpc>
            </a:pPr>
            <a:r>
              <a:rPr lang="en-US" sz="2000" b="1"/>
              <a:t>strands serve</a:t>
            </a:r>
          </a:p>
          <a:p>
            <a:pPr algn="ctr">
              <a:lnSpc>
                <a:spcPct val="90000"/>
              </a:lnSpc>
            </a:pPr>
            <a:r>
              <a:rPr lang="en-US" sz="2000" b="1"/>
              <a:t>as templates</a:t>
            </a:r>
          </a:p>
        </p:txBody>
      </p:sp>
      <p:sp>
        <p:nvSpPr>
          <p:cNvPr id="1034248" name="Line 8"/>
          <p:cNvSpPr>
            <a:spLocks noChangeShapeType="1"/>
          </p:cNvSpPr>
          <p:nvPr/>
        </p:nvSpPr>
        <p:spPr bwMode="auto">
          <a:xfrm>
            <a:off x="3606800" y="3117850"/>
            <a:ext cx="161925" cy="415925"/>
          </a:xfrm>
          <a:prstGeom prst="line">
            <a:avLst/>
          </a:prstGeom>
          <a:noFill/>
          <a:ln w="25400">
            <a:solidFill>
              <a:schemeClr val="tx1"/>
            </a:solidFill>
            <a:round/>
            <a:headEnd/>
            <a:tailEnd/>
          </a:ln>
          <a:effectLst/>
        </p:spPr>
        <p:txBody>
          <a:bodyPr wrap="none" anchor="ctr"/>
          <a:lstStyle/>
          <a:p>
            <a:endParaRPr lang="en-US"/>
          </a:p>
        </p:txBody>
      </p:sp>
      <p:sp>
        <p:nvSpPr>
          <p:cNvPr id="1034249" name="Line 9"/>
          <p:cNvSpPr>
            <a:spLocks noChangeShapeType="1"/>
          </p:cNvSpPr>
          <p:nvPr/>
        </p:nvSpPr>
        <p:spPr bwMode="auto">
          <a:xfrm flipV="1">
            <a:off x="3768725" y="3228975"/>
            <a:ext cx="177800" cy="307975"/>
          </a:xfrm>
          <a:prstGeom prst="line">
            <a:avLst/>
          </a:prstGeom>
          <a:noFill/>
          <a:ln w="25400">
            <a:solidFill>
              <a:schemeClr val="tx1"/>
            </a:solidFill>
            <a:round/>
            <a:headEnd/>
            <a:tailEnd/>
          </a:ln>
          <a:effectLst/>
        </p:spPr>
        <p:txBody>
          <a:bodyPr wrap="none" anchor="ctr"/>
          <a:lstStyle/>
          <a:p>
            <a:endParaRPr lang="en-US"/>
          </a:p>
        </p:txBody>
      </p:sp>
      <p:sp>
        <p:nvSpPr>
          <p:cNvPr id="1034250" name="Text Box 10"/>
          <p:cNvSpPr txBox="1">
            <a:spLocks noChangeArrowheads="1"/>
          </p:cNvSpPr>
          <p:nvPr/>
        </p:nvSpPr>
        <p:spPr bwMode="auto">
          <a:xfrm>
            <a:off x="6353175" y="4027488"/>
            <a:ext cx="2205038" cy="887412"/>
          </a:xfrm>
          <a:prstGeom prst="rect">
            <a:avLst/>
          </a:prstGeom>
          <a:noFill/>
          <a:ln w="9525">
            <a:noFill/>
            <a:miter lim="800000"/>
            <a:headEnd/>
            <a:tailEnd/>
          </a:ln>
          <a:effectLst/>
        </p:spPr>
        <p:txBody>
          <a:bodyPr wrap="none" lIns="0" tIns="0" rIns="0" bIns="0"/>
          <a:lstStyle/>
          <a:p>
            <a:pPr algn="ctr">
              <a:lnSpc>
                <a:spcPct val="90000"/>
              </a:lnSpc>
            </a:pPr>
            <a:r>
              <a:rPr lang="en-US" sz="2000" b="1"/>
              <a:t>Two identical</a:t>
            </a:r>
          </a:p>
          <a:p>
            <a:pPr algn="ctr">
              <a:lnSpc>
                <a:spcPct val="90000"/>
              </a:lnSpc>
            </a:pPr>
            <a:r>
              <a:rPr lang="en-US" sz="2000" b="1"/>
              <a:t>daughter</a:t>
            </a:r>
          </a:p>
          <a:p>
            <a:pPr algn="ctr">
              <a:lnSpc>
                <a:spcPct val="90000"/>
              </a:lnSpc>
            </a:pPr>
            <a:r>
              <a:rPr lang="en-US" sz="2000" b="1"/>
              <a:t>molecules of DNA</a:t>
            </a: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9" name="Rectangle 3"/>
          <p:cNvSpPr>
            <a:spLocks noGrp="1" noChangeArrowheads="1"/>
          </p:cNvSpPr>
          <p:nvPr>
            <p:ph type="body" idx="1"/>
          </p:nvPr>
        </p:nvSpPr>
        <p:spPr>
          <a:xfrm>
            <a:off x="44450" y="1282700"/>
            <a:ext cx="8534400" cy="5335588"/>
          </a:xfrm>
        </p:spPr>
        <p:txBody>
          <a:bodyPr/>
          <a:lstStyle/>
          <a:p>
            <a:pPr marL="455613" lvl="1">
              <a:spcAft>
                <a:spcPct val="15000"/>
              </a:spcAft>
              <a:tabLst>
                <a:tab pos="682625" algn="l"/>
              </a:tabLst>
            </a:pPr>
            <a:r>
              <a:rPr lang="en-US" sz="2800"/>
              <a:t>DNA replication begins at the origins of replication</a:t>
            </a:r>
            <a:endParaRPr lang="en-US"/>
          </a:p>
          <a:p>
            <a:pPr marL="1138238" lvl="2" indent="-334963">
              <a:spcAft>
                <a:spcPct val="15000"/>
              </a:spcAft>
              <a:buFontTx/>
              <a:buChar char="–"/>
              <a:tabLst>
                <a:tab pos="682625" algn="l"/>
              </a:tabLst>
            </a:pPr>
            <a:r>
              <a:rPr lang="en-US" sz="2400"/>
              <a:t>DNA unwinds at the origin to produce a “bubble”</a:t>
            </a:r>
          </a:p>
          <a:p>
            <a:pPr marL="1138238" lvl="2" indent="-334963">
              <a:spcAft>
                <a:spcPct val="15000"/>
              </a:spcAft>
              <a:buFontTx/>
              <a:buChar char="–"/>
              <a:tabLst>
                <a:tab pos="682625" algn="l"/>
              </a:tabLst>
            </a:pPr>
            <a:r>
              <a:rPr lang="en-US" sz="2400"/>
              <a:t>Replication proceeds in both directions from the origin</a:t>
            </a:r>
          </a:p>
          <a:p>
            <a:pPr marL="1138238" lvl="2" indent="-334963">
              <a:spcAft>
                <a:spcPct val="15000"/>
              </a:spcAft>
              <a:buFontTx/>
              <a:buChar char="–"/>
              <a:tabLst>
                <a:tab pos="682625" algn="l"/>
              </a:tabLst>
            </a:pPr>
            <a:r>
              <a:rPr lang="en-US" sz="2400"/>
              <a:t>Replication ends when products from the bubbles merge with each other </a:t>
            </a:r>
          </a:p>
          <a:p>
            <a:pPr marL="455613" lvl="1">
              <a:spcAft>
                <a:spcPct val="15000"/>
              </a:spcAft>
              <a:tabLst>
                <a:tab pos="682625" algn="l"/>
              </a:tabLst>
            </a:pPr>
            <a:r>
              <a:rPr lang="en-US" sz="2800"/>
              <a:t>DNA replication occurs in the 5’   3’ direction</a:t>
            </a:r>
            <a:endParaRPr lang="en-US">
              <a:sym typeface="Wingdings" pitchFamily="48" charset="2"/>
            </a:endParaRPr>
          </a:p>
          <a:p>
            <a:pPr marL="1138238" lvl="2" indent="-334963">
              <a:spcAft>
                <a:spcPct val="15000"/>
              </a:spcAft>
              <a:buFontTx/>
              <a:buChar char="–"/>
              <a:tabLst>
                <a:tab pos="682625" algn="l"/>
              </a:tabLst>
            </a:pPr>
            <a:r>
              <a:rPr lang="en-US" sz="2400"/>
              <a:t>Replication is continuous on the 3’    5’ template</a:t>
            </a:r>
          </a:p>
          <a:p>
            <a:pPr marL="1138238" lvl="2" indent="-334963">
              <a:spcAft>
                <a:spcPct val="15000"/>
              </a:spcAft>
              <a:buFontTx/>
              <a:buChar char="–"/>
              <a:tabLst>
                <a:tab pos="682625" algn="l"/>
              </a:tabLst>
            </a:pPr>
            <a:r>
              <a:rPr lang="en-US" sz="2400"/>
              <a:t>Replication is discontinuous on the 5’     3’ template, forming short segments</a:t>
            </a:r>
          </a:p>
        </p:txBody>
      </p:sp>
      <p:sp>
        <p:nvSpPr>
          <p:cNvPr id="859138" name="Rectangle 2"/>
          <p:cNvSpPr>
            <a:spLocks noGrp="1" noChangeArrowheads="1"/>
          </p:cNvSpPr>
          <p:nvPr>
            <p:ph type="title"/>
          </p:nvPr>
        </p:nvSpPr>
        <p:spPr>
          <a:xfrm>
            <a:off x="165100" y="169863"/>
            <a:ext cx="8543925" cy="914400"/>
          </a:xfrm>
        </p:spPr>
        <p:txBody>
          <a:bodyPr/>
          <a:lstStyle/>
          <a:p>
            <a:pPr marL="800100" indent="-800100"/>
            <a:r>
              <a:rPr lang="en-US" sz="3200"/>
              <a:t>10.5 DNA replication proceeds in two directions at many sites simultaneously</a:t>
            </a:r>
          </a:p>
        </p:txBody>
      </p:sp>
      <p:sp>
        <p:nvSpPr>
          <p:cNvPr id="85914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5914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5914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5914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859144" name="Line 8"/>
          <p:cNvSpPr>
            <a:spLocks noChangeShapeType="1"/>
          </p:cNvSpPr>
          <p:nvPr/>
        </p:nvSpPr>
        <p:spPr bwMode="auto">
          <a:xfrm>
            <a:off x="5484813" y="4689475"/>
            <a:ext cx="254000" cy="0"/>
          </a:xfrm>
          <a:prstGeom prst="line">
            <a:avLst/>
          </a:prstGeom>
          <a:noFill/>
          <a:ln w="28575">
            <a:solidFill>
              <a:schemeClr val="tx1"/>
            </a:solidFill>
            <a:round/>
            <a:headEnd/>
            <a:tailEnd type="stealth" w="med" len="med"/>
          </a:ln>
          <a:effectLst/>
        </p:spPr>
        <p:txBody>
          <a:bodyPr wrap="none" anchor="ctr"/>
          <a:lstStyle/>
          <a:p>
            <a:endParaRPr lang="en-US"/>
          </a:p>
        </p:txBody>
      </p:sp>
      <p:sp>
        <p:nvSpPr>
          <p:cNvPr id="859145" name="Line 9"/>
          <p:cNvSpPr>
            <a:spLocks noChangeShapeType="1"/>
          </p:cNvSpPr>
          <p:nvPr/>
        </p:nvSpPr>
        <p:spPr bwMode="auto">
          <a:xfrm>
            <a:off x="6270625" y="5873750"/>
            <a:ext cx="254000" cy="0"/>
          </a:xfrm>
          <a:prstGeom prst="line">
            <a:avLst/>
          </a:prstGeom>
          <a:noFill/>
          <a:ln w="28575">
            <a:solidFill>
              <a:schemeClr val="tx1"/>
            </a:solidFill>
            <a:round/>
            <a:headEnd/>
            <a:tailEnd type="stealth" w="med" len="med"/>
          </a:ln>
          <a:effectLst/>
        </p:spPr>
        <p:txBody>
          <a:bodyPr wrap="none" anchor="ctr"/>
          <a:lstStyle/>
          <a:p>
            <a:endParaRPr lang="en-US"/>
          </a:p>
        </p:txBody>
      </p:sp>
      <p:sp>
        <p:nvSpPr>
          <p:cNvPr id="859146" name="Line 10"/>
          <p:cNvSpPr>
            <a:spLocks noChangeShapeType="1"/>
          </p:cNvSpPr>
          <p:nvPr/>
        </p:nvSpPr>
        <p:spPr bwMode="auto">
          <a:xfrm>
            <a:off x="5861050" y="5302250"/>
            <a:ext cx="254000" cy="0"/>
          </a:xfrm>
          <a:prstGeom prst="line">
            <a:avLst/>
          </a:prstGeom>
          <a:noFill/>
          <a:ln w="28575">
            <a:solidFill>
              <a:schemeClr val="tx1"/>
            </a:solidFill>
            <a:round/>
            <a:headEnd/>
            <a:tailEnd type="stealth" w="med" len="me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2" name="Rectangle 2"/>
          <p:cNvSpPr>
            <a:spLocks noGrp="1" noChangeArrowheads="1"/>
          </p:cNvSpPr>
          <p:nvPr>
            <p:ph type="title"/>
          </p:nvPr>
        </p:nvSpPr>
        <p:spPr>
          <a:xfrm>
            <a:off x="165100" y="169863"/>
            <a:ext cx="8543925" cy="914400"/>
          </a:xfrm>
        </p:spPr>
        <p:txBody>
          <a:bodyPr/>
          <a:lstStyle/>
          <a:p>
            <a:pPr marL="800100" indent="-800100"/>
            <a:r>
              <a:rPr lang="en-US" sz="3200"/>
              <a:t>10.5 DNA replication proceeds in two directions at many sites simultaneously</a:t>
            </a:r>
          </a:p>
        </p:txBody>
      </p:sp>
      <p:sp>
        <p:nvSpPr>
          <p:cNvPr id="977923" name="Rectangle 3"/>
          <p:cNvSpPr>
            <a:spLocks noGrp="1" noChangeArrowheads="1"/>
          </p:cNvSpPr>
          <p:nvPr>
            <p:ph type="body" idx="1"/>
          </p:nvPr>
        </p:nvSpPr>
        <p:spPr>
          <a:xfrm>
            <a:off x="44450" y="1320800"/>
            <a:ext cx="8534400" cy="2430463"/>
          </a:xfrm>
        </p:spPr>
        <p:txBody>
          <a:bodyPr/>
          <a:lstStyle/>
          <a:p>
            <a:pPr marL="455613" lvl="1">
              <a:lnSpc>
                <a:spcPct val="90000"/>
              </a:lnSpc>
            </a:pPr>
            <a:r>
              <a:rPr lang="en-US" sz="2800"/>
              <a:t>Proteins involved in DNA replication</a:t>
            </a:r>
            <a:endParaRPr lang="en-US"/>
          </a:p>
          <a:p>
            <a:pPr marL="1138238" lvl="2" indent="-334963">
              <a:lnSpc>
                <a:spcPct val="90000"/>
              </a:lnSpc>
              <a:buFontTx/>
              <a:buChar char="–"/>
            </a:pPr>
            <a:r>
              <a:rPr lang="en-US" sz="2400" b="1"/>
              <a:t>DNA polymerase</a:t>
            </a:r>
            <a:r>
              <a:rPr lang="en-US" sz="2400"/>
              <a:t> adds nucleotides to a growing chain</a:t>
            </a:r>
          </a:p>
          <a:p>
            <a:pPr marL="1138238" lvl="2" indent="-334963">
              <a:lnSpc>
                <a:spcPct val="90000"/>
              </a:lnSpc>
              <a:buFontTx/>
              <a:buChar char="–"/>
            </a:pPr>
            <a:r>
              <a:rPr lang="en-US" sz="2400" b="1"/>
              <a:t>DNA ligase</a:t>
            </a:r>
            <a:r>
              <a:rPr lang="en-US" sz="2400"/>
              <a:t> joins small fragments into a continuous chain</a:t>
            </a:r>
          </a:p>
        </p:txBody>
      </p:sp>
      <p:sp>
        <p:nvSpPr>
          <p:cNvPr id="9779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7792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7792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7792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61192" name="Picture 8" descr="10_05aReplicationBubbles-U"/>
          <p:cNvPicPr>
            <a:picLocks noChangeAspect="1" noChangeArrowheads="1"/>
          </p:cNvPicPr>
          <p:nvPr/>
        </p:nvPicPr>
        <p:blipFill>
          <a:blip r:embed="rId5" cstate="print"/>
          <a:srcRect/>
          <a:stretch>
            <a:fillRect/>
          </a:stretch>
        </p:blipFill>
        <p:spPr bwMode="auto">
          <a:xfrm>
            <a:off x="300038" y="325438"/>
            <a:ext cx="8542337" cy="6207125"/>
          </a:xfrm>
          <a:prstGeom prst="rect">
            <a:avLst/>
          </a:prstGeom>
          <a:noFill/>
        </p:spPr>
      </p:pic>
      <p:sp>
        <p:nvSpPr>
          <p:cNvPr id="861193" name="Text Box 9"/>
          <p:cNvSpPr txBox="1">
            <a:spLocks noChangeArrowheads="1"/>
          </p:cNvSpPr>
          <p:nvPr/>
        </p:nvSpPr>
        <p:spPr bwMode="auto">
          <a:xfrm>
            <a:off x="611188" y="501650"/>
            <a:ext cx="2824162" cy="285750"/>
          </a:xfrm>
          <a:prstGeom prst="rect">
            <a:avLst/>
          </a:prstGeom>
          <a:noFill/>
          <a:ln w="9525">
            <a:noFill/>
            <a:miter lim="800000"/>
            <a:headEnd/>
            <a:tailEnd/>
          </a:ln>
          <a:effectLst/>
        </p:spPr>
        <p:txBody>
          <a:bodyPr wrap="none" lIns="0" tIns="0" rIns="0" bIns="0"/>
          <a:lstStyle/>
          <a:p>
            <a:pPr algn="l">
              <a:lnSpc>
                <a:spcPct val="80000"/>
              </a:lnSpc>
            </a:pPr>
            <a:r>
              <a:rPr lang="en-US" sz="2300" b="1"/>
              <a:t>Origin of replication</a:t>
            </a:r>
          </a:p>
        </p:txBody>
      </p:sp>
      <p:sp>
        <p:nvSpPr>
          <p:cNvPr id="861194" name="Text Box 10"/>
          <p:cNvSpPr txBox="1">
            <a:spLocks noChangeArrowheads="1"/>
          </p:cNvSpPr>
          <p:nvPr/>
        </p:nvSpPr>
        <p:spPr bwMode="auto">
          <a:xfrm>
            <a:off x="5657850" y="350838"/>
            <a:ext cx="2138363" cy="260350"/>
          </a:xfrm>
          <a:prstGeom prst="rect">
            <a:avLst/>
          </a:prstGeom>
          <a:noFill/>
          <a:ln w="9525">
            <a:noFill/>
            <a:miter lim="800000"/>
            <a:headEnd/>
            <a:tailEnd/>
          </a:ln>
          <a:effectLst/>
        </p:spPr>
        <p:txBody>
          <a:bodyPr wrap="none" lIns="0" tIns="0" rIns="0" bIns="0"/>
          <a:lstStyle/>
          <a:p>
            <a:pPr algn="l">
              <a:lnSpc>
                <a:spcPct val="80000"/>
              </a:lnSpc>
            </a:pPr>
            <a:r>
              <a:rPr lang="en-US" sz="2300" b="1"/>
              <a:t>Parental strand</a:t>
            </a:r>
          </a:p>
        </p:txBody>
      </p:sp>
      <p:sp>
        <p:nvSpPr>
          <p:cNvPr id="861195" name="Text Box 11"/>
          <p:cNvSpPr txBox="1">
            <a:spLocks noChangeArrowheads="1"/>
          </p:cNvSpPr>
          <p:nvPr/>
        </p:nvSpPr>
        <p:spPr bwMode="auto">
          <a:xfrm>
            <a:off x="5665788" y="833438"/>
            <a:ext cx="2282825" cy="252412"/>
          </a:xfrm>
          <a:prstGeom prst="rect">
            <a:avLst/>
          </a:prstGeom>
          <a:noFill/>
          <a:ln w="9525">
            <a:noFill/>
            <a:miter lim="800000"/>
            <a:headEnd/>
            <a:tailEnd/>
          </a:ln>
          <a:effectLst/>
        </p:spPr>
        <p:txBody>
          <a:bodyPr wrap="none" lIns="0" tIns="0" rIns="0" bIns="0"/>
          <a:lstStyle/>
          <a:p>
            <a:pPr algn="l">
              <a:lnSpc>
                <a:spcPct val="80000"/>
              </a:lnSpc>
            </a:pPr>
            <a:r>
              <a:rPr lang="en-US" sz="2300" b="1"/>
              <a:t>Daughter strand</a:t>
            </a:r>
          </a:p>
        </p:txBody>
      </p:sp>
      <p:sp>
        <p:nvSpPr>
          <p:cNvPr id="861196" name="Text Box 12"/>
          <p:cNvSpPr txBox="1">
            <a:spLocks noChangeArrowheads="1"/>
          </p:cNvSpPr>
          <p:nvPr/>
        </p:nvSpPr>
        <p:spPr bwMode="auto">
          <a:xfrm>
            <a:off x="1543050" y="2805113"/>
            <a:ext cx="1046163" cy="260350"/>
          </a:xfrm>
          <a:prstGeom prst="rect">
            <a:avLst/>
          </a:prstGeom>
          <a:noFill/>
          <a:ln w="9525">
            <a:noFill/>
            <a:miter lim="800000"/>
            <a:headEnd/>
            <a:tailEnd/>
          </a:ln>
          <a:effectLst/>
        </p:spPr>
        <p:txBody>
          <a:bodyPr wrap="none" lIns="0" tIns="0" rIns="0" bIns="0"/>
          <a:lstStyle/>
          <a:p>
            <a:pPr algn="l">
              <a:lnSpc>
                <a:spcPct val="80000"/>
              </a:lnSpc>
            </a:pPr>
            <a:r>
              <a:rPr lang="en-US" sz="2300" b="1"/>
              <a:t>Bubble</a:t>
            </a:r>
          </a:p>
        </p:txBody>
      </p:sp>
      <p:sp>
        <p:nvSpPr>
          <p:cNvPr id="861197" name="Text Box 13"/>
          <p:cNvSpPr txBox="1">
            <a:spLocks noChangeArrowheads="1"/>
          </p:cNvSpPr>
          <p:nvPr/>
        </p:nvSpPr>
        <p:spPr bwMode="auto">
          <a:xfrm>
            <a:off x="2563813" y="5657850"/>
            <a:ext cx="4203700" cy="303213"/>
          </a:xfrm>
          <a:prstGeom prst="rect">
            <a:avLst/>
          </a:prstGeom>
          <a:noFill/>
          <a:ln w="9525">
            <a:noFill/>
            <a:miter lim="800000"/>
            <a:headEnd/>
            <a:tailEnd/>
          </a:ln>
          <a:effectLst/>
        </p:spPr>
        <p:txBody>
          <a:bodyPr wrap="none" lIns="0" tIns="0" rIns="0" bIns="0"/>
          <a:lstStyle/>
          <a:p>
            <a:pPr algn="l">
              <a:lnSpc>
                <a:spcPct val="80000"/>
              </a:lnSpc>
            </a:pPr>
            <a:r>
              <a:rPr lang="en-US" sz="2300" b="1"/>
              <a:t>Two daughter DNA molecules</a:t>
            </a:r>
          </a:p>
        </p:txBody>
      </p:sp>
      <p:sp>
        <p:nvSpPr>
          <p:cNvPr id="861198" name="Line 14"/>
          <p:cNvSpPr>
            <a:spLocks noChangeShapeType="1"/>
          </p:cNvSpPr>
          <p:nvPr/>
        </p:nvSpPr>
        <p:spPr bwMode="auto">
          <a:xfrm flipV="1">
            <a:off x="2035175" y="800100"/>
            <a:ext cx="0" cy="422275"/>
          </a:xfrm>
          <a:prstGeom prst="line">
            <a:avLst/>
          </a:prstGeom>
          <a:noFill/>
          <a:ln w="25400">
            <a:solidFill>
              <a:schemeClr val="tx1"/>
            </a:solidFill>
            <a:round/>
            <a:headEnd/>
            <a:tailEnd/>
          </a:ln>
          <a:effectLst/>
        </p:spPr>
        <p:txBody>
          <a:bodyPr wrap="none" anchor="ctr"/>
          <a:lstStyle/>
          <a:p>
            <a:endParaRPr lang="en-US"/>
          </a:p>
        </p:txBody>
      </p:sp>
      <p:sp>
        <p:nvSpPr>
          <p:cNvPr id="861199" name="AutoShape 15"/>
          <p:cNvSpPr>
            <a:spLocks/>
          </p:cNvSpPr>
          <p:nvPr/>
        </p:nvSpPr>
        <p:spPr bwMode="auto">
          <a:xfrm rot="16200000">
            <a:off x="1896268" y="2186782"/>
            <a:ext cx="284163" cy="850900"/>
          </a:xfrm>
          <a:prstGeom prst="leftBrace">
            <a:avLst>
              <a:gd name="adj1" fmla="val 24953"/>
              <a:gd name="adj2" fmla="val 50000"/>
            </a:avLst>
          </a:prstGeom>
          <a:noFill/>
          <a:ln w="25400">
            <a:solidFill>
              <a:schemeClr val="tx1"/>
            </a:solidFill>
            <a:round/>
            <a:headEnd/>
            <a:tailEnd/>
          </a:ln>
          <a:effectLst/>
        </p:spPr>
        <p:txBody>
          <a:bodyPr wrap="none" anchor="ctr"/>
          <a:lstStyle/>
          <a:p>
            <a:endParaRPr lang="en-US"/>
          </a:p>
        </p:txBody>
      </p:sp>
      <p:sp>
        <p:nvSpPr>
          <p:cNvPr id="861200" name="Line 16"/>
          <p:cNvSpPr>
            <a:spLocks noChangeShapeType="1"/>
          </p:cNvSpPr>
          <p:nvPr/>
        </p:nvSpPr>
        <p:spPr bwMode="auto">
          <a:xfrm flipV="1">
            <a:off x="4784725" y="473075"/>
            <a:ext cx="844550" cy="803275"/>
          </a:xfrm>
          <a:prstGeom prst="line">
            <a:avLst/>
          </a:prstGeom>
          <a:noFill/>
          <a:ln w="25400">
            <a:solidFill>
              <a:schemeClr val="tx1"/>
            </a:solidFill>
            <a:round/>
            <a:headEnd/>
            <a:tailEnd/>
          </a:ln>
          <a:effectLst/>
        </p:spPr>
        <p:txBody>
          <a:bodyPr wrap="none" anchor="ctr"/>
          <a:lstStyle/>
          <a:p>
            <a:endParaRPr lang="en-US"/>
          </a:p>
        </p:txBody>
      </p:sp>
      <p:sp>
        <p:nvSpPr>
          <p:cNvPr id="861201" name="Line 17"/>
          <p:cNvSpPr>
            <a:spLocks noChangeShapeType="1"/>
          </p:cNvSpPr>
          <p:nvPr/>
        </p:nvSpPr>
        <p:spPr bwMode="auto">
          <a:xfrm flipV="1">
            <a:off x="4810125" y="968375"/>
            <a:ext cx="787400" cy="5302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63238" name="Picture 6" descr="10_05bAntiparallelDNA-U"/>
          <p:cNvPicPr>
            <a:picLocks noChangeAspect="1" noChangeArrowheads="1"/>
          </p:cNvPicPr>
          <p:nvPr/>
        </p:nvPicPr>
        <p:blipFill>
          <a:blip r:embed="rId5" cstate="print"/>
          <a:srcRect/>
          <a:stretch>
            <a:fillRect/>
          </a:stretch>
        </p:blipFill>
        <p:spPr bwMode="auto">
          <a:xfrm>
            <a:off x="2565400" y="133350"/>
            <a:ext cx="4011613" cy="6591300"/>
          </a:xfrm>
          <a:prstGeom prst="rect">
            <a:avLst/>
          </a:prstGeom>
          <a:noFill/>
        </p:spPr>
      </p:pic>
      <p:sp>
        <p:nvSpPr>
          <p:cNvPr id="863239" name="Text Box 7"/>
          <p:cNvSpPr txBox="1">
            <a:spLocks noChangeArrowheads="1"/>
          </p:cNvSpPr>
          <p:nvPr/>
        </p:nvSpPr>
        <p:spPr bwMode="auto">
          <a:xfrm>
            <a:off x="2800350" y="6146800"/>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3</a:t>
            </a:r>
            <a:r>
              <a:rPr lang="en-US" sz="2300" b="1">
                <a:latin typeface="Symbol" pitchFamily="48" charset="2"/>
                <a:sym typeface="Symbol" pitchFamily="48" charset="2"/>
              </a:rPr>
              <a:t></a:t>
            </a:r>
            <a:r>
              <a:rPr lang="en-US" sz="2300" b="1"/>
              <a:t> end</a:t>
            </a:r>
          </a:p>
        </p:txBody>
      </p:sp>
      <p:sp>
        <p:nvSpPr>
          <p:cNvPr id="863240" name="Text Box 8"/>
          <p:cNvSpPr txBox="1">
            <a:spLocks noChangeArrowheads="1"/>
          </p:cNvSpPr>
          <p:nvPr/>
        </p:nvSpPr>
        <p:spPr bwMode="auto">
          <a:xfrm>
            <a:off x="5492750" y="6140450"/>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5</a:t>
            </a:r>
            <a:r>
              <a:rPr lang="en-US" sz="2300" b="1">
                <a:latin typeface="Symbol" pitchFamily="48" charset="2"/>
                <a:sym typeface="Symbol" pitchFamily="48" charset="2"/>
              </a:rPr>
              <a:t></a:t>
            </a:r>
            <a:r>
              <a:rPr lang="en-US" sz="2300" b="1"/>
              <a:t> end</a:t>
            </a:r>
          </a:p>
        </p:txBody>
      </p:sp>
      <p:sp>
        <p:nvSpPr>
          <p:cNvPr id="863241" name="Text Box 9"/>
          <p:cNvSpPr txBox="1">
            <a:spLocks noChangeArrowheads="1"/>
          </p:cNvSpPr>
          <p:nvPr/>
        </p:nvSpPr>
        <p:spPr bwMode="auto">
          <a:xfrm>
            <a:off x="5492750" y="325438"/>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3</a:t>
            </a:r>
            <a:r>
              <a:rPr lang="en-US" sz="2300" b="1">
                <a:latin typeface="Symbol" pitchFamily="48" charset="2"/>
                <a:sym typeface="Symbol" pitchFamily="48" charset="2"/>
              </a:rPr>
              <a:t></a:t>
            </a:r>
            <a:r>
              <a:rPr lang="en-US" sz="2300" b="1"/>
              <a:t> end</a:t>
            </a:r>
          </a:p>
        </p:txBody>
      </p:sp>
      <p:sp>
        <p:nvSpPr>
          <p:cNvPr id="863242" name="Text Box 10"/>
          <p:cNvSpPr txBox="1">
            <a:spLocks noChangeArrowheads="1"/>
          </p:cNvSpPr>
          <p:nvPr/>
        </p:nvSpPr>
        <p:spPr bwMode="auto">
          <a:xfrm>
            <a:off x="2806700" y="338138"/>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5</a:t>
            </a:r>
            <a:r>
              <a:rPr lang="en-US" sz="2300" b="1">
                <a:latin typeface="Symbol" pitchFamily="48" charset="2"/>
                <a:sym typeface="Symbol" pitchFamily="48" charset="2"/>
              </a:rPr>
              <a:t></a:t>
            </a:r>
            <a:r>
              <a:rPr lang="en-US" sz="2300" b="1"/>
              <a:t> end</a:t>
            </a:r>
          </a:p>
        </p:txBody>
      </p:sp>
      <p:sp>
        <p:nvSpPr>
          <p:cNvPr id="863243" name="Text Box 11"/>
          <p:cNvSpPr txBox="1">
            <a:spLocks noChangeArrowheads="1"/>
          </p:cNvSpPr>
          <p:nvPr/>
        </p:nvSpPr>
        <p:spPr bwMode="auto">
          <a:xfrm>
            <a:off x="3028950" y="163671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3244" name="Text Box 12"/>
          <p:cNvSpPr txBox="1">
            <a:spLocks noChangeArrowheads="1"/>
          </p:cNvSpPr>
          <p:nvPr/>
        </p:nvSpPr>
        <p:spPr bwMode="auto">
          <a:xfrm>
            <a:off x="3432175" y="117951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3245" name="Text Box 13"/>
          <p:cNvSpPr txBox="1">
            <a:spLocks noChangeArrowheads="1"/>
          </p:cNvSpPr>
          <p:nvPr/>
        </p:nvSpPr>
        <p:spPr bwMode="auto">
          <a:xfrm>
            <a:off x="3352800" y="190658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2</a:t>
            </a:r>
            <a:r>
              <a:rPr lang="en-US" sz="1700" b="1">
                <a:latin typeface="Symbol" pitchFamily="48" charset="2"/>
                <a:sym typeface="Symbol" pitchFamily="48" charset="2"/>
              </a:rPr>
              <a:t></a:t>
            </a:r>
            <a:endParaRPr lang="en-US" sz="1700" b="1"/>
          </a:p>
        </p:txBody>
      </p:sp>
      <p:sp>
        <p:nvSpPr>
          <p:cNvPr id="863246" name="Text Box 14"/>
          <p:cNvSpPr txBox="1">
            <a:spLocks noChangeArrowheads="1"/>
          </p:cNvSpPr>
          <p:nvPr/>
        </p:nvSpPr>
        <p:spPr bwMode="auto">
          <a:xfrm>
            <a:off x="3095625" y="138588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4</a:t>
            </a:r>
            <a:r>
              <a:rPr lang="en-US" sz="1700" b="1">
                <a:latin typeface="Symbol" pitchFamily="48" charset="2"/>
                <a:sym typeface="Symbol" pitchFamily="48" charset="2"/>
              </a:rPr>
              <a:t></a:t>
            </a:r>
            <a:endParaRPr lang="en-US" sz="1700" b="1"/>
          </a:p>
        </p:txBody>
      </p:sp>
      <p:sp>
        <p:nvSpPr>
          <p:cNvPr id="863247" name="Text Box 15"/>
          <p:cNvSpPr txBox="1">
            <a:spLocks noChangeArrowheads="1"/>
          </p:cNvSpPr>
          <p:nvPr/>
        </p:nvSpPr>
        <p:spPr bwMode="auto">
          <a:xfrm>
            <a:off x="3581400" y="173831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1</a:t>
            </a:r>
            <a:r>
              <a:rPr lang="en-US" sz="1700" b="1">
                <a:latin typeface="Symbol" pitchFamily="48" charset="2"/>
                <a:sym typeface="Symbol" pitchFamily="48" charset="2"/>
              </a:rPr>
              <a:t></a:t>
            </a:r>
            <a:endParaRPr lang="en-US" sz="1700" b="1"/>
          </a:p>
        </p:txBody>
      </p:sp>
      <p:sp>
        <p:nvSpPr>
          <p:cNvPr id="863248" name="Text Box 16"/>
          <p:cNvSpPr txBox="1">
            <a:spLocks noChangeArrowheads="1"/>
          </p:cNvSpPr>
          <p:nvPr/>
        </p:nvSpPr>
        <p:spPr bwMode="auto">
          <a:xfrm>
            <a:off x="5965825" y="159543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3249" name="Text Box 17"/>
          <p:cNvSpPr txBox="1">
            <a:spLocks noChangeArrowheads="1"/>
          </p:cNvSpPr>
          <p:nvPr/>
        </p:nvSpPr>
        <p:spPr bwMode="auto">
          <a:xfrm>
            <a:off x="5508625" y="206533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3250" name="Text Box 18"/>
          <p:cNvSpPr txBox="1">
            <a:spLocks noChangeArrowheads="1"/>
          </p:cNvSpPr>
          <p:nvPr/>
        </p:nvSpPr>
        <p:spPr bwMode="auto">
          <a:xfrm>
            <a:off x="5629275" y="132556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2</a:t>
            </a:r>
            <a:r>
              <a:rPr lang="en-US" sz="1700" b="1">
                <a:latin typeface="Symbol" pitchFamily="48" charset="2"/>
                <a:sym typeface="Symbol" pitchFamily="48" charset="2"/>
              </a:rPr>
              <a:t></a:t>
            </a:r>
            <a:endParaRPr lang="en-US" sz="1700" b="1"/>
          </a:p>
        </p:txBody>
      </p:sp>
      <p:sp>
        <p:nvSpPr>
          <p:cNvPr id="863251" name="Text Box 19"/>
          <p:cNvSpPr txBox="1">
            <a:spLocks noChangeArrowheads="1"/>
          </p:cNvSpPr>
          <p:nvPr/>
        </p:nvSpPr>
        <p:spPr bwMode="auto">
          <a:xfrm>
            <a:off x="5886450" y="184943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4</a:t>
            </a:r>
            <a:r>
              <a:rPr lang="en-US" sz="1700" b="1">
                <a:latin typeface="Symbol" pitchFamily="48" charset="2"/>
                <a:sym typeface="Symbol" pitchFamily="48" charset="2"/>
              </a:rPr>
              <a:t></a:t>
            </a:r>
            <a:endParaRPr lang="en-US" sz="1700" b="1"/>
          </a:p>
        </p:txBody>
      </p:sp>
      <p:sp>
        <p:nvSpPr>
          <p:cNvPr id="863252" name="Text Box 20"/>
          <p:cNvSpPr txBox="1">
            <a:spLocks noChangeArrowheads="1"/>
          </p:cNvSpPr>
          <p:nvPr/>
        </p:nvSpPr>
        <p:spPr bwMode="auto">
          <a:xfrm>
            <a:off x="5337175" y="174783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1</a:t>
            </a:r>
            <a:r>
              <a:rPr lang="en-US" sz="1700" b="1">
                <a:latin typeface="Symbol" pitchFamily="48" charset="2"/>
                <a:sym typeface="Symbol" pitchFamily="48" charset="2"/>
              </a:rPr>
              <a:t></a:t>
            </a:r>
            <a:endParaRPr lang="en-US" sz="1700" b="1"/>
          </a:p>
        </p:txBody>
      </p:sp>
      <p:sp>
        <p:nvSpPr>
          <p:cNvPr id="863253" name="Text Box 21"/>
          <p:cNvSpPr txBox="1">
            <a:spLocks noChangeArrowheads="1"/>
          </p:cNvSpPr>
          <p:nvPr/>
        </p:nvSpPr>
        <p:spPr bwMode="auto">
          <a:xfrm>
            <a:off x="3006725" y="998538"/>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4" name="Text Box 22"/>
          <p:cNvSpPr txBox="1">
            <a:spLocks noChangeArrowheads="1"/>
          </p:cNvSpPr>
          <p:nvPr/>
        </p:nvSpPr>
        <p:spPr bwMode="auto">
          <a:xfrm>
            <a:off x="3000375" y="2112963"/>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5" name="Text Box 23"/>
          <p:cNvSpPr txBox="1">
            <a:spLocks noChangeArrowheads="1"/>
          </p:cNvSpPr>
          <p:nvPr/>
        </p:nvSpPr>
        <p:spPr bwMode="auto">
          <a:xfrm>
            <a:off x="3006725" y="4306888"/>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6" name="Text Box 24"/>
          <p:cNvSpPr txBox="1">
            <a:spLocks noChangeArrowheads="1"/>
          </p:cNvSpPr>
          <p:nvPr/>
        </p:nvSpPr>
        <p:spPr bwMode="auto">
          <a:xfrm>
            <a:off x="5959475" y="5491163"/>
            <a:ext cx="193675" cy="231775"/>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7" name="Text Box 25"/>
          <p:cNvSpPr txBox="1">
            <a:spLocks noChangeArrowheads="1"/>
          </p:cNvSpPr>
          <p:nvPr/>
        </p:nvSpPr>
        <p:spPr bwMode="auto">
          <a:xfrm>
            <a:off x="5959475" y="4376738"/>
            <a:ext cx="193675" cy="231775"/>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8" name="Text Box 26"/>
          <p:cNvSpPr txBox="1">
            <a:spLocks noChangeArrowheads="1"/>
          </p:cNvSpPr>
          <p:nvPr/>
        </p:nvSpPr>
        <p:spPr bwMode="auto">
          <a:xfrm>
            <a:off x="5956300" y="3284538"/>
            <a:ext cx="193675" cy="231775"/>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59" name="Text Box 27"/>
          <p:cNvSpPr txBox="1">
            <a:spLocks noChangeArrowheads="1"/>
          </p:cNvSpPr>
          <p:nvPr/>
        </p:nvSpPr>
        <p:spPr bwMode="auto">
          <a:xfrm>
            <a:off x="5959475" y="2179638"/>
            <a:ext cx="193675" cy="231775"/>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
        <p:nvSpPr>
          <p:cNvPr id="863260" name="Text Box 28"/>
          <p:cNvSpPr txBox="1">
            <a:spLocks noChangeArrowheads="1"/>
          </p:cNvSpPr>
          <p:nvPr/>
        </p:nvSpPr>
        <p:spPr bwMode="auto">
          <a:xfrm>
            <a:off x="3006725" y="3213100"/>
            <a:ext cx="977900" cy="311150"/>
          </a:xfrm>
          <a:prstGeom prst="rect">
            <a:avLst/>
          </a:prstGeom>
          <a:noFill/>
          <a:ln w="9525">
            <a:noFill/>
            <a:miter lim="800000"/>
            <a:headEnd/>
            <a:tailEnd/>
          </a:ln>
          <a:effectLst/>
        </p:spPr>
        <p:txBody>
          <a:bodyPr wrap="none" lIns="0" tIns="0" rIns="0" bIns="0"/>
          <a:lstStyle/>
          <a:p>
            <a:pPr algn="l">
              <a:lnSpc>
                <a:spcPct val="80000"/>
              </a:lnSpc>
            </a:pPr>
            <a:r>
              <a:rPr lang="en-US" sz="2300" b="1"/>
              <a:t>P</a:t>
            </a: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65286" name="Picture 6" descr="10_05cDaughterStrandSynth-U"/>
          <p:cNvPicPr>
            <a:picLocks noChangeAspect="1" noChangeArrowheads="1"/>
          </p:cNvPicPr>
          <p:nvPr/>
        </p:nvPicPr>
        <p:blipFill>
          <a:blip r:embed="rId5" cstate="print"/>
          <a:srcRect/>
          <a:stretch>
            <a:fillRect/>
          </a:stretch>
        </p:blipFill>
        <p:spPr bwMode="auto">
          <a:xfrm>
            <a:off x="1098550" y="133350"/>
            <a:ext cx="6945313" cy="6591300"/>
          </a:xfrm>
          <a:prstGeom prst="rect">
            <a:avLst/>
          </a:prstGeom>
          <a:noFill/>
        </p:spPr>
      </p:pic>
      <p:sp>
        <p:nvSpPr>
          <p:cNvPr id="865287" name="Text Box 7"/>
          <p:cNvSpPr txBox="1">
            <a:spLocks noChangeArrowheads="1"/>
          </p:cNvSpPr>
          <p:nvPr/>
        </p:nvSpPr>
        <p:spPr bwMode="auto">
          <a:xfrm>
            <a:off x="1685925" y="1203325"/>
            <a:ext cx="1690688" cy="250825"/>
          </a:xfrm>
          <a:prstGeom prst="rect">
            <a:avLst/>
          </a:prstGeom>
          <a:noFill/>
          <a:ln w="9525">
            <a:noFill/>
            <a:miter lim="800000"/>
            <a:headEnd/>
            <a:tailEnd/>
          </a:ln>
          <a:effectLst/>
        </p:spPr>
        <p:txBody>
          <a:bodyPr wrap="none" lIns="0" tIns="0" rIns="0" bIns="0"/>
          <a:lstStyle/>
          <a:p>
            <a:pPr algn="l">
              <a:lnSpc>
                <a:spcPct val="80000"/>
              </a:lnSpc>
            </a:pPr>
            <a:r>
              <a:rPr lang="en-US" sz="2000" b="1"/>
              <a:t>Parental DNA</a:t>
            </a:r>
          </a:p>
        </p:txBody>
      </p:sp>
      <p:sp>
        <p:nvSpPr>
          <p:cNvPr id="865288" name="Line 8"/>
          <p:cNvSpPr>
            <a:spLocks noChangeShapeType="1"/>
          </p:cNvSpPr>
          <p:nvPr/>
        </p:nvSpPr>
        <p:spPr bwMode="auto">
          <a:xfrm flipV="1">
            <a:off x="5548313" y="2012950"/>
            <a:ext cx="774700" cy="307975"/>
          </a:xfrm>
          <a:prstGeom prst="line">
            <a:avLst/>
          </a:prstGeom>
          <a:noFill/>
          <a:ln w="25400">
            <a:solidFill>
              <a:schemeClr val="tx1"/>
            </a:solidFill>
            <a:round/>
            <a:headEnd/>
            <a:tailEnd/>
          </a:ln>
          <a:effectLst/>
        </p:spPr>
        <p:txBody>
          <a:bodyPr wrap="none" anchor="ctr"/>
          <a:lstStyle/>
          <a:p>
            <a:endParaRPr lang="en-US"/>
          </a:p>
        </p:txBody>
      </p:sp>
      <p:sp>
        <p:nvSpPr>
          <p:cNvPr id="865289" name="Text Box 9"/>
          <p:cNvSpPr txBox="1">
            <a:spLocks noChangeArrowheads="1"/>
          </p:cNvSpPr>
          <p:nvPr/>
        </p:nvSpPr>
        <p:spPr bwMode="auto">
          <a:xfrm>
            <a:off x="1146175" y="1622425"/>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5290" name="Text Box 10"/>
          <p:cNvSpPr txBox="1">
            <a:spLocks noChangeArrowheads="1"/>
          </p:cNvSpPr>
          <p:nvPr/>
        </p:nvSpPr>
        <p:spPr bwMode="auto">
          <a:xfrm>
            <a:off x="1149350" y="1377950"/>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5291" name="Text Box 11"/>
          <p:cNvSpPr txBox="1">
            <a:spLocks noChangeArrowheads="1"/>
          </p:cNvSpPr>
          <p:nvPr/>
        </p:nvSpPr>
        <p:spPr bwMode="auto">
          <a:xfrm>
            <a:off x="3108325" y="161925"/>
            <a:ext cx="2114550" cy="539750"/>
          </a:xfrm>
          <a:prstGeom prst="rect">
            <a:avLst/>
          </a:prstGeom>
          <a:noFill/>
          <a:ln w="9525">
            <a:noFill/>
            <a:miter lim="800000"/>
            <a:headEnd/>
            <a:tailEnd/>
          </a:ln>
          <a:effectLst/>
        </p:spPr>
        <p:txBody>
          <a:bodyPr wrap="none" lIns="0" tIns="0" rIns="0" bIns="0"/>
          <a:lstStyle/>
          <a:p>
            <a:pPr algn="l">
              <a:lnSpc>
                <a:spcPct val="90000"/>
              </a:lnSpc>
            </a:pPr>
            <a:r>
              <a:rPr lang="en-US" sz="2000" b="1"/>
              <a:t>DNA polymerase</a:t>
            </a:r>
          </a:p>
          <a:p>
            <a:pPr algn="l">
              <a:lnSpc>
                <a:spcPct val="90000"/>
              </a:lnSpc>
            </a:pPr>
            <a:r>
              <a:rPr lang="en-US" sz="2000" b="1"/>
              <a:t>molecule</a:t>
            </a:r>
          </a:p>
        </p:txBody>
      </p:sp>
      <p:sp>
        <p:nvSpPr>
          <p:cNvPr id="865292" name="Text Box 12"/>
          <p:cNvSpPr txBox="1">
            <a:spLocks noChangeArrowheads="1"/>
          </p:cNvSpPr>
          <p:nvPr/>
        </p:nvSpPr>
        <p:spPr bwMode="auto">
          <a:xfrm>
            <a:off x="3167063" y="5641975"/>
            <a:ext cx="1690687" cy="250825"/>
          </a:xfrm>
          <a:prstGeom prst="rect">
            <a:avLst/>
          </a:prstGeom>
          <a:noFill/>
          <a:ln w="9525">
            <a:noFill/>
            <a:miter lim="800000"/>
            <a:headEnd/>
            <a:tailEnd/>
          </a:ln>
          <a:effectLst/>
        </p:spPr>
        <p:txBody>
          <a:bodyPr wrap="none" lIns="0" tIns="0" rIns="0" bIns="0"/>
          <a:lstStyle/>
          <a:p>
            <a:pPr algn="l">
              <a:lnSpc>
                <a:spcPct val="80000"/>
              </a:lnSpc>
            </a:pPr>
            <a:r>
              <a:rPr lang="en-US" sz="2000" b="1"/>
              <a:t>DNA ligase</a:t>
            </a:r>
          </a:p>
        </p:txBody>
      </p:sp>
      <p:sp>
        <p:nvSpPr>
          <p:cNvPr id="865293" name="Text Box 13"/>
          <p:cNvSpPr txBox="1">
            <a:spLocks noChangeArrowheads="1"/>
          </p:cNvSpPr>
          <p:nvPr/>
        </p:nvSpPr>
        <p:spPr bwMode="auto">
          <a:xfrm>
            <a:off x="1144588" y="4498975"/>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5294" name="Text Box 14"/>
          <p:cNvSpPr txBox="1">
            <a:spLocks noChangeArrowheads="1"/>
          </p:cNvSpPr>
          <p:nvPr/>
        </p:nvSpPr>
        <p:spPr bwMode="auto">
          <a:xfrm>
            <a:off x="1147763" y="4260850"/>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5295" name="Text Box 15"/>
          <p:cNvSpPr txBox="1">
            <a:spLocks noChangeArrowheads="1"/>
          </p:cNvSpPr>
          <p:nvPr/>
        </p:nvSpPr>
        <p:spPr bwMode="auto">
          <a:xfrm>
            <a:off x="2392363" y="6299200"/>
            <a:ext cx="3668712" cy="238125"/>
          </a:xfrm>
          <a:prstGeom prst="rect">
            <a:avLst/>
          </a:prstGeom>
          <a:noFill/>
          <a:ln w="9525">
            <a:noFill/>
            <a:miter lim="800000"/>
            <a:headEnd/>
            <a:tailEnd/>
          </a:ln>
          <a:effectLst/>
        </p:spPr>
        <p:txBody>
          <a:bodyPr wrap="none" lIns="0" tIns="0" rIns="0" bIns="0"/>
          <a:lstStyle/>
          <a:p>
            <a:pPr algn="l">
              <a:lnSpc>
                <a:spcPct val="80000"/>
              </a:lnSpc>
            </a:pPr>
            <a:r>
              <a:rPr lang="en-US" sz="2000" b="1"/>
              <a:t>Overall direction of replication</a:t>
            </a:r>
          </a:p>
        </p:txBody>
      </p:sp>
      <p:sp>
        <p:nvSpPr>
          <p:cNvPr id="865296" name="Line 16"/>
          <p:cNvSpPr>
            <a:spLocks noChangeShapeType="1"/>
          </p:cNvSpPr>
          <p:nvPr/>
        </p:nvSpPr>
        <p:spPr bwMode="auto">
          <a:xfrm flipV="1">
            <a:off x="3959225" y="5359400"/>
            <a:ext cx="317500" cy="285750"/>
          </a:xfrm>
          <a:prstGeom prst="line">
            <a:avLst/>
          </a:prstGeom>
          <a:noFill/>
          <a:ln w="9525">
            <a:solidFill>
              <a:schemeClr val="tx1"/>
            </a:solidFill>
            <a:round/>
            <a:headEnd/>
            <a:tailEnd/>
          </a:ln>
          <a:effectLst/>
        </p:spPr>
        <p:txBody>
          <a:bodyPr wrap="none" anchor="ctr"/>
          <a:lstStyle/>
          <a:p>
            <a:endParaRPr lang="en-US"/>
          </a:p>
        </p:txBody>
      </p:sp>
      <p:sp>
        <p:nvSpPr>
          <p:cNvPr id="865297" name="Text Box 17"/>
          <p:cNvSpPr txBox="1">
            <a:spLocks noChangeArrowheads="1"/>
          </p:cNvSpPr>
          <p:nvPr/>
        </p:nvSpPr>
        <p:spPr bwMode="auto">
          <a:xfrm>
            <a:off x="6064250" y="890588"/>
            <a:ext cx="1982788" cy="885825"/>
          </a:xfrm>
          <a:prstGeom prst="rect">
            <a:avLst/>
          </a:prstGeom>
          <a:noFill/>
          <a:ln w="9525">
            <a:noFill/>
            <a:miter lim="800000"/>
            <a:headEnd/>
            <a:tailEnd/>
          </a:ln>
          <a:effectLst/>
        </p:spPr>
        <p:txBody>
          <a:bodyPr wrap="none" lIns="0" tIns="0" rIns="0" bIns="0"/>
          <a:lstStyle/>
          <a:p>
            <a:pPr algn="l">
              <a:lnSpc>
                <a:spcPct val="90000"/>
              </a:lnSpc>
            </a:pPr>
            <a:r>
              <a:rPr lang="en-US" sz="2000" b="1"/>
              <a:t>Daughter strand</a:t>
            </a:r>
          </a:p>
          <a:p>
            <a:pPr algn="l">
              <a:lnSpc>
                <a:spcPct val="90000"/>
              </a:lnSpc>
            </a:pPr>
            <a:r>
              <a:rPr lang="en-US" sz="2000" b="1"/>
              <a:t>synthesized</a:t>
            </a:r>
          </a:p>
          <a:p>
            <a:pPr algn="l">
              <a:lnSpc>
                <a:spcPct val="90000"/>
              </a:lnSpc>
            </a:pPr>
            <a:r>
              <a:rPr lang="en-US" sz="2000" b="1"/>
              <a:t>continuously</a:t>
            </a:r>
          </a:p>
        </p:txBody>
      </p:sp>
      <p:sp>
        <p:nvSpPr>
          <p:cNvPr id="865298" name="Text Box 18"/>
          <p:cNvSpPr txBox="1">
            <a:spLocks noChangeArrowheads="1"/>
          </p:cNvSpPr>
          <p:nvPr/>
        </p:nvSpPr>
        <p:spPr bwMode="auto">
          <a:xfrm>
            <a:off x="5765800" y="44291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5299" name="Text Box 19"/>
          <p:cNvSpPr txBox="1">
            <a:spLocks noChangeArrowheads="1"/>
          </p:cNvSpPr>
          <p:nvPr/>
        </p:nvSpPr>
        <p:spPr bwMode="auto">
          <a:xfrm>
            <a:off x="5762625" y="70961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5300" name="Line 20"/>
          <p:cNvSpPr>
            <a:spLocks noChangeShapeType="1"/>
          </p:cNvSpPr>
          <p:nvPr/>
        </p:nvSpPr>
        <p:spPr bwMode="auto">
          <a:xfrm flipV="1">
            <a:off x="5084763" y="1009650"/>
            <a:ext cx="949325" cy="0"/>
          </a:xfrm>
          <a:prstGeom prst="line">
            <a:avLst/>
          </a:prstGeom>
          <a:noFill/>
          <a:ln w="25400">
            <a:solidFill>
              <a:schemeClr val="tx1"/>
            </a:solidFill>
            <a:round/>
            <a:headEnd/>
            <a:tailEnd/>
          </a:ln>
          <a:effectLst/>
        </p:spPr>
        <p:txBody>
          <a:bodyPr wrap="none" anchor="ctr"/>
          <a:lstStyle/>
          <a:p>
            <a:endParaRPr lang="en-US"/>
          </a:p>
        </p:txBody>
      </p:sp>
      <p:sp>
        <p:nvSpPr>
          <p:cNvPr id="865301" name="Line 21"/>
          <p:cNvSpPr>
            <a:spLocks noChangeShapeType="1"/>
          </p:cNvSpPr>
          <p:nvPr/>
        </p:nvSpPr>
        <p:spPr bwMode="auto">
          <a:xfrm>
            <a:off x="3659188" y="717550"/>
            <a:ext cx="504825" cy="460375"/>
          </a:xfrm>
          <a:prstGeom prst="line">
            <a:avLst/>
          </a:prstGeom>
          <a:noFill/>
          <a:ln w="25400">
            <a:solidFill>
              <a:schemeClr val="tx1"/>
            </a:solidFill>
            <a:round/>
            <a:headEnd/>
            <a:tailEnd/>
          </a:ln>
          <a:effectLst/>
        </p:spPr>
        <p:txBody>
          <a:bodyPr wrap="none" anchor="ctr"/>
          <a:lstStyle/>
          <a:p>
            <a:endParaRPr lang="en-US"/>
          </a:p>
        </p:txBody>
      </p:sp>
      <p:sp>
        <p:nvSpPr>
          <p:cNvPr id="865302" name="Text Box 22"/>
          <p:cNvSpPr txBox="1">
            <a:spLocks noChangeArrowheads="1"/>
          </p:cNvSpPr>
          <p:nvPr/>
        </p:nvSpPr>
        <p:spPr bwMode="auto">
          <a:xfrm>
            <a:off x="5768975" y="2316163"/>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3</a:t>
            </a:r>
            <a:r>
              <a:rPr lang="en-US" sz="1700" b="1">
                <a:latin typeface="Symbol" pitchFamily="48" charset="2"/>
                <a:sym typeface="Symbol" pitchFamily="48" charset="2"/>
              </a:rPr>
              <a:t></a:t>
            </a:r>
            <a:endParaRPr lang="en-US" sz="1700" b="1"/>
          </a:p>
        </p:txBody>
      </p:sp>
      <p:sp>
        <p:nvSpPr>
          <p:cNvPr id="865303" name="Text Box 23"/>
          <p:cNvSpPr txBox="1">
            <a:spLocks noChangeArrowheads="1"/>
          </p:cNvSpPr>
          <p:nvPr/>
        </p:nvSpPr>
        <p:spPr bwMode="auto">
          <a:xfrm>
            <a:off x="5759450" y="2592388"/>
            <a:ext cx="260350" cy="250825"/>
          </a:xfrm>
          <a:prstGeom prst="rect">
            <a:avLst/>
          </a:prstGeom>
          <a:noFill/>
          <a:ln w="9525">
            <a:noFill/>
            <a:miter lim="800000"/>
            <a:headEnd/>
            <a:tailEnd/>
          </a:ln>
          <a:effectLst/>
        </p:spPr>
        <p:txBody>
          <a:bodyPr wrap="none" lIns="0" tIns="0" rIns="0" bIns="0"/>
          <a:lstStyle/>
          <a:p>
            <a:pPr algn="l">
              <a:lnSpc>
                <a:spcPct val="80000"/>
              </a:lnSpc>
            </a:pPr>
            <a:r>
              <a:rPr lang="en-US" sz="1700" b="1"/>
              <a:t>5</a:t>
            </a:r>
            <a:r>
              <a:rPr lang="en-US" sz="1700" b="1">
                <a:latin typeface="Symbol" pitchFamily="48" charset="2"/>
                <a:sym typeface="Symbol" pitchFamily="48" charset="2"/>
              </a:rPr>
              <a:t></a:t>
            </a:r>
            <a:endParaRPr lang="en-US" sz="1700" b="1"/>
          </a:p>
        </p:txBody>
      </p:sp>
      <p:sp>
        <p:nvSpPr>
          <p:cNvPr id="865304" name="Text Box 24"/>
          <p:cNvSpPr txBox="1">
            <a:spLocks noChangeArrowheads="1"/>
          </p:cNvSpPr>
          <p:nvPr/>
        </p:nvSpPr>
        <p:spPr bwMode="auto">
          <a:xfrm>
            <a:off x="6346825" y="1871663"/>
            <a:ext cx="1554163" cy="1123950"/>
          </a:xfrm>
          <a:prstGeom prst="rect">
            <a:avLst/>
          </a:prstGeom>
          <a:noFill/>
          <a:ln w="9525">
            <a:noFill/>
            <a:miter lim="800000"/>
            <a:headEnd/>
            <a:tailEnd/>
          </a:ln>
          <a:effectLst/>
        </p:spPr>
        <p:txBody>
          <a:bodyPr wrap="none" lIns="0" tIns="0" rIns="0" bIns="0"/>
          <a:lstStyle/>
          <a:p>
            <a:pPr algn="l">
              <a:lnSpc>
                <a:spcPct val="90000"/>
              </a:lnSpc>
            </a:pPr>
            <a:r>
              <a:rPr lang="en-US" sz="2000" b="1"/>
              <a:t>Daughter </a:t>
            </a:r>
          </a:p>
          <a:p>
            <a:pPr algn="l">
              <a:lnSpc>
                <a:spcPct val="90000"/>
              </a:lnSpc>
            </a:pPr>
            <a:r>
              <a:rPr lang="en-US" sz="2000" b="1"/>
              <a:t>strand</a:t>
            </a:r>
          </a:p>
          <a:p>
            <a:pPr algn="l">
              <a:lnSpc>
                <a:spcPct val="90000"/>
              </a:lnSpc>
            </a:pPr>
            <a:r>
              <a:rPr lang="en-US" sz="2000" b="1"/>
              <a:t>synthesized</a:t>
            </a:r>
          </a:p>
          <a:p>
            <a:pPr algn="l">
              <a:lnSpc>
                <a:spcPct val="90000"/>
              </a:lnSpc>
            </a:pPr>
            <a:r>
              <a:rPr lang="en-US" sz="2000" b="1"/>
              <a:t>in pieces</a:t>
            </a:r>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Rectangle 2"/>
          <p:cNvSpPr>
            <a:spLocks noGrp="1" noChangeArrowheads="1"/>
          </p:cNvSpPr>
          <p:nvPr>
            <p:ph type="body" idx="1"/>
          </p:nvPr>
        </p:nvSpPr>
        <p:spPr>
          <a:xfrm>
            <a:off x="301625" y="1247775"/>
            <a:ext cx="8534400" cy="3546475"/>
          </a:xfrm>
        </p:spPr>
        <p:txBody>
          <a:bodyPr/>
          <a:lstStyle/>
          <a:p>
            <a:pPr algn="ctr">
              <a:buFont typeface="Wingdings" pitchFamily="48" charset="2"/>
              <a:buNone/>
            </a:pPr>
            <a:r>
              <a:rPr lang="en-US" sz="4400"/>
              <a:t>THE FLOW OF GENETIC INFORMATION FROM DNA TO RNA TO PROTEIN</a:t>
            </a:r>
          </a:p>
        </p:txBody>
      </p:sp>
      <p:sp>
        <p:nvSpPr>
          <p:cNvPr id="869379" name="Line 3"/>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69380" name="Line 4"/>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69381" name="Text Box 5"/>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Rectangle 2"/>
          <p:cNvSpPr>
            <a:spLocks noGrp="1" noChangeArrowheads="1"/>
          </p:cNvSpPr>
          <p:nvPr>
            <p:ph type="title"/>
          </p:nvPr>
        </p:nvSpPr>
        <p:spPr>
          <a:xfrm>
            <a:off x="165100" y="169863"/>
            <a:ext cx="8543925" cy="1325562"/>
          </a:xfrm>
        </p:spPr>
        <p:txBody>
          <a:bodyPr/>
          <a:lstStyle/>
          <a:p>
            <a:pPr marL="798513" indent="-798513">
              <a:tabLst>
                <a:tab pos="911225" algn="l"/>
              </a:tabLst>
            </a:pPr>
            <a:r>
              <a:rPr lang="en-US" sz="3200"/>
              <a:t>10.6 The DNA genotype is expressed as proteins, which provide the molecular basis for phenotypic traits</a:t>
            </a:r>
          </a:p>
        </p:txBody>
      </p:sp>
      <p:sp>
        <p:nvSpPr>
          <p:cNvPr id="871427" name="Rectangle 3"/>
          <p:cNvSpPr>
            <a:spLocks noGrp="1" noChangeArrowheads="1"/>
          </p:cNvSpPr>
          <p:nvPr>
            <p:ph type="body" idx="1"/>
          </p:nvPr>
        </p:nvSpPr>
        <p:spPr>
          <a:xfrm>
            <a:off x="44450" y="1752600"/>
            <a:ext cx="8534400" cy="3195638"/>
          </a:xfrm>
        </p:spPr>
        <p:txBody>
          <a:bodyPr/>
          <a:lstStyle/>
          <a:p>
            <a:pPr marL="455613" lvl="1">
              <a:lnSpc>
                <a:spcPct val="90000"/>
              </a:lnSpc>
            </a:pPr>
            <a:r>
              <a:rPr lang="en-US" sz="2800"/>
              <a:t>A gene is a sequence of DNA that directs the synthesis of a specific protein</a:t>
            </a:r>
          </a:p>
          <a:p>
            <a:pPr marL="1138238" lvl="2" indent="-334963">
              <a:lnSpc>
                <a:spcPct val="90000"/>
              </a:lnSpc>
              <a:buFontTx/>
              <a:buChar char="–"/>
            </a:pPr>
            <a:r>
              <a:rPr lang="en-US" sz="2400"/>
              <a:t>DNA is </a:t>
            </a:r>
            <a:r>
              <a:rPr lang="en-US" sz="2400" b="1"/>
              <a:t>transcribed</a:t>
            </a:r>
            <a:r>
              <a:rPr lang="en-US" sz="2400"/>
              <a:t> into RNA</a:t>
            </a:r>
          </a:p>
          <a:p>
            <a:pPr marL="1138238" lvl="2" indent="-334963">
              <a:lnSpc>
                <a:spcPct val="90000"/>
              </a:lnSpc>
              <a:buFontTx/>
              <a:buChar char="–"/>
            </a:pPr>
            <a:r>
              <a:rPr lang="en-US" sz="2400"/>
              <a:t>RNA is </a:t>
            </a:r>
            <a:r>
              <a:rPr lang="en-US" sz="2400" b="1"/>
              <a:t>translated</a:t>
            </a:r>
            <a:r>
              <a:rPr lang="en-US" sz="2400"/>
              <a:t> into protein</a:t>
            </a:r>
          </a:p>
          <a:p>
            <a:pPr marL="455613" lvl="1">
              <a:lnSpc>
                <a:spcPct val="90000"/>
              </a:lnSpc>
            </a:pPr>
            <a:r>
              <a:rPr lang="en-US" sz="2800"/>
              <a:t>The presence and action of proteins determine the phenotype of an organism</a:t>
            </a:r>
            <a:endParaRPr lang="en-US" sz="2000"/>
          </a:p>
        </p:txBody>
      </p:sp>
      <p:sp>
        <p:nvSpPr>
          <p:cNvPr id="87142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71429" name="Line 5"/>
          <p:cNvSpPr>
            <a:spLocks noChangeShapeType="1"/>
          </p:cNvSpPr>
          <p:nvPr/>
        </p:nvSpPr>
        <p:spPr bwMode="auto">
          <a:xfrm>
            <a:off x="182563" y="1539875"/>
            <a:ext cx="8775700" cy="0"/>
          </a:xfrm>
          <a:prstGeom prst="line">
            <a:avLst/>
          </a:prstGeom>
          <a:noFill/>
          <a:ln w="76200">
            <a:solidFill>
              <a:srgbClr val="A8B99B"/>
            </a:solidFill>
            <a:round/>
            <a:headEnd/>
            <a:tailEnd/>
          </a:ln>
        </p:spPr>
        <p:txBody>
          <a:bodyPr wrap="none" anchor="ctr"/>
          <a:lstStyle/>
          <a:p>
            <a:endParaRPr lang="en-US"/>
          </a:p>
        </p:txBody>
      </p:sp>
      <p:sp>
        <p:nvSpPr>
          <p:cNvPr id="87143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7143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Rectangle 2"/>
          <p:cNvSpPr>
            <a:spLocks noGrp="1" noChangeArrowheads="1"/>
          </p:cNvSpPr>
          <p:nvPr>
            <p:ph type="title"/>
          </p:nvPr>
        </p:nvSpPr>
        <p:spPr>
          <a:xfrm>
            <a:off x="165100" y="169863"/>
            <a:ext cx="8543925" cy="1325562"/>
          </a:xfrm>
        </p:spPr>
        <p:txBody>
          <a:bodyPr/>
          <a:lstStyle/>
          <a:p>
            <a:pPr marL="803275" indent="-803275"/>
            <a:r>
              <a:rPr lang="en-US" sz="3200"/>
              <a:t>10.6 The DNA genotype is expressed as proteins, which provide the molecular basis for phenotypic traits</a:t>
            </a:r>
          </a:p>
        </p:txBody>
      </p:sp>
      <p:sp>
        <p:nvSpPr>
          <p:cNvPr id="979971" name="Rectangle 3"/>
          <p:cNvSpPr>
            <a:spLocks noGrp="1" noChangeArrowheads="1"/>
          </p:cNvSpPr>
          <p:nvPr>
            <p:ph type="body" idx="1"/>
          </p:nvPr>
        </p:nvSpPr>
        <p:spPr>
          <a:xfrm>
            <a:off x="44450" y="1752600"/>
            <a:ext cx="8534400" cy="4135438"/>
          </a:xfrm>
        </p:spPr>
        <p:txBody>
          <a:bodyPr/>
          <a:lstStyle/>
          <a:p>
            <a:pPr marL="455613" lvl="1">
              <a:lnSpc>
                <a:spcPct val="90000"/>
              </a:lnSpc>
            </a:pPr>
            <a:r>
              <a:rPr lang="en-US" sz="2800"/>
              <a:t>Demonstrating the connections between genes and proteins</a:t>
            </a:r>
            <a:r>
              <a:rPr lang="en-US"/>
              <a:t> </a:t>
            </a:r>
          </a:p>
          <a:p>
            <a:pPr marL="1138238" lvl="2" indent="-334963">
              <a:lnSpc>
                <a:spcPct val="90000"/>
              </a:lnSpc>
              <a:buFontTx/>
              <a:buChar char="–"/>
            </a:pPr>
            <a:r>
              <a:rPr lang="en-US" sz="2400"/>
              <a:t>The one gene–one enzyme hypothesis was based on studies of inherited metabolic diseases</a:t>
            </a:r>
          </a:p>
          <a:p>
            <a:pPr marL="1138238" lvl="2" indent="-334963">
              <a:lnSpc>
                <a:spcPct val="90000"/>
              </a:lnSpc>
              <a:buFontTx/>
              <a:buChar char="–"/>
            </a:pPr>
            <a:r>
              <a:rPr lang="en-US" sz="2400"/>
              <a:t>The one gene–one protein hypothesis expands the relationship to proteins other than enzymes</a:t>
            </a:r>
          </a:p>
          <a:p>
            <a:pPr marL="1138238" lvl="2" indent="-334963">
              <a:lnSpc>
                <a:spcPct val="90000"/>
              </a:lnSpc>
              <a:buFontTx/>
              <a:buChar char="–"/>
            </a:pPr>
            <a:r>
              <a:rPr lang="en-US" sz="2400"/>
              <a:t>The one gene–one polypeptide hypothesis recognizes that some proteins are composed of multiple polypeptides</a:t>
            </a:r>
            <a:r>
              <a:rPr lang="en-US"/>
              <a:t> </a:t>
            </a:r>
          </a:p>
        </p:txBody>
      </p:sp>
      <p:sp>
        <p:nvSpPr>
          <p:cNvPr id="9799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79973" name="Line 5"/>
          <p:cNvSpPr>
            <a:spLocks noChangeShapeType="1"/>
          </p:cNvSpPr>
          <p:nvPr/>
        </p:nvSpPr>
        <p:spPr bwMode="auto">
          <a:xfrm>
            <a:off x="182563" y="1539875"/>
            <a:ext cx="8775700" cy="0"/>
          </a:xfrm>
          <a:prstGeom prst="line">
            <a:avLst/>
          </a:prstGeom>
          <a:noFill/>
          <a:ln w="76200">
            <a:solidFill>
              <a:srgbClr val="A8B99B"/>
            </a:solidFill>
            <a:round/>
            <a:headEnd/>
            <a:tailEnd/>
          </a:ln>
        </p:spPr>
        <p:txBody>
          <a:bodyPr wrap="none" anchor="ctr"/>
          <a:lstStyle/>
          <a:p>
            <a:endParaRPr lang="en-US"/>
          </a:p>
        </p:txBody>
      </p:sp>
      <p:sp>
        <p:nvSpPr>
          <p:cNvPr id="97997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7997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73480" name="Picture 8" descr="10_06aInformationFlow_1-U"/>
          <p:cNvPicPr>
            <a:picLocks noChangeAspect="1" noChangeArrowheads="1"/>
          </p:cNvPicPr>
          <p:nvPr/>
        </p:nvPicPr>
        <p:blipFill>
          <a:blip r:embed="rId5" cstate="print"/>
          <a:srcRect/>
          <a:stretch>
            <a:fillRect/>
          </a:stretch>
        </p:blipFill>
        <p:spPr bwMode="auto">
          <a:xfrm>
            <a:off x="300038" y="295275"/>
            <a:ext cx="8542337" cy="6267450"/>
          </a:xfrm>
          <a:prstGeom prst="rect">
            <a:avLst/>
          </a:prstGeom>
          <a:noFill/>
        </p:spPr>
      </p:pic>
      <p:sp>
        <p:nvSpPr>
          <p:cNvPr id="873481" name="Text Box 9"/>
          <p:cNvSpPr txBox="1">
            <a:spLocks noChangeArrowheads="1"/>
          </p:cNvSpPr>
          <p:nvPr/>
        </p:nvSpPr>
        <p:spPr bwMode="auto">
          <a:xfrm>
            <a:off x="441325" y="3913188"/>
            <a:ext cx="1612900" cy="328612"/>
          </a:xfrm>
          <a:prstGeom prst="rect">
            <a:avLst/>
          </a:prstGeom>
          <a:noFill/>
          <a:ln w="9525">
            <a:noFill/>
            <a:miter lim="800000"/>
            <a:headEnd/>
            <a:tailEnd/>
          </a:ln>
          <a:effectLst/>
        </p:spPr>
        <p:txBody>
          <a:bodyPr wrap="none" lIns="0" tIns="0" rIns="0" bIns="0"/>
          <a:lstStyle/>
          <a:p>
            <a:pPr algn="l">
              <a:lnSpc>
                <a:spcPct val="80000"/>
              </a:lnSpc>
            </a:pPr>
            <a:r>
              <a:rPr lang="en-US" b="1"/>
              <a:t>Cytoplasm</a:t>
            </a:r>
          </a:p>
        </p:txBody>
      </p:sp>
      <p:sp>
        <p:nvSpPr>
          <p:cNvPr id="873482" name="Text Box 10"/>
          <p:cNvSpPr txBox="1">
            <a:spLocks noChangeArrowheads="1"/>
          </p:cNvSpPr>
          <p:nvPr/>
        </p:nvSpPr>
        <p:spPr bwMode="auto">
          <a:xfrm>
            <a:off x="611188" y="3178175"/>
            <a:ext cx="1612900" cy="328613"/>
          </a:xfrm>
          <a:prstGeom prst="rect">
            <a:avLst/>
          </a:prstGeom>
          <a:noFill/>
          <a:ln w="9525">
            <a:noFill/>
            <a:miter lim="800000"/>
            <a:headEnd/>
            <a:tailEnd/>
          </a:ln>
          <a:effectLst/>
        </p:spPr>
        <p:txBody>
          <a:bodyPr wrap="none" lIns="0" tIns="0" rIns="0" bIns="0"/>
          <a:lstStyle/>
          <a:p>
            <a:pPr algn="l">
              <a:lnSpc>
                <a:spcPct val="80000"/>
              </a:lnSpc>
            </a:pPr>
            <a:r>
              <a:rPr lang="en-US" b="1"/>
              <a:t>Nucleus</a:t>
            </a:r>
          </a:p>
        </p:txBody>
      </p:sp>
      <p:sp>
        <p:nvSpPr>
          <p:cNvPr id="873483" name="Text Box 11"/>
          <p:cNvSpPr txBox="1">
            <a:spLocks noChangeArrowheads="1"/>
          </p:cNvSpPr>
          <p:nvPr/>
        </p:nvSpPr>
        <p:spPr bwMode="auto">
          <a:xfrm>
            <a:off x="1795463" y="839788"/>
            <a:ext cx="715962" cy="293687"/>
          </a:xfrm>
          <a:prstGeom prst="rect">
            <a:avLst/>
          </a:prstGeom>
          <a:noFill/>
          <a:ln w="9525">
            <a:noFill/>
            <a:miter lim="800000"/>
            <a:headEnd/>
            <a:tailEnd/>
          </a:ln>
          <a:effectLst/>
        </p:spPr>
        <p:txBody>
          <a:bodyPr wrap="none" lIns="0" tIns="0" rIns="0" bIns="0"/>
          <a:lstStyle/>
          <a:p>
            <a:pPr algn="l">
              <a:lnSpc>
                <a:spcPct val="80000"/>
              </a:lnSpc>
            </a:pPr>
            <a:r>
              <a:rPr lang="en-US" b="1"/>
              <a:t>DNA</a:t>
            </a: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6292" name="Picture 4" descr="10_06aInformationFlow_2-U"/>
          <p:cNvPicPr>
            <a:picLocks noChangeAspect="1" noChangeArrowheads="1"/>
          </p:cNvPicPr>
          <p:nvPr/>
        </p:nvPicPr>
        <p:blipFill>
          <a:blip r:embed="rId5" cstate="print"/>
          <a:srcRect/>
          <a:stretch>
            <a:fillRect/>
          </a:stretch>
        </p:blipFill>
        <p:spPr bwMode="auto">
          <a:xfrm>
            <a:off x="300038" y="295275"/>
            <a:ext cx="8542337" cy="6267450"/>
          </a:xfrm>
          <a:prstGeom prst="rect">
            <a:avLst/>
          </a:prstGeom>
          <a:noFill/>
        </p:spPr>
      </p:pic>
      <p:sp>
        <p:nvSpPr>
          <p:cNvPr id="1036293" name="Text Box 5"/>
          <p:cNvSpPr txBox="1">
            <a:spLocks noChangeArrowheads="1"/>
          </p:cNvSpPr>
          <p:nvPr/>
        </p:nvSpPr>
        <p:spPr bwMode="auto">
          <a:xfrm>
            <a:off x="441325" y="3913188"/>
            <a:ext cx="1612900" cy="328612"/>
          </a:xfrm>
          <a:prstGeom prst="rect">
            <a:avLst/>
          </a:prstGeom>
          <a:noFill/>
          <a:ln w="9525">
            <a:noFill/>
            <a:miter lim="800000"/>
            <a:headEnd/>
            <a:tailEnd/>
          </a:ln>
          <a:effectLst/>
        </p:spPr>
        <p:txBody>
          <a:bodyPr wrap="none" lIns="0" tIns="0" rIns="0" bIns="0"/>
          <a:lstStyle/>
          <a:p>
            <a:pPr algn="l">
              <a:lnSpc>
                <a:spcPct val="80000"/>
              </a:lnSpc>
            </a:pPr>
            <a:r>
              <a:rPr lang="en-US" b="1"/>
              <a:t>Cytoplasm</a:t>
            </a:r>
          </a:p>
        </p:txBody>
      </p:sp>
      <p:sp>
        <p:nvSpPr>
          <p:cNvPr id="1036294" name="Text Box 6"/>
          <p:cNvSpPr txBox="1">
            <a:spLocks noChangeArrowheads="1"/>
          </p:cNvSpPr>
          <p:nvPr/>
        </p:nvSpPr>
        <p:spPr bwMode="auto">
          <a:xfrm>
            <a:off x="611188" y="3178175"/>
            <a:ext cx="1612900" cy="328613"/>
          </a:xfrm>
          <a:prstGeom prst="rect">
            <a:avLst/>
          </a:prstGeom>
          <a:noFill/>
          <a:ln w="9525">
            <a:noFill/>
            <a:miter lim="800000"/>
            <a:headEnd/>
            <a:tailEnd/>
          </a:ln>
          <a:effectLst/>
        </p:spPr>
        <p:txBody>
          <a:bodyPr wrap="none" lIns="0" tIns="0" rIns="0" bIns="0"/>
          <a:lstStyle/>
          <a:p>
            <a:pPr algn="l">
              <a:lnSpc>
                <a:spcPct val="80000"/>
              </a:lnSpc>
            </a:pPr>
            <a:r>
              <a:rPr lang="en-US" b="1"/>
              <a:t>Nucleus</a:t>
            </a:r>
          </a:p>
        </p:txBody>
      </p:sp>
      <p:sp>
        <p:nvSpPr>
          <p:cNvPr id="1036295" name="Text Box 7"/>
          <p:cNvSpPr txBox="1">
            <a:spLocks noChangeArrowheads="1"/>
          </p:cNvSpPr>
          <p:nvPr/>
        </p:nvSpPr>
        <p:spPr bwMode="auto">
          <a:xfrm>
            <a:off x="1795463" y="839788"/>
            <a:ext cx="715962" cy="293687"/>
          </a:xfrm>
          <a:prstGeom prst="rect">
            <a:avLst/>
          </a:prstGeom>
          <a:noFill/>
          <a:ln w="9525">
            <a:noFill/>
            <a:miter lim="800000"/>
            <a:headEnd/>
            <a:tailEnd/>
          </a:ln>
          <a:effectLst/>
        </p:spPr>
        <p:txBody>
          <a:bodyPr wrap="none" lIns="0" tIns="0" rIns="0" bIns="0"/>
          <a:lstStyle/>
          <a:p>
            <a:pPr algn="l">
              <a:lnSpc>
                <a:spcPct val="80000"/>
              </a:lnSpc>
            </a:pPr>
            <a:r>
              <a:rPr lang="en-US" b="1"/>
              <a:t>DNA</a:t>
            </a:r>
          </a:p>
        </p:txBody>
      </p:sp>
      <p:sp>
        <p:nvSpPr>
          <p:cNvPr id="1036296" name="Text Box 8"/>
          <p:cNvSpPr txBox="1">
            <a:spLocks noChangeArrowheads="1"/>
          </p:cNvSpPr>
          <p:nvPr/>
        </p:nvSpPr>
        <p:spPr bwMode="auto">
          <a:xfrm>
            <a:off x="2465388" y="1717675"/>
            <a:ext cx="1985962" cy="336550"/>
          </a:xfrm>
          <a:prstGeom prst="rect">
            <a:avLst/>
          </a:prstGeom>
          <a:noFill/>
          <a:ln w="9525">
            <a:noFill/>
            <a:miter lim="800000"/>
            <a:headEnd/>
            <a:tailEnd/>
          </a:ln>
          <a:effectLst/>
        </p:spPr>
        <p:txBody>
          <a:bodyPr wrap="none" lIns="0" tIns="0" rIns="0" bIns="0"/>
          <a:lstStyle/>
          <a:p>
            <a:pPr algn="l">
              <a:lnSpc>
                <a:spcPct val="80000"/>
              </a:lnSpc>
            </a:pPr>
            <a:r>
              <a:rPr lang="en-US" b="1"/>
              <a:t>Transcription</a:t>
            </a:r>
          </a:p>
        </p:txBody>
      </p:sp>
      <p:sp>
        <p:nvSpPr>
          <p:cNvPr id="1036297" name="Text Box 9"/>
          <p:cNvSpPr txBox="1">
            <a:spLocks noChangeArrowheads="1"/>
          </p:cNvSpPr>
          <p:nvPr/>
        </p:nvSpPr>
        <p:spPr bwMode="auto">
          <a:xfrm>
            <a:off x="1803400" y="2746375"/>
            <a:ext cx="715963" cy="293688"/>
          </a:xfrm>
          <a:prstGeom prst="rect">
            <a:avLst/>
          </a:prstGeom>
          <a:noFill/>
          <a:ln w="9525">
            <a:noFill/>
            <a:miter lim="800000"/>
            <a:headEnd/>
            <a:tailEnd/>
          </a:ln>
          <a:effectLst/>
        </p:spPr>
        <p:txBody>
          <a:bodyPr wrap="none" lIns="0" tIns="0" rIns="0" bIns="0"/>
          <a:lstStyle/>
          <a:p>
            <a:pPr algn="l">
              <a:lnSpc>
                <a:spcPct val="80000"/>
              </a:lnSpc>
            </a:pPr>
            <a:r>
              <a:rPr lang="en-US" b="1"/>
              <a:t>RNA</a:t>
            </a:r>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33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38340" name="Picture 4" descr="10_06aInformationFlow_3-U"/>
          <p:cNvPicPr>
            <a:picLocks noChangeAspect="1" noChangeArrowheads="1"/>
          </p:cNvPicPr>
          <p:nvPr/>
        </p:nvPicPr>
        <p:blipFill>
          <a:blip r:embed="rId5" cstate="print"/>
          <a:srcRect/>
          <a:stretch>
            <a:fillRect/>
          </a:stretch>
        </p:blipFill>
        <p:spPr bwMode="auto">
          <a:xfrm>
            <a:off x="300038" y="295275"/>
            <a:ext cx="8542337" cy="6267450"/>
          </a:xfrm>
          <a:prstGeom prst="rect">
            <a:avLst/>
          </a:prstGeom>
          <a:noFill/>
        </p:spPr>
      </p:pic>
      <p:sp>
        <p:nvSpPr>
          <p:cNvPr id="1038341" name="Text Box 5"/>
          <p:cNvSpPr txBox="1">
            <a:spLocks noChangeArrowheads="1"/>
          </p:cNvSpPr>
          <p:nvPr/>
        </p:nvSpPr>
        <p:spPr bwMode="auto">
          <a:xfrm>
            <a:off x="441325" y="3913188"/>
            <a:ext cx="1612900" cy="328612"/>
          </a:xfrm>
          <a:prstGeom prst="rect">
            <a:avLst/>
          </a:prstGeom>
          <a:noFill/>
          <a:ln w="9525">
            <a:noFill/>
            <a:miter lim="800000"/>
            <a:headEnd/>
            <a:tailEnd/>
          </a:ln>
          <a:effectLst/>
        </p:spPr>
        <p:txBody>
          <a:bodyPr wrap="none" lIns="0" tIns="0" rIns="0" bIns="0"/>
          <a:lstStyle/>
          <a:p>
            <a:pPr algn="l">
              <a:lnSpc>
                <a:spcPct val="80000"/>
              </a:lnSpc>
            </a:pPr>
            <a:r>
              <a:rPr lang="en-US" b="1"/>
              <a:t>Cytoplasm</a:t>
            </a:r>
          </a:p>
        </p:txBody>
      </p:sp>
      <p:sp>
        <p:nvSpPr>
          <p:cNvPr id="1038342" name="Text Box 6"/>
          <p:cNvSpPr txBox="1">
            <a:spLocks noChangeArrowheads="1"/>
          </p:cNvSpPr>
          <p:nvPr/>
        </p:nvSpPr>
        <p:spPr bwMode="auto">
          <a:xfrm>
            <a:off x="611188" y="3178175"/>
            <a:ext cx="1612900" cy="328613"/>
          </a:xfrm>
          <a:prstGeom prst="rect">
            <a:avLst/>
          </a:prstGeom>
          <a:noFill/>
          <a:ln w="9525">
            <a:noFill/>
            <a:miter lim="800000"/>
            <a:headEnd/>
            <a:tailEnd/>
          </a:ln>
          <a:effectLst/>
        </p:spPr>
        <p:txBody>
          <a:bodyPr wrap="none" lIns="0" tIns="0" rIns="0" bIns="0"/>
          <a:lstStyle/>
          <a:p>
            <a:pPr algn="l">
              <a:lnSpc>
                <a:spcPct val="80000"/>
              </a:lnSpc>
            </a:pPr>
            <a:r>
              <a:rPr lang="en-US" b="1"/>
              <a:t>Nucleus</a:t>
            </a:r>
          </a:p>
        </p:txBody>
      </p:sp>
      <p:sp>
        <p:nvSpPr>
          <p:cNvPr id="1038343" name="Text Box 7"/>
          <p:cNvSpPr txBox="1">
            <a:spLocks noChangeArrowheads="1"/>
          </p:cNvSpPr>
          <p:nvPr/>
        </p:nvSpPr>
        <p:spPr bwMode="auto">
          <a:xfrm>
            <a:off x="1795463" y="839788"/>
            <a:ext cx="715962" cy="293687"/>
          </a:xfrm>
          <a:prstGeom prst="rect">
            <a:avLst/>
          </a:prstGeom>
          <a:noFill/>
          <a:ln w="9525">
            <a:noFill/>
            <a:miter lim="800000"/>
            <a:headEnd/>
            <a:tailEnd/>
          </a:ln>
          <a:effectLst/>
        </p:spPr>
        <p:txBody>
          <a:bodyPr wrap="none" lIns="0" tIns="0" rIns="0" bIns="0"/>
          <a:lstStyle/>
          <a:p>
            <a:pPr algn="l">
              <a:lnSpc>
                <a:spcPct val="80000"/>
              </a:lnSpc>
            </a:pPr>
            <a:r>
              <a:rPr lang="en-US" b="1"/>
              <a:t>DNA</a:t>
            </a:r>
          </a:p>
        </p:txBody>
      </p:sp>
      <p:sp>
        <p:nvSpPr>
          <p:cNvPr id="1038344" name="Text Box 8"/>
          <p:cNvSpPr txBox="1">
            <a:spLocks noChangeArrowheads="1"/>
          </p:cNvSpPr>
          <p:nvPr/>
        </p:nvSpPr>
        <p:spPr bwMode="auto">
          <a:xfrm>
            <a:off x="2465388" y="1717675"/>
            <a:ext cx="1985962" cy="336550"/>
          </a:xfrm>
          <a:prstGeom prst="rect">
            <a:avLst/>
          </a:prstGeom>
          <a:noFill/>
          <a:ln w="9525">
            <a:noFill/>
            <a:miter lim="800000"/>
            <a:headEnd/>
            <a:tailEnd/>
          </a:ln>
          <a:effectLst/>
        </p:spPr>
        <p:txBody>
          <a:bodyPr wrap="none" lIns="0" tIns="0" rIns="0" bIns="0"/>
          <a:lstStyle/>
          <a:p>
            <a:pPr algn="l">
              <a:lnSpc>
                <a:spcPct val="80000"/>
              </a:lnSpc>
            </a:pPr>
            <a:r>
              <a:rPr lang="en-US" b="1"/>
              <a:t>Transcription</a:t>
            </a:r>
          </a:p>
        </p:txBody>
      </p:sp>
      <p:sp>
        <p:nvSpPr>
          <p:cNvPr id="1038345" name="Text Box 9"/>
          <p:cNvSpPr txBox="1">
            <a:spLocks noChangeArrowheads="1"/>
          </p:cNvSpPr>
          <p:nvPr/>
        </p:nvSpPr>
        <p:spPr bwMode="auto">
          <a:xfrm>
            <a:off x="1803400" y="2746375"/>
            <a:ext cx="715963" cy="293688"/>
          </a:xfrm>
          <a:prstGeom prst="rect">
            <a:avLst/>
          </a:prstGeom>
          <a:noFill/>
          <a:ln w="9525">
            <a:noFill/>
            <a:miter lim="800000"/>
            <a:headEnd/>
            <a:tailEnd/>
          </a:ln>
          <a:effectLst/>
        </p:spPr>
        <p:txBody>
          <a:bodyPr wrap="none" lIns="0" tIns="0" rIns="0" bIns="0"/>
          <a:lstStyle/>
          <a:p>
            <a:pPr algn="l">
              <a:lnSpc>
                <a:spcPct val="80000"/>
              </a:lnSpc>
            </a:pPr>
            <a:r>
              <a:rPr lang="en-US" b="1"/>
              <a:t>RNA</a:t>
            </a:r>
          </a:p>
        </p:txBody>
      </p:sp>
      <p:sp>
        <p:nvSpPr>
          <p:cNvPr id="1038346" name="Text Box 10"/>
          <p:cNvSpPr txBox="1">
            <a:spLocks noChangeArrowheads="1"/>
          </p:cNvSpPr>
          <p:nvPr/>
        </p:nvSpPr>
        <p:spPr bwMode="auto">
          <a:xfrm>
            <a:off x="2609850" y="4432300"/>
            <a:ext cx="1985963" cy="336550"/>
          </a:xfrm>
          <a:prstGeom prst="rect">
            <a:avLst/>
          </a:prstGeom>
          <a:noFill/>
          <a:ln w="9525">
            <a:noFill/>
            <a:miter lim="800000"/>
            <a:headEnd/>
            <a:tailEnd/>
          </a:ln>
          <a:effectLst/>
        </p:spPr>
        <p:txBody>
          <a:bodyPr wrap="none" lIns="0" tIns="0" rIns="0" bIns="0"/>
          <a:lstStyle/>
          <a:p>
            <a:pPr algn="l">
              <a:lnSpc>
                <a:spcPct val="80000"/>
              </a:lnSpc>
            </a:pPr>
            <a:r>
              <a:rPr lang="en-US" b="1"/>
              <a:t>Translation</a:t>
            </a:r>
          </a:p>
        </p:txBody>
      </p:sp>
      <p:sp>
        <p:nvSpPr>
          <p:cNvPr id="1038347" name="Text Box 11"/>
          <p:cNvSpPr txBox="1">
            <a:spLocks noChangeArrowheads="1"/>
          </p:cNvSpPr>
          <p:nvPr/>
        </p:nvSpPr>
        <p:spPr bwMode="auto">
          <a:xfrm>
            <a:off x="1785938" y="5453063"/>
            <a:ext cx="1114425" cy="301625"/>
          </a:xfrm>
          <a:prstGeom prst="rect">
            <a:avLst/>
          </a:prstGeom>
          <a:noFill/>
          <a:ln w="9525">
            <a:noFill/>
            <a:miter lim="800000"/>
            <a:headEnd/>
            <a:tailEnd/>
          </a:ln>
          <a:effectLst/>
        </p:spPr>
        <p:txBody>
          <a:bodyPr wrap="none" lIns="0" tIns="0" rIns="0" bIns="0"/>
          <a:lstStyle/>
          <a:p>
            <a:pPr algn="l">
              <a:lnSpc>
                <a:spcPct val="80000"/>
              </a:lnSpc>
            </a:pPr>
            <a:r>
              <a:rPr lang="en-US" b="1"/>
              <a:t>Protein</a:t>
            </a:r>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75526" name="Picture 6" descr="10_06bNeurosporaCrassa-L"/>
          <p:cNvPicPr>
            <a:picLocks noChangeAspect="1" noChangeArrowheads="1"/>
          </p:cNvPicPr>
          <p:nvPr/>
        </p:nvPicPr>
        <p:blipFill>
          <a:blip r:embed="rId5" cstate="print"/>
          <a:srcRect/>
          <a:stretch>
            <a:fillRect/>
          </a:stretch>
        </p:blipFill>
        <p:spPr bwMode="auto">
          <a:xfrm>
            <a:off x="2243138" y="1017588"/>
            <a:ext cx="4657725" cy="4822825"/>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165100" y="169863"/>
            <a:ext cx="8543925" cy="914400"/>
          </a:xfrm>
        </p:spPr>
        <p:txBody>
          <a:bodyPr/>
          <a:lstStyle/>
          <a:p>
            <a:pPr marL="803275" indent="-803275"/>
            <a:r>
              <a:rPr lang="en-US" sz="3200"/>
              <a:t>10.7 Genetic information written in codons is   translated into amino acid sequences</a:t>
            </a:r>
          </a:p>
        </p:txBody>
      </p:sp>
      <p:sp>
        <p:nvSpPr>
          <p:cNvPr id="877571" name="Rectangle 3"/>
          <p:cNvSpPr>
            <a:spLocks noGrp="1" noChangeArrowheads="1"/>
          </p:cNvSpPr>
          <p:nvPr>
            <p:ph type="body" idx="1"/>
          </p:nvPr>
        </p:nvSpPr>
        <p:spPr>
          <a:xfrm>
            <a:off x="44450" y="1319213"/>
            <a:ext cx="8534400" cy="5373687"/>
          </a:xfrm>
        </p:spPr>
        <p:txBody>
          <a:bodyPr/>
          <a:lstStyle/>
          <a:p>
            <a:pPr marL="455613" lvl="1">
              <a:lnSpc>
                <a:spcPct val="90000"/>
              </a:lnSpc>
              <a:spcBef>
                <a:spcPct val="30000"/>
              </a:spcBef>
              <a:spcAft>
                <a:spcPct val="0"/>
              </a:spcAft>
            </a:pPr>
            <a:r>
              <a:rPr lang="en-US" sz="2800"/>
              <a:t>The sequence of nucleotides in DNA provides a code for constructing a protein</a:t>
            </a:r>
          </a:p>
          <a:p>
            <a:pPr marL="1138238" lvl="2" indent="-334963">
              <a:lnSpc>
                <a:spcPct val="90000"/>
              </a:lnSpc>
              <a:spcBef>
                <a:spcPct val="30000"/>
              </a:spcBef>
              <a:spcAft>
                <a:spcPct val="0"/>
              </a:spcAft>
              <a:buFontTx/>
              <a:buChar char="–"/>
            </a:pPr>
            <a:r>
              <a:rPr lang="en-US" sz="2400"/>
              <a:t>Protein construction requires a conversion of a nucleotide sequence to an amino acid sequence </a:t>
            </a:r>
          </a:p>
          <a:p>
            <a:pPr marL="1138238" lvl="2" indent="-334963">
              <a:lnSpc>
                <a:spcPct val="90000"/>
              </a:lnSpc>
              <a:spcBef>
                <a:spcPct val="30000"/>
              </a:spcBef>
              <a:spcAft>
                <a:spcPct val="0"/>
              </a:spcAft>
              <a:buFontTx/>
              <a:buChar char="–"/>
            </a:pPr>
            <a:r>
              <a:rPr lang="en-US" sz="2400"/>
              <a:t>Transcription rewrites the DNA code into RNA, using the same nucleotide “language”</a:t>
            </a:r>
          </a:p>
          <a:p>
            <a:pPr marL="1138238" lvl="2" indent="-334963">
              <a:lnSpc>
                <a:spcPct val="90000"/>
              </a:lnSpc>
              <a:spcBef>
                <a:spcPct val="30000"/>
              </a:spcBef>
              <a:spcAft>
                <a:spcPct val="0"/>
              </a:spcAft>
              <a:buFontTx/>
              <a:buChar char="–"/>
            </a:pPr>
            <a:r>
              <a:rPr lang="en-US" sz="2400"/>
              <a:t>Each “word” is a codon, consisting of three nucleotides</a:t>
            </a:r>
          </a:p>
          <a:p>
            <a:pPr marL="1138238" lvl="2" indent="-334963">
              <a:lnSpc>
                <a:spcPct val="90000"/>
              </a:lnSpc>
              <a:spcBef>
                <a:spcPct val="30000"/>
              </a:spcBef>
              <a:spcAft>
                <a:spcPct val="0"/>
              </a:spcAft>
              <a:buFontTx/>
              <a:buChar char="–"/>
            </a:pPr>
            <a:r>
              <a:rPr lang="en-US" sz="2400"/>
              <a:t>Translation involves switching from the nucleotide “language” to amino acid “language”</a:t>
            </a:r>
          </a:p>
          <a:p>
            <a:pPr marL="1138238" lvl="2" indent="-334963">
              <a:lnSpc>
                <a:spcPct val="90000"/>
              </a:lnSpc>
              <a:spcBef>
                <a:spcPct val="30000"/>
              </a:spcBef>
              <a:spcAft>
                <a:spcPct val="0"/>
              </a:spcAft>
              <a:buFontTx/>
              <a:buChar char="–"/>
            </a:pPr>
            <a:r>
              <a:rPr lang="en-US" sz="2400"/>
              <a:t>Each amino acid is specified by a codon</a:t>
            </a:r>
          </a:p>
          <a:p>
            <a:pPr marL="1833563" lvl="3">
              <a:lnSpc>
                <a:spcPct val="90000"/>
              </a:lnSpc>
              <a:spcBef>
                <a:spcPct val="30000"/>
              </a:spcBef>
              <a:spcAft>
                <a:spcPct val="0"/>
              </a:spcAft>
              <a:buFontTx/>
              <a:buChar char="–"/>
            </a:pPr>
            <a:r>
              <a:rPr lang="en-US"/>
              <a:t>64 codons are possible </a:t>
            </a:r>
          </a:p>
          <a:p>
            <a:pPr marL="1833563" lvl="3">
              <a:lnSpc>
                <a:spcPct val="90000"/>
              </a:lnSpc>
              <a:spcBef>
                <a:spcPct val="30000"/>
              </a:spcBef>
              <a:spcAft>
                <a:spcPct val="0"/>
              </a:spcAft>
              <a:buFontTx/>
              <a:buChar char="–"/>
            </a:pPr>
            <a:r>
              <a:rPr lang="en-US"/>
              <a:t>Some amino acids have more than one possible codon</a:t>
            </a:r>
          </a:p>
        </p:txBody>
      </p:sp>
      <p:sp>
        <p:nvSpPr>
          <p:cNvPr id="8775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7757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7757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7757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79624" name="Picture 8" descr="10_07_TranscriptTranslat-U"/>
          <p:cNvPicPr>
            <a:picLocks noChangeAspect="1" noChangeArrowheads="1"/>
          </p:cNvPicPr>
          <p:nvPr/>
        </p:nvPicPr>
        <p:blipFill>
          <a:blip r:embed="rId5" cstate="print"/>
          <a:srcRect/>
          <a:stretch>
            <a:fillRect/>
          </a:stretch>
        </p:blipFill>
        <p:spPr bwMode="auto">
          <a:xfrm>
            <a:off x="2251075" y="139700"/>
            <a:ext cx="4640263" cy="6578600"/>
          </a:xfrm>
          <a:prstGeom prst="rect">
            <a:avLst/>
          </a:prstGeom>
          <a:noFill/>
        </p:spPr>
      </p:pic>
      <p:sp>
        <p:nvSpPr>
          <p:cNvPr id="879625" name="Text Box 9"/>
          <p:cNvSpPr txBox="1">
            <a:spLocks noChangeArrowheads="1"/>
          </p:cNvSpPr>
          <p:nvPr/>
        </p:nvSpPr>
        <p:spPr bwMode="auto">
          <a:xfrm>
            <a:off x="2387600" y="6108700"/>
            <a:ext cx="1325563" cy="192088"/>
          </a:xfrm>
          <a:prstGeom prst="rect">
            <a:avLst/>
          </a:prstGeom>
          <a:noFill/>
          <a:ln w="9525">
            <a:noFill/>
            <a:miter lim="800000"/>
            <a:headEnd/>
            <a:tailEnd/>
          </a:ln>
          <a:effectLst/>
        </p:spPr>
        <p:txBody>
          <a:bodyPr wrap="none" lIns="0" tIns="0" rIns="0" bIns="0"/>
          <a:lstStyle/>
          <a:p>
            <a:pPr algn="l">
              <a:lnSpc>
                <a:spcPct val="80000"/>
              </a:lnSpc>
            </a:pPr>
            <a:r>
              <a:rPr lang="en-US" sz="1400" b="1">
                <a:solidFill>
                  <a:srgbClr val="7872A3"/>
                </a:solidFill>
              </a:rPr>
              <a:t>Polypeptide</a:t>
            </a:r>
          </a:p>
        </p:txBody>
      </p:sp>
      <p:sp>
        <p:nvSpPr>
          <p:cNvPr id="879626" name="Text Box 10"/>
          <p:cNvSpPr txBox="1">
            <a:spLocks noChangeArrowheads="1"/>
          </p:cNvSpPr>
          <p:nvPr/>
        </p:nvSpPr>
        <p:spPr bwMode="auto">
          <a:xfrm>
            <a:off x="2424113" y="5530850"/>
            <a:ext cx="1325562" cy="192088"/>
          </a:xfrm>
          <a:prstGeom prst="rect">
            <a:avLst/>
          </a:prstGeom>
          <a:noFill/>
          <a:ln w="9525">
            <a:noFill/>
            <a:miter lim="800000"/>
            <a:headEnd/>
            <a:tailEnd/>
          </a:ln>
          <a:effectLst/>
        </p:spPr>
        <p:txBody>
          <a:bodyPr wrap="none" lIns="0" tIns="0" rIns="0" bIns="0"/>
          <a:lstStyle/>
          <a:p>
            <a:pPr algn="l">
              <a:lnSpc>
                <a:spcPct val="80000"/>
              </a:lnSpc>
            </a:pPr>
            <a:r>
              <a:rPr lang="en-US" sz="1400" b="1"/>
              <a:t>Translation</a:t>
            </a:r>
          </a:p>
        </p:txBody>
      </p:sp>
      <p:sp>
        <p:nvSpPr>
          <p:cNvPr id="879627" name="Text Box 11"/>
          <p:cNvSpPr txBox="1">
            <a:spLocks noChangeArrowheads="1"/>
          </p:cNvSpPr>
          <p:nvPr/>
        </p:nvSpPr>
        <p:spPr bwMode="auto">
          <a:xfrm>
            <a:off x="2332038" y="4418013"/>
            <a:ext cx="1325562" cy="192087"/>
          </a:xfrm>
          <a:prstGeom prst="rect">
            <a:avLst/>
          </a:prstGeom>
          <a:noFill/>
          <a:ln w="9525">
            <a:noFill/>
            <a:miter lim="800000"/>
            <a:headEnd/>
            <a:tailEnd/>
          </a:ln>
          <a:effectLst/>
        </p:spPr>
        <p:txBody>
          <a:bodyPr wrap="none" lIns="0" tIns="0" rIns="0" bIns="0"/>
          <a:lstStyle/>
          <a:p>
            <a:pPr algn="l">
              <a:lnSpc>
                <a:spcPct val="80000"/>
              </a:lnSpc>
            </a:pPr>
            <a:r>
              <a:rPr lang="en-US" sz="1400" b="1"/>
              <a:t>Transcription</a:t>
            </a:r>
          </a:p>
        </p:txBody>
      </p:sp>
      <p:sp>
        <p:nvSpPr>
          <p:cNvPr id="879628" name="Text Box 12"/>
          <p:cNvSpPr txBox="1">
            <a:spLocks noChangeArrowheads="1"/>
          </p:cNvSpPr>
          <p:nvPr/>
        </p:nvSpPr>
        <p:spPr bwMode="auto">
          <a:xfrm>
            <a:off x="6097588" y="1001713"/>
            <a:ext cx="631825" cy="174625"/>
          </a:xfrm>
          <a:prstGeom prst="rect">
            <a:avLst/>
          </a:prstGeom>
          <a:noFill/>
          <a:ln w="9525">
            <a:noFill/>
            <a:miter lim="800000"/>
            <a:headEnd/>
            <a:tailEnd/>
          </a:ln>
          <a:effectLst/>
        </p:spPr>
        <p:txBody>
          <a:bodyPr wrap="none" lIns="0" tIns="0" rIns="0" bIns="0"/>
          <a:lstStyle/>
          <a:p>
            <a:pPr algn="l">
              <a:lnSpc>
                <a:spcPct val="80000"/>
              </a:lnSpc>
            </a:pPr>
            <a:r>
              <a:rPr lang="en-US" sz="1400" b="1"/>
              <a:t>Gene 1</a:t>
            </a:r>
          </a:p>
        </p:txBody>
      </p:sp>
      <p:sp>
        <p:nvSpPr>
          <p:cNvPr id="879629" name="Text Box 13"/>
          <p:cNvSpPr txBox="1">
            <a:spLocks noChangeArrowheads="1"/>
          </p:cNvSpPr>
          <p:nvPr/>
        </p:nvSpPr>
        <p:spPr bwMode="auto">
          <a:xfrm>
            <a:off x="5137150" y="398463"/>
            <a:ext cx="1325563" cy="192087"/>
          </a:xfrm>
          <a:prstGeom prst="rect">
            <a:avLst/>
          </a:prstGeom>
          <a:noFill/>
          <a:ln w="9525">
            <a:noFill/>
            <a:miter lim="800000"/>
            <a:headEnd/>
            <a:tailEnd/>
          </a:ln>
          <a:effectLst/>
        </p:spPr>
        <p:txBody>
          <a:bodyPr wrap="none" lIns="0" tIns="0" rIns="0" bIns="0"/>
          <a:lstStyle/>
          <a:p>
            <a:pPr algn="l">
              <a:lnSpc>
                <a:spcPct val="80000"/>
              </a:lnSpc>
            </a:pPr>
            <a:r>
              <a:rPr lang="en-US" sz="1400" b="1"/>
              <a:t>DNA molecule</a:t>
            </a:r>
          </a:p>
        </p:txBody>
      </p:sp>
      <p:sp>
        <p:nvSpPr>
          <p:cNvPr id="879630" name="Text Box 14"/>
          <p:cNvSpPr txBox="1">
            <a:spLocks noChangeArrowheads="1"/>
          </p:cNvSpPr>
          <p:nvPr/>
        </p:nvSpPr>
        <p:spPr bwMode="auto">
          <a:xfrm>
            <a:off x="2406650" y="3841750"/>
            <a:ext cx="1325563" cy="192088"/>
          </a:xfrm>
          <a:prstGeom prst="rect">
            <a:avLst/>
          </a:prstGeom>
          <a:noFill/>
          <a:ln w="9525">
            <a:noFill/>
            <a:miter lim="800000"/>
            <a:headEnd/>
            <a:tailEnd/>
          </a:ln>
          <a:effectLst/>
        </p:spPr>
        <p:txBody>
          <a:bodyPr wrap="none" lIns="0" tIns="0" rIns="0" bIns="0"/>
          <a:lstStyle/>
          <a:p>
            <a:pPr algn="l">
              <a:lnSpc>
                <a:spcPct val="80000"/>
              </a:lnSpc>
            </a:pPr>
            <a:r>
              <a:rPr lang="en-US" sz="1400" b="1">
                <a:solidFill>
                  <a:srgbClr val="0099B3"/>
                </a:solidFill>
              </a:rPr>
              <a:t>DNA strand</a:t>
            </a:r>
          </a:p>
        </p:txBody>
      </p:sp>
      <p:sp>
        <p:nvSpPr>
          <p:cNvPr id="879631" name="Text Box 15"/>
          <p:cNvSpPr txBox="1">
            <a:spLocks noChangeArrowheads="1"/>
          </p:cNvSpPr>
          <p:nvPr/>
        </p:nvSpPr>
        <p:spPr bwMode="auto">
          <a:xfrm>
            <a:off x="3735388" y="5330825"/>
            <a:ext cx="1325562" cy="192088"/>
          </a:xfrm>
          <a:prstGeom prst="rect">
            <a:avLst/>
          </a:prstGeom>
          <a:noFill/>
          <a:ln w="9525">
            <a:noFill/>
            <a:miter lim="800000"/>
            <a:headEnd/>
            <a:tailEnd/>
          </a:ln>
          <a:effectLst/>
        </p:spPr>
        <p:txBody>
          <a:bodyPr wrap="none" lIns="0" tIns="0" rIns="0" bIns="0"/>
          <a:lstStyle/>
          <a:p>
            <a:pPr algn="l">
              <a:lnSpc>
                <a:spcPct val="80000"/>
              </a:lnSpc>
            </a:pPr>
            <a:r>
              <a:rPr lang="en-US" sz="1400" b="1"/>
              <a:t>Codon</a:t>
            </a:r>
          </a:p>
        </p:txBody>
      </p:sp>
      <p:sp>
        <p:nvSpPr>
          <p:cNvPr id="879632" name="Text Box 16"/>
          <p:cNvSpPr txBox="1">
            <a:spLocks noChangeArrowheads="1"/>
          </p:cNvSpPr>
          <p:nvPr/>
        </p:nvSpPr>
        <p:spPr bwMode="auto">
          <a:xfrm>
            <a:off x="3551238" y="6399213"/>
            <a:ext cx="1325562" cy="192087"/>
          </a:xfrm>
          <a:prstGeom prst="rect">
            <a:avLst/>
          </a:prstGeom>
          <a:noFill/>
          <a:ln w="9525">
            <a:noFill/>
            <a:miter lim="800000"/>
            <a:headEnd/>
            <a:tailEnd/>
          </a:ln>
          <a:effectLst/>
        </p:spPr>
        <p:txBody>
          <a:bodyPr wrap="none" lIns="0" tIns="0" rIns="0" bIns="0"/>
          <a:lstStyle/>
          <a:p>
            <a:pPr algn="l">
              <a:lnSpc>
                <a:spcPct val="80000"/>
              </a:lnSpc>
            </a:pPr>
            <a:r>
              <a:rPr lang="en-US" sz="1400" b="1"/>
              <a:t>Amino acid</a:t>
            </a:r>
          </a:p>
        </p:txBody>
      </p:sp>
      <p:sp>
        <p:nvSpPr>
          <p:cNvPr id="879633" name="Text Box 17"/>
          <p:cNvSpPr txBox="1">
            <a:spLocks noChangeArrowheads="1"/>
          </p:cNvSpPr>
          <p:nvPr/>
        </p:nvSpPr>
        <p:spPr bwMode="auto">
          <a:xfrm>
            <a:off x="6072188" y="1778000"/>
            <a:ext cx="631825" cy="174625"/>
          </a:xfrm>
          <a:prstGeom prst="rect">
            <a:avLst/>
          </a:prstGeom>
          <a:noFill/>
          <a:ln w="9525">
            <a:noFill/>
            <a:miter lim="800000"/>
            <a:headEnd/>
            <a:tailEnd/>
          </a:ln>
          <a:effectLst/>
        </p:spPr>
        <p:txBody>
          <a:bodyPr wrap="none" lIns="0" tIns="0" rIns="0" bIns="0"/>
          <a:lstStyle/>
          <a:p>
            <a:pPr algn="l">
              <a:lnSpc>
                <a:spcPct val="80000"/>
              </a:lnSpc>
            </a:pPr>
            <a:r>
              <a:rPr lang="en-US" sz="1400" b="1"/>
              <a:t>Gene 2</a:t>
            </a:r>
          </a:p>
        </p:txBody>
      </p:sp>
      <p:sp>
        <p:nvSpPr>
          <p:cNvPr id="879634" name="Text Box 18"/>
          <p:cNvSpPr txBox="1">
            <a:spLocks noChangeArrowheads="1"/>
          </p:cNvSpPr>
          <p:nvPr/>
        </p:nvSpPr>
        <p:spPr bwMode="auto">
          <a:xfrm>
            <a:off x="5608638" y="2857500"/>
            <a:ext cx="631825" cy="174625"/>
          </a:xfrm>
          <a:prstGeom prst="rect">
            <a:avLst/>
          </a:prstGeom>
          <a:noFill/>
          <a:ln w="9525">
            <a:noFill/>
            <a:miter lim="800000"/>
            <a:headEnd/>
            <a:tailEnd/>
          </a:ln>
          <a:effectLst/>
        </p:spPr>
        <p:txBody>
          <a:bodyPr wrap="none" lIns="0" tIns="0" rIns="0" bIns="0"/>
          <a:lstStyle/>
          <a:p>
            <a:pPr algn="l">
              <a:lnSpc>
                <a:spcPct val="80000"/>
              </a:lnSpc>
            </a:pPr>
            <a:r>
              <a:rPr lang="en-US" sz="1400" b="1"/>
              <a:t>Gene 3</a:t>
            </a:r>
          </a:p>
        </p:txBody>
      </p:sp>
      <p:sp>
        <p:nvSpPr>
          <p:cNvPr id="879635" name="Line 19"/>
          <p:cNvSpPr>
            <a:spLocks noChangeShapeType="1"/>
          </p:cNvSpPr>
          <p:nvPr/>
        </p:nvSpPr>
        <p:spPr bwMode="auto">
          <a:xfrm flipH="1">
            <a:off x="6394450" y="495300"/>
            <a:ext cx="174625" cy="0"/>
          </a:xfrm>
          <a:prstGeom prst="line">
            <a:avLst/>
          </a:prstGeom>
          <a:noFill/>
          <a:ln w="25400">
            <a:solidFill>
              <a:schemeClr val="tx1"/>
            </a:solidFill>
            <a:round/>
            <a:headEnd/>
            <a:tailEnd/>
          </a:ln>
          <a:effectLst/>
        </p:spPr>
        <p:txBody>
          <a:bodyPr wrap="none" anchor="ctr"/>
          <a:lstStyle/>
          <a:p>
            <a:endParaRPr lang="en-US"/>
          </a:p>
        </p:txBody>
      </p:sp>
      <p:sp>
        <p:nvSpPr>
          <p:cNvPr id="879636" name="AutoShape 20"/>
          <p:cNvSpPr>
            <a:spLocks/>
          </p:cNvSpPr>
          <p:nvPr/>
        </p:nvSpPr>
        <p:spPr bwMode="auto">
          <a:xfrm rot="5400000">
            <a:off x="6362700" y="4867276"/>
            <a:ext cx="149225" cy="755650"/>
          </a:xfrm>
          <a:prstGeom prst="rightBrace">
            <a:avLst>
              <a:gd name="adj1" fmla="val 42199"/>
              <a:gd name="adj2" fmla="val 50000"/>
            </a:avLst>
          </a:prstGeom>
          <a:noFill/>
          <a:ln w="25400">
            <a:solidFill>
              <a:schemeClr val="tx1"/>
            </a:solidFill>
            <a:round/>
            <a:headEnd/>
            <a:tailEnd/>
          </a:ln>
          <a:effectLst/>
        </p:spPr>
        <p:txBody>
          <a:bodyPr wrap="none" anchor="ctr"/>
          <a:lstStyle/>
          <a:p>
            <a:endParaRPr lang="en-US"/>
          </a:p>
        </p:txBody>
      </p:sp>
      <p:sp>
        <p:nvSpPr>
          <p:cNvPr id="879637" name="AutoShape 21"/>
          <p:cNvSpPr>
            <a:spLocks/>
          </p:cNvSpPr>
          <p:nvPr/>
        </p:nvSpPr>
        <p:spPr bwMode="auto">
          <a:xfrm rot="5400000">
            <a:off x="5562600" y="4870451"/>
            <a:ext cx="149225" cy="755650"/>
          </a:xfrm>
          <a:prstGeom prst="rightBrace">
            <a:avLst>
              <a:gd name="adj1" fmla="val 42199"/>
              <a:gd name="adj2" fmla="val 50000"/>
            </a:avLst>
          </a:prstGeom>
          <a:noFill/>
          <a:ln w="25400">
            <a:solidFill>
              <a:schemeClr val="tx1"/>
            </a:solidFill>
            <a:round/>
            <a:headEnd/>
            <a:tailEnd/>
          </a:ln>
          <a:effectLst/>
        </p:spPr>
        <p:txBody>
          <a:bodyPr wrap="none" anchor="ctr"/>
          <a:lstStyle/>
          <a:p>
            <a:endParaRPr lang="en-US"/>
          </a:p>
        </p:txBody>
      </p:sp>
      <p:sp>
        <p:nvSpPr>
          <p:cNvPr id="879638" name="AutoShape 22"/>
          <p:cNvSpPr>
            <a:spLocks/>
          </p:cNvSpPr>
          <p:nvPr/>
        </p:nvSpPr>
        <p:spPr bwMode="auto">
          <a:xfrm rot="5400000">
            <a:off x="4762500" y="4873626"/>
            <a:ext cx="149225" cy="755650"/>
          </a:xfrm>
          <a:prstGeom prst="rightBrace">
            <a:avLst>
              <a:gd name="adj1" fmla="val 42199"/>
              <a:gd name="adj2" fmla="val 50000"/>
            </a:avLst>
          </a:prstGeom>
          <a:noFill/>
          <a:ln w="25400">
            <a:solidFill>
              <a:schemeClr val="tx1"/>
            </a:solidFill>
            <a:round/>
            <a:headEnd/>
            <a:tailEnd/>
          </a:ln>
          <a:effectLst/>
        </p:spPr>
        <p:txBody>
          <a:bodyPr wrap="none" anchor="ctr"/>
          <a:lstStyle/>
          <a:p>
            <a:endParaRPr lang="en-US"/>
          </a:p>
        </p:txBody>
      </p:sp>
      <p:sp>
        <p:nvSpPr>
          <p:cNvPr id="879639" name="AutoShape 23"/>
          <p:cNvSpPr>
            <a:spLocks/>
          </p:cNvSpPr>
          <p:nvPr/>
        </p:nvSpPr>
        <p:spPr bwMode="auto">
          <a:xfrm rot="5400000">
            <a:off x="3956050" y="4876801"/>
            <a:ext cx="149225" cy="755650"/>
          </a:xfrm>
          <a:prstGeom prst="rightBrace">
            <a:avLst>
              <a:gd name="adj1" fmla="val 42199"/>
              <a:gd name="adj2" fmla="val 50000"/>
            </a:avLst>
          </a:prstGeom>
          <a:noFill/>
          <a:ln w="25400">
            <a:solidFill>
              <a:schemeClr val="tx1"/>
            </a:solidFill>
            <a:round/>
            <a:headEnd/>
            <a:tailEnd/>
          </a:ln>
          <a:effectLst/>
        </p:spPr>
        <p:txBody>
          <a:bodyPr wrap="none" anchor="ctr"/>
          <a:lstStyle/>
          <a:p>
            <a:endParaRPr lang="en-US"/>
          </a:p>
        </p:txBody>
      </p:sp>
      <p:sp>
        <p:nvSpPr>
          <p:cNvPr id="879640" name="Text Box 24"/>
          <p:cNvSpPr txBox="1">
            <a:spLocks noChangeArrowheads="1"/>
          </p:cNvSpPr>
          <p:nvPr/>
        </p:nvSpPr>
        <p:spPr bwMode="auto">
          <a:xfrm>
            <a:off x="2697163" y="4967288"/>
            <a:ext cx="1325562" cy="192087"/>
          </a:xfrm>
          <a:prstGeom prst="rect">
            <a:avLst/>
          </a:prstGeom>
          <a:noFill/>
          <a:ln w="9525">
            <a:noFill/>
            <a:miter lim="800000"/>
            <a:headEnd/>
            <a:tailEnd/>
          </a:ln>
          <a:effectLst/>
        </p:spPr>
        <p:txBody>
          <a:bodyPr wrap="none" lIns="0" tIns="0" rIns="0" bIns="0"/>
          <a:lstStyle/>
          <a:p>
            <a:pPr algn="l">
              <a:lnSpc>
                <a:spcPct val="80000"/>
              </a:lnSpc>
            </a:pPr>
            <a:r>
              <a:rPr lang="en-US" sz="1400" b="1">
                <a:solidFill>
                  <a:srgbClr val="F55EA3"/>
                </a:solidFill>
              </a:rPr>
              <a:t>RNA</a:t>
            </a:r>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38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0388" name="Picture 4" descr="10_07aTranscriptTranslat-U"/>
          <p:cNvPicPr>
            <a:picLocks noChangeAspect="1" noChangeArrowheads="1"/>
          </p:cNvPicPr>
          <p:nvPr/>
        </p:nvPicPr>
        <p:blipFill>
          <a:blip r:embed="rId5" cstate="print"/>
          <a:srcRect/>
          <a:stretch>
            <a:fillRect/>
          </a:stretch>
        </p:blipFill>
        <p:spPr bwMode="auto">
          <a:xfrm>
            <a:off x="300038" y="822325"/>
            <a:ext cx="8542337" cy="5213350"/>
          </a:xfrm>
          <a:prstGeom prst="rect">
            <a:avLst/>
          </a:prstGeom>
          <a:noFill/>
        </p:spPr>
      </p:pic>
      <p:sp>
        <p:nvSpPr>
          <p:cNvPr id="1040389" name="Text Box 5"/>
          <p:cNvSpPr txBox="1">
            <a:spLocks noChangeArrowheads="1"/>
          </p:cNvSpPr>
          <p:nvPr/>
        </p:nvSpPr>
        <p:spPr bwMode="auto">
          <a:xfrm>
            <a:off x="598488" y="5059363"/>
            <a:ext cx="1876425" cy="303212"/>
          </a:xfrm>
          <a:prstGeom prst="rect">
            <a:avLst/>
          </a:prstGeom>
          <a:noFill/>
          <a:ln w="9525">
            <a:noFill/>
            <a:miter lim="800000"/>
            <a:headEnd/>
            <a:tailEnd/>
          </a:ln>
          <a:effectLst/>
        </p:spPr>
        <p:txBody>
          <a:bodyPr wrap="none" lIns="0" tIns="0" rIns="0" bIns="0"/>
          <a:lstStyle/>
          <a:p>
            <a:pPr algn="l">
              <a:lnSpc>
                <a:spcPct val="80000"/>
              </a:lnSpc>
            </a:pPr>
            <a:r>
              <a:rPr lang="en-US" b="1">
                <a:solidFill>
                  <a:srgbClr val="7872A3"/>
                </a:solidFill>
              </a:rPr>
              <a:t>Polypeptide</a:t>
            </a:r>
          </a:p>
        </p:txBody>
      </p:sp>
      <p:sp>
        <p:nvSpPr>
          <p:cNvPr id="1040390" name="Text Box 6"/>
          <p:cNvSpPr txBox="1">
            <a:spLocks noChangeArrowheads="1"/>
          </p:cNvSpPr>
          <p:nvPr/>
        </p:nvSpPr>
        <p:spPr bwMode="auto">
          <a:xfrm>
            <a:off x="644525" y="3992563"/>
            <a:ext cx="1876425" cy="303212"/>
          </a:xfrm>
          <a:prstGeom prst="rect">
            <a:avLst/>
          </a:prstGeom>
          <a:noFill/>
          <a:ln w="9525">
            <a:noFill/>
            <a:miter lim="800000"/>
            <a:headEnd/>
            <a:tailEnd/>
          </a:ln>
          <a:effectLst/>
        </p:spPr>
        <p:txBody>
          <a:bodyPr wrap="none" lIns="0" tIns="0" rIns="0" bIns="0"/>
          <a:lstStyle/>
          <a:p>
            <a:pPr algn="l">
              <a:lnSpc>
                <a:spcPct val="80000"/>
              </a:lnSpc>
            </a:pPr>
            <a:r>
              <a:rPr lang="en-US" b="1"/>
              <a:t>Translation</a:t>
            </a:r>
          </a:p>
        </p:txBody>
      </p:sp>
      <p:sp>
        <p:nvSpPr>
          <p:cNvPr id="1040391" name="Text Box 7"/>
          <p:cNvSpPr txBox="1">
            <a:spLocks noChangeArrowheads="1"/>
          </p:cNvSpPr>
          <p:nvPr/>
        </p:nvSpPr>
        <p:spPr bwMode="auto">
          <a:xfrm>
            <a:off x="503238" y="1933575"/>
            <a:ext cx="1876425" cy="303213"/>
          </a:xfrm>
          <a:prstGeom prst="rect">
            <a:avLst/>
          </a:prstGeom>
          <a:noFill/>
          <a:ln w="9525">
            <a:noFill/>
            <a:miter lim="800000"/>
            <a:headEnd/>
            <a:tailEnd/>
          </a:ln>
          <a:effectLst/>
        </p:spPr>
        <p:txBody>
          <a:bodyPr wrap="none" lIns="0" tIns="0" rIns="0" bIns="0"/>
          <a:lstStyle/>
          <a:p>
            <a:pPr algn="l">
              <a:lnSpc>
                <a:spcPct val="80000"/>
              </a:lnSpc>
            </a:pPr>
            <a:r>
              <a:rPr lang="en-US" b="1"/>
              <a:t>Transcription</a:t>
            </a:r>
          </a:p>
        </p:txBody>
      </p:sp>
      <p:sp>
        <p:nvSpPr>
          <p:cNvPr id="1040392" name="Text Box 8"/>
          <p:cNvSpPr txBox="1">
            <a:spLocks noChangeArrowheads="1"/>
          </p:cNvSpPr>
          <p:nvPr/>
        </p:nvSpPr>
        <p:spPr bwMode="auto">
          <a:xfrm>
            <a:off x="611188" y="860425"/>
            <a:ext cx="1876425" cy="303213"/>
          </a:xfrm>
          <a:prstGeom prst="rect">
            <a:avLst/>
          </a:prstGeom>
          <a:noFill/>
          <a:ln w="9525">
            <a:noFill/>
            <a:miter lim="800000"/>
            <a:headEnd/>
            <a:tailEnd/>
          </a:ln>
          <a:effectLst/>
        </p:spPr>
        <p:txBody>
          <a:bodyPr wrap="none" lIns="0" tIns="0" rIns="0" bIns="0"/>
          <a:lstStyle/>
          <a:p>
            <a:pPr algn="l">
              <a:lnSpc>
                <a:spcPct val="80000"/>
              </a:lnSpc>
            </a:pPr>
            <a:r>
              <a:rPr lang="en-US" b="1">
                <a:solidFill>
                  <a:srgbClr val="0099B3"/>
                </a:solidFill>
              </a:rPr>
              <a:t>DNA strand</a:t>
            </a:r>
          </a:p>
        </p:txBody>
      </p:sp>
      <p:sp>
        <p:nvSpPr>
          <p:cNvPr id="1040393" name="Text Box 9"/>
          <p:cNvSpPr txBox="1">
            <a:spLocks noChangeArrowheads="1"/>
          </p:cNvSpPr>
          <p:nvPr/>
        </p:nvSpPr>
        <p:spPr bwMode="auto">
          <a:xfrm>
            <a:off x="3055938" y="3613150"/>
            <a:ext cx="1876425" cy="303213"/>
          </a:xfrm>
          <a:prstGeom prst="rect">
            <a:avLst/>
          </a:prstGeom>
          <a:noFill/>
          <a:ln w="9525">
            <a:noFill/>
            <a:miter lim="800000"/>
            <a:headEnd/>
            <a:tailEnd/>
          </a:ln>
          <a:effectLst/>
        </p:spPr>
        <p:txBody>
          <a:bodyPr wrap="none" lIns="0" tIns="0" rIns="0" bIns="0"/>
          <a:lstStyle/>
          <a:p>
            <a:pPr algn="l">
              <a:lnSpc>
                <a:spcPct val="80000"/>
              </a:lnSpc>
            </a:pPr>
            <a:r>
              <a:rPr lang="en-US" b="1"/>
              <a:t>Codon</a:t>
            </a:r>
          </a:p>
        </p:txBody>
      </p:sp>
      <p:sp>
        <p:nvSpPr>
          <p:cNvPr id="1040394" name="Text Box 10"/>
          <p:cNvSpPr txBox="1">
            <a:spLocks noChangeArrowheads="1"/>
          </p:cNvSpPr>
          <p:nvPr/>
        </p:nvSpPr>
        <p:spPr bwMode="auto">
          <a:xfrm>
            <a:off x="2736850" y="5594350"/>
            <a:ext cx="1876425" cy="303213"/>
          </a:xfrm>
          <a:prstGeom prst="rect">
            <a:avLst/>
          </a:prstGeom>
          <a:noFill/>
          <a:ln w="9525">
            <a:noFill/>
            <a:miter lim="800000"/>
            <a:headEnd/>
            <a:tailEnd/>
          </a:ln>
          <a:effectLst/>
        </p:spPr>
        <p:txBody>
          <a:bodyPr wrap="none" lIns="0" tIns="0" rIns="0" bIns="0"/>
          <a:lstStyle/>
          <a:p>
            <a:pPr algn="l">
              <a:lnSpc>
                <a:spcPct val="80000"/>
              </a:lnSpc>
            </a:pPr>
            <a:r>
              <a:rPr lang="en-US" b="1"/>
              <a:t>Amino acid</a:t>
            </a:r>
          </a:p>
        </p:txBody>
      </p:sp>
      <p:sp>
        <p:nvSpPr>
          <p:cNvPr id="1040395" name="AutoShape 11"/>
          <p:cNvSpPr>
            <a:spLocks/>
          </p:cNvSpPr>
          <p:nvPr/>
        </p:nvSpPr>
        <p:spPr bwMode="auto">
          <a:xfrm rot="5400000">
            <a:off x="3411538" y="2730500"/>
            <a:ext cx="266700" cy="1416050"/>
          </a:xfrm>
          <a:prstGeom prst="rightBrace">
            <a:avLst>
              <a:gd name="adj1" fmla="val 44246"/>
              <a:gd name="adj2" fmla="val 50000"/>
            </a:avLst>
          </a:prstGeom>
          <a:noFill/>
          <a:ln w="25400">
            <a:solidFill>
              <a:schemeClr val="tx1"/>
            </a:solidFill>
            <a:round/>
            <a:headEnd/>
            <a:tailEnd/>
          </a:ln>
          <a:effectLst/>
        </p:spPr>
        <p:txBody>
          <a:bodyPr wrap="none" anchor="ctr"/>
          <a:lstStyle/>
          <a:p>
            <a:endParaRPr lang="en-US"/>
          </a:p>
        </p:txBody>
      </p:sp>
      <p:sp>
        <p:nvSpPr>
          <p:cNvPr id="1040396" name="Text Box 12"/>
          <p:cNvSpPr txBox="1">
            <a:spLocks noChangeArrowheads="1"/>
          </p:cNvSpPr>
          <p:nvPr/>
        </p:nvSpPr>
        <p:spPr bwMode="auto">
          <a:xfrm>
            <a:off x="1112838" y="2949575"/>
            <a:ext cx="1876425" cy="303213"/>
          </a:xfrm>
          <a:prstGeom prst="rect">
            <a:avLst/>
          </a:prstGeom>
          <a:noFill/>
          <a:ln w="9525">
            <a:noFill/>
            <a:miter lim="800000"/>
            <a:headEnd/>
            <a:tailEnd/>
          </a:ln>
          <a:effectLst/>
        </p:spPr>
        <p:txBody>
          <a:bodyPr wrap="none" lIns="0" tIns="0" rIns="0" bIns="0"/>
          <a:lstStyle/>
          <a:p>
            <a:pPr algn="l">
              <a:lnSpc>
                <a:spcPct val="80000"/>
              </a:lnSpc>
            </a:pPr>
            <a:r>
              <a:rPr lang="en-US" b="1">
                <a:solidFill>
                  <a:srgbClr val="F55EA3"/>
                </a:solidFill>
              </a:rPr>
              <a:t>RNA</a:t>
            </a:r>
          </a:p>
        </p:txBody>
      </p:sp>
      <p:sp>
        <p:nvSpPr>
          <p:cNvPr id="1040397" name="AutoShape 13"/>
          <p:cNvSpPr>
            <a:spLocks/>
          </p:cNvSpPr>
          <p:nvPr/>
        </p:nvSpPr>
        <p:spPr bwMode="auto">
          <a:xfrm rot="5400000">
            <a:off x="4906963" y="2733675"/>
            <a:ext cx="266700" cy="1416050"/>
          </a:xfrm>
          <a:prstGeom prst="rightBrace">
            <a:avLst>
              <a:gd name="adj1" fmla="val 44246"/>
              <a:gd name="adj2" fmla="val 50000"/>
            </a:avLst>
          </a:prstGeom>
          <a:noFill/>
          <a:ln w="25400">
            <a:solidFill>
              <a:schemeClr val="tx1"/>
            </a:solidFill>
            <a:round/>
            <a:headEnd/>
            <a:tailEnd/>
          </a:ln>
          <a:effectLst/>
        </p:spPr>
        <p:txBody>
          <a:bodyPr wrap="none" anchor="ctr"/>
          <a:lstStyle/>
          <a:p>
            <a:endParaRPr lang="en-US"/>
          </a:p>
        </p:txBody>
      </p:sp>
      <p:sp>
        <p:nvSpPr>
          <p:cNvPr id="1040398" name="AutoShape 14"/>
          <p:cNvSpPr>
            <a:spLocks/>
          </p:cNvSpPr>
          <p:nvPr/>
        </p:nvSpPr>
        <p:spPr bwMode="auto">
          <a:xfrm rot="5400000">
            <a:off x="6392863" y="2736850"/>
            <a:ext cx="266700" cy="1416050"/>
          </a:xfrm>
          <a:prstGeom prst="rightBrace">
            <a:avLst>
              <a:gd name="adj1" fmla="val 44246"/>
              <a:gd name="adj2" fmla="val 50000"/>
            </a:avLst>
          </a:prstGeom>
          <a:noFill/>
          <a:ln w="25400">
            <a:solidFill>
              <a:schemeClr val="tx1"/>
            </a:solidFill>
            <a:round/>
            <a:headEnd/>
            <a:tailEnd/>
          </a:ln>
          <a:effectLst/>
        </p:spPr>
        <p:txBody>
          <a:bodyPr wrap="none" anchor="ctr"/>
          <a:lstStyle/>
          <a:p>
            <a:endParaRPr lang="en-US"/>
          </a:p>
        </p:txBody>
      </p:sp>
      <p:sp>
        <p:nvSpPr>
          <p:cNvPr id="1040399" name="AutoShape 15"/>
          <p:cNvSpPr>
            <a:spLocks/>
          </p:cNvSpPr>
          <p:nvPr/>
        </p:nvSpPr>
        <p:spPr bwMode="auto">
          <a:xfrm rot="5400000">
            <a:off x="7878763" y="2740025"/>
            <a:ext cx="266700" cy="1416050"/>
          </a:xfrm>
          <a:prstGeom prst="rightBrace">
            <a:avLst>
              <a:gd name="adj1" fmla="val 44246"/>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165100" y="169863"/>
            <a:ext cx="8543925" cy="503237"/>
          </a:xfrm>
        </p:spPr>
        <p:txBody>
          <a:bodyPr/>
          <a:lstStyle/>
          <a:p>
            <a:pPr marL="914400" indent="-914400"/>
            <a:r>
              <a:rPr lang="en-US" sz="3200"/>
              <a:t>10.8 The genetic code is the Rosetta stone of life</a:t>
            </a:r>
          </a:p>
        </p:txBody>
      </p:sp>
      <p:sp>
        <p:nvSpPr>
          <p:cNvPr id="883715" name="Rectangle 3"/>
          <p:cNvSpPr>
            <a:spLocks noGrp="1" noChangeArrowheads="1"/>
          </p:cNvSpPr>
          <p:nvPr>
            <p:ph type="body" idx="1"/>
          </p:nvPr>
        </p:nvSpPr>
        <p:spPr>
          <a:xfrm>
            <a:off x="42863" y="1284288"/>
            <a:ext cx="8534400" cy="5407025"/>
          </a:xfrm>
        </p:spPr>
        <p:txBody>
          <a:bodyPr/>
          <a:lstStyle/>
          <a:p>
            <a:pPr marL="455613" lvl="1"/>
            <a:r>
              <a:rPr lang="en-US" sz="2800"/>
              <a:t>Characteristics of the </a:t>
            </a:r>
            <a:r>
              <a:rPr lang="en-US" sz="2800" b="1"/>
              <a:t>genetic code</a:t>
            </a:r>
            <a:endParaRPr lang="en-US" sz="2800"/>
          </a:p>
          <a:p>
            <a:pPr marL="1138238" lvl="2" indent="-334963">
              <a:buFontTx/>
              <a:buChar char="–"/>
            </a:pPr>
            <a:r>
              <a:rPr lang="en-US" sz="2400"/>
              <a:t>Triplet: Three nucleotides specify one amino acid</a:t>
            </a:r>
          </a:p>
          <a:p>
            <a:pPr marL="1809750" lvl="3" indent="-323850">
              <a:buFontTx/>
              <a:buChar char="–"/>
            </a:pPr>
            <a:r>
              <a:rPr lang="en-US"/>
              <a:t>61 codons correspond to amino acids</a:t>
            </a:r>
          </a:p>
          <a:p>
            <a:pPr marL="1809750" lvl="3" indent="-323850">
              <a:buFontTx/>
              <a:buChar char="–"/>
            </a:pPr>
            <a:r>
              <a:rPr lang="en-US"/>
              <a:t>AUG codes for methionine and signals the start of transcription </a:t>
            </a:r>
          </a:p>
          <a:p>
            <a:pPr marL="1809750" lvl="3" indent="-323850">
              <a:buFontTx/>
              <a:buChar char="–"/>
            </a:pPr>
            <a:r>
              <a:rPr lang="en-US"/>
              <a:t>3 “stop” codons signal the end of translation</a:t>
            </a:r>
          </a:p>
          <a:p>
            <a:pPr marL="1138238" lvl="2" indent="-334963">
              <a:buFontTx/>
              <a:buNone/>
            </a:pPr>
            <a:endParaRPr lang="en-US"/>
          </a:p>
        </p:txBody>
      </p:sp>
      <p:sp>
        <p:nvSpPr>
          <p:cNvPr id="88371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8371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8371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8371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2"/>
          <p:cNvSpPr>
            <a:spLocks noGrp="1" noChangeArrowheads="1"/>
          </p:cNvSpPr>
          <p:nvPr>
            <p:ph type="title"/>
          </p:nvPr>
        </p:nvSpPr>
        <p:spPr>
          <a:xfrm>
            <a:off x="165100" y="169863"/>
            <a:ext cx="8543925" cy="503237"/>
          </a:xfrm>
        </p:spPr>
        <p:txBody>
          <a:bodyPr/>
          <a:lstStyle/>
          <a:p>
            <a:pPr marL="914400" indent="-914400"/>
            <a:r>
              <a:rPr lang="en-US" sz="3200"/>
              <a:t>10.8 The genetic code is the Rosetta stone of life</a:t>
            </a:r>
          </a:p>
        </p:txBody>
      </p:sp>
      <p:sp>
        <p:nvSpPr>
          <p:cNvPr id="1005571" name="Rectangle 3"/>
          <p:cNvSpPr>
            <a:spLocks noGrp="1" noChangeArrowheads="1"/>
          </p:cNvSpPr>
          <p:nvPr>
            <p:ph type="body" idx="1"/>
          </p:nvPr>
        </p:nvSpPr>
        <p:spPr>
          <a:xfrm>
            <a:off x="50800" y="782638"/>
            <a:ext cx="8534400" cy="5407025"/>
          </a:xfrm>
        </p:spPr>
        <p:txBody>
          <a:bodyPr/>
          <a:lstStyle/>
          <a:p>
            <a:pPr marL="455613" lvl="1">
              <a:buFont typeface="Wingdings" pitchFamily="48" charset="2"/>
              <a:buNone/>
            </a:pPr>
            <a:endParaRPr lang="en-US" sz="2000"/>
          </a:p>
          <a:p>
            <a:pPr marL="1138238" lvl="2" indent="-334963">
              <a:buFontTx/>
              <a:buChar char="–"/>
            </a:pPr>
            <a:r>
              <a:rPr lang="en-US" sz="2400"/>
              <a:t>Redundant: More than one codon for some amino acids</a:t>
            </a:r>
          </a:p>
          <a:p>
            <a:pPr marL="1138238" lvl="2" indent="-334963">
              <a:buFontTx/>
              <a:buChar char="–"/>
            </a:pPr>
            <a:r>
              <a:rPr lang="en-US" sz="2400"/>
              <a:t>Unambiguous: Any codon for one amino acid does not code for any other amino acid</a:t>
            </a:r>
          </a:p>
          <a:p>
            <a:pPr marL="1138238" lvl="2" indent="-334963">
              <a:buFontTx/>
              <a:buChar char="–"/>
            </a:pPr>
            <a:r>
              <a:rPr lang="en-US" sz="2400"/>
              <a:t>Does not contain spacers or punctuation: Codons are adjacent to each other with no gaps in between</a:t>
            </a:r>
          </a:p>
          <a:p>
            <a:pPr marL="1138238" lvl="2" indent="-334963">
              <a:buFontTx/>
              <a:buChar char="–"/>
            </a:pPr>
            <a:r>
              <a:rPr lang="en-US" sz="2400"/>
              <a:t>Nearly universal</a:t>
            </a:r>
          </a:p>
        </p:txBody>
      </p:sp>
      <p:sp>
        <p:nvSpPr>
          <p:cNvPr id="10055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0557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0557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557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81672" name="Picture 8" descr="10_08aGeneticCode-U"/>
          <p:cNvPicPr>
            <a:picLocks noChangeAspect="1" noChangeArrowheads="1"/>
          </p:cNvPicPr>
          <p:nvPr/>
        </p:nvPicPr>
        <p:blipFill>
          <a:blip r:embed="rId5" cstate="print"/>
          <a:srcRect/>
          <a:stretch>
            <a:fillRect/>
          </a:stretch>
        </p:blipFill>
        <p:spPr bwMode="auto">
          <a:xfrm>
            <a:off x="1825625" y="136525"/>
            <a:ext cx="5492750" cy="6584950"/>
          </a:xfrm>
          <a:prstGeom prst="rect">
            <a:avLst/>
          </a:prstGeom>
          <a:noFill/>
        </p:spPr>
      </p:pic>
      <p:sp>
        <p:nvSpPr>
          <p:cNvPr id="881673" name="Text Box 9"/>
          <p:cNvSpPr txBox="1">
            <a:spLocks noChangeArrowheads="1"/>
          </p:cNvSpPr>
          <p:nvPr/>
        </p:nvSpPr>
        <p:spPr bwMode="auto">
          <a:xfrm rot="-5400000">
            <a:off x="1452563" y="3286125"/>
            <a:ext cx="1139825" cy="174625"/>
          </a:xfrm>
          <a:prstGeom prst="rect">
            <a:avLst/>
          </a:prstGeom>
          <a:noFill/>
          <a:ln w="9525">
            <a:noFill/>
            <a:miter lim="800000"/>
            <a:headEnd/>
            <a:tailEnd/>
          </a:ln>
          <a:effectLst/>
        </p:spPr>
        <p:txBody>
          <a:bodyPr wrap="none" lIns="0" tIns="0" rIns="0" bIns="0"/>
          <a:lstStyle/>
          <a:p>
            <a:pPr algn="l">
              <a:lnSpc>
                <a:spcPct val="80000"/>
              </a:lnSpc>
            </a:pPr>
            <a:r>
              <a:rPr lang="en-US" sz="1500" b="1"/>
              <a:t>First base</a:t>
            </a:r>
          </a:p>
        </p:txBody>
      </p:sp>
      <p:sp>
        <p:nvSpPr>
          <p:cNvPr id="881674" name="Text Box 10"/>
          <p:cNvSpPr txBox="1">
            <a:spLocks noChangeArrowheads="1"/>
          </p:cNvSpPr>
          <p:nvPr/>
        </p:nvSpPr>
        <p:spPr bwMode="auto">
          <a:xfrm rot="-5400000">
            <a:off x="6562725" y="3317875"/>
            <a:ext cx="1139825" cy="174625"/>
          </a:xfrm>
          <a:prstGeom prst="rect">
            <a:avLst/>
          </a:prstGeom>
          <a:noFill/>
          <a:ln w="9525">
            <a:noFill/>
            <a:miter lim="800000"/>
            <a:headEnd/>
            <a:tailEnd/>
          </a:ln>
          <a:effectLst/>
        </p:spPr>
        <p:txBody>
          <a:bodyPr wrap="none" lIns="0" tIns="0" rIns="0" bIns="0"/>
          <a:lstStyle/>
          <a:p>
            <a:pPr algn="l">
              <a:lnSpc>
                <a:spcPct val="80000"/>
              </a:lnSpc>
            </a:pPr>
            <a:r>
              <a:rPr lang="en-US" sz="1500" b="1"/>
              <a:t>Third base</a:t>
            </a:r>
          </a:p>
        </p:txBody>
      </p:sp>
      <p:sp>
        <p:nvSpPr>
          <p:cNvPr id="881675" name="Text Box 11"/>
          <p:cNvSpPr txBox="1">
            <a:spLocks noChangeArrowheads="1"/>
          </p:cNvSpPr>
          <p:nvPr/>
        </p:nvSpPr>
        <p:spPr bwMode="auto">
          <a:xfrm>
            <a:off x="3979863" y="241300"/>
            <a:ext cx="1139825" cy="174625"/>
          </a:xfrm>
          <a:prstGeom prst="rect">
            <a:avLst/>
          </a:prstGeom>
          <a:noFill/>
          <a:ln w="9525">
            <a:noFill/>
            <a:miter lim="800000"/>
            <a:headEnd/>
            <a:tailEnd/>
          </a:ln>
          <a:effectLst/>
        </p:spPr>
        <p:txBody>
          <a:bodyPr wrap="none" lIns="0" tIns="0" rIns="0" bIns="0"/>
          <a:lstStyle/>
          <a:p>
            <a:pPr algn="l">
              <a:lnSpc>
                <a:spcPct val="80000"/>
              </a:lnSpc>
            </a:pPr>
            <a:r>
              <a:rPr lang="en-US" sz="1500" b="1"/>
              <a:t>Second base</a:t>
            </a:r>
          </a:p>
        </p:txBody>
      </p:sp>
    </p:spTree>
    <p:custDataLst>
      <p:tags r:id="rId1"/>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76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85766" name="Picture 6" descr="10_08bDNAtoProtein_1-U"/>
          <p:cNvPicPr>
            <a:picLocks noChangeAspect="1" noChangeArrowheads="1"/>
          </p:cNvPicPr>
          <p:nvPr/>
        </p:nvPicPr>
        <p:blipFill>
          <a:blip r:embed="rId5" cstate="print"/>
          <a:srcRect/>
          <a:stretch>
            <a:fillRect/>
          </a:stretch>
        </p:blipFill>
        <p:spPr bwMode="auto">
          <a:xfrm>
            <a:off x="1190625" y="136525"/>
            <a:ext cx="6761163" cy="6584950"/>
          </a:xfrm>
          <a:prstGeom prst="rect">
            <a:avLst/>
          </a:prstGeom>
          <a:noFill/>
        </p:spPr>
      </p:pic>
      <p:sp>
        <p:nvSpPr>
          <p:cNvPr id="885767" name="Text Box 7"/>
          <p:cNvSpPr txBox="1">
            <a:spLocks noChangeArrowheads="1"/>
          </p:cNvSpPr>
          <p:nvPr/>
        </p:nvSpPr>
        <p:spPr bwMode="auto">
          <a:xfrm>
            <a:off x="4953000" y="187325"/>
            <a:ext cx="2994025" cy="285750"/>
          </a:xfrm>
          <a:prstGeom prst="rect">
            <a:avLst/>
          </a:prstGeom>
          <a:noFill/>
          <a:ln w="9525">
            <a:noFill/>
            <a:miter lim="800000"/>
            <a:headEnd/>
            <a:tailEnd/>
          </a:ln>
          <a:effectLst/>
        </p:spPr>
        <p:txBody>
          <a:bodyPr wrap="none" lIns="0" tIns="0" rIns="0" bIns="0"/>
          <a:lstStyle/>
          <a:p>
            <a:pPr algn="l">
              <a:lnSpc>
                <a:spcPct val="80000"/>
              </a:lnSpc>
            </a:pPr>
            <a:r>
              <a:rPr lang="en-US" sz="2000" b="1"/>
              <a:t>Strand to be transcribed</a:t>
            </a:r>
          </a:p>
        </p:txBody>
      </p:sp>
      <p:sp>
        <p:nvSpPr>
          <p:cNvPr id="885768" name="Text Box 8"/>
          <p:cNvSpPr txBox="1">
            <a:spLocks noChangeArrowheads="1"/>
          </p:cNvSpPr>
          <p:nvPr/>
        </p:nvSpPr>
        <p:spPr bwMode="auto">
          <a:xfrm>
            <a:off x="1660525" y="1179513"/>
            <a:ext cx="622300" cy="252412"/>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0099B3"/>
                </a:solidFill>
              </a:rPr>
              <a:t>DNA</a:t>
            </a:r>
          </a:p>
        </p:txBody>
      </p:sp>
      <p:sp>
        <p:nvSpPr>
          <p:cNvPr id="885769" name="Line 9"/>
          <p:cNvSpPr>
            <a:spLocks noChangeShapeType="1"/>
          </p:cNvSpPr>
          <p:nvPr/>
        </p:nvSpPr>
        <p:spPr bwMode="auto">
          <a:xfrm flipV="1">
            <a:off x="4629150" y="298450"/>
            <a:ext cx="292100" cy="3778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43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2436" name="Picture 4" descr="10_08bDNAtoProtein_2-U"/>
          <p:cNvPicPr>
            <a:picLocks noChangeAspect="1" noChangeArrowheads="1"/>
          </p:cNvPicPr>
          <p:nvPr/>
        </p:nvPicPr>
        <p:blipFill>
          <a:blip r:embed="rId5" cstate="print"/>
          <a:srcRect/>
          <a:stretch>
            <a:fillRect/>
          </a:stretch>
        </p:blipFill>
        <p:spPr bwMode="auto">
          <a:xfrm>
            <a:off x="1190625" y="136525"/>
            <a:ext cx="6761163" cy="6584950"/>
          </a:xfrm>
          <a:prstGeom prst="rect">
            <a:avLst/>
          </a:prstGeom>
          <a:noFill/>
        </p:spPr>
      </p:pic>
      <p:sp>
        <p:nvSpPr>
          <p:cNvPr id="1042437" name="Text Box 5"/>
          <p:cNvSpPr txBox="1">
            <a:spLocks noChangeArrowheads="1"/>
          </p:cNvSpPr>
          <p:nvPr/>
        </p:nvSpPr>
        <p:spPr bwMode="auto">
          <a:xfrm>
            <a:off x="4953000" y="187325"/>
            <a:ext cx="2994025" cy="285750"/>
          </a:xfrm>
          <a:prstGeom prst="rect">
            <a:avLst/>
          </a:prstGeom>
          <a:noFill/>
          <a:ln w="9525">
            <a:noFill/>
            <a:miter lim="800000"/>
            <a:headEnd/>
            <a:tailEnd/>
          </a:ln>
          <a:effectLst/>
        </p:spPr>
        <p:txBody>
          <a:bodyPr wrap="none" lIns="0" tIns="0" rIns="0" bIns="0"/>
          <a:lstStyle/>
          <a:p>
            <a:pPr algn="l">
              <a:lnSpc>
                <a:spcPct val="80000"/>
              </a:lnSpc>
            </a:pPr>
            <a:r>
              <a:rPr lang="en-US" sz="2000" b="1"/>
              <a:t>Strand to be transcribed</a:t>
            </a:r>
          </a:p>
        </p:txBody>
      </p:sp>
      <p:sp>
        <p:nvSpPr>
          <p:cNvPr id="1042438" name="Text Box 6"/>
          <p:cNvSpPr txBox="1">
            <a:spLocks noChangeArrowheads="1"/>
          </p:cNvSpPr>
          <p:nvPr/>
        </p:nvSpPr>
        <p:spPr bwMode="auto">
          <a:xfrm>
            <a:off x="1660525" y="1179513"/>
            <a:ext cx="622300" cy="252412"/>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0099B3"/>
                </a:solidFill>
              </a:rPr>
              <a:t>DNA</a:t>
            </a:r>
          </a:p>
        </p:txBody>
      </p:sp>
      <p:sp>
        <p:nvSpPr>
          <p:cNvPr id="1042439" name="Line 7"/>
          <p:cNvSpPr>
            <a:spLocks noChangeShapeType="1"/>
          </p:cNvSpPr>
          <p:nvPr/>
        </p:nvSpPr>
        <p:spPr bwMode="auto">
          <a:xfrm flipV="1">
            <a:off x="4629150" y="298450"/>
            <a:ext cx="292100" cy="377825"/>
          </a:xfrm>
          <a:prstGeom prst="line">
            <a:avLst/>
          </a:prstGeom>
          <a:noFill/>
          <a:ln w="25400">
            <a:solidFill>
              <a:schemeClr val="tx1"/>
            </a:solidFill>
            <a:round/>
            <a:headEnd/>
            <a:tailEnd/>
          </a:ln>
          <a:effectLst/>
        </p:spPr>
        <p:txBody>
          <a:bodyPr wrap="none" anchor="ctr"/>
          <a:lstStyle/>
          <a:p>
            <a:endParaRPr lang="en-US"/>
          </a:p>
        </p:txBody>
      </p:sp>
      <p:sp>
        <p:nvSpPr>
          <p:cNvPr id="1042440" name="Text Box 8"/>
          <p:cNvSpPr txBox="1">
            <a:spLocks noChangeArrowheads="1"/>
          </p:cNvSpPr>
          <p:nvPr/>
        </p:nvSpPr>
        <p:spPr bwMode="auto">
          <a:xfrm>
            <a:off x="2843213" y="4608513"/>
            <a:ext cx="784225" cy="496887"/>
          </a:xfrm>
          <a:prstGeom prst="rect">
            <a:avLst/>
          </a:prstGeom>
          <a:noFill/>
          <a:ln w="9525">
            <a:noFill/>
            <a:miter lim="800000"/>
            <a:headEnd/>
            <a:tailEnd/>
          </a:ln>
          <a:effectLst/>
        </p:spPr>
        <p:txBody>
          <a:bodyPr wrap="none" lIns="0" tIns="0" rIns="0" bIns="0"/>
          <a:lstStyle/>
          <a:p>
            <a:pPr algn="ctr">
              <a:lnSpc>
                <a:spcPct val="90000"/>
              </a:lnSpc>
            </a:pPr>
            <a:r>
              <a:rPr lang="en-US" sz="2000" b="1"/>
              <a:t>Start</a:t>
            </a:r>
          </a:p>
          <a:p>
            <a:pPr algn="ctr">
              <a:lnSpc>
                <a:spcPct val="90000"/>
              </a:lnSpc>
            </a:pPr>
            <a:r>
              <a:rPr lang="en-US" sz="2000" b="1"/>
              <a:t>codon</a:t>
            </a:r>
          </a:p>
        </p:txBody>
      </p:sp>
      <p:sp>
        <p:nvSpPr>
          <p:cNvPr id="1042441" name="Text Box 9"/>
          <p:cNvSpPr txBox="1">
            <a:spLocks noChangeArrowheads="1"/>
          </p:cNvSpPr>
          <p:nvPr/>
        </p:nvSpPr>
        <p:spPr bwMode="auto">
          <a:xfrm>
            <a:off x="1658938" y="4071938"/>
            <a:ext cx="622300" cy="252412"/>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F55EA3"/>
                </a:solidFill>
              </a:rPr>
              <a:t>RNA</a:t>
            </a:r>
          </a:p>
        </p:txBody>
      </p:sp>
      <p:sp>
        <p:nvSpPr>
          <p:cNvPr id="1042442" name="Text Box 10"/>
          <p:cNvSpPr txBox="1">
            <a:spLocks noChangeArrowheads="1"/>
          </p:cNvSpPr>
          <p:nvPr/>
        </p:nvSpPr>
        <p:spPr bwMode="auto">
          <a:xfrm>
            <a:off x="5391150" y="2579688"/>
            <a:ext cx="1673225" cy="260350"/>
          </a:xfrm>
          <a:prstGeom prst="rect">
            <a:avLst/>
          </a:prstGeom>
          <a:noFill/>
          <a:ln w="9525">
            <a:noFill/>
            <a:miter lim="800000"/>
            <a:headEnd/>
            <a:tailEnd/>
          </a:ln>
          <a:effectLst/>
        </p:spPr>
        <p:txBody>
          <a:bodyPr wrap="none" lIns="0" tIns="0" rIns="0" bIns="0"/>
          <a:lstStyle/>
          <a:p>
            <a:pPr algn="l">
              <a:lnSpc>
                <a:spcPct val="80000"/>
              </a:lnSpc>
            </a:pPr>
            <a:r>
              <a:rPr lang="en-US" sz="2000" b="1"/>
              <a:t>Transcription</a:t>
            </a:r>
          </a:p>
        </p:txBody>
      </p:sp>
      <p:sp>
        <p:nvSpPr>
          <p:cNvPr id="1042443" name="AutoShape 11"/>
          <p:cNvSpPr>
            <a:spLocks/>
          </p:cNvSpPr>
          <p:nvPr/>
        </p:nvSpPr>
        <p:spPr bwMode="auto">
          <a:xfrm rot="5400000">
            <a:off x="3095625" y="392430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2444" name="AutoShape 12"/>
          <p:cNvSpPr>
            <a:spLocks/>
          </p:cNvSpPr>
          <p:nvPr/>
        </p:nvSpPr>
        <p:spPr bwMode="auto">
          <a:xfrm rot="5400000">
            <a:off x="4422775" y="3927475"/>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2445" name="AutoShape 13"/>
          <p:cNvSpPr>
            <a:spLocks/>
          </p:cNvSpPr>
          <p:nvPr/>
        </p:nvSpPr>
        <p:spPr bwMode="auto">
          <a:xfrm rot="5400000">
            <a:off x="5749925" y="393065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2446" name="AutoShape 14"/>
          <p:cNvSpPr>
            <a:spLocks/>
          </p:cNvSpPr>
          <p:nvPr/>
        </p:nvSpPr>
        <p:spPr bwMode="auto">
          <a:xfrm rot="5400000">
            <a:off x="7064375" y="392430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2447" name="Text Box 15"/>
          <p:cNvSpPr txBox="1">
            <a:spLocks noChangeArrowheads="1"/>
          </p:cNvSpPr>
          <p:nvPr/>
        </p:nvSpPr>
        <p:spPr bwMode="auto">
          <a:xfrm>
            <a:off x="6802438" y="4613275"/>
            <a:ext cx="784225" cy="496888"/>
          </a:xfrm>
          <a:prstGeom prst="rect">
            <a:avLst/>
          </a:prstGeom>
          <a:noFill/>
          <a:ln w="9525">
            <a:noFill/>
            <a:miter lim="800000"/>
            <a:headEnd/>
            <a:tailEnd/>
          </a:ln>
          <a:effectLst/>
        </p:spPr>
        <p:txBody>
          <a:bodyPr wrap="none" lIns="0" tIns="0" rIns="0" bIns="0"/>
          <a:lstStyle/>
          <a:p>
            <a:pPr algn="ctr">
              <a:lnSpc>
                <a:spcPct val="90000"/>
              </a:lnSpc>
            </a:pPr>
            <a:r>
              <a:rPr lang="en-US" sz="2000" b="1"/>
              <a:t>Stop</a:t>
            </a:r>
          </a:p>
          <a:p>
            <a:pPr algn="ctr">
              <a:lnSpc>
                <a:spcPct val="90000"/>
              </a:lnSpc>
            </a:pPr>
            <a:r>
              <a:rPr lang="en-US" sz="2000" b="1"/>
              <a:t>codon</a:t>
            </a:r>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4484" name="Picture 4" descr="10_08bDNAtoProtein_3-U"/>
          <p:cNvPicPr>
            <a:picLocks noChangeAspect="1" noChangeArrowheads="1"/>
          </p:cNvPicPr>
          <p:nvPr/>
        </p:nvPicPr>
        <p:blipFill>
          <a:blip r:embed="rId5" cstate="print"/>
          <a:srcRect/>
          <a:stretch>
            <a:fillRect/>
          </a:stretch>
        </p:blipFill>
        <p:spPr bwMode="auto">
          <a:xfrm>
            <a:off x="1190625" y="136525"/>
            <a:ext cx="6761163" cy="6584950"/>
          </a:xfrm>
          <a:prstGeom prst="rect">
            <a:avLst/>
          </a:prstGeom>
          <a:noFill/>
        </p:spPr>
      </p:pic>
      <p:sp>
        <p:nvSpPr>
          <p:cNvPr id="1044485" name="Text Box 5"/>
          <p:cNvSpPr txBox="1">
            <a:spLocks noChangeArrowheads="1"/>
          </p:cNvSpPr>
          <p:nvPr/>
        </p:nvSpPr>
        <p:spPr bwMode="auto">
          <a:xfrm>
            <a:off x="4953000" y="187325"/>
            <a:ext cx="2994025" cy="285750"/>
          </a:xfrm>
          <a:prstGeom prst="rect">
            <a:avLst/>
          </a:prstGeom>
          <a:noFill/>
          <a:ln w="9525">
            <a:noFill/>
            <a:miter lim="800000"/>
            <a:headEnd/>
            <a:tailEnd/>
          </a:ln>
          <a:effectLst/>
        </p:spPr>
        <p:txBody>
          <a:bodyPr wrap="none" lIns="0" tIns="0" rIns="0" bIns="0"/>
          <a:lstStyle/>
          <a:p>
            <a:pPr algn="l">
              <a:lnSpc>
                <a:spcPct val="80000"/>
              </a:lnSpc>
            </a:pPr>
            <a:r>
              <a:rPr lang="en-US" sz="2000" b="1"/>
              <a:t>Strand to be transcribed</a:t>
            </a:r>
          </a:p>
        </p:txBody>
      </p:sp>
      <p:sp>
        <p:nvSpPr>
          <p:cNvPr id="1044486" name="Text Box 6"/>
          <p:cNvSpPr txBox="1">
            <a:spLocks noChangeArrowheads="1"/>
          </p:cNvSpPr>
          <p:nvPr/>
        </p:nvSpPr>
        <p:spPr bwMode="auto">
          <a:xfrm>
            <a:off x="1660525" y="1179513"/>
            <a:ext cx="622300" cy="252412"/>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0099B3"/>
                </a:solidFill>
              </a:rPr>
              <a:t>DNA</a:t>
            </a:r>
          </a:p>
        </p:txBody>
      </p:sp>
      <p:sp>
        <p:nvSpPr>
          <p:cNvPr id="1044487" name="Line 7"/>
          <p:cNvSpPr>
            <a:spLocks noChangeShapeType="1"/>
          </p:cNvSpPr>
          <p:nvPr/>
        </p:nvSpPr>
        <p:spPr bwMode="auto">
          <a:xfrm flipV="1">
            <a:off x="4629150" y="298450"/>
            <a:ext cx="292100" cy="377825"/>
          </a:xfrm>
          <a:prstGeom prst="line">
            <a:avLst/>
          </a:prstGeom>
          <a:noFill/>
          <a:ln w="25400">
            <a:solidFill>
              <a:schemeClr val="tx1"/>
            </a:solidFill>
            <a:round/>
            <a:headEnd/>
            <a:tailEnd/>
          </a:ln>
          <a:effectLst/>
        </p:spPr>
        <p:txBody>
          <a:bodyPr wrap="none" anchor="ctr"/>
          <a:lstStyle/>
          <a:p>
            <a:endParaRPr lang="en-US"/>
          </a:p>
        </p:txBody>
      </p:sp>
      <p:sp>
        <p:nvSpPr>
          <p:cNvPr id="1044488" name="Text Box 8"/>
          <p:cNvSpPr txBox="1">
            <a:spLocks noChangeArrowheads="1"/>
          </p:cNvSpPr>
          <p:nvPr/>
        </p:nvSpPr>
        <p:spPr bwMode="auto">
          <a:xfrm>
            <a:off x="2843213" y="4608513"/>
            <a:ext cx="784225" cy="496887"/>
          </a:xfrm>
          <a:prstGeom prst="rect">
            <a:avLst/>
          </a:prstGeom>
          <a:noFill/>
          <a:ln w="9525">
            <a:noFill/>
            <a:miter lim="800000"/>
            <a:headEnd/>
            <a:tailEnd/>
          </a:ln>
          <a:effectLst/>
        </p:spPr>
        <p:txBody>
          <a:bodyPr wrap="none" lIns="0" tIns="0" rIns="0" bIns="0"/>
          <a:lstStyle/>
          <a:p>
            <a:pPr algn="ctr">
              <a:lnSpc>
                <a:spcPct val="90000"/>
              </a:lnSpc>
            </a:pPr>
            <a:r>
              <a:rPr lang="en-US" sz="2000" b="1"/>
              <a:t>Start</a:t>
            </a:r>
          </a:p>
          <a:p>
            <a:pPr algn="ctr">
              <a:lnSpc>
                <a:spcPct val="90000"/>
              </a:lnSpc>
            </a:pPr>
            <a:r>
              <a:rPr lang="en-US" sz="2000" b="1"/>
              <a:t>codon</a:t>
            </a:r>
          </a:p>
        </p:txBody>
      </p:sp>
      <p:sp>
        <p:nvSpPr>
          <p:cNvPr id="1044489" name="Text Box 9"/>
          <p:cNvSpPr txBox="1">
            <a:spLocks noChangeArrowheads="1"/>
          </p:cNvSpPr>
          <p:nvPr/>
        </p:nvSpPr>
        <p:spPr bwMode="auto">
          <a:xfrm>
            <a:off x="1658938" y="4071938"/>
            <a:ext cx="622300" cy="252412"/>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F55EA3"/>
                </a:solidFill>
              </a:rPr>
              <a:t>RNA</a:t>
            </a:r>
          </a:p>
        </p:txBody>
      </p:sp>
      <p:sp>
        <p:nvSpPr>
          <p:cNvPr id="1044490" name="Text Box 10"/>
          <p:cNvSpPr txBox="1">
            <a:spLocks noChangeArrowheads="1"/>
          </p:cNvSpPr>
          <p:nvPr/>
        </p:nvSpPr>
        <p:spPr bwMode="auto">
          <a:xfrm>
            <a:off x="5391150" y="2579688"/>
            <a:ext cx="1673225" cy="260350"/>
          </a:xfrm>
          <a:prstGeom prst="rect">
            <a:avLst/>
          </a:prstGeom>
          <a:noFill/>
          <a:ln w="9525">
            <a:noFill/>
            <a:miter lim="800000"/>
            <a:headEnd/>
            <a:tailEnd/>
          </a:ln>
          <a:effectLst/>
        </p:spPr>
        <p:txBody>
          <a:bodyPr wrap="none" lIns="0" tIns="0" rIns="0" bIns="0"/>
          <a:lstStyle/>
          <a:p>
            <a:pPr algn="l">
              <a:lnSpc>
                <a:spcPct val="80000"/>
              </a:lnSpc>
            </a:pPr>
            <a:r>
              <a:rPr lang="en-US" sz="2000" b="1"/>
              <a:t>Transcription</a:t>
            </a:r>
          </a:p>
        </p:txBody>
      </p:sp>
      <p:sp>
        <p:nvSpPr>
          <p:cNvPr id="1044491" name="AutoShape 11"/>
          <p:cNvSpPr>
            <a:spLocks/>
          </p:cNvSpPr>
          <p:nvPr/>
        </p:nvSpPr>
        <p:spPr bwMode="auto">
          <a:xfrm rot="5400000">
            <a:off x="3095625" y="392430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4492" name="AutoShape 12"/>
          <p:cNvSpPr>
            <a:spLocks/>
          </p:cNvSpPr>
          <p:nvPr/>
        </p:nvSpPr>
        <p:spPr bwMode="auto">
          <a:xfrm rot="5400000">
            <a:off x="4422775" y="3927475"/>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4493" name="AutoShape 13"/>
          <p:cNvSpPr>
            <a:spLocks/>
          </p:cNvSpPr>
          <p:nvPr/>
        </p:nvSpPr>
        <p:spPr bwMode="auto">
          <a:xfrm rot="5400000">
            <a:off x="5749925" y="393065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4494" name="AutoShape 14"/>
          <p:cNvSpPr>
            <a:spLocks/>
          </p:cNvSpPr>
          <p:nvPr/>
        </p:nvSpPr>
        <p:spPr bwMode="auto">
          <a:xfrm rot="5400000">
            <a:off x="7064375" y="3924300"/>
            <a:ext cx="260350" cy="1149350"/>
          </a:xfrm>
          <a:prstGeom prst="rightBrace">
            <a:avLst>
              <a:gd name="adj1" fmla="val 36789"/>
              <a:gd name="adj2" fmla="val 50000"/>
            </a:avLst>
          </a:prstGeom>
          <a:noFill/>
          <a:ln w="25400">
            <a:solidFill>
              <a:schemeClr val="tx1"/>
            </a:solidFill>
            <a:round/>
            <a:headEnd/>
            <a:tailEnd/>
          </a:ln>
          <a:effectLst/>
        </p:spPr>
        <p:txBody>
          <a:bodyPr wrap="none" anchor="ctr"/>
          <a:lstStyle/>
          <a:p>
            <a:endParaRPr lang="en-US"/>
          </a:p>
        </p:txBody>
      </p:sp>
      <p:sp>
        <p:nvSpPr>
          <p:cNvPr id="1044495" name="Text Box 15"/>
          <p:cNvSpPr txBox="1">
            <a:spLocks noChangeArrowheads="1"/>
          </p:cNvSpPr>
          <p:nvPr/>
        </p:nvSpPr>
        <p:spPr bwMode="auto">
          <a:xfrm>
            <a:off x="6802438" y="4613275"/>
            <a:ext cx="784225" cy="496888"/>
          </a:xfrm>
          <a:prstGeom prst="rect">
            <a:avLst/>
          </a:prstGeom>
          <a:noFill/>
          <a:ln w="9525">
            <a:noFill/>
            <a:miter lim="800000"/>
            <a:headEnd/>
            <a:tailEnd/>
          </a:ln>
          <a:effectLst/>
        </p:spPr>
        <p:txBody>
          <a:bodyPr wrap="none" lIns="0" tIns="0" rIns="0" bIns="0"/>
          <a:lstStyle/>
          <a:p>
            <a:pPr algn="ctr">
              <a:lnSpc>
                <a:spcPct val="90000"/>
              </a:lnSpc>
            </a:pPr>
            <a:r>
              <a:rPr lang="en-US" sz="2000" b="1"/>
              <a:t>Stop</a:t>
            </a:r>
          </a:p>
          <a:p>
            <a:pPr algn="ctr">
              <a:lnSpc>
                <a:spcPct val="90000"/>
              </a:lnSpc>
            </a:pPr>
            <a:r>
              <a:rPr lang="en-US" sz="2000" b="1"/>
              <a:t>codon</a:t>
            </a:r>
          </a:p>
        </p:txBody>
      </p:sp>
      <p:sp>
        <p:nvSpPr>
          <p:cNvPr id="1044496" name="Text Box 16"/>
          <p:cNvSpPr txBox="1">
            <a:spLocks noChangeArrowheads="1"/>
          </p:cNvSpPr>
          <p:nvPr/>
        </p:nvSpPr>
        <p:spPr bwMode="auto">
          <a:xfrm>
            <a:off x="1209675" y="6069013"/>
            <a:ext cx="1536700" cy="236537"/>
          </a:xfrm>
          <a:prstGeom prst="rect">
            <a:avLst/>
          </a:prstGeom>
          <a:noFill/>
          <a:ln w="9525">
            <a:noFill/>
            <a:miter lim="800000"/>
            <a:headEnd/>
            <a:tailEnd/>
          </a:ln>
          <a:effectLst/>
        </p:spPr>
        <p:txBody>
          <a:bodyPr wrap="none" lIns="0" tIns="0" rIns="0" bIns="0"/>
          <a:lstStyle/>
          <a:p>
            <a:pPr algn="l">
              <a:lnSpc>
                <a:spcPct val="80000"/>
              </a:lnSpc>
            </a:pPr>
            <a:r>
              <a:rPr lang="en-US" sz="2000" b="1">
                <a:solidFill>
                  <a:srgbClr val="7872A3"/>
                </a:solidFill>
              </a:rPr>
              <a:t>Polypeptide</a:t>
            </a:r>
          </a:p>
        </p:txBody>
      </p:sp>
      <p:sp>
        <p:nvSpPr>
          <p:cNvPr id="1044497" name="Text Box 17"/>
          <p:cNvSpPr txBox="1">
            <a:spLocks noChangeArrowheads="1"/>
          </p:cNvSpPr>
          <p:nvPr/>
        </p:nvSpPr>
        <p:spPr bwMode="auto">
          <a:xfrm>
            <a:off x="5389563" y="5133975"/>
            <a:ext cx="1673225" cy="260350"/>
          </a:xfrm>
          <a:prstGeom prst="rect">
            <a:avLst/>
          </a:prstGeom>
          <a:noFill/>
          <a:ln w="9525">
            <a:noFill/>
            <a:miter lim="800000"/>
            <a:headEnd/>
            <a:tailEnd/>
          </a:ln>
          <a:effectLst/>
        </p:spPr>
        <p:txBody>
          <a:bodyPr wrap="none" lIns="0" tIns="0" rIns="0" bIns="0"/>
          <a:lstStyle/>
          <a:p>
            <a:pPr algn="l">
              <a:lnSpc>
                <a:spcPct val="80000"/>
              </a:lnSpc>
            </a:pPr>
            <a:r>
              <a:rPr lang="en-US" sz="2000" b="1"/>
              <a:t>Translation</a:t>
            </a:r>
          </a:p>
        </p:txBody>
      </p:sp>
      <p:sp>
        <p:nvSpPr>
          <p:cNvPr id="1044498" name="Text Box 18"/>
          <p:cNvSpPr txBox="1">
            <a:spLocks noChangeArrowheads="1"/>
          </p:cNvSpPr>
          <p:nvPr/>
        </p:nvSpPr>
        <p:spPr bwMode="auto">
          <a:xfrm>
            <a:off x="3011488" y="6070600"/>
            <a:ext cx="538162" cy="269875"/>
          </a:xfrm>
          <a:prstGeom prst="rect">
            <a:avLst/>
          </a:prstGeom>
          <a:noFill/>
          <a:ln w="9525">
            <a:noFill/>
            <a:miter lim="800000"/>
            <a:headEnd/>
            <a:tailEnd/>
          </a:ln>
          <a:effectLst/>
        </p:spPr>
        <p:txBody>
          <a:bodyPr wrap="none" lIns="0" tIns="0" rIns="0" bIns="0"/>
          <a:lstStyle/>
          <a:p>
            <a:pPr algn="l">
              <a:lnSpc>
                <a:spcPct val="80000"/>
              </a:lnSpc>
            </a:pPr>
            <a:r>
              <a:rPr lang="en-US" sz="2000" b="1"/>
              <a:t>Met</a:t>
            </a:r>
          </a:p>
        </p:txBody>
      </p:sp>
      <p:sp>
        <p:nvSpPr>
          <p:cNvPr id="1044499" name="Text Box 19"/>
          <p:cNvSpPr txBox="1">
            <a:spLocks noChangeArrowheads="1"/>
          </p:cNvSpPr>
          <p:nvPr/>
        </p:nvSpPr>
        <p:spPr bwMode="auto">
          <a:xfrm>
            <a:off x="4349750" y="6073775"/>
            <a:ext cx="538163" cy="269875"/>
          </a:xfrm>
          <a:prstGeom prst="rect">
            <a:avLst/>
          </a:prstGeom>
          <a:noFill/>
          <a:ln w="9525">
            <a:noFill/>
            <a:miter lim="800000"/>
            <a:headEnd/>
            <a:tailEnd/>
          </a:ln>
          <a:effectLst/>
        </p:spPr>
        <p:txBody>
          <a:bodyPr wrap="none" lIns="0" tIns="0" rIns="0" bIns="0"/>
          <a:lstStyle/>
          <a:p>
            <a:pPr algn="l">
              <a:lnSpc>
                <a:spcPct val="80000"/>
              </a:lnSpc>
            </a:pPr>
            <a:r>
              <a:rPr lang="en-US" sz="2000" b="1"/>
              <a:t>Lys</a:t>
            </a:r>
          </a:p>
        </p:txBody>
      </p:sp>
      <p:sp>
        <p:nvSpPr>
          <p:cNvPr id="1044500" name="Text Box 20"/>
          <p:cNvSpPr txBox="1">
            <a:spLocks noChangeArrowheads="1"/>
          </p:cNvSpPr>
          <p:nvPr/>
        </p:nvSpPr>
        <p:spPr bwMode="auto">
          <a:xfrm>
            <a:off x="5656263" y="6080125"/>
            <a:ext cx="538162" cy="269875"/>
          </a:xfrm>
          <a:prstGeom prst="rect">
            <a:avLst/>
          </a:prstGeom>
          <a:noFill/>
          <a:ln w="9525">
            <a:noFill/>
            <a:miter lim="800000"/>
            <a:headEnd/>
            <a:tailEnd/>
          </a:ln>
          <a:effectLst/>
        </p:spPr>
        <p:txBody>
          <a:bodyPr wrap="none" lIns="0" tIns="0" rIns="0" bIns="0"/>
          <a:lstStyle/>
          <a:p>
            <a:pPr algn="l">
              <a:lnSpc>
                <a:spcPct val="80000"/>
              </a:lnSpc>
            </a:pPr>
            <a:r>
              <a:rPr lang="en-US" sz="2000" b="1"/>
              <a:t>Phe</a:t>
            </a:r>
          </a:p>
        </p:txBody>
      </p:sp>
    </p:spTree>
    <p:custDataLst>
      <p:tags r:id="rId1"/>
    </p:custData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165100" y="169863"/>
            <a:ext cx="8543925" cy="914400"/>
          </a:xfrm>
        </p:spPr>
        <p:txBody>
          <a:bodyPr/>
          <a:lstStyle/>
          <a:p>
            <a:pPr marL="803275" indent="-803275"/>
            <a:r>
              <a:rPr lang="en-US" sz="3200"/>
              <a:t>10.9 Transcription produces genetic messages in the form of RNA</a:t>
            </a:r>
          </a:p>
        </p:txBody>
      </p:sp>
      <p:sp>
        <p:nvSpPr>
          <p:cNvPr id="887811" name="Rectangle 3"/>
          <p:cNvSpPr>
            <a:spLocks noGrp="1" noChangeArrowheads="1"/>
          </p:cNvSpPr>
          <p:nvPr>
            <p:ph type="body" idx="1"/>
          </p:nvPr>
        </p:nvSpPr>
        <p:spPr>
          <a:xfrm>
            <a:off x="44450" y="1281113"/>
            <a:ext cx="8534400" cy="5121275"/>
          </a:xfrm>
        </p:spPr>
        <p:txBody>
          <a:bodyPr/>
          <a:lstStyle/>
          <a:p>
            <a:pPr marL="455613" lvl="1"/>
            <a:r>
              <a:rPr lang="en-US" sz="2800"/>
              <a:t>Overview of transcription</a:t>
            </a:r>
            <a:endParaRPr lang="en-US" sz="3200"/>
          </a:p>
          <a:p>
            <a:pPr marL="1162050" lvl="2" indent="-358775">
              <a:buFontTx/>
              <a:buChar char="–"/>
            </a:pPr>
            <a:r>
              <a:rPr lang="en-US" sz="2400"/>
              <a:t>The two DNA strands separate</a:t>
            </a:r>
          </a:p>
          <a:p>
            <a:pPr marL="1162050" lvl="2" indent="-358775">
              <a:buFontTx/>
              <a:buChar char="–"/>
            </a:pPr>
            <a:r>
              <a:rPr lang="en-US" sz="2400"/>
              <a:t>One strand is used as a pattern to produce an RNA chain, using specific base pairing</a:t>
            </a:r>
            <a:endParaRPr lang="en-US" sz="2800"/>
          </a:p>
          <a:p>
            <a:pPr marL="1833563" lvl="3">
              <a:buFontTx/>
              <a:buChar char="–"/>
            </a:pPr>
            <a:r>
              <a:rPr lang="en-US"/>
              <a:t>For A in DNA, U is placed in RNA</a:t>
            </a:r>
          </a:p>
          <a:p>
            <a:pPr marL="1162050" lvl="2" indent="-358775">
              <a:buFontTx/>
              <a:buChar char="–"/>
            </a:pPr>
            <a:r>
              <a:rPr lang="en-US" sz="2400" b="1"/>
              <a:t>RNA polymerase</a:t>
            </a:r>
            <a:r>
              <a:rPr lang="en-US" sz="2400"/>
              <a:t> catalyzes the reaction</a:t>
            </a:r>
            <a:endParaRPr lang="en-US"/>
          </a:p>
        </p:txBody>
      </p:sp>
      <p:sp>
        <p:nvSpPr>
          <p:cNvPr id="8878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8781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8781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8781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Grp="1" noChangeArrowheads="1"/>
          </p:cNvSpPr>
          <p:nvPr>
            <p:ph type="title"/>
          </p:nvPr>
        </p:nvSpPr>
        <p:spPr>
          <a:xfrm>
            <a:off x="165100" y="169863"/>
            <a:ext cx="8543925" cy="914400"/>
          </a:xfrm>
        </p:spPr>
        <p:txBody>
          <a:bodyPr/>
          <a:lstStyle/>
          <a:p>
            <a:pPr marL="803275" indent="-803275"/>
            <a:r>
              <a:rPr lang="en-US" sz="3200"/>
              <a:t>10.9 Transcription produces genetic messages in the form of RNA</a:t>
            </a:r>
          </a:p>
        </p:txBody>
      </p:sp>
      <p:sp>
        <p:nvSpPr>
          <p:cNvPr id="1007619" name="Rectangle 3"/>
          <p:cNvSpPr>
            <a:spLocks noGrp="1" noChangeArrowheads="1"/>
          </p:cNvSpPr>
          <p:nvPr>
            <p:ph type="body" idx="1"/>
          </p:nvPr>
        </p:nvSpPr>
        <p:spPr>
          <a:xfrm>
            <a:off x="44450" y="1281113"/>
            <a:ext cx="8534400" cy="5121275"/>
          </a:xfrm>
        </p:spPr>
        <p:txBody>
          <a:bodyPr/>
          <a:lstStyle/>
          <a:p>
            <a:pPr marL="455613" lvl="1">
              <a:buFont typeface="Wingdings" pitchFamily="48" charset="2"/>
              <a:buChar char=""/>
            </a:pPr>
            <a:r>
              <a:rPr lang="en-US" sz="2800"/>
              <a:t>Stages of transcription</a:t>
            </a:r>
            <a:endParaRPr lang="en-US"/>
          </a:p>
          <a:p>
            <a:pPr marL="1162050" lvl="2" indent="-358775">
              <a:buFontTx/>
              <a:buChar char="–"/>
            </a:pPr>
            <a:r>
              <a:rPr lang="en-US" sz="2400"/>
              <a:t>Initiation: RNA polymerase binds to a </a:t>
            </a:r>
            <a:r>
              <a:rPr lang="en-US" sz="2400" b="1"/>
              <a:t>promoter</a:t>
            </a:r>
            <a:r>
              <a:rPr lang="en-US" sz="2400"/>
              <a:t>, where the helix unwinds and transcription starts</a:t>
            </a:r>
          </a:p>
          <a:p>
            <a:pPr marL="1162050" lvl="2" indent="-358775">
              <a:buFontTx/>
              <a:buChar char="–"/>
            </a:pPr>
            <a:r>
              <a:rPr lang="en-US" sz="2400"/>
              <a:t>Elongation: RNA nucleotides are added to the chain</a:t>
            </a:r>
          </a:p>
          <a:p>
            <a:pPr marL="1162050" lvl="2" indent="-358775">
              <a:buFontTx/>
              <a:buChar char="–"/>
            </a:pPr>
            <a:r>
              <a:rPr lang="en-US" sz="2400"/>
              <a:t>Termination: RNA polymerase reaches a </a:t>
            </a:r>
            <a:r>
              <a:rPr lang="en-US" sz="2400" b="1"/>
              <a:t>terminator</a:t>
            </a:r>
            <a:r>
              <a:rPr lang="en-US" sz="2400"/>
              <a:t> sequence and detaches from the template</a:t>
            </a:r>
            <a:endParaRPr lang="en-US"/>
          </a:p>
        </p:txBody>
      </p:sp>
      <p:sp>
        <p:nvSpPr>
          <p:cNvPr id="10076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0762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100762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762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89864" name="Picture 8" descr="10_09aTranscription-U"/>
          <p:cNvPicPr>
            <a:picLocks noChangeAspect="1" noChangeArrowheads="1"/>
          </p:cNvPicPr>
          <p:nvPr/>
        </p:nvPicPr>
        <p:blipFill>
          <a:blip r:embed="rId5" cstate="print"/>
          <a:srcRect/>
          <a:stretch>
            <a:fillRect/>
          </a:stretch>
        </p:blipFill>
        <p:spPr bwMode="auto">
          <a:xfrm>
            <a:off x="760413" y="192088"/>
            <a:ext cx="7621587" cy="6584950"/>
          </a:xfrm>
          <a:prstGeom prst="rect">
            <a:avLst/>
          </a:prstGeom>
          <a:noFill/>
        </p:spPr>
      </p:pic>
      <p:sp>
        <p:nvSpPr>
          <p:cNvPr id="889865" name="Text Box 9"/>
          <p:cNvSpPr txBox="1">
            <a:spLocks noChangeArrowheads="1"/>
          </p:cNvSpPr>
          <p:nvPr/>
        </p:nvSpPr>
        <p:spPr bwMode="auto">
          <a:xfrm>
            <a:off x="3024188" y="795338"/>
            <a:ext cx="2019300" cy="590550"/>
          </a:xfrm>
          <a:prstGeom prst="rect">
            <a:avLst/>
          </a:prstGeom>
          <a:noFill/>
          <a:ln w="9525">
            <a:noFill/>
            <a:miter lim="800000"/>
            <a:headEnd/>
            <a:tailEnd/>
          </a:ln>
          <a:effectLst/>
        </p:spPr>
        <p:txBody>
          <a:bodyPr wrap="none" lIns="0" tIns="0" rIns="0" bIns="0"/>
          <a:lstStyle/>
          <a:p>
            <a:pPr algn="l">
              <a:lnSpc>
                <a:spcPct val="90000"/>
              </a:lnSpc>
            </a:pPr>
            <a:r>
              <a:rPr lang="en-US" sz="2000" b="1"/>
              <a:t>RNA</a:t>
            </a:r>
          </a:p>
          <a:p>
            <a:pPr algn="l">
              <a:lnSpc>
                <a:spcPct val="90000"/>
              </a:lnSpc>
            </a:pPr>
            <a:r>
              <a:rPr lang="en-US" sz="2000" b="1"/>
              <a:t>polymerase</a:t>
            </a:r>
          </a:p>
        </p:txBody>
      </p:sp>
      <p:sp>
        <p:nvSpPr>
          <p:cNvPr id="889866" name="Text Box 10"/>
          <p:cNvSpPr txBox="1">
            <a:spLocks noChangeArrowheads="1"/>
          </p:cNvSpPr>
          <p:nvPr/>
        </p:nvSpPr>
        <p:spPr bwMode="auto">
          <a:xfrm>
            <a:off x="2397125" y="6099175"/>
            <a:ext cx="2181225" cy="293688"/>
          </a:xfrm>
          <a:prstGeom prst="rect">
            <a:avLst/>
          </a:prstGeom>
          <a:noFill/>
          <a:ln w="9525">
            <a:noFill/>
            <a:miter lim="800000"/>
            <a:headEnd/>
            <a:tailEnd/>
          </a:ln>
          <a:effectLst/>
        </p:spPr>
        <p:txBody>
          <a:bodyPr wrap="none" lIns="0" tIns="0" rIns="0" bIns="0"/>
          <a:lstStyle/>
          <a:p>
            <a:pPr algn="l">
              <a:lnSpc>
                <a:spcPct val="90000"/>
              </a:lnSpc>
            </a:pPr>
            <a:r>
              <a:rPr lang="en-US" sz="2000" b="1"/>
              <a:t>Newly made RNA</a:t>
            </a:r>
          </a:p>
        </p:txBody>
      </p:sp>
      <p:sp>
        <p:nvSpPr>
          <p:cNvPr id="889867" name="Text Box 11"/>
          <p:cNvSpPr txBox="1">
            <a:spLocks noChangeArrowheads="1"/>
          </p:cNvSpPr>
          <p:nvPr/>
        </p:nvSpPr>
        <p:spPr bwMode="auto">
          <a:xfrm>
            <a:off x="3683000" y="5105400"/>
            <a:ext cx="2019300" cy="590550"/>
          </a:xfrm>
          <a:prstGeom prst="rect">
            <a:avLst/>
          </a:prstGeom>
          <a:noFill/>
          <a:ln w="9525">
            <a:noFill/>
            <a:miter lim="800000"/>
            <a:headEnd/>
            <a:tailEnd/>
          </a:ln>
          <a:effectLst/>
        </p:spPr>
        <p:txBody>
          <a:bodyPr wrap="none" lIns="0" tIns="0" rIns="0" bIns="0"/>
          <a:lstStyle/>
          <a:p>
            <a:pPr algn="l">
              <a:lnSpc>
                <a:spcPct val="90000"/>
              </a:lnSpc>
            </a:pPr>
            <a:r>
              <a:rPr lang="en-US" sz="2000" b="1"/>
              <a:t>Direction of</a:t>
            </a:r>
          </a:p>
          <a:p>
            <a:pPr algn="l">
              <a:lnSpc>
                <a:spcPct val="90000"/>
              </a:lnSpc>
            </a:pPr>
            <a:r>
              <a:rPr lang="en-US" sz="2000" b="1"/>
              <a:t>transcription</a:t>
            </a:r>
          </a:p>
        </p:txBody>
      </p:sp>
      <p:sp>
        <p:nvSpPr>
          <p:cNvPr id="889868" name="Text Box 12"/>
          <p:cNvSpPr txBox="1">
            <a:spLocks noChangeArrowheads="1"/>
          </p:cNvSpPr>
          <p:nvPr/>
        </p:nvSpPr>
        <p:spPr bwMode="auto">
          <a:xfrm>
            <a:off x="6300788" y="5503863"/>
            <a:ext cx="2019300" cy="590550"/>
          </a:xfrm>
          <a:prstGeom prst="rect">
            <a:avLst/>
          </a:prstGeom>
          <a:noFill/>
          <a:ln w="9525">
            <a:noFill/>
            <a:miter lim="800000"/>
            <a:headEnd/>
            <a:tailEnd/>
          </a:ln>
          <a:effectLst/>
        </p:spPr>
        <p:txBody>
          <a:bodyPr wrap="none" lIns="0" tIns="0" rIns="0" bIns="0"/>
          <a:lstStyle/>
          <a:p>
            <a:pPr algn="l">
              <a:lnSpc>
                <a:spcPct val="90000"/>
              </a:lnSpc>
            </a:pPr>
            <a:r>
              <a:rPr lang="en-US" sz="2000" b="1"/>
              <a:t>Template</a:t>
            </a:r>
          </a:p>
          <a:p>
            <a:pPr algn="l">
              <a:lnSpc>
                <a:spcPct val="90000"/>
              </a:lnSpc>
            </a:pPr>
            <a:r>
              <a:rPr lang="en-US" sz="2000" b="1"/>
              <a:t>strand of DNA</a:t>
            </a:r>
          </a:p>
        </p:txBody>
      </p:sp>
      <p:sp>
        <p:nvSpPr>
          <p:cNvPr id="889869" name="Text Box 13"/>
          <p:cNvSpPr txBox="1">
            <a:spLocks noChangeArrowheads="1"/>
          </p:cNvSpPr>
          <p:nvPr/>
        </p:nvSpPr>
        <p:spPr bwMode="auto">
          <a:xfrm>
            <a:off x="5832475" y="404813"/>
            <a:ext cx="2087563" cy="295275"/>
          </a:xfrm>
          <a:prstGeom prst="rect">
            <a:avLst/>
          </a:prstGeom>
          <a:noFill/>
          <a:ln w="9525">
            <a:noFill/>
            <a:miter lim="800000"/>
            <a:headEnd/>
            <a:tailEnd/>
          </a:ln>
          <a:effectLst/>
        </p:spPr>
        <p:txBody>
          <a:bodyPr wrap="none" lIns="0" tIns="0" rIns="0" bIns="0"/>
          <a:lstStyle/>
          <a:p>
            <a:pPr algn="l">
              <a:lnSpc>
                <a:spcPct val="90000"/>
              </a:lnSpc>
            </a:pPr>
            <a:r>
              <a:rPr lang="en-US" sz="2000" b="1"/>
              <a:t>RNA nucleotides</a:t>
            </a:r>
          </a:p>
        </p:txBody>
      </p:sp>
      <p:sp>
        <p:nvSpPr>
          <p:cNvPr id="889870" name="Line 14"/>
          <p:cNvSpPr>
            <a:spLocks noChangeShapeType="1"/>
          </p:cNvSpPr>
          <p:nvPr/>
        </p:nvSpPr>
        <p:spPr bwMode="auto">
          <a:xfrm flipH="1" flipV="1">
            <a:off x="1924050" y="6011863"/>
            <a:ext cx="403225" cy="215900"/>
          </a:xfrm>
          <a:prstGeom prst="line">
            <a:avLst/>
          </a:prstGeom>
          <a:noFill/>
          <a:ln w="25400">
            <a:solidFill>
              <a:schemeClr val="tx1"/>
            </a:solidFill>
            <a:round/>
            <a:headEnd/>
            <a:tailEnd/>
          </a:ln>
          <a:effectLst/>
        </p:spPr>
        <p:txBody>
          <a:bodyPr wrap="none" anchor="ctr"/>
          <a:lstStyle/>
          <a:p>
            <a:endParaRPr lang="en-US"/>
          </a:p>
        </p:txBody>
      </p:sp>
      <p:sp>
        <p:nvSpPr>
          <p:cNvPr id="889871" name="Line 15"/>
          <p:cNvSpPr>
            <a:spLocks noChangeShapeType="1"/>
          </p:cNvSpPr>
          <p:nvPr/>
        </p:nvSpPr>
        <p:spPr bwMode="auto">
          <a:xfrm>
            <a:off x="6064250" y="4586288"/>
            <a:ext cx="736600" cy="911225"/>
          </a:xfrm>
          <a:prstGeom prst="line">
            <a:avLst/>
          </a:prstGeom>
          <a:noFill/>
          <a:ln w="25400">
            <a:solidFill>
              <a:schemeClr val="tx1"/>
            </a:solidFill>
            <a:round/>
            <a:headEnd/>
            <a:tailEnd/>
          </a:ln>
          <a:effectLst/>
        </p:spPr>
        <p:txBody>
          <a:bodyPr wrap="none" anchor="ctr"/>
          <a:lstStyle/>
          <a:p>
            <a:endParaRPr lang="en-US"/>
          </a:p>
        </p:txBody>
      </p:sp>
      <p:sp>
        <p:nvSpPr>
          <p:cNvPr id="889872" name="Line 16"/>
          <p:cNvSpPr>
            <a:spLocks noChangeShapeType="1"/>
          </p:cNvSpPr>
          <p:nvPr/>
        </p:nvSpPr>
        <p:spPr bwMode="auto">
          <a:xfrm flipV="1">
            <a:off x="5102225" y="687388"/>
            <a:ext cx="1577975" cy="2311400"/>
          </a:xfrm>
          <a:prstGeom prst="line">
            <a:avLst/>
          </a:prstGeom>
          <a:noFill/>
          <a:ln w="25400">
            <a:solidFill>
              <a:schemeClr val="tx1"/>
            </a:solidFill>
            <a:round/>
            <a:headEnd/>
            <a:tailEnd/>
          </a:ln>
          <a:effectLst/>
        </p:spPr>
        <p:txBody>
          <a:bodyPr wrap="none" anchor="ctr"/>
          <a:lstStyle/>
          <a:p>
            <a:endParaRPr lang="en-US"/>
          </a:p>
        </p:txBody>
      </p:sp>
      <p:sp>
        <p:nvSpPr>
          <p:cNvPr id="889873" name="Line 17"/>
          <p:cNvSpPr>
            <a:spLocks noChangeShapeType="1"/>
          </p:cNvSpPr>
          <p:nvPr/>
        </p:nvSpPr>
        <p:spPr bwMode="auto">
          <a:xfrm>
            <a:off x="6677025" y="677863"/>
            <a:ext cx="257175" cy="1543050"/>
          </a:xfrm>
          <a:prstGeom prst="line">
            <a:avLst/>
          </a:prstGeom>
          <a:noFill/>
          <a:ln w="25400">
            <a:solidFill>
              <a:schemeClr val="tx1"/>
            </a:solidFill>
            <a:round/>
            <a:headEnd/>
            <a:tailEnd/>
          </a:ln>
          <a:effectLst/>
        </p:spPr>
        <p:txBody>
          <a:bodyPr wrap="none" anchor="ctr"/>
          <a:lstStyle/>
          <a:p>
            <a:endParaRPr lang="en-US"/>
          </a:p>
        </p:txBody>
      </p:sp>
      <p:sp>
        <p:nvSpPr>
          <p:cNvPr id="889874" name="Line 18"/>
          <p:cNvSpPr>
            <a:spLocks noChangeShapeType="1"/>
          </p:cNvSpPr>
          <p:nvPr/>
        </p:nvSpPr>
        <p:spPr bwMode="auto">
          <a:xfrm flipH="1">
            <a:off x="5718175" y="700088"/>
            <a:ext cx="962025" cy="214630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7"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91910" name="Picture 6" descr="10_09bGeneTranscription-U"/>
          <p:cNvPicPr>
            <a:picLocks noChangeAspect="1" noChangeArrowheads="1"/>
          </p:cNvPicPr>
          <p:nvPr/>
        </p:nvPicPr>
        <p:blipFill>
          <a:blip r:embed="rId5" cstate="print"/>
          <a:srcRect/>
          <a:stretch>
            <a:fillRect/>
          </a:stretch>
        </p:blipFill>
        <p:spPr bwMode="auto">
          <a:xfrm>
            <a:off x="2813050" y="136525"/>
            <a:ext cx="3517900" cy="6584950"/>
          </a:xfrm>
          <a:prstGeom prst="rect">
            <a:avLst/>
          </a:prstGeom>
          <a:noFill/>
        </p:spPr>
      </p:pic>
      <p:sp>
        <p:nvSpPr>
          <p:cNvPr id="891911" name="Oval 7"/>
          <p:cNvSpPr>
            <a:spLocks noChangeArrowheads="1"/>
          </p:cNvSpPr>
          <p:nvPr/>
        </p:nvSpPr>
        <p:spPr bwMode="auto">
          <a:xfrm>
            <a:off x="3616325" y="1584325"/>
            <a:ext cx="158750" cy="158750"/>
          </a:xfrm>
          <a:prstGeom prst="ellipse">
            <a:avLst/>
          </a:prstGeom>
          <a:solidFill>
            <a:srgbClr val="EF1A23"/>
          </a:solidFill>
          <a:ln w="9525">
            <a:noFill/>
            <a:round/>
            <a:headEnd/>
            <a:tailEnd/>
          </a:ln>
          <a:effectLst/>
        </p:spPr>
        <p:txBody>
          <a:bodyPr wrap="none" anchor="ctr"/>
          <a:lstStyle/>
          <a:p>
            <a:endParaRPr lang="en-US"/>
          </a:p>
        </p:txBody>
      </p:sp>
      <p:sp>
        <p:nvSpPr>
          <p:cNvPr id="891912" name="Text Box 8"/>
          <p:cNvSpPr txBox="1">
            <a:spLocks noChangeArrowheads="1"/>
          </p:cNvSpPr>
          <p:nvPr/>
        </p:nvSpPr>
        <p:spPr bwMode="auto">
          <a:xfrm>
            <a:off x="5311775" y="1106488"/>
            <a:ext cx="1025525" cy="336550"/>
          </a:xfrm>
          <a:prstGeom prst="rect">
            <a:avLst/>
          </a:prstGeom>
          <a:noFill/>
          <a:ln w="9525">
            <a:noFill/>
            <a:miter lim="800000"/>
            <a:headEnd/>
            <a:tailEnd/>
          </a:ln>
          <a:effectLst/>
        </p:spPr>
        <p:txBody>
          <a:bodyPr wrap="none" lIns="0" tIns="0" rIns="0" bIns="0"/>
          <a:lstStyle/>
          <a:p>
            <a:pPr algn="l">
              <a:lnSpc>
                <a:spcPct val="90000"/>
              </a:lnSpc>
            </a:pPr>
            <a:r>
              <a:rPr lang="en-US" sz="1400" b="1"/>
              <a:t>Terminator</a:t>
            </a:r>
          </a:p>
          <a:p>
            <a:pPr algn="l">
              <a:lnSpc>
                <a:spcPct val="90000"/>
              </a:lnSpc>
            </a:pPr>
            <a:r>
              <a:rPr lang="en-US" sz="1400" b="1"/>
              <a:t>DNA</a:t>
            </a:r>
          </a:p>
        </p:txBody>
      </p:sp>
      <p:sp>
        <p:nvSpPr>
          <p:cNvPr id="891913" name="Text Box 9"/>
          <p:cNvSpPr txBox="1">
            <a:spLocks noChangeArrowheads="1"/>
          </p:cNvSpPr>
          <p:nvPr/>
        </p:nvSpPr>
        <p:spPr bwMode="auto">
          <a:xfrm>
            <a:off x="4140200" y="652463"/>
            <a:ext cx="1092200" cy="203200"/>
          </a:xfrm>
          <a:prstGeom prst="rect">
            <a:avLst/>
          </a:prstGeom>
          <a:noFill/>
          <a:ln w="9525">
            <a:noFill/>
            <a:miter lim="800000"/>
            <a:headEnd/>
            <a:tailEnd/>
          </a:ln>
          <a:effectLst/>
        </p:spPr>
        <p:txBody>
          <a:bodyPr wrap="none" lIns="0" tIns="0" rIns="0" bIns="0"/>
          <a:lstStyle/>
          <a:p>
            <a:pPr algn="l">
              <a:lnSpc>
                <a:spcPct val="90000"/>
              </a:lnSpc>
            </a:pPr>
            <a:r>
              <a:rPr lang="en-US" sz="1400" b="1"/>
              <a:t>DNA of gene</a:t>
            </a:r>
          </a:p>
        </p:txBody>
      </p:sp>
      <p:sp>
        <p:nvSpPr>
          <p:cNvPr id="891914" name="Text Box 10"/>
          <p:cNvSpPr txBox="1">
            <a:spLocks noChangeArrowheads="1"/>
          </p:cNvSpPr>
          <p:nvPr/>
        </p:nvSpPr>
        <p:spPr bwMode="auto">
          <a:xfrm>
            <a:off x="3597275" y="223838"/>
            <a:ext cx="1470025" cy="193675"/>
          </a:xfrm>
          <a:prstGeom prst="rect">
            <a:avLst/>
          </a:prstGeom>
          <a:noFill/>
          <a:ln w="9525">
            <a:noFill/>
            <a:miter lim="800000"/>
            <a:headEnd/>
            <a:tailEnd/>
          </a:ln>
          <a:effectLst/>
        </p:spPr>
        <p:txBody>
          <a:bodyPr wrap="none" lIns="0" tIns="0" rIns="0" bIns="0"/>
          <a:lstStyle/>
          <a:p>
            <a:pPr algn="l">
              <a:lnSpc>
                <a:spcPct val="90000"/>
              </a:lnSpc>
            </a:pPr>
            <a:r>
              <a:rPr lang="en-US" sz="1400" b="1"/>
              <a:t>RNA polymerase</a:t>
            </a:r>
          </a:p>
        </p:txBody>
      </p:sp>
      <p:sp>
        <p:nvSpPr>
          <p:cNvPr id="891915" name="Text Box 11"/>
          <p:cNvSpPr txBox="1">
            <a:spLocks noChangeArrowheads="1"/>
          </p:cNvSpPr>
          <p:nvPr/>
        </p:nvSpPr>
        <p:spPr bwMode="auto">
          <a:xfrm>
            <a:off x="3343275" y="1757363"/>
            <a:ext cx="771525" cy="187325"/>
          </a:xfrm>
          <a:prstGeom prst="rect">
            <a:avLst/>
          </a:prstGeom>
          <a:noFill/>
          <a:ln w="9525">
            <a:noFill/>
            <a:miter lim="800000"/>
            <a:headEnd/>
            <a:tailEnd/>
          </a:ln>
          <a:effectLst/>
        </p:spPr>
        <p:txBody>
          <a:bodyPr wrap="none" lIns="0" tIns="0" rIns="0" bIns="0"/>
          <a:lstStyle/>
          <a:p>
            <a:pPr algn="l">
              <a:lnSpc>
                <a:spcPct val="90000"/>
              </a:lnSpc>
            </a:pPr>
            <a:r>
              <a:rPr lang="en-US" sz="1400" b="1"/>
              <a:t>Initiation</a:t>
            </a:r>
          </a:p>
        </p:txBody>
      </p:sp>
      <p:sp>
        <p:nvSpPr>
          <p:cNvPr id="891916" name="Text Box 12"/>
          <p:cNvSpPr txBox="1">
            <a:spLocks noChangeArrowheads="1"/>
          </p:cNvSpPr>
          <p:nvPr/>
        </p:nvSpPr>
        <p:spPr bwMode="auto">
          <a:xfrm>
            <a:off x="2927350" y="1065213"/>
            <a:ext cx="828675" cy="409575"/>
          </a:xfrm>
          <a:prstGeom prst="rect">
            <a:avLst/>
          </a:prstGeom>
          <a:noFill/>
          <a:ln w="9525">
            <a:noFill/>
            <a:miter lim="800000"/>
            <a:headEnd/>
            <a:tailEnd/>
          </a:ln>
          <a:effectLst/>
        </p:spPr>
        <p:txBody>
          <a:bodyPr wrap="none" lIns="0" tIns="0" rIns="0" bIns="0"/>
          <a:lstStyle/>
          <a:p>
            <a:pPr algn="l">
              <a:lnSpc>
                <a:spcPct val="90000"/>
              </a:lnSpc>
            </a:pPr>
            <a:r>
              <a:rPr lang="en-US" sz="1400" b="1"/>
              <a:t>Promoter</a:t>
            </a:r>
          </a:p>
          <a:p>
            <a:pPr algn="l">
              <a:lnSpc>
                <a:spcPct val="90000"/>
              </a:lnSpc>
            </a:pPr>
            <a:r>
              <a:rPr lang="en-US" sz="1400" b="1"/>
              <a:t>DNA</a:t>
            </a:r>
          </a:p>
        </p:txBody>
      </p:sp>
      <p:sp>
        <p:nvSpPr>
          <p:cNvPr id="891917" name="Line 13"/>
          <p:cNvSpPr>
            <a:spLocks noChangeShapeType="1"/>
          </p:cNvSpPr>
          <p:nvPr/>
        </p:nvSpPr>
        <p:spPr bwMode="auto">
          <a:xfrm flipV="1">
            <a:off x="3381375" y="323850"/>
            <a:ext cx="184150" cy="53975"/>
          </a:xfrm>
          <a:prstGeom prst="line">
            <a:avLst/>
          </a:prstGeom>
          <a:noFill/>
          <a:ln w="25400">
            <a:solidFill>
              <a:schemeClr val="tx1"/>
            </a:solidFill>
            <a:round/>
            <a:headEnd/>
            <a:tailEnd/>
          </a:ln>
          <a:effectLst/>
        </p:spPr>
        <p:txBody>
          <a:bodyPr wrap="none" anchor="ctr"/>
          <a:lstStyle/>
          <a:p>
            <a:endParaRPr lang="en-US"/>
          </a:p>
        </p:txBody>
      </p:sp>
      <p:sp>
        <p:nvSpPr>
          <p:cNvPr id="891918" name="Text Box 14"/>
          <p:cNvSpPr txBox="1">
            <a:spLocks noChangeArrowheads="1"/>
          </p:cNvSpPr>
          <p:nvPr/>
        </p:nvSpPr>
        <p:spPr bwMode="auto">
          <a:xfrm>
            <a:off x="3629025" y="1601788"/>
            <a:ext cx="133350" cy="1841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891919" name="Oval 15"/>
          <p:cNvSpPr>
            <a:spLocks noChangeArrowheads="1"/>
          </p:cNvSpPr>
          <p:nvPr/>
        </p:nvSpPr>
        <p:spPr bwMode="auto">
          <a:xfrm>
            <a:off x="3613150" y="3184525"/>
            <a:ext cx="158750" cy="158750"/>
          </a:xfrm>
          <a:prstGeom prst="ellipse">
            <a:avLst/>
          </a:prstGeom>
          <a:solidFill>
            <a:srgbClr val="EF1A23"/>
          </a:solidFill>
          <a:ln w="9525">
            <a:noFill/>
            <a:round/>
            <a:headEnd/>
            <a:tailEnd/>
          </a:ln>
          <a:effectLst/>
        </p:spPr>
        <p:txBody>
          <a:bodyPr wrap="none" anchor="ctr"/>
          <a:lstStyle/>
          <a:p>
            <a:endParaRPr lang="en-US"/>
          </a:p>
        </p:txBody>
      </p:sp>
      <p:sp>
        <p:nvSpPr>
          <p:cNvPr id="891920" name="Text Box 16"/>
          <p:cNvSpPr txBox="1">
            <a:spLocks noChangeArrowheads="1"/>
          </p:cNvSpPr>
          <p:nvPr/>
        </p:nvSpPr>
        <p:spPr bwMode="auto">
          <a:xfrm>
            <a:off x="3260725" y="3351213"/>
            <a:ext cx="962025" cy="219075"/>
          </a:xfrm>
          <a:prstGeom prst="rect">
            <a:avLst/>
          </a:prstGeom>
          <a:noFill/>
          <a:ln w="9525">
            <a:noFill/>
            <a:miter lim="800000"/>
            <a:headEnd/>
            <a:tailEnd/>
          </a:ln>
          <a:effectLst/>
        </p:spPr>
        <p:txBody>
          <a:bodyPr wrap="none" lIns="0" tIns="0" rIns="0" bIns="0"/>
          <a:lstStyle/>
          <a:p>
            <a:pPr algn="l">
              <a:lnSpc>
                <a:spcPct val="90000"/>
              </a:lnSpc>
            </a:pPr>
            <a:r>
              <a:rPr lang="en-US" sz="1400" b="1"/>
              <a:t>Elongation</a:t>
            </a:r>
          </a:p>
        </p:txBody>
      </p:sp>
      <p:sp>
        <p:nvSpPr>
          <p:cNvPr id="891921" name="Text Box 17"/>
          <p:cNvSpPr txBox="1">
            <a:spLocks noChangeArrowheads="1"/>
          </p:cNvSpPr>
          <p:nvPr/>
        </p:nvSpPr>
        <p:spPr bwMode="auto">
          <a:xfrm>
            <a:off x="3625850" y="3201988"/>
            <a:ext cx="133350" cy="1841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891922" name="Text Box 18"/>
          <p:cNvSpPr txBox="1">
            <a:spLocks noChangeArrowheads="1"/>
          </p:cNvSpPr>
          <p:nvPr/>
        </p:nvSpPr>
        <p:spPr bwMode="auto">
          <a:xfrm>
            <a:off x="4994275" y="3052763"/>
            <a:ext cx="1343025" cy="390525"/>
          </a:xfrm>
          <a:prstGeom prst="rect">
            <a:avLst/>
          </a:prstGeom>
          <a:noFill/>
          <a:ln w="9525">
            <a:noFill/>
            <a:miter lim="800000"/>
            <a:headEnd/>
            <a:tailEnd/>
          </a:ln>
          <a:effectLst/>
        </p:spPr>
        <p:txBody>
          <a:bodyPr wrap="none" lIns="0" tIns="0" rIns="0" bIns="0"/>
          <a:lstStyle/>
          <a:p>
            <a:pPr algn="l">
              <a:lnSpc>
                <a:spcPct val="90000"/>
              </a:lnSpc>
            </a:pPr>
            <a:r>
              <a:rPr lang="en-US" sz="1400" b="1"/>
              <a:t>Area shown</a:t>
            </a:r>
          </a:p>
          <a:p>
            <a:pPr algn="l">
              <a:lnSpc>
                <a:spcPct val="90000"/>
              </a:lnSpc>
            </a:pPr>
            <a:r>
              <a:rPr lang="en-US" sz="1400" b="1"/>
              <a:t>in Figure 10.9A</a:t>
            </a:r>
          </a:p>
        </p:txBody>
      </p:sp>
      <p:sp>
        <p:nvSpPr>
          <p:cNvPr id="891923" name="Line 19"/>
          <p:cNvSpPr>
            <a:spLocks noChangeShapeType="1"/>
          </p:cNvSpPr>
          <p:nvPr/>
        </p:nvSpPr>
        <p:spPr bwMode="auto">
          <a:xfrm flipV="1">
            <a:off x="5413375" y="3448050"/>
            <a:ext cx="120650" cy="238125"/>
          </a:xfrm>
          <a:prstGeom prst="line">
            <a:avLst/>
          </a:prstGeom>
          <a:noFill/>
          <a:ln w="25400">
            <a:solidFill>
              <a:schemeClr val="tx1"/>
            </a:solidFill>
            <a:round/>
            <a:headEnd/>
            <a:tailEnd/>
          </a:ln>
          <a:effectLst/>
        </p:spPr>
        <p:txBody>
          <a:bodyPr wrap="none" anchor="ctr"/>
          <a:lstStyle/>
          <a:p>
            <a:endParaRPr lang="en-US"/>
          </a:p>
        </p:txBody>
      </p:sp>
      <p:sp>
        <p:nvSpPr>
          <p:cNvPr id="891924" name="Oval 20"/>
          <p:cNvSpPr>
            <a:spLocks noChangeArrowheads="1"/>
          </p:cNvSpPr>
          <p:nvPr/>
        </p:nvSpPr>
        <p:spPr bwMode="auto">
          <a:xfrm>
            <a:off x="3616325" y="4654550"/>
            <a:ext cx="158750" cy="158750"/>
          </a:xfrm>
          <a:prstGeom prst="ellipse">
            <a:avLst/>
          </a:prstGeom>
          <a:solidFill>
            <a:srgbClr val="EF1A23"/>
          </a:solidFill>
          <a:ln w="9525">
            <a:noFill/>
            <a:round/>
            <a:headEnd/>
            <a:tailEnd/>
          </a:ln>
          <a:effectLst/>
        </p:spPr>
        <p:txBody>
          <a:bodyPr wrap="none" anchor="ctr"/>
          <a:lstStyle/>
          <a:p>
            <a:endParaRPr lang="en-US"/>
          </a:p>
        </p:txBody>
      </p:sp>
      <p:sp>
        <p:nvSpPr>
          <p:cNvPr id="891925" name="Text Box 21"/>
          <p:cNvSpPr txBox="1">
            <a:spLocks noChangeArrowheads="1"/>
          </p:cNvSpPr>
          <p:nvPr/>
        </p:nvSpPr>
        <p:spPr bwMode="auto">
          <a:xfrm>
            <a:off x="3213100" y="4821238"/>
            <a:ext cx="1025525" cy="219075"/>
          </a:xfrm>
          <a:prstGeom prst="rect">
            <a:avLst/>
          </a:prstGeom>
          <a:noFill/>
          <a:ln w="9525">
            <a:noFill/>
            <a:miter lim="800000"/>
            <a:headEnd/>
            <a:tailEnd/>
          </a:ln>
          <a:effectLst/>
        </p:spPr>
        <p:txBody>
          <a:bodyPr wrap="none" lIns="0" tIns="0" rIns="0" bIns="0"/>
          <a:lstStyle/>
          <a:p>
            <a:pPr algn="l">
              <a:lnSpc>
                <a:spcPct val="90000"/>
              </a:lnSpc>
            </a:pPr>
            <a:r>
              <a:rPr lang="en-US" sz="1400" b="1"/>
              <a:t>Termination</a:t>
            </a:r>
          </a:p>
        </p:txBody>
      </p:sp>
      <p:sp>
        <p:nvSpPr>
          <p:cNvPr id="891926" name="Text Box 22"/>
          <p:cNvSpPr txBox="1">
            <a:spLocks noChangeArrowheads="1"/>
          </p:cNvSpPr>
          <p:nvPr/>
        </p:nvSpPr>
        <p:spPr bwMode="auto">
          <a:xfrm>
            <a:off x="3629025" y="4672013"/>
            <a:ext cx="133350" cy="1841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891927" name="Text Box 23"/>
          <p:cNvSpPr txBox="1">
            <a:spLocks noChangeArrowheads="1"/>
          </p:cNvSpPr>
          <p:nvPr/>
        </p:nvSpPr>
        <p:spPr bwMode="auto">
          <a:xfrm>
            <a:off x="4991100" y="4557713"/>
            <a:ext cx="1343025" cy="390525"/>
          </a:xfrm>
          <a:prstGeom prst="rect">
            <a:avLst/>
          </a:prstGeom>
          <a:noFill/>
          <a:ln w="9525">
            <a:noFill/>
            <a:miter lim="800000"/>
            <a:headEnd/>
            <a:tailEnd/>
          </a:ln>
          <a:effectLst/>
        </p:spPr>
        <p:txBody>
          <a:bodyPr wrap="none" lIns="0" tIns="0" rIns="0" bIns="0"/>
          <a:lstStyle/>
          <a:p>
            <a:pPr algn="l">
              <a:lnSpc>
                <a:spcPct val="90000"/>
              </a:lnSpc>
            </a:pPr>
            <a:r>
              <a:rPr lang="en-US" sz="1400" b="1"/>
              <a:t>Growing</a:t>
            </a:r>
          </a:p>
          <a:p>
            <a:pPr algn="l">
              <a:lnSpc>
                <a:spcPct val="90000"/>
              </a:lnSpc>
            </a:pPr>
            <a:r>
              <a:rPr lang="en-US" sz="1400" b="1"/>
              <a:t>RNA</a:t>
            </a:r>
          </a:p>
        </p:txBody>
      </p:sp>
      <p:sp>
        <p:nvSpPr>
          <p:cNvPr id="891928" name="Text Box 24"/>
          <p:cNvSpPr txBox="1">
            <a:spLocks noChangeArrowheads="1"/>
          </p:cNvSpPr>
          <p:nvPr/>
        </p:nvSpPr>
        <p:spPr bwMode="auto">
          <a:xfrm>
            <a:off x="5241925" y="6021388"/>
            <a:ext cx="1063625" cy="438150"/>
          </a:xfrm>
          <a:prstGeom prst="rect">
            <a:avLst/>
          </a:prstGeom>
          <a:noFill/>
          <a:ln w="9525">
            <a:noFill/>
            <a:miter lim="800000"/>
            <a:headEnd/>
            <a:tailEnd/>
          </a:ln>
          <a:effectLst/>
        </p:spPr>
        <p:txBody>
          <a:bodyPr wrap="none" lIns="0" tIns="0" rIns="0" bIns="0"/>
          <a:lstStyle/>
          <a:p>
            <a:pPr algn="l">
              <a:lnSpc>
                <a:spcPct val="90000"/>
              </a:lnSpc>
            </a:pPr>
            <a:r>
              <a:rPr lang="en-US" sz="1400" b="1"/>
              <a:t>RNA</a:t>
            </a:r>
          </a:p>
          <a:p>
            <a:pPr algn="l">
              <a:lnSpc>
                <a:spcPct val="90000"/>
              </a:lnSpc>
            </a:pPr>
            <a:r>
              <a:rPr lang="en-US" sz="1400" b="1"/>
              <a:t>polymerase</a:t>
            </a:r>
          </a:p>
        </p:txBody>
      </p:sp>
      <p:sp>
        <p:nvSpPr>
          <p:cNvPr id="891929" name="Text Box 25"/>
          <p:cNvSpPr txBox="1">
            <a:spLocks noChangeArrowheads="1"/>
          </p:cNvSpPr>
          <p:nvPr/>
        </p:nvSpPr>
        <p:spPr bwMode="auto">
          <a:xfrm>
            <a:off x="3076575" y="5789613"/>
            <a:ext cx="939800" cy="368300"/>
          </a:xfrm>
          <a:prstGeom prst="rect">
            <a:avLst/>
          </a:prstGeom>
          <a:noFill/>
          <a:ln w="9525">
            <a:noFill/>
            <a:miter lim="800000"/>
            <a:headEnd/>
            <a:tailEnd/>
          </a:ln>
          <a:effectLst/>
        </p:spPr>
        <p:txBody>
          <a:bodyPr wrap="none" lIns="0" tIns="0" rIns="0" bIns="0"/>
          <a:lstStyle/>
          <a:p>
            <a:pPr algn="l">
              <a:lnSpc>
                <a:spcPct val="90000"/>
              </a:lnSpc>
            </a:pPr>
            <a:r>
              <a:rPr lang="en-US" sz="1400" b="1"/>
              <a:t>Completed</a:t>
            </a:r>
          </a:p>
          <a:p>
            <a:pPr algn="l">
              <a:lnSpc>
                <a:spcPct val="90000"/>
              </a:lnSpc>
            </a:pPr>
            <a:r>
              <a:rPr lang="en-US" sz="1400" b="1"/>
              <a:t>RNA</a:t>
            </a:r>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a:xfrm>
            <a:off x="165100" y="169863"/>
            <a:ext cx="8543925" cy="914400"/>
          </a:xfrm>
        </p:spPr>
        <p:txBody>
          <a:bodyPr/>
          <a:lstStyle/>
          <a:p>
            <a:pPr marL="1030288" indent="-1030288"/>
            <a:r>
              <a:rPr lang="en-US" sz="3200"/>
              <a:t>10.10 Eukaryotic RNA is processed before leaving the nucleus</a:t>
            </a:r>
          </a:p>
        </p:txBody>
      </p:sp>
      <p:sp>
        <p:nvSpPr>
          <p:cNvPr id="893955" name="Rectangle 3"/>
          <p:cNvSpPr>
            <a:spLocks noGrp="1" noChangeArrowheads="1"/>
          </p:cNvSpPr>
          <p:nvPr>
            <p:ph type="body" idx="1"/>
          </p:nvPr>
        </p:nvSpPr>
        <p:spPr>
          <a:xfrm>
            <a:off x="44450" y="1317625"/>
            <a:ext cx="8534400" cy="5297488"/>
          </a:xfrm>
        </p:spPr>
        <p:txBody>
          <a:bodyPr/>
          <a:lstStyle/>
          <a:p>
            <a:pPr marL="455613" lvl="1">
              <a:lnSpc>
                <a:spcPct val="90000"/>
              </a:lnSpc>
              <a:spcBef>
                <a:spcPct val="40000"/>
              </a:spcBef>
              <a:spcAft>
                <a:spcPct val="15000"/>
              </a:spcAft>
            </a:pPr>
            <a:r>
              <a:rPr lang="en-US" sz="2800" b="1"/>
              <a:t>Messenger RNA</a:t>
            </a:r>
            <a:r>
              <a:rPr lang="en-US" sz="2800"/>
              <a:t> (</a:t>
            </a:r>
            <a:r>
              <a:rPr lang="en-US" sz="2800" b="1"/>
              <a:t>mRNA</a:t>
            </a:r>
            <a:r>
              <a:rPr lang="en-US" sz="2800"/>
              <a:t>) contains codons for protein sequences</a:t>
            </a:r>
          </a:p>
          <a:p>
            <a:pPr marL="455613" lvl="1">
              <a:lnSpc>
                <a:spcPct val="90000"/>
              </a:lnSpc>
              <a:spcBef>
                <a:spcPct val="40000"/>
              </a:spcBef>
              <a:spcAft>
                <a:spcPct val="15000"/>
              </a:spcAft>
            </a:pPr>
            <a:r>
              <a:rPr lang="en-US" sz="2800"/>
              <a:t>Eukaryotic mRNA has interrupting sequences called </a:t>
            </a:r>
            <a:r>
              <a:rPr lang="en-US" sz="2800" b="1"/>
              <a:t>introns</a:t>
            </a:r>
            <a:r>
              <a:rPr lang="en-US" sz="2800"/>
              <a:t>, separating the coding regions called </a:t>
            </a:r>
            <a:r>
              <a:rPr lang="en-US" sz="2800" b="1"/>
              <a:t>exons</a:t>
            </a:r>
            <a:endParaRPr lang="en-US" sz="2800"/>
          </a:p>
          <a:p>
            <a:pPr marL="455613" lvl="1">
              <a:lnSpc>
                <a:spcPct val="90000"/>
              </a:lnSpc>
              <a:spcBef>
                <a:spcPct val="40000"/>
              </a:spcBef>
              <a:spcAft>
                <a:spcPct val="15000"/>
              </a:spcAft>
            </a:pPr>
            <a:r>
              <a:rPr lang="en-US" sz="2800"/>
              <a:t>Eukaryotic mRNA undergoes processing before leaving the nucleus</a:t>
            </a:r>
          </a:p>
          <a:p>
            <a:pPr marL="1138238" lvl="2" indent="-334963">
              <a:lnSpc>
                <a:spcPct val="90000"/>
              </a:lnSpc>
              <a:spcBef>
                <a:spcPct val="40000"/>
              </a:spcBef>
              <a:spcAft>
                <a:spcPct val="15000"/>
              </a:spcAft>
              <a:buFontTx/>
              <a:buChar char="–"/>
            </a:pPr>
            <a:r>
              <a:rPr lang="en-US" sz="2400"/>
              <a:t>Cap added to 5’ end: single guanine nucleotide</a:t>
            </a:r>
          </a:p>
          <a:p>
            <a:pPr marL="1138238" lvl="2" indent="-334963">
              <a:lnSpc>
                <a:spcPct val="90000"/>
              </a:lnSpc>
              <a:spcBef>
                <a:spcPct val="40000"/>
              </a:spcBef>
              <a:spcAft>
                <a:spcPct val="15000"/>
              </a:spcAft>
              <a:buFontTx/>
              <a:buChar char="–"/>
            </a:pPr>
            <a:r>
              <a:rPr lang="en-US" sz="2400"/>
              <a:t>Tail added to 3’ end: Poly-A tail of 50–250 adenines</a:t>
            </a:r>
          </a:p>
          <a:p>
            <a:pPr marL="1138238" lvl="2" indent="-334963">
              <a:lnSpc>
                <a:spcPct val="90000"/>
              </a:lnSpc>
              <a:spcBef>
                <a:spcPct val="40000"/>
              </a:spcBef>
              <a:spcAft>
                <a:spcPct val="15000"/>
              </a:spcAft>
              <a:buFontTx/>
              <a:buChar char="–"/>
            </a:pPr>
            <a:r>
              <a:rPr lang="en-US" sz="2400" b="1"/>
              <a:t>RNA splicing</a:t>
            </a:r>
            <a:r>
              <a:rPr lang="en-US" sz="2400"/>
              <a:t>: removal of introns and joining of exons to produce a continuous coding sequence</a:t>
            </a:r>
          </a:p>
        </p:txBody>
      </p:sp>
      <p:sp>
        <p:nvSpPr>
          <p:cNvPr id="8939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9395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9395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9395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6008" name="Picture 8" descr="10_10mRNAProduction-U"/>
          <p:cNvPicPr>
            <a:picLocks noChangeAspect="1" noChangeArrowheads="1"/>
          </p:cNvPicPr>
          <p:nvPr/>
        </p:nvPicPr>
        <p:blipFill>
          <a:blip r:embed="rId4" cstate="print"/>
          <a:srcRect/>
          <a:stretch>
            <a:fillRect/>
          </a:stretch>
        </p:blipFill>
        <p:spPr bwMode="auto">
          <a:xfrm>
            <a:off x="1544638" y="136525"/>
            <a:ext cx="6054725" cy="6584950"/>
          </a:xfrm>
          <a:prstGeom prst="rect">
            <a:avLst/>
          </a:prstGeom>
          <a:noFill/>
        </p:spPr>
      </p:pic>
      <p:sp>
        <p:nvSpPr>
          <p:cNvPr id="896009" name="Text Box 9"/>
          <p:cNvSpPr txBox="1">
            <a:spLocks noChangeArrowheads="1"/>
          </p:cNvSpPr>
          <p:nvPr/>
        </p:nvSpPr>
        <p:spPr bwMode="auto">
          <a:xfrm>
            <a:off x="1692275" y="1590675"/>
            <a:ext cx="1065213" cy="968375"/>
          </a:xfrm>
          <a:prstGeom prst="rect">
            <a:avLst/>
          </a:prstGeom>
          <a:noFill/>
          <a:ln w="9525">
            <a:noFill/>
            <a:miter lim="800000"/>
            <a:headEnd/>
            <a:tailEnd/>
          </a:ln>
          <a:effectLst/>
        </p:spPr>
        <p:txBody>
          <a:bodyPr wrap="none" lIns="0" tIns="0" rIns="0" bIns="0"/>
          <a:lstStyle/>
          <a:p>
            <a:pPr algn="l">
              <a:lnSpc>
                <a:spcPct val="90000"/>
              </a:lnSpc>
            </a:pPr>
            <a:r>
              <a:rPr lang="en-US" sz="1700" b="1"/>
              <a:t>RNA</a:t>
            </a:r>
          </a:p>
          <a:p>
            <a:pPr algn="l">
              <a:lnSpc>
                <a:spcPct val="90000"/>
              </a:lnSpc>
            </a:pPr>
            <a:r>
              <a:rPr lang="en-US" sz="1700" b="1"/>
              <a:t>transcript</a:t>
            </a:r>
          </a:p>
          <a:p>
            <a:pPr algn="l">
              <a:lnSpc>
                <a:spcPct val="90000"/>
              </a:lnSpc>
            </a:pPr>
            <a:r>
              <a:rPr lang="en-US" sz="1700" b="1"/>
              <a:t>with cap</a:t>
            </a:r>
          </a:p>
          <a:p>
            <a:pPr algn="l">
              <a:lnSpc>
                <a:spcPct val="90000"/>
              </a:lnSpc>
            </a:pPr>
            <a:r>
              <a:rPr lang="en-US" sz="1700" b="1"/>
              <a:t>and tail</a:t>
            </a:r>
          </a:p>
        </p:txBody>
      </p:sp>
      <p:sp>
        <p:nvSpPr>
          <p:cNvPr id="896010" name="Text Box 10"/>
          <p:cNvSpPr txBox="1">
            <a:spLocks noChangeArrowheads="1"/>
          </p:cNvSpPr>
          <p:nvPr/>
        </p:nvSpPr>
        <p:spPr bwMode="auto">
          <a:xfrm>
            <a:off x="4662488" y="3151188"/>
            <a:ext cx="2487612" cy="307975"/>
          </a:xfrm>
          <a:prstGeom prst="rect">
            <a:avLst/>
          </a:prstGeom>
          <a:noFill/>
          <a:ln w="9525">
            <a:noFill/>
            <a:miter lim="800000"/>
            <a:headEnd/>
            <a:tailEnd/>
          </a:ln>
          <a:effectLst/>
        </p:spPr>
        <p:txBody>
          <a:bodyPr wrap="none" lIns="0" tIns="0" rIns="0" bIns="0"/>
          <a:lstStyle/>
          <a:p>
            <a:pPr algn="l">
              <a:lnSpc>
                <a:spcPct val="90000"/>
              </a:lnSpc>
            </a:pPr>
            <a:r>
              <a:rPr lang="en-US" sz="1700" b="1"/>
              <a:t>Exons spliced together</a:t>
            </a:r>
          </a:p>
        </p:txBody>
      </p:sp>
      <p:sp>
        <p:nvSpPr>
          <p:cNvPr id="896011" name="Text Box 11"/>
          <p:cNvSpPr txBox="1">
            <a:spLocks noChangeArrowheads="1"/>
          </p:cNvSpPr>
          <p:nvPr/>
        </p:nvSpPr>
        <p:spPr bwMode="auto">
          <a:xfrm>
            <a:off x="4662488" y="1893888"/>
            <a:ext cx="1784350" cy="249237"/>
          </a:xfrm>
          <a:prstGeom prst="rect">
            <a:avLst/>
          </a:prstGeom>
          <a:noFill/>
          <a:ln w="9525">
            <a:noFill/>
            <a:miter lim="800000"/>
            <a:headEnd/>
            <a:tailEnd/>
          </a:ln>
          <a:effectLst/>
        </p:spPr>
        <p:txBody>
          <a:bodyPr wrap="none" lIns="0" tIns="0" rIns="0" bIns="0"/>
          <a:lstStyle/>
          <a:p>
            <a:pPr algn="l">
              <a:lnSpc>
                <a:spcPct val="90000"/>
              </a:lnSpc>
            </a:pPr>
            <a:r>
              <a:rPr lang="en-US" sz="1700" b="1"/>
              <a:t>Introns removed</a:t>
            </a:r>
          </a:p>
        </p:txBody>
      </p:sp>
      <p:sp>
        <p:nvSpPr>
          <p:cNvPr id="896012" name="Text Box 12"/>
          <p:cNvSpPr txBox="1">
            <a:spLocks noChangeArrowheads="1"/>
          </p:cNvSpPr>
          <p:nvPr/>
        </p:nvSpPr>
        <p:spPr bwMode="auto">
          <a:xfrm>
            <a:off x="4665663" y="947738"/>
            <a:ext cx="2444750" cy="536575"/>
          </a:xfrm>
          <a:prstGeom prst="rect">
            <a:avLst/>
          </a:prstGeom>
          <a:noFill/>
          <a:ln w="9525">
            <a:noFill/>
            <a:miter lim="800000"/>
            <a:headEnd/>
            <a:tailEnd/>
          </a:ln>
          <a:effectLst/>
        </p:spPr>
        <p:txBody>
          <a:bodyPr wrap="none" lIns="0" tIns="0" rIns="0" bIns="0"/>
          <a:lstStyle/>
          <a:p>
            <a:pPr algn="l">
              <a:lnSpc>
                <a:spcPct val="90000"/>
              </a:lnSpc>
            </a:pPr>
            <a:r>
              <a:rPr lang="en-US" sz="1700" b="1"/>
              <a:t>Transcription</a:t>
            </a:r>
          </a:p>
          <a:p>
            <a:pPr algn="l">
              <a:lnSpc>
                <a:spcPct val="90000"/>
              </a:lnSpc>
            </a:pPr>
            <a:r>
              <a:rPr lang="en-US" sz="1700" b="1"/>
              <a:t>Addition of cap and tail</a:t>
            </a:r>
          </a:p>
        </p:txBody>
      </p:sp>
      <p:sp>
        <p:nvSpPr>
          <p:cNvPr id="896013" name="Text Box 13"/>
          <p:cNvSpPr txBox="1">
            <a:spLocks noChangeArrowheads="1"/>
          </p:cNvSpPr>
          <p:nvPr/>
        </p:nvSpPr>
        <p:spPr bwMode="auto">
          <a:xfrm>
            <a:off x="6872288" y="1989138"/>
            <a:ext cx="463550" cy="239712"/>
          </a:xfrm>
          <a:prstGeom prst="rect">
            <a:avLst/>
          </a:prstGeom>
          <a:noFill/>
          <a:ln w="9525">
            <a:noFill/>
            <a:miter lim="800000"/>
            <a:headEnd/>
            <a:tailEnd/>
          </a:ln>
          <a:effectLst/>
        </p:spPr>
        <p:txBody>
          <a:bodyPr wrap="none" lIns="0" tIns="0" rIns="0" bIns="0"/>
          <a:lstStyle/>
          <a:p>
            <a:pPr algn="l">
              <a:lnSpc>
                <a:spcPct val="90000"/>
              </a:lnSpc>
            </a:pPr>
            <a:r>
              <a:rPr lang="en-US" sz="1700" b="1"/>
              <a:t>Tail</a:t>
            </a:r>
          </a:p>
        </p:txBody>
      </p:sp>
      <p:sp>
        <p:nvSpPr>
          <p:cNvPr id="896014" name="Text Box 14"/>
          <p:cNvSpPr txBox="1">
            <a:spLocks noChangeArrowheads="1"/>
          </p:cNvSpPr>
          <p:nvPr/>
        </p:nvSpPr>
        <p:spPr bwMode="auto">
          <a:xfrm>
            <a:off x="1687513" y="644525"/>
            <a:ext cx="649287" cy="198438"/>
          </a:xfrm>
          <a:prstGeom prst="rect">
            <a:avLst/>
          </a:prstGeom>
          <a:noFill/>
          <a:ln w="9525">
            <a:noFill/>
            <a:miter lim="800000"/>
            <a:headEnd/>
            <a:tailEnd/>
          </a:ln>
          <a:effectLst/>
        </p:spPr>
        <p:txBody>
          <a:bodyPr wrap="none" lIns="0" tIns="0" rIns="0" bIns="0"/>
          <a:lstStyle/>
          <a:p>
            <a:pPr algn="l">
              <a:lnSpc>
                <a:spcPct val="90000"/>
              </a:lnSpc>
            </a:pPr>
            <a:r>
              <a:rPr lang="en-US" sz="1700" b="1"/>
              <a:t>DNA</a:t>
            </a:r>
          </a:p>
        </p:txBody>
      </p:sp>
      <p:sp>
        <p:nvSpPr>
          <p:cNvPr id="896015" name="Text Box 15"/>
          <p:cNvSpPr txBox="1">
            <a:spLocks noChangeArrowheads="1"/>
          </p:cNvSpPr>
          <p:nvPr/>
        </p:nvSpPr>
        <p:spPr bwMode="auto">
          <a:xfrm>
            <a:off x="1679575" y="3597275"/>
            <a:ext cx="674688" cy="219075"/>
          </a:xfrm>
          <a:prstGeom prst="rect">
            <a:avLst/>
          </a:prstGeom>
          <a:noFill/>
          <a:ln w="9525">
            <a:noFill/>
            <a:miter lim="800000"/>
            <a:headEnd/>
            <a:tailEnd/>
          </a:ln>
          <a:effectLst/>
        </p:spPr>
        <p:txBody>
          <a:bodyPr wrap="none" lIns="0" tIns="0" rIns="0" bIns="0"/>
          <a:lstStyle/>
          <a:p>
            <a:pPr algn="l">
              <a:lnSpc>
                <a:spcPct val="90000"/>
              </a:lnSpc>
            </a:pPr>
            <a:r>
              <a:rPr lang="en-US" sz="1700" b="1"/>
              <a:t>mRNA</a:t>
            </a:r>
          </a:p>
        </p:txBody>
      </p:sp>
      <p:sp>
        <p:nvSpPr>
          <p:cNvPr id="896016" name="Text Box 16"/>
          <p:cNvSpPr txBox="1">
            <a:spLocks noChangeArrowheads="1"/>
          </p:cNvSpPr>
          <p:nvPr/>
        </p:nvSpPr>
        <p:spPr bwMode="auto">
          <a:xfrm>
            <a:off x="2546350" y="1012825"/>
            <a:ext cx="649288" cy="198438"/>
          </a:xfrm>
          <a:prstGeom prst="rect">
            <a:avLst/>
          </a:prstGeom>
          <a:noFill/>
          <a:ln w="9525">
            <a:noFill/>
            <a:miter lim="800000"/>
            <a:headEnd/>
            <a:tailEnd/>
          </a:ln>
          <a:effectLst/>
        </p:spPr>
        <p:txBody>
          <a:bodyPr wrap="none" lIns="0" tIns="0" rIns="0" bIns="0"/>
          <a:lstStyle/>
          <a:p>
            <a:pPr algn="l">
              <a:lnSpc>
                <a:spcPct val="90000"/>
              </a:lnSpc>
            </a:pPr>
            <a:r>
              <a:rPr lang="en-US" sz="1700" b="1"/>
              <a:t>Cap</a:t>
            </a:r>
          </a:p>
        </p:txBody>
      </p:sp>
      <p:sp>
        <p:nvSpPr>
          <p:cNvPr id="896017" name="Text Box 17"/>
          <p:cNvSpPr txBox="1">
            <a:spLocks noChangeArrowheads="1"/>
          </p:cNvSpPr>
          <p:nvPr/>
        </p:nvSpPr>
        <p:spPr bwMode="auto">
          <a:xfrm>
            <a:off x="2840038" y="344488"/>
            <a:ext cx="641350" cy="282575"/>
          </a:xfrm>
          <a:prstGeom prst="rect">
            <a:avLst/>
          </a:prstGeom>
          <a:noFill/>
          <a:ln w="9525">
            <a:noFill/>
            <a:miter lim="800000"/>
            <a:headEnd/>
            <a:tailEnd/>
          </a:ln>
          <a:effectLst/>
        </p:spPr>
        <p:txBody>
          <a:bodyPr wrap="none" lIns="0" tIns="0" rIns="0" bIns="0"/>
          <a:lstStyle/>
          <a:p>
            <a:pPr algn="l">
              <a:lnSpc>
                <a:spcPct val="90000"/>
              </a:lnSpc>
            </a:pPr>
            <a:r>
              <a:rPr lang="en-US" sz="1700" b="1"/>
              <a:t>Exon</a:t>
            </a:r>
          </a:p>
        </p:txBody>
      </p:sp>
      <p:sp>
        <p:nvSpPr>
          <p:cNvPr id="896018" name="Text Box 18"/>
          <p:cNvSpPr txBox="1">
            <a:spLocks noChangeArrowheads="1"/>
          </p:cNvSpPr>
          <p:nvPr/>
        </p:nvSpPr>
        <p:spPr bwMode="auto">
          <a:xfrm>
            <a:off x="4310063" y="347663"/>
            <a:ext cx="641350" cy="282575"/>
          </a:xfrm>
          <a:prstGeom prst="rect">
            <a:avLst/>
          </a:prstGeom>
          <a:noFill/>
          <a:ln w="9525">
            <a:noFill/>
            <a:miter lim="800000"/>
            <a:headEnd/>
            <a:tailEnd/>
          </a:ln>
          <a:effectLst/>
        </p:spPr>
        <p:txBody>
          <a:bodyPr wrap="none" lIns="0" tIns="0" rIns="0" bIns="0"/>
          <a:lstStyle/>
          <a:p>
            <a:pPr algn="l">
              <a:lnSpc>
                <a:spcPct val="90000"/>
              </a:lnSpc>
            </a:pPr>
            <a:r>
              <a:rPr lang="en-US" sz="1700" b="1"/>
              <a:t>Exon</a:t>
            </a:r>
          </a:p>
        </p:txBody>
      </p:sp>
      <p:sp>
        <p:nvSpPr>
          <p:cNvPr id="896019" name="Text Box 19"/>
          <p:cNvSpPr txBox="1">
            <a:spLocks noChangeArrowheads="1"/>
          </p:cNvSpPr>
          <p:nvPr/>
        </p:nvSpPr>
        <p:spPr bwMode="auto">
          <a:xfrm>
            <a:off x="6116638" y="346075"/>
            <a:ext cx="641350" cy="282575"/>
          </a:xfrm>
          <a:prstGeom prst="rect">
            <a:avLst/>
          </a:prstGeom>
          <a:noFill/>
          <a:ln w="9525">
            <a:noFill/>
            <a:miter lim="800000"/>
            <a:headEnd/>
            <a:tailEnd/>
          </a:ln>
          <a:effectLst/>
        </p:spPr>
        <p:txBody>
          <a:bodyPr wrap="none" lIns="0" tIns="0" rIns="0" bIns="0"/>
          <a:lstStyle/>
          <a:p>
            <a:pPr algn="l">
              <a:lnSpc>
                <a:spcPct val="90000"/>
              </a:lnSpc>
            </a:pPr>
            <a:r>
              <a:rPr lang="en-US" sz="1700" b="1"/>
              <a:t>Exon</a:t>
            </a:r>
          </a:p>
        </p:txBody>
      </p:sp>
      <p:sp>
        <p:nvSpPr>
          <p:cNvPr id="896020" name="Text Box 20"/>
          <p:cNvSpPr txBox="1">
            <a:spLocks noChangeArrowheads="1"/>
          </p:cNvSpPr>
          <p:nvPr/>
        </p:nvSpPr>
        <p:spPr bwMode="auto">
          <a:xfrm>
            <a:off x="3462338" y="346075"/>
            <a:ext cx="641350" cy="282575"/>
          </a:xfrm>
          <a:prstGeom prst="rect">
            <a:avLst/>
          </a:prstGeom>
          <a:noFill/>
          <a:ln w="9525">
            <a:noFill/>
            <a:miter lim="800000"/>
            <a:headEnd/>
            <a:tailEnd/>
          </a:ln>
          <a:effectLst/>
        </p:spPr>
        <p:txBody>
          <a:bodyPr wrap="none" lIns="0" tIns="0" rIns="0" bIns="0"/>
          <a:lstStyle/>
          <a:p>
            <a:pPr algn="l">
              <a:lnSpc>
                <a:spcPct val="90000"/>
              </a:lnSpc>
            </a:pPr>
            <a:r>
              <a:rPr lang="en-US" sz="1700" b="1"/>
              <a:t>Intron</a:t>
            </a:r>
          </a:p>
        </p:txBody>
      </p:sp>
      <p:sp>
        <p:nvSpPr>
          <p:cNvPr id="896021" name="Text Box 21"/>
          <p:cNvSpPr txBox="1">
            <a:spLocks noChangeArrowheads="1"/>
          </p:cNvSpPr>
          <p:nvPr/>
        </p:nvSpPr>
        <p:spPr bwMode="auto">
          <a:xfrm>
            <a:off x="5308600" y="344488"/>
            <a:ext cx="641350" cy="282575"/>
          </a:xfrm>
          <a:prstGeom prst="rect">
            <a:avLst/>
          </a:prstGeom>
          <a:noFill/>
          <a:ln w="9525">
            <a:noFill/>
            <a:miter lim="800000"/>
            <a:headEnd/>
            <a:tailEnd/>
          </a:ln>
          <a:effectLst/>
        </p:spPr>
        <p:txBody>
          <a:bodyPr wrap="none" lIns="0" tIns="0" rIns="0" bIns="0"/>
          <a:lstStyle/>
          <a:p>
            <a:pPr algn="l">
              <a:lnSpc>
                <a:spcPct val="90000"/>
              </a:lnSpc>
            </a:pPr>
            <a:r>
              <a:rPr lang="en-US" sz="1700" b="1"/>
              <a:t>Intron</a:t>
            </a:r>
          </a:p>
        </p:txBody>
      </p:sp>
      <p:sp>
        <p:nvSpPr>
          <p:cNvPr id="896022" name="Text Box 22"/>
          <p:cNvSpPr txBox="1">
            <a:spLocks noChangeArrowheads="1"/>
          </p:cNvSpPr>
          <p:nvPr/>
        </p:nvSpPr>
        <p:spPr bwMode="auto">
          <a:xfrm>
            <a:off x="3687763" y="4098925"/>
            <a:ext cx="1836737" cy="231775"/>
          </a:xfrm>
          <a:prstGeom prst="rect">
            <a:avLst/>
          </a:prstGeom>
          <a:noFill/>
          <a:ln w="9525">
            <a:noFill/>
            <a:miter lim="800000"/>
            <a:headEnd/>
            <a:tailEnd/>
          </a:ln>
          <a:effectLst/>
        </p:spPr>
        <p:txBody>
          <a:bodyPr wrap="none" lIns="0" tIns="0" rIns="0" bIns="0"/>
          <a:lstStyle/>
          <a:p>
            <a:pPr algn="l">
              <a:lnSpc>
                <a:spcPct val="90000"/>
              </a:lnSpc>
            </a:pPr>
            <a:r>
              <a:rPr lang="en-US" sz="1700" b="1"/>
              <a:t>Coding sequence</a:t>
            </a:r>
          </a:p>
        </p:txBody>
      </p:sp>
      <p:sp>
        <p:nvSpPr>
          <p:cNvPr id="896023" name="Text Box 23"/>
          <p:cNvSpPr txBox="1">
            <a:spLocks noChangeArrowheads="1"/>
          </p:cNvSpPr>
          <p:nvPr/>
        </p:nvSpPr>
        <p:spPr bwMode="auto">
          <a:xfrm>
            <a:off x="5992813" y="4327525"/>
            <a:ext cx="862012" cy="249238"/>
          </a:xfrm>
          <a:prstGeom prst="rect">
            <a:avLst/>
          </a:prstGeom>
          <a:noFill/>
          <a:ln w="9525">
            <a:noFill/>
            <a:miter lim="800000"/>
            <a:headEnd/>
            <a:tailEnd/>
          </a:ln>
          <a:effectLst/>
        </p:spPr>
        <p:txBody>
          <a:bodyPr wrap="none" lIns="0" tIns="0" rIns="0" bIns="0"/>
          <a:lstStyle/>
          <a:p>
            <a:pPr algn="l">
              <a:lnSpc>
                <a:spcPct val="90000"/>
              </a:lnSpc>
            </a:pPr>
            <a:r>
              <a:rPr lang="en-US" sz="1700" b="1"/>
              <a:t>Nucleus</a:t>
            </a:r>
          </a:p>
        </p:txBody>
      </p:sp>
      <p:sp>
        <p:nvSpPr>
          <p:cNvPr id="896024" name="Text Box 24"/>
          <p:cNvSpPr txBox="1">
            <a:spLocks noChangeArrowheads="1"/>
          </p:cNvSpPr>
          <p:nvPr/>
        </p:nvSpPr>
        <p:spPr bwMode="auto">
          <a:xfrm>
            <a:off x="6242050" y="5710238"/>
            <a:ext cx="1166813" cy="223837"/>
          </a:xfrm>
          <a:prstGeom prst="rect">
            <a:avLst/>
          </a:prstGeom>
          <a:noFill/>
          <a:ln w="9525">
            <a:noFill/>
            <a:miter lim="800000"/>
            <a:headEnd/>
            <a:tailEnd/>
          </a:ln>
          <a:effectLst/>
        </p:spPr>
        <p:txBody>
          <a:bodyPr wrap="none" lIns="0" tIns="0" rIns="0" bIns="0"/>
          <a:lstStyle/>
          <a:p>
            <a:pPr algn="l">
              <a:lnSpc>
                <a:spcPct val="90000"/>
              </a:lnSpc>
            </a:pPr>
            <a:r>
              <a:rPr lang="en-US" sz="1700" b="1"/>
              <a:t>Cytoplasm</a:t>
            </a:r>
          </a:p>
        </p:txBody>
      </p:sp>
      <p:sp>
        <p:nvSpPr>
          <p:cNvPr id="896025" name="Line 25"/>
          <p:cNvSpPr>
            <a:spLocks noChangeShapeType="1"/>
          </p:cNvSpPr>
          <p:nvPr/>
        </p:nvSpPr>
        <p:spPr bwMode="auto">
          <a:xfrm flipV="1">
            <a:off x="2714625" y="1260475"/>
            <a:ext cx="0" cy="273050"/>
          </a:xfrm>
          <a:prstGeom prst="line">
            <a:avLst/>
          </a:prstGeom>
          <a:noFill/>
          <a:ln w="25400">
            <a:solidFill>
              <a:schemeClr val="tx1"/>
            </a:solidFill>
            <a:round/>
            <a:headEnd/>
            <a:tailEnd/>
          </a:ln>
          <a:effectLst/>
        </p:spPr>
        <p:txBody>
          <a:bodyPr wrap="none" anchor="ctr"/>
          <a:lstStyle/>
          <a:p>
            <a:endParaRPr lang="en-US"/>
          </a:p>
        </p:txBody>
      </p:sp>
      <p:sp>
        <p:nvSpPr>
          <p:cNvPr id="896026" name="Line 26"/>
          <p:cNvSpPr>
            <a:spLocks noChangeShapeType="1"/>
          </p:cNvSpPr>
          <p:nvPr/>
        </p:nvSpPr>
        <p:spPr bwMode="auto">
          <a:xfrm>
            <a:off x="7058025" y="1714500"/>
            <a:ext cx="0" cy="276225"/>
          </a:xfrm>
          <a:prstGeom prst="line">
            <a:avLst/>
          </a:prstGeom>
          <a:noFill/>
          <a:ln w="25400">
            <a:solidFill>
              <a:schemeClr val="tx1"/>
            </a:solidFill>
            <a:round/>
            <a:headEnd/>
            <a:tailEnd/>
          </a:ln>
          <a:effectLst/>
        </p:spPr>
        <p:txBody>
          <a:bodyPr wrap="none" anchor="ctr"/>
          <a:lstStyle/>
          <a:p>
            <a:endParaRPr lang="en-US"/>
          </a:p>
        </p:txBody>
      </p:sp>
      <p:sp>
        <p:nvSpPr>
          <p:cNvPr id="896027" name="AutoShape 27"/>
          <p:cNvSpPr>
            <a:spLocks/>
          </p:cNvSpPr>
          <p:nvPr/>
        </p:nvSpPr>
        <p:spPr bwMode="auto">
          <a:xfrm rot="5400000">
            <a:off x="4314825" y="2851150"/>
            <a:ext cx="190500" cy="2235200"/>
          </a:xfrm>
          <a:prstGeom prst="rightBrace">
            <a:avLst>
              <a:gd name="adj1" fmla="val 97778"/>
              <a:gd name="adj2" fmla="val 50000"/>
            </a:avLst>
          </a:prstGeom>
          <a:noFill/>
          <a:ln w="25400">
            <a:solidFill>
              <a:schemeClr val="tx1"/>
            </a:solidFill>
            <a:round/>
            <a:headEnd/>
            <a:tailEnd/>
          </a:ln>
          <a:effectLst/>
        </p:spPr>
        <p:txBody>
          <a:bodyPr wrap="none" anchor="ctr"/>
          <a:lstStyle/>
          <a:p>
            <a:endParaRPr lang="en-US"/>
          </a:p>
        </p:txBody>
      </p:sp>
      <p:sp>
        <p:nvSpPr>
          <p:cNvPr id="896004"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050" name="Rectangle 2"/>
          <p:cNvSpPr>
            <a:spLocks noGrp="1" noChangeArrowheads="1"/>
          </p:cNvSpPr>
          <p:nvPr>
            <p:ph type="title"/>
          </p:nvPr>
        </p:nvSpPr>
        <p:spPr>
          <a:xfrm>
            <a:off x="165100" y="169863"/>
            <a:ext cx="8543925" cy="914400"/>
          </a:xfrm>
        </p:spPr>
        <p:txBody>
          <a:bodyPr/>
          <a:lstStyle/>
          <a:p>
            <a:pPr marL="1030288" indent="-1030288"/>
            <a:r>
              <a:rPr lang="en-US" sz="3200"/>
              <a:t>10.11 Transfer RNA molecules serve as interpreters during translation</a:t>
            </a:r>
          </a:p>
        </p:txBody>
      </p:sp>
      <p:sp>
        <p:nvSpPr>
          <p:cNvPr id="898051" name="Rectangle 3"/>
          <p:cNvSpPr>
            <a:spLocks noGrp="1" noChangeArrowheads="1"/>
          </p:cNvSpPr>
          <p:nvPr>
            <p:ph type="body" idx="1"/>
          </p:nvPr>
        </p:nvSpPr>
        <p:spPr>
          <a:xfrm>
            <a:off x="44450" y="1320800"/>
            <a:ext cx="8534400" cy="3925888"/>
          </a:xfrm>
        </p:spPr>
        <p:txBody>
          <a:bodyPr/>
          <a:lstStyle/>
          <a:p>
            <a:pPr marL="455613" lvl="1">
              <a:lnSpc>
                <a:spcPct val="90000"/>
              </a:lnSpc>
            </a:pPr>
            <a:r>
              <a:rPr lang="en-US" sz="2800" b="1"/>
              <a:t>Transfer RNA</a:t>
            </a:r>
            <a:r>
              <a:rPr lang="en-US" sz="2800"/>
              <a:t> (</a:t>
            </a:r>
            <a:r>
              <a:rPr lang="en-US" sz="2800" b="1"/>
              <a:t>tRNA</a:t>
            </a:r>
            <a:r>
              <a:rPr lang="en-US" sz="2800"/>
              <a:t>) molecules match an amino acid to its corresponding mRNA codon</a:t>
            </a:r>
            <a:endParaRPr lang="en-US" sz="2000"/>
          </a:p>
          <a:p>
            <a:pPr marL="1138238" lvl="2" indent="-334963">
              <a:lnSpc>
                <a:spcPct val="90000"/>
              </a:lnSpc>
              <a:buFontTx/>
              <a:buChar char="–"/>
            </a:pPr>
            <a:r>
              <a:rPr lang="en-US" sz="2400"/>
              <a:t>tRNA structure allows it to convert one language to the other </a:t>
            </a:r>
          </a:p>
          <a:p>
            <a:pPr marL="1833563" lvl="3">
              <a:lnSpc>
                <a:spcPct val="90000"/>
              </a:lnSpc>
              <a:buFontTx/>
              <a:buChar char="–"/>
            </a:pPr>
            <a:r>
              <a:rPr lang="en-US"/>
              <a:t>An amino acid attachment site allows each tRNA to carry a specific amino acid</a:t>
            </a:r>
          </a:p>
          <a:p>
            <a:pPr marL="1833563" lvl="3">
              <a:lnSpc>
                <a:spcPct val="90000"/>
              </a:lnSpc>
              <a:buFontTx/>
              <a:buChar char="–"/>
            </a:pPr>
            <a:r>
              <a:rPr lang="en-US"/>
              <a:t>An </a:t>
            </a:r>
            <a:r>
              <a:rPr lang="en-US" b="1"/>
              <a:t>anticodon</a:t>
            </a:r>
            <a:r>
              <a:rPr lang="en-US"/>
              <a:t> allows the tRNA to bind to a specific mRNA codon, complementary in sequence</a:t>
            </a:r>
            <a:endParaRPr lang="en-US" sz="1800"/>
          </a:p>
          <a:p>
            <a:pPr marL="2516188" lvl="4">
              <a:lnSpc>
                <a:spcPct val="90000"/>
              </a:lnSpc>
              <a:buFontTx/>
              <a:buChar char="–"/>
            </a:pPr>
            <a:r>
              <a:rPr lang="en-US"/>
              <a:t>A pairs with U, G pairs with C</a:t>
            </a:r>
          </a:p>
        </p:txBody>
      </p:sp>
      <p:sp>
        <p:nvSpPr>
          <p:cNvPr id="8980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9805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9805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9805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10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00104" name="Picture 8" descr="10_11atRNAStructure-U"/>
          <p:cNvPicPr>
            <a:picLocks noChangeAspect="1" noChangeArrowheads="1"/>
          </p:cNvPicPr>
          <p:nvPr/>
        </p:nvPicPr>
        <p:blipFill>
          <a:blip r:embed="rId5" cstate="print"/>
          <a:srcRect/>
          <a:stretch>
            <a:fillRect/>
          </a:stretch>
        </p:blipFill>
        <p:spPr bwMode="auto">
          <a:xfrm>
            <a:off x="449263" y="136525"/>
            <a:ext cx="8243887" cy="6584950"/>
          </a:xfrm>
          <a:prstGeom prst="rect">
            <a:avLst/>
          </a:prstGeom>
          <a:noFill/>
        </p:spPr>
      </p:pic>
      <p:sp>
        <p:nvSpPr>
          <p:cNvPr id="900105" name="Text Box 9"/>
          <p:cNvSpPr txBox="1">
            <a:spLocks noChangeArrowheads="1"/>
          </p:cNvSpPr>
          <p:nvPr/>
        </p:nvSpPr>
        <p:spPr bwMode="auto">
          <a:xfrm>
            <a:off x="3717925" y="6115050"/>
            <a:ext cx="2333625" cy="277813"/>
          </a:xfrm>
          <a:prstGeom prst="rect">
            <a:avLst/>
          </a:prstGeom>
          <a:noFill/>
          <a:ln w="9525">
            <a:noFill/>
            <a:miter lim="800000"/>
            <a:headEnd/>
            <a:tailEnd/>
          </a:ln>
          <a:effectLst/>
        </p:spPr>
        <p:txBody>
          <a:bodyPr wrap="none" lIns="0" tIns="0" rIns="0" bIns="0"/>
          <a:lstStyle/>
          <a:p>
            <a:pPr algn="l">
              <a:lnSpc>
                <a:spcPct val="80000"/>
              </a:lnSpc>
            </a:pPr>
            <a:r>
              <a:rPr lang="en-US" b="1"/>
              <a:t>Anticodon</a:t>
            </a:r>
          </a:p>
        </p:txBody>
      </p:sp>
      <p:sp>
        <p:nvSpPr>
          <p:cNvPr id="900106" name="Text Box 10"/>
          <p:cNvSpPr txBox="1">
            <a:spLocks noChangeArrowheads="1"/>
          </p:cNvSpPr>
          <p:nvPr/>
        </p:nvSpPr>
        <p:spPr bwMode="auto">
          <a:xfrm>
            <a:off x="4708525" y="171450"/>
            <a:ext cx="3975100" cy="295275"/>
          </a:xfrm>
          <a:prstGeom prst="rect">
            <a:avLst/>
          </a:prstGeom>
          <a:noFill/>
          <a:ln w="9525">
            <a:noFill/>
            <a:miter lim="800000"/>
            <a:headEnd/>
            <a:tailEnd/>
          </a:ln>
          <a:effectLst/>
        </p:spPr>
        <p:txBody>
          <a:bodyPr wrap="none" lIns="0" tIns="0" rIns="0" bIns="0"/>
          <a:lstStyle/>
          <a:p>
            <a:pPr algn="l">
              <a:lnSpc>
                <a:spcPct val="80000"/>
              </a:lnSpc>
            </a:pPr>
            <a:r>
              <a:rPr lang="en-US" b="1"/>
              <a:t>Amino acid attachment site</a:t>
            </a:r>
          </a:p>
        </p:txBody>
      </p:sp>
      <p:sp>
        <p:nvSpPr>
          <p:cNvPr id="900107" name="Text Box 11"/>
          <p:cNvSpPr txBox="1">
            <a:spLocks noChangeArrowheads="1"/>
          </p:cNvSpPr>
          <p:nvPr/>
        </p:nvSpPr>
        <p:spPr bwMode="auto">
          <a:xfrm>
            <a:off x="3067050" y="4278313"/>
            <a:ext cx="3975100" cy="295275"/>
          </a:xfrm>
          <a:prstGeom prst="rect">
            <a:avLst/>
          </a:prstGeom>
          <a:noFill/>
          <a:ln w="9525">
            <a:noFill/>
            <a:miter lim="800000"/>
            <a:headEnd/>
            <a:tailEnd/>
          </a:ln>
          <a:effectLst/>
        </p:spPr>
        <p:txBody>
          <a:bodyPr wrap="none" lIns="0" tIns="0" rIns="0" bIns="0"/>
          <a:lstStyle/>
          <a:p>
            <a:pPr algn="l">
              <a:lnSpc>
                <a:spcPct val="80000"/>
              </a:lnSpc>
            </a:pPr>
            <a:r>
              <a:rPr lang="en-US" b="1"/>
              <a:t>RNA polynucleotide chain</a:t>
            </a:r>
          </a:p>
        </p:txBody>
      </p:sp>
      <p:sp>
        <p:nvSpPr>
          <p:cNvPr id="900108" name="Text Box 12"/>
          <p:cNvSpPr txBox="1">
            <a:spLocks noChangeArrowheads="1"/>
          </p:cNvSpPr>
          <p:nvPr/>
        </p:nvSpPr>
        <p:spPr bwMode="auto">
          <a:xfrm>
            <a:off x="4665663" y="1814513"/>
            <a:ext cx="2333625" cy="277812"/>
          </a:xfrm>
          <a:prstGeom prst="rect">
            <a:avLst/>
          </a:prstGeom>
          <a:noFill/>
          <a:ln w="9525">
            <a:noFill/>
            <a:miter lim="800000"/>
            <a:headEnd/>
            <a:tailEnd/>
          </a:ln>
          <a:effectLst/>
        </p:spPr>
        <p:txBody>
          <a:bodyPr wrap="none" lIns="0" tIns="0" rIns="0" bIns="0"/>
          <a:lstStyle/>
          <a:p>
            <a:pPr algn="l">
              <a:lnSpc>
                <a:spcPct val="80000"/>
              </a:lnSpc>
            </a:pPr>
            <a:r>
              <a:rPr lang="en-US" b="1"/>
              <a:t>Hydrogen bond</a:t>
            </a:r>
          </a:p>
        </p:txBody>
      </p:sp>
      <p:sp>
        <p:nvSpPr>
          <p:cNvPr id="900109" name="Line 13"/>
          <p:cNvSpPr>
            <a:spLocks noChangeShapeType="1"/>
          </p:cNvSpPr>
          <p:nvPr/>
        </p:nvSpPr>
        <p:spPr bwMode="auto">
          <a:xfrm flipV="1">
            <a:off x="5562600" y="482600"/>
            <a:ext cx="1028700" cy="349250"/>
          </a:xfrm>
          <a:prstGeom prst="line">
            <a:avLst/>
          </a:prstGeom>
          <a:noFill/>
          <a:ln w="25400">
            <a:solidFill>
              <a:schemeClr val="tx1"/>
            </a:solidFill>
            <a:round/>
            <a:headEnd/>
            <a:tailEnd/>
          </a:ln>
          <a:effectLst/>
        </p:spPr>
        <p:txBody>
          <a:bodyPr wrap="none" anchor="ctr"/>
          <a:lstStyle/>
          <a:p>
            <a:endParaRPr lang="en-US"/>
          </a:p>
        </p:txBody>
      </p:sp>
      <p:sp>
        <p:nvSpPr>
          <p:cNvPr id="900110" name="Line 14"/>
          <p:cNvSpPr>
            <a:spLocks noChangeShapeType="1"/>
          </p:cNvSpPr>
          <p:nvPr/>
        </p:nvSpPr>
        <p:spPr bwMode="auto">
          <a:xfrm>
            <a:off x="6591300" y="479425"/>
            <a:ext cx="1520825" cy="1657350"/>
          </a:xfrm>
          <a:prstGeom prst="line">
            <a:avLst/>
          </a:prstGeom>
          <a:noFill/>
          <a:ln w="25400">
            <a:solidFill>
              <a:schemeClr val="tx1"/>
            </a:solidFill>
            <a:round/>
            <a:headEnd/>
            <a:tailEnd/>
          </a:ln>
          <a:effectLst/>
        </p:spPr>
        <p:txBody>
          <a:bodyPr wrap="none" anchor="ctr"/>
          <a:lstStyle/>
          <a:p>
            <a:endParaRPr lang="en-US"/>
          </a:p>
        </p:txBody>
      </p:sp>
      <p:sp>
        <p:nvSpPr>
          <p:cNvPr id="900111" name="AutoShape 15"/>
          <p:cNvSpPr>
            <a:spLocks/>
          </p:cNvSpPr>
          <p:nvPr/>
        </p:nvSpPr>
        <p:spPr bwMode="auto">
          <a:xfrm rot="5400000">
            <a:off x="7478713" y="5151438"/>
            <a:ext cx="120650" cy="1060450"/>
          </a:xfrm>
          <a:prstGeom prst="rightBrace">
            <a:avLst>
              <a:gd name="adj1" fmla="val 73246"/>
              <a:gd name="adj2" fmla="val 50000"/>
            </a:avLst>
          </a:prstGeom>
          <a:noFill/>
          <a:ln w="25400">
            <a:solidFill>
              <a:schemeClr val="tx1"/>
            </a:solidFill>
            <a:round/>
            <a:headEnd/>
            <a:tailEnd/>
          </a:ln>
          <a:effectLst/>
        </p:spPr>
        <p:txBody>
          <a:bodyPr wrap="none" anchor="ctr"/>
          <a:lstStyle/>
          <a:p>
            <a:endParaRPr lang="en-US"/>
          </a:p>
        </p:txBody>
      </p:sp>
      <p:sp>
        <p:nvSpPr>
          <p:cNvPr id="900112" name="Line 16"/>
          <p:cNvSpPr>
            <a:spLocks noChangeShapeType="1"/>
          </p:cNvSpPr>
          <p:nvPr/>
        </p:nvSpPr>
        <p:spPr bwMode="auto">
          <a:xfrm flipH="1">
            <a:off x="5292725" y="5746750"/>
            <a:ext cx="2247900" cy="460375"/>
          </a:xfrm>
          <a:prstGeom prst="line">
            <a:avLst/>
          </a:prstGeom>
          <a:noFill/>
          <a:ln w="25400">
            <a:solidFill>
              <a:schemeClr val="tx1"/>
            </a:solidFill>
            <a:round/>
            <a:headEnd/>
            <a:tailEnd/>
          </a:ln>
          <a:effectLst/>
        </p:spPr>
        <p:txBody>
          <a:bodyPr wrap="none" anchor="ctr"/>
          <a:lstStyle/>
          <a:p>
            <a:endParaRPr lang="en-US"/>
          </a:p>
        </p:txBody>
      </p:sp>
      <p:sp>
        <p:nvSpPr>
          <p:cNvPr id="900113" name="AutoShape 17"/>
          <p:cNvSpPr>
            <a:spLocks/>
          </p:cNvSpPr>
          <p:nvPr/>
        </p:nvSpPr>
        <p:spPr bwMode="auto">
          <a:xfrm rot="853674">
            <a:off x="2489200" y="6018213"/>
            <a:ext cx="104775" cy="511175"/>
          </a:xfrm>
          <a:prstGeom prst="rightBrace">
            <a:avLst>
              <a:gd name="adj1" fmla="val 40657"/>
              <a:gd name="adj2" fmla="val 50000"/>
            </a:avLst>
          </a:prstGeom>
          <a:noFill/>
          <a:ln w="25400">
            <a:solidFill>
              <a:schemeClr val="tx1"/>
            </a:solidFill>
            <a:round/>
            <a:headEnd/>
            <a:tailEnd/>
          </a:ln>
          <a:effectLst/>
        </p:spPr>
        <p:txBody>
          <a:bodyPr wrap="none" anchor="ctr"/>
          <a:lstStyle/>
          <a:p>
            <a:endParaRPr lang="en-US"/>
          </a:p>
        </p:txBody>
      </p:sp>
      <p:sp>
        <p:nvSpPr>
          <p:cNvPr id="900114" name="AutoShape 18"/>
          <p:cNvSpPr>
            <a:spLocks/>
          </p:cNvSpPr>
          <p:nvPr/>
        </p:nvSpPr>
        <p:spPr bwMode="auto">
          <a:xfrm rot="-1711980">
            <a:off x="3673475" y="1209675"/>
            <a:ext cx="122238" cy="576263"/>
          </a:xfrm>
          <a:prstGeom prst="rightBrace">
            <a:avLst>
              <a:gd name="adj1" fmla="val 39286"/>
              <a:gd name="adj2" fmla="val 50000"/>
            </a:avLst>
          </a:prstGeom>
          <a:noFill/>
          <a:ln w="25400">
            <a:solidFill>
              <a:schemeClr val="tx1"/>
            </a:solidFill>
            <a:round/>
            <a:headEnd/>
            <a:tailEnd/>
          </a:ln>
          <a:effectLst/>
        </p:spPr>
        <p:txBody>
          <a:bodyPr wrap="none" anchor="ctr"/>
          <a:lstStyle/>
          <a:p>
            <a:endParaRPr lang="en-US"/>
          </a:p>
        </p:txBody>
      </p:sp>
      <p:sp>
        <p:nvSpPr>
          <p:cNvPr id="900115" name="Line 19"/>
          <p:cNvSpPr>
            <a:spLocks noChangeShapeType="1"/>
          </p:cNvSpPr>
          <p:nvPr/>
        </p:nvSpPr>
        <p:spPr bwMode="auto">
          <a:xfrm>
            <a:off x="3787775" y="1470025"/>
            <a:ext cx="850900" cy="498475"/>
          </a:xfrm>
          <a:prstGeom prst="line">
            <a:avLst/>
          </a:prstGeom>
          <a:noFill/>
          <a:ln w="25400">
            <a:solidFill>
              <a:schemeClr val="tx1"/>
            </a:solidFill>
            <a:round/>
            <a:headEnd/>
            <a:tailEnd/>
          </a:ln>
          <a:effectLst/>
        </p:spPr>
        <p:txBody>
          <a:bodyPr wrap="none" anchor="ctr"/>
          <a:lstStyle/>
          <a:p>
            <a:endParaRPr lang="en-US"/>
          </a:p>
        </p:txBody>
      </p:sp>
      <p:sp>
        <p:nvSpPr>
          <p:cNvPr id="900116" name="Line 20"/>
          <p:cNvSpPr>
            <a:spLocks noChangeShapeType="1"/>
          </p:cNvSpPr>
          <p:nvPr/>
        </p:nvSpPr>
        <p:spPr bwMode="auto">
          <a:xfrm>
            <a:off x="2444750" y="4445000"/>
            <a:ext cx="581025" cy="0"/>
          </a:xfrm>
          <a:prstGeom prst="line">
            <a:avLst/>
          </a:prstGeom>
          <a:noFill/>
          <a:ln w="25400">
            <a:solidFill>
              <a:schemeClr val="tx1"/>
            </a:solidFill>
            <a:round/>
            <a:headEnd/>
            <a:tailEnd/>
          </a:ln>
          <a:effectLst/>
        </p:spPr>
        <p:txBody>
          <a:bodyPr wrap="none" anchor="ctr"/>
          <a:lstStyle/>
          <a:p>
            <a:endParaRPr lang="en-US"/>
          </a:p>
        </p:txBody>
      </p:sp>
      <p:sp>
        <p:nvSpPr>
          <p:cNvPr id="900117" name="Line 21"/>
          <p:cNvSpPr>
            <a:spLocks noChangeShapeType="1"/>
          </p:cNvSpPr>
          <p:nvPr/>
        </p:nvSpPr>
        <p:spPr bwMode="auto">
          <a:xfrm>
            <a:off x="2590800" y="6286500"/>
            <a:ext cx="1073150" cy="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02152" name="Picture 8" descr="10_11btRNABindingEnzyme-L"/>
          <p:cNvPicPr>
            <a:picLocks noChangeAspect="1" noChangeArrowheads="1"/>
          </p:cNvPicPr>
          <p:nvPr/>
        </p:nvPicPr>
        <p:blipFill>
          <a:blip r:embed="rId5" cstate="print"/>
          <a:srcRect/>
          <a:stretch>
            <a:fillRect/>
          </a:stretch>
        </p:blipFill>
        <p:spPr bwMode="auto">
          <a:xfrm>
            <a:off x="1922463" y="136525"/>
            <a:ext cx="5299075" cy="658495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a:xfrm>
            <a:off x="165100" y="169863"/>
            <a:ext cx="8543925" cy="503237"/>
          </a:xfrm>
        </p:spPr>
        <p:txBody>
          <a:bodyPr/>
          <a:lstStyle/>
          <a:p>
            <a:pPr marL="1146175" indent="-1146175"/>
            <a:r>
              <a:rPr lang="en-US" sz="3200"/>
              <a:t>10.12 Ribosomes build polypeptides</a:t>
            </a:r>
          </a:p>
        </p:txBody>
      </p:sp>
      <p:sp>
        <p:nvSpPr>
          <p:cNvPr id="904195" name="Rectangle 3"/>
          <p:cNvSpPr>
            <a:spLocks noGrp="1" noChangeArrowheads="1"/>
          </p:cNvSpPr>
          <p:nvPr>
            <p:ph type="body" idx="1"/>
          </p:nvPr>
        </p:nvSpPr>
        <p:spPr>
          <a:xfrm>
            <a:off x="44450" y="1282700"/>
            <a:ext cx="8534400" cy="4318000"/>
          </a:xfrm>
        </p:spPr>
        <p:txBody>
          <a:bodyPr/>
          <a:lstStyle/>
          <a:p>
            <a:pPr marL="455613" lvl="1"/>
            <a:r>
              <a:rPr lang="en-US" sz="2800"/>
              <a:t>Translation occurs on the surface of the ribosome</a:t>
            </a:r>
            <a:endParaRPr lang="en-US" sz="2000"/>
          </a:p>
          <a:p>
            <a:pPr marL="1138238" lvl="2" indent="-334963">
              <a:buFontTx/>
              <a:buChar char="–"/>
            </a:pPr>
            <a:r>
              <a:rPr lang="en-US" sz="2400"/>
              <a:t>Ribosomes have two subunits: small and large</a:t>
            </a:r>
          </a:p>
          <a:p>
            <a:pPr marL="1138238" lvl="2" indent="-334963">
              <a:buFontTx/>
              <a:buChar char="–"/>
            </a:pPr>
            <a:r>
              <a:rPr lang="en-US" sz="2400"/>
              <a:t>Each subunit is composed of ribosomal RNAs and proteins</a:t>
            </a:r>
          </a:p>
          <a:p>
            <a:pPr marL="1138238" lvl="2" indent="-334963">
              <a:buFontTx/>
              <a:buChar char="–"/>
            </a:pPr>
            <a:r>
              <a:rPr lang="en-US" sz="2400"/>
              <a:t>Ribosomal subunits come together during translation</a:t>
            </a:r>
          </a:p>
          <a:p>
            <a:pPr marL="1138238" lvl="2" indent="-334963">
              <a:buFontTx/>
              <a:buChar char="–"/>
            </a:pPr>
            <a:r>
              <a:rPr lang="en-US" sz="2400"/>
              <a:t>Ribosomes have binding sites for mRNA and tRNAs</a:t>
            </a:r>
          </a:p>
        </p:txBody>
      </p:sp>
      <p:sp>
        <p:nvSpPr>
          <p:cNvPr id="90419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0419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0419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0419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24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06248" name="Picture 8" descr="10_12aRibosomeShape-U"/>
          <p:cNvPicPr>
            <a:picLocks noChangeAspect="1" noChangeArrowheads="1"/>
          </p:cNvPicPr>
          <p:nvPr/>
        </p:nvPicPr>
        <p:blipFill>
          <a:blip r:embed="rId5" cstate="print"/>
          <a:srcRect/>
          <a:stretch>
            <a:fillRect/>
          </a:stretch>
        </p:blipFill>
        <p:spPr bwMode="auto">
          <a:xfrm>
            <a:off x="1054100" y="334963"/>
            <a:ext cx="7035800" cy="6188075"/>
          </a:xfrm>
          <a:prstGeom prst="rect">
            <a:avLst/>
          </a:prstGeom>
          <a:noFill/>
        </p:spPr>
      </p:pic>
      <p:sp>
        <p:nvSpPr>
          <p:cNvPr id="906249" name="Text Box 9"/>
          <p:cNvSpPr txBox="1">
            <a:spLocks noChangeArrowheads="1"/>
          </p:cNvSpPr>
          <p:nvPr/>
        </p:nvSpPr>
        <p:spPr bwMode="auto">
          <a:xfrm>
            <a:off x="1100138" y="547688"/>
            <a:ext cx="1654175" cy="700087"/>
          </a:xfrm>
          <a:prstGeom prst="rect">
            <a:avLst/>
          </a:prstGeom>
          <a:noFill/>
          <a:ln w="9525">
            <a:noFill/>
            <a:miter lim="800000"/>
            <a:headEnd/>
            <a:tailEnd/>
          </a:ln>
          <a:effectLst/>
        </p:spPr>
        <p:txBody>
          <a:bodyPr wrap="none" lIns="0" tIns="0" rIns="0" bIns="0"/>
          <a:lstStyle/>
          <a:p>
            <a:pPr algn="l">
              <a:lnSpc>
                <a:spcPct val="90000"/>
              </a:lnSpc>
            </a:pPr>
            <a:r>
              <a:rPr lang="en-US" b="1"/>
              <a:t>tRNA</a:t>
            </a:r>
          </a:p>
          <a:p>
            <a:pPr algn="l">
              <a:lnSpc>
                <a:spcPct val="90000"/>
              </a:lnSpc>
            </a:pPr>
            <a:r>
              <a:rPr lang="en-US" b="1"/>
              <a:t>molecules</a:t>
            </a:r>
          </a:p>
        </p:txBody>
      </p:sp>
      <p:sp>
        <p:nvSpPr>
          <p:cNvPr id="906250" name="Text Box 10"/>
          <p:cNvSpPr txBox="1">
            <a:spLocks noChangeArrowheads="1"/>
          </p:cNvSpPr>
          <p:nvPr/>
        </p:nvSpPr>
        <p:spPr bwMode="auto">
          <a:xfrm>
            <a:off x="6243638" y="379413"/>
            <a:ext cx="1755775" cy="676275"/>
          </a:xfrm>
          <a:prstGeom prst="rect">
            <a:avLst/>
          </a:prstGeom>
          <a:noFill/>
          <a:ln w="9525">
            <a:noFill/>
            <a:miter lim="800000"/>
            <a:headEnd/>
            <a:tailEnd/>
          </a:ln>
          <a:effectLst/>
        </p:spPr>
        <p:txBody>
          <a:bodyPr wrap="none" lIns="0" tIns="0" rIns="0" bIns="0"/>
          <a:lstStyle/>
          <a:p>
            <a:pPr algn="l">
              <a:lnSpc>
                <a:spcPct val="90000"/>
              </a:lnSpc>
            </a:pPr>
            <a:r>
              <a:rPr lang="en-US" b="1"/>
              <a:t>Growing</a:t>
            </a:r>
          </a:p>
          <a:p>
            <a:pPr algn="l">
              <a:lnSpc>
                <a:spcPct val="90000"/>
              </a:lnSpc>
            </a:pPr>
            <a:r>
              <a:rPr lang="en-US" b="1"/>
              <a:t>polypeptide</a:t>
            </a:r>
          </a:p>
        </p:txBody>
      </p:sp>
      <p:sp>
        <p:nvSpPr>
          <p:cNvPr id="906251" name="Text Box 11"/>
          <p:cNvSpPr txBox="1">
            <a:spLocks noChangeArrowheads="1"/>
          </p:cNvSpPr>
          <p:nvPr/>
        </p:nvSpPr>
        <p:spPr bwMode="auto">
          <a:xfrm>
            <a:off x="6959600" y="1639888"/>
            <a:ext cx="1231900" cy="657225"/>
          </a:xfrm>
          <a:prstGeom prst="rect">
            <a:avLst/>
          </a:prstGeom>
          <a:noFill/>
          <a:ln w="9525">
            <a:noFill/>
            <a:miter lim="800000"/>
            <a:headEnd/>
            <a:tailEnd/>
          </a:ln>
          <a:effectLst/>
        </p:spPr>
        <p:txBody>
          <a:bodyPr wrap="none" lIns="0" tIns="0" rIns="0" bIns="0"/>
          <a:lstStyle/>
          <a:p>
            <a:pPr algn="l">
              <a:lnSpc>
                <a:spcPct val="90000"/>
              </a:lnSpc>
            </a:pPr>
            <a:r>
              <a:rPr lang="en-US" b="1"/>
              <a:t>Large</a:t>
            </a:r>
          </a:p>
          <a:p>
            <a:pPr algn="l">
              <a:lnSpc>
                <a:spcPct val="90000"/>
              </a:lnSpc>
            </a:pPr>
            <a:r>
              <a:rPr lang="en-US" b="1"/>
              <a:t>subunit</a:t>
            </a:r>
          </a:p>
        </p:txBody>
      </p:sp>
      <p:sp>
        <p:nvSpPr>
          <p:cNvPr id="906252" name="Text Box 12"/>
          <p:cNvSpPr txBox="1">
            <a:spLocks noChangeArrowheads="1"/>
          </p:cNvSpPr>
          <p:nvPr/>
        </p:nvSpPr>
        <p:spPr bwMode="auto">
          <a:xfrm>
            <a:off x="6299200" y="5718175"/>
            <a:ext cx="1730375" cy="682625"/>
          </a:xfrm>
          <a:prstGeom prst="rect">
            <a:avLst/>
          </a:prstGeom>
          <a:noFill/>
          <a:ln w="9525">
            <a:noFill/>
            <a:miter lim="800000"/>
            <a:headEnd/>
            <a:tailEnd/>
          </a:ln>
          <a:effectLst/>
        </p:spPr>
        <p:txBody>
          <a:bodyPr wrap="none" lIns="0" tIns="0" rIns="0" bIns="0"/>
          <a:lstStyle/>
          <a:p>
            <a:pPr algn="l">
              <a:lnSpc>
                <a:spcPct val="90000"/>
              </a:lnSpc>
            </a:pPr>
            <a:r>
              <a:rPr lang="en-US" b="1"/>
              <a:t>Small</a:t>
            </a:r>
          </a:p>
          <a:p>
            <a:pPr algn="l">
              <a:lnSpc>
                <a:spcPct val="90000"/>
              </a:lnSpc>
            </a:pPr>
            <a:r>
              <a:rPr lang="en-US" b="1"/>
              <a:t>subunit</a:t>
            </a:r>
          </a:p>
        </p:txBody>
      </p:sp>
      <p:sp>
        <p:nvSpPr>
          <p:cNvPr id="906253" name="Text Box 13"/>
          <p:cNvSpPr txBox="1">
            <a:spLocks noChangeArrowheads="1"/>
          </p:cNvSpPr>
          <p:nvPr/>
        </p:nvSpPr>
        <p:spPr bwMode="auto">
          <a:xfrm>
            <a:off x="1095375" y="5678488"/>
            <a:ext cx="1136650" cy="327025"/>
          </a:xfrm>
          <a:prstGeom prst="rect">
            <a:avLst/>
          </a:prstGeom>
          <a:noFill/>
          <a:ln w="9525">
            <a:noFill/>
            <a:miter lim="800000"/>
            <a:headEnd/>
            <a:tailEnd/>
          </a:ln>
          <a:effectLst/>
        </p:spPr>
        <p:txBody>
          <a:bodyPr wrap="none" lIns="0" tIns="0" rIns="0" bIns="0"/>
          <a:lstStyle/>
          <a:p>
            <a:pPr algn="l">
              <a:lnSpc>
                <a:spcPct val="80000"/>
              </a:lnSpc>
            </a:pPr>
            <a:r>
              <a:rPr lang="en-US" b="1"/>
              <a:t>mRNA</a:t>
            </a:r>
          </a:p>
        </p:txBody>
      </p:sp>
      <p:sp>
        <p:nvSpPr>
          <p:cNvPr id="906254" name="Line 14"/>
          <p:cNvSpPr>
            <a:spLocks noChangeShapeType="1"/>
          </p:cNvSpPr>
          <p:nvPr/>
        </p:nvSpPr>
        <p:spPr bwMode="auto">
          <a:xfrm flipV="1">
            <a:off x="5362575" y="533400"/>
            <a:ext cx="803275" cy="180975"/>
          </a:xfrm>
          <a:prstGeom prst="line">
            <a:avLst/>
          </a:prstGeom>
          <a:noFill/>
          <a:ln w="25400">
            <a:solidFill>
              <a:schemeClr val="tx1"/>
            </a:solidFill>
            <a:round/>
            <a:headEnd/>
            <a:tailEnd/>
          </a:ln>
          <a:effectLst/>
        </p:spPr>
        <p:txBody>
          <a:bodyPr wrap="none" anchor="ctr"/>
          <a:lstStyle/>
          <a:p>
            <a:endParaRPr lang="en-US"/>
          </a:p>
        </p:txBody>
      </p:sp>
      <p:sp>
        <p:nvSpPr>
          <p:cNvPr id="906255" name="Line 15"/>
          <p:cNvSpPr>
            <a:spLocks noChangeShapeType="1"/>
          </p:cNvSpPr>
          <p:nvPr/>
        </p:nvSpPr>
        <p:spPr bwMode="auto">
          <a:xfrm flipV="1">
            <a:off x="6127750" y="1793875"/>
            <a:ext cx="774700" cy="352425"/>
          </a:xfrm>
          <a:prstGeom prst="line">
            <a:avLst/>
          </a:prstGeom>
          <a:noFill/>
          <a:ln w="25400">
            <a:solidFill>
              <a:schemeClr val="tx1"/>
            </a:solidFill>
            <a:round/>
            <a:headEnd/>
            <a:tailEnd/>
          </a:ln>
          <a:effectLst/>
        </p:spPr>
        <p:txBody>
          <a:bodyPr wrap="none" anchor="ctr"/>
          <a:lstStyle/>
          <a:p>
            <a:endParaRPr lang="en-US"/>
          </a:p>
        </p:txBody>
      </p:sp>
      <p:sp>
        <p:nvSpPr>
          <p:cNvPr id="906256" name="Line 16"/>
          <p:cNvSpPr>
            <a:spLocks noChangeShapeType="1"/>
          </p:cNvSpPr>
          <p:nvPr/>
        </p:nvSpPr>
        <p:spPr bwMode="auto">
          <a:xfrm>
            <a:off x="5578475" y="5346700"/>
            <a:ext cx="666750" cy="533400"/>
          </a:xfrm>
          <a:prstGeom prst="line">
            <a:avLst/>
          </a:prstGeom>
          <a:noFill/>
          <a:ln w="25400">
            <a:solidFill>
              <a:schemeClr val="tx1"/>
            </a:solidFill>
            <a:round/>
            <a:headEnd/>
            <a:tailEnd/>
          </a:ln>
          <a:effectLst/>
        </p:spPr>
        <p:txBody>
          <a:bodyPr wrap="none" anchor="ctr"/>
          <a:lstStyle/>
          <a:p>
            <a:endParaRPr lang="en-US"/>
          </a:p>
        </p:txBody>
      </p:sp>
      <p:sp>
        <p:nvSpPr>
          <p:cNvPr id="906257" name="Line 17"/>
          <p:cNvSpPr>
            <a:spLocks noChangeShapeType="1"/>
          </p:cNvSpPr>
          <p:nvPr/>
        </p:nvSpPr>
        <p:spPr bwMode="auto">
          <a:xfrm>
            <a:off x="2047875" y="5800725"/>
            <a:ext cx="625475" cy="0"/>
          </a:xfrm>
          <a:prstGeom prst="line">
            <a:avLst/>
          </a:prstGeom>
          <a:noFill/>
          <a:ln w="25400">
            <a:solidFill>
              <a:schemeClr val="tx1"/>
            </a:solidFill>
            <a:round/>
            <a:headEnd/>
            <a:tailEnd/>
          </a:ln>
          <a:effectLst/>
        </p:spPr>
        <p:txBody>
          <a:bodyPr wrap="none" anchor="ctr"/>
          <a:lstStyle/>
          <a:p>
            <a:endParaRPr lang="en-US"/>
          </a:p>
        </p:txBody>
      </p:sp>
      <p:sp>
        <p:nvSpPr>
          <p:cNvPr id="906258" name="Line 18"/>
          <p:cNvSpPr>
            <a:spLocks noChangeShapeType="1"/>
          </p:cNvSpPr>
          <p:nvPr/>
        </p:nvSpPr>
        <p:spPr bwMode="auto">
          <a:xfrm flipH="1" flipV="1">
            <a:off x="2562225" y="1216025"/>
            <a:ext cx="1146175" cy="1835150"/>
          </a:xfrm>
          <a:prstGeom prst="line">
            <a:avLst/>
          </a:prstGeom>
          <a:noFill/>
          <a:ln w="25400">
            <a:solidFill>
              <a:schemeClr val="tx1"/>
            </a:solidFill>
            <a:round/>
            <a:headEnd/>
            <a:tailEnd/>
          </a:ln>
          <a:effectLst/>
        </p:spPr>
        <p:txBody>
          <a:bodyPr wrap="none" anchor="ctr"/>
          <a:lstStyle/>
          <a:p>
            <a:endParaRPr lang="en-US"/>
          </a:p>
        </p:txBody>
      </p:sp>
      <p:sp>
        <p:nvSpPr>
          <p:cNvPr id="906259" name="Line 19"/>
          <p:cNvSpPr>
            <a:spLocks noChangeShapeType="1"/>
          </p:cNvSpPr>
          <p:nvPr/>
        </p:nvSpPr>
        <p:spPr bwMode="auto">
          <a:xfrm>
            <a:off x="2562225" y="1216025"/>
            <a:ext cx="1647825" cy="18859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275907" y="398400"/>
            <a:ext cx="6241312" cy="501814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33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10342" name="Picture 6" descr="10_12cRibosometRNAmRNA-U"/>
          <p:cNvPicPr>
            <a:picLocks noChangeAspect="1" noChangeArrowheads="1"/>
          </p:cNvPicPr>
          <p:nvPr/>
        </p:nvPicPr>
        <p:blipFill>
          <a:blip r:embed="rId5" cstate="print"/>
          <a:srcRect/>
          <a:stretch>
            <a:fillRect/>
          </a:stretch>
        </p:blipFill>
        <p:spPr bwMode="auto">
          <a:xfrm>
            <a:off x="1303338" y="690563"/>
            <a:ext cx="6535737" cy="5475287"/>
          </a:xfrm>
          <a:prstGeom prst="rect">
            <a:avLst/>
          </a:prstGeom>
          <a:noFill/>
        </p:spPr>
      </p:pic>
      <p:sp>
        <p:nvSpPr>
          <p:cNvPr id="910343" name="Text Box 7"/>
          <p:cNvSpPr txBox="1">
            <a:spLocks noChangeArrowheads="1"/>
          </p:cNvSpPr>
          <p:nvPr/>
        </p:nvSpPr>
        <p:spPr bwMode="auto">
          <a:xfrm>
            <a:off x="1331913" y="4284663"/>
            <a:ext cx="1136650" cy="327025"/>
          </a:xfrm>
          <a:prstGeom prst="rect">
            <a:avLst/>
          </a:prstGeom>
          <a:noFill/>
          <a:ln w="9525">
            <a:noFill/>
            <a:miter lim="800000"/>
            <a:headEnd/>
            <a:tailEnd/>
          </a:ln>
          <a:effectLst/>
        </p:spPr>
        <p:txBody>
          <a:bodyPr wrap="none" lIns="0" tIns="0" rIns="0" bIns="0"/>
          <a:lstStyle/>
          <a:p>
            <a:pPr algn="l">
              <a:lnSpc>
                <a:spcPct val="80000"/>
              </a:lnSpc>
            </a:pPr>
            <a:r>
              <a:rPr lang="en-US" b="1"/>
              <a:t>mRNA</a:t>
            </a:r>
          </a:p>
        </p:txBody>
      </p:sp>
      <p:sp>
        <p:nvSpPr>
          <p:cNvPr id="910344" name="Line 8"/>
          <p:cNvSpPr>
            <a:spLocks noChangeShapeType="1"/>
          </p:cNvSpPr>
          <p:nvPr/>
        </p:nvSpPr>
        <p:spPr bwMode="auto">
          <a:xfrm>
            <a:off x="1736725" y="4594225"/>
            <a:ext cx="263525" cy="657225"/>
          </a:xfrm>
          <a:prstGeom prst="line">
            <a:avLst/>
          </a:prstGeom>
          <a:noFill/>
          <a:ln w="25400">
            <a:solidFill>
              <a:schemeClr val="tx1"/>
            </a:solidFill>
            <a:round/>
            <a:headEnd/>
            <a:tailEnd/>
          </a:ln>
          <a:effectLst/>
        </p:spPr>
        <p:txBody>
          <a:bodyPr wrap="none" anchor="ctr"/>
          <a:lstStyle/>
          <a:p>
            <a:endParaRPr lang="en-US"/>
          </a:p>
        </p:txBody>
      </p:sp>
      <p:sp>
        <p:nvSpPr>
          <p:cNvPr id="910345" name="Text Box 9"/>
          <p:cNvSpPr txBox="1">
            <a:spLocks noChangeArrowheads="1"/>
          </p:cNvSpPr>
          <p:nvPr/>
        </p:nvSpPr>
        <p:spPr bwMode="auto">
          <a:xfrm>
            <a:off x="5473700" y="987425"/>
            <a:ext cx="2397125" cy="981075"/>
          </a:xfrm>
          <a:prstGeom prst="rect">
            <a:avLst/>
          </a:prstGeom>
          <a:noFill/>
          <a:ln w="9525">
            <a:noFill/>
            <a:miter lim="800000"/>
            <a:headEnd/>
            <a:tailEnd/>
          </a:ln>
          <a:effectLst/>
        </p:spPr>
        <p:txBody>
          <a:bodyPr wrap="none" lIns="0" tIns="0" rIns="0" bIns="0"/>
          <a:lstStyle/>
          <a:p>
            <a:pPr algn="l">
              <a:lnSpc>
                <a:spcPct val="90000"/>
              </a:lnSpc>
            </a:pPr>
            <a:r>
              <a:rPr lang="en-US" b="1"/>
              <a:t>Next amino acid</a:t>
            </a:r>
          </a:p>
          <a:p>
            <a:pPr algn="l">
              <a:lnSpc>
                <a:spcPct val="90000"/>
              </a:lnSpc>
            </a:pPr>
            <a:r>
              <a:rPr lang="en-US" b="1"/>
              <a:t>to be added to</a:t>
            </a:r>
          </a:p>
          <a:p>
            <a:pPr algn="l">
              <a:lnSpc>
                <a:spcPct val="90000"/>
              </a:lnSpc>
            </a:pPr>
            <a:r>
              <a:rPr lang="en-US" b="1"/>
              <a:t>polypeptide</a:t>
            </a:r>
          </a:p>
        </p:txBody>
      </p:sp>
      <p:sp>
        <p:nvSpPr>
          <p:cNvPr id="910346" name="Text Box 10"/>
          <p:cNvSpPr txBox="1">
            <a:spLocks noChangeArrowheads="1"/>
          </p:cNvSpPr>
          <p:nvPr/>
        </p:nvSpPr>
        <p:spPr bwMode="auto">
          <a:xfrm>
            <a:off x="1436688" y="2374900"/>
            <a:ext cx="1714500" cy="723900"/>
          </a:xfrm>
          <a:prstGeom prst="rect">
            <a:avLst/>
          </a:prstGeom>
          <a:noFill/>
          <a:ln w="9525">
            <a:noFill/>
            <a:miter lim="800000"/>
            <a:headEnd/>
            <a:tailEnd/>
          </a:ln>
          <a:effectLst/>
        </p:spPr>
        <p:txBody>
          <a:bodyPr wrap="none" lIns="0" tIns="0" rIns="0" bIns="0"/>
          <a:lstStyle/>
          <a:p>
            <a:pPr algn="l">
              <a:lnSpc>
                <a:spcPct val="90000"/>
              </a:lnSpc>
            </a:pPr>
            <a:r>
              <a:rPr lang="en-US" b="1"/>
              <a:t>Growing</a:t>
            </a:r>
          </a:p>
          <a:p>
            <a:pPr algn="l">
              <a:lnSpc>
                <a:spcPct val="90000"/>
              </a:lnSpc>
            </a:pPr>
            <a:r>
              <a:rPr lang="en-US" b="1"/>
              <a:t>polypeptide</a:t>
            </a:r>
          </a:p>
        </p:txBody>
      </p:sp>
      <p:sp>
        <p:nvSpPr>
          <p:cNvPr id="910347" name="Text Box 11"/>
          <p:cNvSpPr txBox="1">
            <a:spLocks noChangeArrowheads="1"/>
          </p:cNvSpPr>
          <p:nvPr/>
        </p:nvSpPr>
        <p:spPr bwMode="auto">
          <a:xfrm>
            <a:off x="3978275" y="5392738"/>
            <a:ext cx="1136650" cy="327025"/>
          </a:xfrm>
          <a:prstGeom prst="rect">
            <a:avLst/>
          </a:prstGeom>
          <a:noFill/>
          <a:ln w="9525">
            <a:noFill/>
            <a:miter lim="800000"/>
            <a:headEnd/>
            <a:tailEnd/>
          </a:ln>
          <a:effectLst/>
        </p:spPr>
        <p:txBody>
          <a:bodyPr wrap="none" lIns="0" tIns="0" rIns="0" bIns="0"/>
          <a:lstStyle/>
          <a:p>
            <a:pPr algn="l">
              <a:lnSpc>
                <a:spcPct val="80000"/>
              </a:lnSpc>
            </a:pPr>
            <a:r>
              <a:rPr lang="en-US" b="1"/>
              <a:t>Codons</a:t>
            </a:r>
          </a:p>
        </p:txBody>
      </p:sp>
      <p:sp>
        <p:nvSpPr>
          <p:cNvPr id="910348" name="Text Box 12"/>
          <p:cNvSpPr txBox="1">
            <a:spLocks noChangeArrowheads="1"/>
          </p:cNvSpPr>
          <p:nvPr/>
        </p:nvSpPr>
        <p:spPr bwMode="auto">
          <a:xfrm>
            <a:off x="6161088" y="3821113"/>
            <a:ext cx="1136650" cy="327025"/>
          </a:xfrm>
          <a:prstGeom prst="rect">
            <a:avLst/>
          </a:prstGeom>
          <a:noFill/>
          <a:ln w="9525">
            <a:noFill/>
            <a:miter lim="800000"/>
            <a:headEnd/>
            <a:tailEnd/>
          </a:ln>
          <a:effectLst/>
        </p:spPr>
        <p:txBody>
          <a:bodyPr wrap="none" lIns="0" tIns="0" rIns="0" bIns="0"/>
          <a:lstStyle/>
          <a:p>
            <a:pPr algn="l">
              <a:lnSpc>
                <a:spcPct val="80000"/>
              </a:lnSpc>
            </a:pPr>
            <a:r>
              <a:rPr lang="en-US" b="1"/>
              <a:t>tRNA</a:t>
            </a:r>
          </a:p>
        </p:txBody>
      </p:sp>
      <p:sp>
        <p:nvSpPr>
          <p:cNvPr id="910349" name="Line 13"/>
          <p:cNvSpPr>
            <a:spLocks noChangeShapeType="1"/>
          </p:cNvSpPr>
          <p:nvPr/>
        </p:nvSpPr>
        <p:spPr bwMode="auto">
          <a:xfrm flipV="1">
            <a:off x="5013325" y="1141413"/>
            <a:ext cx="400050" cy="1289050"/>
          </a:xfrm>
          <a:prstGeom prst="line">
            <a:avLst/>
          </a:prstGeom>
          <a:noFill/>
          <a:ln w="25400">
            <a:solidFill>
              <a:schemeClr val="tx1"/>
            </a:solidFill>
            <a:round/>
            <a:headEnd/>
            <a:tailEnd/>
          </a:ln>
          <a:effectLst/>
        </p:spPr>
        <p:txBody>
          <a:bodyPr wrap="none" anchor="ctr"/>
          <a:lstStyle/>
          <a:p>
            <a:endParaRPr lang="en-US"/>
          </a:p>
        </p:txBody>
      </p:sp>
      <p:sp>
        <p:nvSpPr>
          <p:cNvPr id="910350" name="Line 14"/>
          <p:cNvSpPr>
            <a:spLocks noChangeShapeType="1"/>
          </p:cNvSpPr>
          <p:nvPr/>
        </p:nvSpPr>
        <p:spPr bwMode="auto">
          <a:xfrm>
            <a:off x="4989513" y="3952875"/>
            <a:ext cx="1098550" cy="0"/>
          </a:xfrm>
          <a:prstGeom prst="line">
            <a:avLst/>
          </a:prstGeom>
          <a:noFill/>
          <a:ln w="25400">
            <a:solidFill>
              <a:schemeClr val="tx1"/>
            </a:solidFill>
            <a:round/>
            <a:headEnd/>
            <a:tailEnd/>
          </a:ln>
          <a:effectLst/>
        </p:spPr>
        <p:txBody>
          <a:bodyPr wrap="none" anchor="ctr"/>
          <a:lstStyle/>
          <a:p>
            <a:endParaRPr lang="en-US"/>
          </a:p>
        </p:txBody>
      </p:sp>
      <p:sp>
        <p:nvSpPr>
          <p:cNvPr id="910351" name="Line 15"/>
          <p:cNvSpPr>
            <a:spLocks noChangeShapeType="1"/>
          </p:cNvSpPr>
          <p:nvPr/>
        </p:nvSpPr>
        <p:spPr bwMode="auto">
          <a:xfrm flipV="1">
            <a:off x="3197225" y="2571750"/>
            <a:ext cx="939800" cy="279400"/>
          </a:xfrm>
          <a:prstGeom prst="line">
            <a:avLst/>
          </a:prstGeom>
          <a:noFill/>
          <a:ln w="25400">
            <a:solidFill>
              <a:schemeClr val="tx1"/>
            </a:solidFill>
            <a:round/>
            <a:headEnd/>
            <a:tailEnd/>
          </a:ln>
          <a:effectLst/>
        </p:spPr>
        <p:txBody>
          <a:bodyPr wrap="none" anchor="ctr"/>
          <a:lstStyle/>
          <a:p>
            <a:endParaRPr lang="en-US"/>
          </a:p>
        </p:txBody>
      </p:sp>
      <p:sp>
        <p:nvSpPr>
          <p:cNvPr id="910352" name="AutoShape 16"/>
          <p:cNvSpPr>
            <a:spLocks/>
          </p:cNvSpPr>
          <p:nvPr/>
        </p:nvSpPr>
        <p:spPr bwMode="auto">
          <a:xfrm rot="5400000">
            <a:off x="4059238" y="4953000"/>
            <a:ext cx="241300" cy="647700"/>
          </a:xfrm>
          <a:prstGeom prst="rightBrace">
            <a:avLst>
              <a:gd name="adj1" fmla="val 22368"/>
              <a:gd name="adj2" fmla="val 50000"/>
            </a:avLst>
          </a:prstGeom>
          <a:noFill/>
          <a:ln w="25400">
            <a:solidFill>
              <a:schemeClr val="tx1"/>
            </a:solidFill>
            <a:round/>
            <a:headEnd/>
            <a:tailEnd/>
          </a:ln>
          <a:effectLst/>
        </p:spPr>
        <p:txBody>
          <a:bodyPr wrap="none" anchor="ctr"/>
          <a:lstStyle/>
          <a:p>
            <a:endParaRPr lang="en-US"/>
          </a:p>
        </p:txBody>
      </p:sp>
      <p:sp>
        <p:nvSpPr>
          <p:cNvPr id="910353" name="AutoShape 17"/>
          <p:cNvSpPr>
            <a:spLocks/>
          </p:cNvSpPr>
          <p:nvPr/>
        </p:nvSpPr>
        <p:spPr bwMode="auto">
          <a:xfrm rot="5400000">
            <a:off x="4737101" y="4957762"/>
            <a:ext cx="241300" cy="631825"/>
          </a:xfrm>
          <a:prstGeom prst="rightBrace">
            <a:avLst>
              <a:gd name="adj1" fmla="val 21820"/>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165100" y="169863"/>
            <a:ext cx="8543925" cy="914400"/>
          </a:xfrm>
        </p:spPr>
        <p:txBody>
          <a:bodyPr/>
          <a:lstStyle/>
          <a:p>
            <a:pPr marL="1006475" indent="-1006475"/>
            <a:r>
              <a:rPr lang="en-US" sz="3200"/>
              <a:t>10.13 An initiation codon marks the start of an mRNA message</a:t>
            </a:r>
          </a:p>
        </p:txBody>
      </p:sp>
      <p:sp>
        <p:nvSpPr>
          <p:cNvPr id="912387" name="Rectangle 3"/>
          <p:cNvSpPr>
            <a:spLocks noGrp="1" noChangeArrowheads="1"/>
          </p:cNvSpPr>
          <p:nvPr>
            <p:ph type="body" idx="1"/>
          </p:nvPr>
        </p:nvSpPr>
        <p:spPr>
          <a:xfrm>
            <a:off x="44450" y="1320800"/>
            <a:ext cx="8534400" cy="5073650"/>
          </a:xfrm>
        </p:spPr>
        <p:txBody>
          <a:bodyPr/>
          <a:lstStyle/>
          <a:p>
            <a:pPr marL="455613" lvl="1">
              <a:lnSpc>
                <a:spcPct val="90000"/>
              </a:lnSpc>
              <a:spcBef>
                <a:spcPct val="40000"/>
              </a:spcBef>
              <a:spcAft>
                <a:spcPct val="15000"/>
              </a:spcAft>
            </a:pPr>
            <a:r>
              <a:rPr lang="en-US" sz="2800"/>
              <a:t>Initiation brings together the components needed to begin RNA synthesis</a:t>
            </a:r>
          </a:p>
          <a:p>
            <a:pPr marL="455613" lvl="1">
              <a:lnSpc>
                <a:spcPct val="90000"/>
              </a:lnSpc>
              <a:spcBef>
                <a:spcPct val="40000"/>
              </a:spcBef>
              <a:spcAft>
                <a:spcPct val="15000"/>
              </a:spcAft>
            </a:pPr>
            <a:r>
              <a:rPr lang="en-US" sz="2800"/>
              <a:t>Initiation occurs in two steps</a:t>
            </a:r>
          </a:p>
          <a:p>
            <a:pPr marL="1138238" lvl="2" indent="-334963">
              <a:lnSpc>
                <a:spcPct val="90000"/>
              </a:lnSpc>
              <a:spcBef>
                <a:spcPct val="40000"/>
              </a:spcBef>
              <a:spcAft>
                <a:spcPct val="15000"/>
              </a:spcAft>
              <a:buFont typeface="Arial" charset="0"/>
              <a:buAutoNum type="arabicPeriod"/>
            </a:pPr>
            <a:r>
              <a:rPr lang="en-US" sz="2400"/>
              <a:t>mRNA binds to a small ribosomal subunit, and the first tRNA binds to mRNA at the start codon</a:t>
            </a:r>
          </a:p>
          <a:p>
            <a:pPr marL="1833563" lvl="3">
              <a:lnSpc>
                <a:spcPct val="90000"/>
              </a:lnSpc>
              <a:spcBef>
                <a:spcPct val="40000"/>
              </a:spcBef>
              <a:spcAft>
                <a:spcPct val="15000"/>
              </a:spcAft>
              <a:buFontTx/>
              <a:buChar char="–"/>
            </a:pPr>
            <a:r>
              <a:rPr lang="en-US"/>
              <a:t>The start codon reads AUG and codes for methionine</a:t>
            </a:r>
          </a:p>
          <a:p>
            <a:pPr marL="1833563" lvl="3">
              <a:lnSpc>
                <a:spcPct val="90000"/>
              </a:lnSpc>
              <a:spcBef>
                <a:spcPct val="40000"/>
              </a:spcBef>
              <a:spcAft>
                <a:spcPct val="15000"/>
              </a:spcAft>
              <a:buFontTx/>
              <a:buChar char="–"/>
            </a:pPr>
            <a:r>
              <a:rPr lang="en-US"/>
              <a:t>The first tRNA has the anticodon UAC</a:t>
            </a:r>
            <a:endParaRPr lang="en-US" sz="1600"/>
          </a:p>
          <a:p>
            <a:pPr marL="1138238" lvl="2" indent="-334963">
              <a:lnSpc>
                <a:spcPct val="90000"/>
              </a:lnSpc>
              <a:spcBef>
                <a:spcPct val="40000"/>
              </a:spcBef>
              <a:spcAft>
                <a:spcPct val="15000"/>
              </a:spcAft>
              <a:buFont typeface="Arial" charset="0"/>
              <a:buAutoNum type="arabicPeriod" startAt="2"/>
            </a:pPr>
            <a:r>
              <a:rPr lang="en-US" sz="2400"/>
              <a:t>A large ribosomal subunit joins the small subunit, allowing the ribosome to function</a:t>
            </a:r>
            <a:endParaRPr lang="en-US" sz="1800"/>
          </a:p>
          <a:p>
            <a:pPr marL="1833563" lvl="3">
              <a:lnSpc>
                <a:spcPct val="90000"/>
              </a:lnSpc>
              <a:spcBef>
                <a:spcPct val="40000"/>
              </a:spcBef>
              <a:spcAft>
                <a:spcPct val="15000"/>
              </a:spcAft>
              <a:buFontTx/>
              <a:buChar char="–"/>
            </a:pPr>
            <a:r>
              <a:rPr lang="en-US"/>
              <a:t>The first tRNA occupies the P site, which will hold the growing peptide chain</a:t>
            </a:r>
          </a:p>
          <a:p>
            <a:pPr marL="1833563" lvl="3">
              <a:lnSpc>
                <a:spcPct val="90000"/>
              </a:lnSpc>
              <a:spcBef>
                <a:spcPct val="40000"/>
              </a:spcBef>
              <a:spcAft>
                <a:spcPct val="15000"/>
              </a:spcAft>
              <a:buFontTx/>
              <a:buChar char="–"/>
            </a:pPr>
            <a:r>
              <a:rPr lang="en-US"/>
              <a:t>The A site is available to receive the next tRNA</a:t>
            </a:r>
            <a:endParaRPr lang="en-US" sz="1600"/>
          </a:p>
        </p:txBody>
      </p:sp>
      <p:sp>
        <p:nvSpPr>
          <p:cNvPr id="91238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1238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1239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1239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43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14440" name="Picture 8" descr="10_13aMessengerRNA-U"/>
          <p:cNvPicPr>
            <a:picLocks noChangeAspect="1" noChangeArrowheads="1"/>
          </p:cNvPicPr>
          <p:nvPr/>
        </p:nvPicPr>
        <p:blipFill>
          <a:blip r:embed="rId5" cstate="print"/>
          <a:srcRect/>
          <a:stretch>
            <a:fillRect/>
          </a:stretch>
        </p:blipFill>
        <p:spPr bwMode="auto">
          <a:xfrm>
            <a:off x="296863" y="623888"/>
            <a:ext cx="8548687" cy="5608637"/>
          </a:xfrm>
          <a:prstGeom prst="rect">
            <a:avLst/>
          </a:prstGeom>
          <a:noFill/>
        </p:spPr>
      </p:pic>
      <p:sp>
        <p:nvSpPr>
          <p:cNvPr id="914441" name="Text Box 9"/>
          <p:cNvSpPr txBox="1">
            <a:spLocks noChangeArrowheads="1"/>
          </p:cNvSpPr>
          <p:nvPr/>
        </p:nvSpPr>
        <p:spPr bwMode="auto">
          <a:xfrm>
            <a:off x="495300" y="665163"/>
            <a:ext cx="3638550" cy="250825"/>
          </a:xfrm>
          <a:prstGeom prst="rect">
            <a:avLst/>
          </a:prstGeom>
          <a:noFill/>
          <a:ln w="9525">
            <a:noFill/>
            <a:miter lim="800000"/>
            <a:headEnd/>
            <a:tailEnd/>
          </a:ln>
          <a:effectLst/>
        </p:spPr>
        <p:txBody>
          <a:bodyPr wrap="none" lIns="0" tIns="0" rIns="0" bIns="0"/>
          <a:lstStyle/>
          <a:p>
            <a:pPr algn="l">
              <a:lnSpc>
                <a:spcPct val="80000"/>
              </a:lnSpc>
            </a:pPr>
            <a:r>
              <a:rPr lang="en-US" b="1"/>
              <a:t>Start of genetic message</a:t>
            </a:r>
          </a:p>
        </p:txBody>
      </p:sp>
      <p:sp>
        <p:nvSpPr>
          <p:cNvPr id="914442" name="Text Box 10"/>
          <p:cNvSpPr txBox="1">
            <a:spLocks noChangeArrowheads="1"/>
          </p:cNvSpPr>
          <p:nvPr/>
        </p:nvSpPr>
        <p:spPr bwMode="auto">
          <a:xfrm>
            <a:off x="6753225" y="4624388"/>
            <a:ext cx="614363" cy="277812"/>
          </a:xfrm>
          <a:prstGeom prst="rect">
            <a:avLst/>
          </a:prstGeom>
          <a:noFill/>
          <a:ln w="9525">
            <a:noFill/>
            <a:miter lim="800000"/>
            <a:headEnd/>
            <a:tailEnd/>
          </a:ln>
          <a:effectLst/>
        </p:spPr>
        <p:txBody>
          <a:bodyPr wrap="none" lIns="0" tIns="0" rIns="0" bIns="0"/>
          <a:lstStyle/>
          <a:p>
            <a:pPr algn="l">
              <a:lnSpc>
                <a:spcPct val="80000"/>
              </a:lnSpc>
            </a:pPr>
            <a:r>
              <a:rPr lang="en-US" b="1"/>
              <a:t>End</a:t>
            </a:r>
          </a:p>
        </p:txBody>
      </p:sp>
      <p:sp>
        <p:nvSpPr>
          <p:cNvPr id="914443" name="Line 11"/>
          <p:cNvSpPr>
            <a:spLocks noChangeShapeType="1"/>
          </p:cNvSpPr>
          <p:nvPr/>
        </p:nvSpPr>
        <p:spPr bwMode="auto">
          <a:xfrm>
            <a:off x="1854200" y="962025"/>
            <a:ext cx="0" cy="298450"/>
          </a:xfrm>
          <a:prstGeom prst="line">
            <a:avLst/>
          </a:prstGeom>
          <a:noFill/>
          <a:ln w="25400">
            <a:solidFill>
              <a:schemeClr val="tx1"/>
            </a:solidFill>
            <a:round/>
            <a:headEnd/>
            <a:tailEnd type="stealth" w="sm" len="sm"/>
          </a:ln>
          <a:effectLst/>
        </p:spPr>
        <p:txBody>
          <a:bodyPr wrap="none" anchor="ctr"/>
          <a:lstStyle/>
          <a:p>
            <a:endParaRPr lang="en-US"/>
          </a:p>
        </p:txBody>
      </p:sp>
      <p:sp>
        <p:nvSpPr>
          <p:cNvPr id="914444" name="Line 12"/>
          <p:cNvSpPr>
            <a:spLocks noChangeShapeType="1"/>
          </p:cNvSpPr>
          <p:nvPr/>
        </p:nvSpPr>
        <p:spPr bwMode="auto">
          <a:xfrm>
            <a:off x="6980238" y="4946650"/>
            <a:ext cx="0" cy="298450"/>
          </a:xfrm>
          <a:prstGeom prst="line">
            <a:avLst/>
          </a:prstGeom>
          <a:noFill/>
          <a:ln w="25400">
            <a:solidFill>
              <a:schemeClr val="tx1"/>
            </a:solidFill>
            <a:round/>
            <a:headEnd/>
            <a:tailEnd type="stealth" w="sm" len="sm"/>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116215" y="3931166"/>
            <a:ext cx="4842130" cy="2405838"/>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985007" y="386537"/>
            <a:ext cx="4990286" cy="285639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16486" name="Picture 6" descr="10_13bInitiation-U"/>
          <p:cNvPicPr>
            <a:picLocks noChangeAspect="1" noChangeArrowheads="1"/>
          </p:cNvPicPr>
          <p:nvPr/>
        </p:nvPicPr>
        <p:blipFill>
          <a:blip r:embed="rId5" cstate="print"/>
          <a:srcRect/>
          <a:stretch>
            <a:fillRect/>
          </a:stretch>
        </p:blipFill>
        <p:spPr bwMode="auto">
          <a:xfrm>
            <a:off x="296863" y="1952625"/>
            <a:ext cx="8548687" cy="2951163"/>
          </a:xfrm>
          <a:prstGeom prst="rect">
            <a:avLst/>
          </a:prstGeom>
          <a:noFill/>
        </p:spPr>
      </p:pic>
      <p:sp>
        <p:nvSpPr>
          <p:cNvPr id="916487" name="Oval 7"/>
          <p:cNvSpPr>
            <a:spLocks noChangeArrowheads="1"/>
          </p:cNvSpPr>
          <p:nvPr/>
        </p:nvSpPr>
        <p:spPr bwMode="auto">
          <a:xfrm>
            <a:off x="5365750" y="4486275"/>
            <a:ext cx="209550" cy="209550"/>
          </a:xfrm>
          <a:prstGeom prst="ellipse">
            <a:avLst/>
          </a:prstGeom>
          <a:solidFill>
            <a:srgbClr val="EF1A23"/>
          </a:solidFill>
          <a:ln w="9525">
            <a:noFill/>
            <a:round/>
            <a:headEnd/>
            <a:tailEnd/>
          </a:ln>
          <a:effectLst/>
        </p:spPr>
        <p:txBody>
          <a:bodyPr wrap="none" anchor="ctr"/>
          <a:lstStyle/>
          <a:p>
            <a:endParaRPr lang="en-US"/>
          </a:p>
        </p:txBody>
      </p:sp>
      <p:sp>
        <p:nvSpPr>
          <p:cNvPr id="916488" name="Text Box 8"/>
          <p:cNvSpPr txBox="1">
            <a:spLocks noChangeArrowheads="1"/>
          </p:cNvSpPr>
          <p:nvPr/>
        </p:nvSpPr>
        <p:spPr bwMode="auto">
          <a:xfrm>
            <a:off x="3449638" y="4294188"/>
            <a:ext cx="1584325" cy="454025"/>
          </a:xfrm>
          <a:prstGeom prst="rect">
            <a:avLst/>
          </a:prstGeom>
          <a:noFill/>
          <a:ln w="9525">
            <a:noFill/>
            <a:miter lim="800000"/>
            <a:headEnd/>
            <a:tailEnd/>
          </a:ln>
          <a:effectLst/>
        </p:spPr>
        <p:txBody>
          <a:bodyPr wrap="none" lIns="0" tIns="0" rIns="0" bIns="0"/>
          <a:lstStyle/>
          <a:p>
            <a:pPr algn="l">
              <a:lnSpc>
                <a:spcPct val="90000"/>
              </a:lnSpc>
            </a:pPr>
            <a:r>
              <a:rPr lang="en-US" sz="1600" b="1"/>
              <a:t>Small ribosomal</a:t>
            </a:r>
          </a:p>
          <a:p>
            <a:pPr algn="l">
              <a:lnSpc>
                <a:spcPct val="90000"/>
              </a:lnSpc>
            </a:pPr>
            <a:r>
              <a:rPr lang="en-US" sz="1600" b="1"/>
              <a:t>subunit</a:t>
            </a:r>
          </a:p>
        </p:txBody>
      </p:sp>
      <p:sp>
        <p:nvSpPr>
          <p:cNvPr id="916489" name="Line 9"/>
          <p:cNvSpPr>
            <a:spLocks noChangeShapeType="1"/>
          </p:cNvSpPr>
          <p:nvPr/>
        </p:nvSpPr>
        <p:spPr bwMode="auto">
          <a:xfrm flipH="1">
            <a:off x="2971800" y="4403725"/>
            <a:ext cx="428625" cy="0"/>
          </a:xfrm>
          <a:prstGeom prst="line">
            <a:avLst/>
          </a:prstGeom>
          <a:noFill/>
          <a:ln w="25400">
            <a:solidFill>
              <a:schemeClr val="tx1"/>
            </a:solidFill>
            <a:round/>
            <a:headEnd/>
            <a:tailEnd/>
          </a:ln>
          <a:effectLst/>
        </p:spPr>
        <p:txBody>
          <a:bodyPr wrap="none" anchor="ctr"/>
          <a:lstStyle/>
          <a:p>
            <a:endParaRPr lang="en-US"/>
          </a:p>
        </p:txBody>
      </p:sp>
      <p:sp>
        <p:nvSpPr>
          <p:cNvPr id="916490" name="Text Box 10"/>
          <p:cNvSpPr txBox="1">
            <a:spLocks noChangeArrowheads="1"/>
          </p:cNvSpPr>
          <p:nvPr/>
        </p:nvSpPr>
        <p:spPr bwMode="auto">
          <a:xfrm>
            <a:off x="2038350" y="4102100"/>
            <a:ext cx="611188" cy="446088"/>
          </a:xfrm>
          <a:prstGeom prst="rect">
            <a:avLst/>
          </a:prstGeom>
          <a:noFill/>
          <a:ln w="9525">
            <a:noFill/>
            <a:miter lim="800000"/>
            <a:headEnd/>
            <a:tailEnd/>
          </a:ln>
          <a:effectLst/>
        </p:spPr>
        <p:txBody>
          <a:bodyPr wrap="none" lIns="0" tIns="0" rIns="0" bIns="0"/>
          <a:lstStyle/>
          <a:p>
            <a:pPr algn="ctr">
              <a:lnSpc>
                <a:spcPct val="90000"/>
              </a:lnSpc>
            </a:pPr>
            <a:r>
              <a:rPr lang="en-US" sz="1600" b="1"/>
              <a:t>Start</a:t>
            </a:r>
          </a:p>
          <a:p>
            <a:pPr algn="ctr">
              <a:lnSpc>
                <a:spcPct val="90000"/>
              </a:lnSpc>
            </a:pPr>
            <a:r>
              <a:rPr lang="en-US" sz="1600" b="1"/>
              <a:t>codon</a:t>
            </a:r>
          </a:p>
        </p:txBody>
      </p:sp>
      <p:sp>
        <p:nvSpPr>
          <p:cNvPr id="916491" name="Text Box 11"/>
          <p:cNvSpPr txBox="1">
            <a:spLocks noChangeArrowheads="1"/>
          </p:cNvSpPr>
          <p:nvPr/>
        </p:nvSpPr>
        <p:spPr bwMode="auto">
          <a:xfrm>
            <a:off x="5157788" y="3186113"/>
            <a:ext cx="565150" cy="228600"/>
          </a:xfrm>
          <a:prstGeom prst="rect">
            <a:avLst/>
          </a:prstGeom>
          <a:noFill/>
          <a:ln w="9525">
            <a:noFill/>
            <a:miter lim="800000"/>
            <a:headEnd/>
            <a:tailEnd/>
          </a:ln>
          <a:effectLst/>
        </p:spPr>
        <p:txBody>
          <a:bodyPr wrap="none" lIns="0" tIns="0" rIns="0" bIns="0"/>
          <a:lstStyle/>
          <a:p>
            <a:pPr algn="l">
              <a:lnSpc>
                <a:spcPct val="90000"/>
              </a:lnSpc>
            </a:pPr>
            <a:r>
              <a:rPr lang="en-US" sz="1600" b="1"/>
              <a:t>P site</a:t>
            </a:r>
          </a:p>
        </p:txBody>
      </p:sp>
      <p:sp>
        <p:nvSpPr>
          <p:cNvPr id="916492" name="Line 12"/>
          <p:cNvSpPr>
            <a:spLocks noChangeShapeType="1"/>
          </p:cNvSpPr>
          <p:nvPr/>
        </p:nvSpPr>
        <p:spPr bwMode="auto">
          <a:xfrm>
            <a:off x="5740400" y="3327400"/>
            <a:ext cx="882650" cy="193675"/>
          </a:xfrm>
          <a:prstGeom prst="line">
            <a:avLst/>
          </a:prstGeom>
          <a:noFill/>
          <a:ln w="9525">
            <a:solidFill>
              <a:schemeClr val="tx1"/>
            </a:solidFill>
            <a:round/>
            <a:headEnd/>
            <a:tailEnd/>
          </a:ln>
          <a:effectLst/>
        </p:spPr>
        <p:txBody>
          <a:bodyPr wrap="none" anchor="ctr"/>
          <a:lstStyle/>
          <a:p>
            <a:endParaRPr lang="en-US"/>
          </a:p>
        </p:txBody>
      </p:sp>
      <p:sp>
        <p:nvSpPr>
          <p:cNvPr id="916493" name="Text Box 13"/>
          <p:cNvSpPr txBox="1">
            <a:spLocks noChangeArrowheads="1"/>
          </p:cNvSpPr>
          <p:nvPr/>
        </p:nvSpPr>
        <p:spPr bwMode="auto">
          <a:xfrm>
            <a:off x="538163" y="4337050"/>
            <a:ext cx="679450" cy="209550"/>
          </a:xfrm>
          <a:prstGeom prst="rect">
            <a:avLst/>
          </a:prstGeom>
          <a:noFill/>
          <a:ln w="9525">
            <a:noFill/>
            <a:miter lim="800000"/>
            <a:headEnd/>
            <a:tailEnd/>
          </a:ln>
          <a:effectLst/>
        </p:spPr>
        <p:txBody>
          <a:bodyPr wrap="none" lIns="0" tIns="0" rIns="0" bIns="0"/>
          <a:lstStyle/>
          <a:p>
            <a:pPr algn="l">
              <a:lnSpc>
                <a:spcPct val="90000"/>
              </a:lnSpc>
            </a:pPr>
            <a:r>
              <a:rPr lang="en-US" sz="1600" b="1"/>
              <a:t>mRNA</a:t>
            </a:r>
          </a:p>
        </p:txBody>
      </p:sp>
      <p:sp>
        <p:nvSpPr>
          <p:cNvPr id="916494" name="Text Box 14"/>
          <p:cNvSpPr txBox="1">
            <a:spLocks noChangeArrowheads="1"/>
          </p:cNvSpPr>
          <p:nvPr/>
        </p:nvSpPr>
        <p:spPr bwMode="auto">
          <a:xfrm>
            <a:off x="8096250" y="3270250"/>
            <a:ext cx="565150" cy="228600"/>
          </a:xfrm>
          <a:prstGeom prst="rect">
            <a:avLst/>
          </a:prstGeom>
          <a:noFill/>
          <a:ln w="9525">
            <a:noFill/>
            <a:miter lim="800000"/>
            <a:headEnd/>
            <a:tailEnd/>
          </a:ln>
          <a:effectLst/>
        </p:spPr>
        <p:txBody>
          <a:bodyPr wrap="none" lIns="0" tIns="0" rIns="0" bIns="0"/>
          <a:lstStyle/>
          <a:p>
            <a:pPr algn="l">
              <a:lnSpc>
                <a:spcPct val="90000"/>
              </a:lnSpc>
            </a:pPr>
            <a:r>
              <a:rPr lang="en-US" sz="1600" b="1"/>
              <a:t>A site</a:t>
            </a:r>
          </a:p>
        </p:txBody>
      </p:sp>
      <p:sp>
        <p:nvSpPr>
          <p:cNvPr id="916495" name="Text Box 15"/>
          <p:cNvSpPr txBox="1">
            <a:spLocks noChangeArrowheads="1"/>
          </p:cNvSpPr>
          <p:nvPr/>
        </p:nvSpPr>
        <p:spPr bwMode="auto">
          <a:xfrm>
            <a:off x="7835900" y="2254250"/>
            <a:ext cx="992188" cy="631825"/>
          </a:xfrm>
          <a:prstGeom prst="rect">
            <a:avLst/>
          </a:prstGeom>
          <a:noFill/>
          <a:ln w="9525">
            <a:noFill/>
            <a:miter lim="800000"/>
            <a:headEnd/>
            <a:tailEnd/>
          </a:ln>
          <a:effectLst/>
        </p:spPr>
        <p:txBody>
          <a:bodyPr wrap="none" lIns="0" tIns="0" rIns="0" bIns="0"/>
          <a:lstStyle/>
          <a:p>
            <a:pPr algn="l">
              <a:lnSpc>
                <a:spcPct val="90000"/>
              </a:lnSpc>
            </a:pPr>
            <a:r>
              <a:rPr lang="en-US" sz="1600" b="1"/>
              <a:t>Large </a:t>
            </a:r>
          </a:p>
          <a:p>
            <a:pPr algn="l">
              <a:lnSpc>
                <a:spcPct val="90000"/>
              </a:lnSpc>
            </a:pPr>
            <a:r>
              <a:rPr lang="en-US" sz="1600" b="1"/>
              <a:t>ribosomal</a:t>
            </a:r>
          </a:p>
          <a:p>
            <a:pPr algn="l">
              <a:lnSpc>
                <a:spcPct val="90000"/>
              </a:lnSpc>
            </a:pPr>
            <a:r>
              <a:rPr lang="en-US" sz="1600" b="1"/>
              <a:t>subunit</a:t>
            </a:r>
          </a:p>
        </p:txBody>
      </p:sp>
      <p:sp>
        <p:nvSpPr>
          <p:cNvPr id="916496" name="Text Box 16"/>
          <p:cNvSpPr txBox="1">
            <a:spLocks noChangeArrowheads="1"/>
          </p:cNvSpPr>
          <p:nvPr/>
        </p:nvSpPr>
        <p:spPr bwMode="auto">
          <a:xfrm>
            <a:off x="468313" y="2887663"/>
            <a:ext cx="1323975" cy="212725"/>
          </a:xfrm>
          <a:prstGeom prst="rect">
            <a:avLst/>
          </a:prstGeom>
          <a:noFill/>
          <a:ln w="9525">
            <a:noFill/>
            <a:miter lim="800000"/>
            <a:headEnd/>
            <a:tailEnd/>
          </a:ln>
          <a:effectLst/>
        </p:spPr>
        <p:txBody>
          <a:bodyPr wrap="none" lIns="0" tIns="0" rIns="0" bIns="0"/>
          <a:lstStyle/>
          <a:p>
            <a:pPr algn="l">
              <a:lnSpc>
                <a:spcPct val="90000"/>
              </a:lnSpc>
            </a:pPr>
            <a:r>
              <a:rPr lang="en-US" sz="1600" b="1"/>
              <a:t>Initiator tRNA</a:t>
            </a:r>
          </a:p>
        </p:txBody>
      </p:sp>
      <p:sp>
        <p:nvSpPr>
          <p:cNvPr id="916497" name="Text Box 17"/>
          <p:cNvSpPr txBox="1">
            <a:spLocks noChangeArrowheads="1"/>
          </p:cNvSpPr>
          <p:nvPr/>
        </p:nvSpPr>
        <p:spPr bwMode="auto">
          <a:xfrm rot="-1032164">
            <a:off x="2276475" y="2055813"/>
            <a:ext cx="371475" cy="196850"/>
          </a:xfrm>
          <a:prstGeom prst="rect">
            <a:avLst/>
          </a:prstGeom>
          <a:noFill/>
          <a:ln w="9525">
            <a:noFill/>
            <a:miter lim="800000"/>
            <a:headEnd/>
            <a:tailEnd/>
          </a:ln>
          <a:effectLst/>
        </p:spPr>
        <p:txBody>
          <a:bodyPr wrap="none" lIns="0" tIns="0" rIns="0" bIns="0"/>
          <a:lstStyle/>
          <a:p>
            <a:pPr algn="l">
              <a:lnSpc>
                <a:spcPct val="90000"/>
              </a:lnSpc>
            </a:pPr>
            <a:r>
              <a:rPr lang="en-US" sz="1600" b="1"/>
              <a:t>Met</a:t>
            </a:r>
          </a:p>
        </p:txBody>
      </p:sp>
      <p:sp>
        <p:nvSpPr>
          <p:cNvPr id="916498" name="Text Box 18"/>
          <p:cNvSpPr txBox="1">
            <a:spLocks noChangeArrowheads="1"/>
          </p:cNvSpPr>
          <p:nvPr/>
        </p:nvSpPr>
        <p:spPr bwMode="auto">
          <a:xfrm rot="-1032164">
            <a:off x="6838950" y="2074863"/>
            <a:ext cx="371475" cy="196850"/>
          </a:xfrm>
          <a:prstGeom prst="rect">
            <a:avLst/>
          </a:prstGeom>
          <a:noFill/>
          <a:ln w="9525">
            <a:noFill/>
            <a:miter lim="800000"/>
            <a:headEnd/>
            <a:tailEnd/>
          </a:ln>
          <a:effectLst/>
        </p:spPr>
        <p:txBody>
          <a:bodyPr wrap="none" lIns="0" tIns="0" rIns="0" bIns="0"/>
          <a:lstStyle/>
          <a:p>
            <a:pPr algn="l">
              <a:lnSpc>
                <a:spcPct val="90000"/>
              </a:lnSpc>
            </a:pPr>
            <a:r>
              <a:rPr lang="en-US" sz="1600" b="1"/>
              <a:t>Met</a:t>
            </a:r>
          </a:p>
        </p:txBody>
      </p:sp>
      <p:sp>
        <p:nvSpPr>
          <p:cNvPr id="916499" name="Line 19"/>
          <p:cNvSpPr>
            <a:spLocks noChangeShapeType="1"/>
          </p:cNvSpPr>
          <p:nvPr/>
        </p:nvSpPr>
        <p:spPr bwMode="auto">
          <a:xfrm>
            <a:off x="1812925" y="2997200"/>
            <a:ext cx="542925" cy="0"/>
          </a:xfrm>
          <a:prstGeom prst="line">
            <a:avLst/>
          </a:prstGeom>
          <a:noFill/>
          <a:ln w="25400">
            <a:solidFill>
              <a:schemeClr val="tx1"/>
            </a:solidFill>
            <a:round/>
            <a:headEnd/>
            <a:tailEnd/>
          </a:ln>
          <a:effectLst/>
        </p:spPr>
        <p:txBody>
          <a:bodyPr wrap="none" anchor="ctr"/>
          <a:lstStyle/>
          <a:p>
            <a:endParaRPr lang="en-US"/>
          </a:p>
        </p:txBody>
      </p:sp>
      <p:sp>
        <p:nvSpPr>
          <p:cNvPr id="916500" name="Line 20"/>
          <p:cNvSpPr>
            <a:spLocks noChangeShapeType="1"/>
          </p:cNvSpPr>
          <p:nvPr/>
        </p:nvSpPr>
        <p:spPr bwMode="auto">
          <a:xfrm>
            <a:off x="5743575" y="3324225"/>
            <a:ext cx="885825" cy="193675"/>
          </a:xfrm>
          <a:prstGeom prst="line">
            <a:avLst/>
          </a:prstGeom>
          <a:noFill/>
          <a:ln w="25400">
            <a:solidFill>
              <a:schemeClr val="tx1"/>
            </a:solidFill>
            <a:round/>
            <a:headEnd/>
            <a:tailEnd/>
          </a:ln>
          <a:effectLst/>
        </p:spPr>
        <p:txBody>
          <a:bodyPr wrap="none" anchor="ctr"/>
          <a:lstStyle/>
          <a:p>
            <a:endParaRPr lang="en-US"/>
          </a:p>
        </p:txBody>
      </p:sp>
      <p:sp>
        <p:nvSpPr>
          <p:cNvPr id="916501" name="Line 21"/>
          <p:cNvSpPr>
            <a:spLocks noChangeShapeType="1"/>
          </p:cNvSpPr>
          <p:nvPr/>
        </p:nvSpPr>
        <p:spPr bwMode="auto">
          <a:xfrm flipV="1">
            <a:off x="7664450" y="2546350"/>
            <a:ext cx="133350" cy="320675"/>
          </a:xfrm>
          <a:prstGeom prst="line">
            <a:avLst/>
          </a:prstGeom>
          <a:noFill/>
          <a:ln w="25400">
            <a:solidFill>
              <a:schemeClr val="tx1"/>
            </a:solidFill>
            <a:round/>
            <a:headEnd/>
            <a:tailEnd/>
          </a:ln>
          <a:effectLst/>
        </p:spPr>
        <p:txBody>
          <a:bodyPr wrap="none" anchor="ctr"/>
          <a:lstStyle/>
          <a:p>
            <a:endParaRPr lang="en-US"/>
          </a:p>
        </p:txBody>
      </p:sp>
      <p:sp>
        <p:nvSpPr>
          <p:cNvPr id="916502" name="Line 22"/>
          <p:cNvSpPr>
            <a:spLocks noChangeShapeType="1"/>
          </p:cNvSpPr>
          <p:nvPr/>
        </p:nvSpPr>
        <p:spPr bwMode="auto">
          <a:xfrm>
            <a:off x="7318375" y="3381375"/>
            <a:ext cx="733425" cy="0"/>
          </a:xfrm>
          <a:prstGeom prst="line">
            <a:avLst/>
          </a:prstGeom>
          <a:noFill/>
          <a:ln w="25400">
            <a:solidFill>
              <a:schemeClr val="tx1"/>
            </a:solidFill>
            <a:round/>
            <a:headEnd/>
            <a:tailEnd/>
          </a:ln>
          <a:effectLst/>
        </p:spPr>
        <p:txBody>
          <a:bodyPr wrap="none" anchor="ctr"/>
          <a:lstStyle/>
          <a:p>
            <a:endParaRPr lang="en-US"/>
          </a:p>
        </p:txBody>
      </p:sp>
      <p:sp>
        <p:nvSpPr>
          <p:cNvPr id="916503" name="Line 23"/>
          <p:cNvSpPr>
            <a:spLocks noChangeShapeType="1"/>
          </p:cNvSpPr>
          <p:nvPr/>
        </p:nvSpPr>
        <p:spPr bwMode="auto">
          <a:xfrm flipV="1">
            <a:off x="1162050" y="3956050"/>
            <a:ext cx="206375" cy="415925"/>
          </a:xfrm>
          <a:prstGeom prst="line">
            <a:avLst/>
          </a:prstGeom>
          <a:noFill/>
          <a:ln w="25400">
            <a:solidFill>
              <a:schemeClr val="tx1"/>
            </a:solidFill>
            <a:round/>
            <a:headEnd/>
            <a:tailEnd/>
          </a:ln>
          <a:effectLst/>
        </p:spPr>
        <p:txBody>
          <a:bodyPr wrap="none" anchor="ctr"/>
          <a:lstStyle/>
          <a:p>
            <a:endParaRPr lang="en-US"/>
          </a:p>
        </p:txBody>
      </p:sp>
      <p:sp>
        <p:nvSpPr>
          <p:cNvPr id="916504" name="AutoShape 24"/>
          <p:cNvSpPr>
            <a:spLocks/>
          </p:cNvSpPr>
          <p:nvPr/>
        </p:nvSpPr>
        <p:spPr bwMode="auto">
          <a:xfrm rot="5364771">
            <a:off x="2266157" y="3847306"/>
            <a:ext cx="133350" cy="433387"/>
          </a:xfrm>
          <a:prstGeom prst="rightBrace">
            <a:avLst>
              <a:gd name="adj1" fmla="val 27083"/>
              <a:gd name="adj2" fmla="val 50000"/>
            </a:avLst>
          </a:prstGeom>
          <a:noFill/>
          <a:ln w="25400">
            <a:solidFill>
              <a:schemeClr val="tx1"/>
            </a:solidFill>
            <a:round/>
            <a:headEnd/>
            <a:tailEnd/>
          </a:ln>
          <a:effectLst/>
        </p:spPr>
        <p:txBody>
          <a:bodyPr wrap="none" anchor="ctr"/>
          <a:lstStyle/>
          <a:p>
            <a:endParaRPr lang="en-US"/>
          </a:p>
        </p:txBody>
      </p:sp>
      <p:sp>
        <p:nvSpPr>
          <p:cNvPr id="916505" name="Text Box 25"/>
          <p:cNvSpPr txBox="1">
            <a:spLocks noChangeArrowheads="1"/>
          </p:cNvSpPr>
          <p:nvPr/>
        </p:nvSpPr>
        <p:spPr bwMode="auto">
          <a:xfrm>
            <a:off x="5405438" y="4500563"/>
            <a:ext cx="127000" cy="219075"/>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2</a:t>
            </a:r>
          </a:p>
        </p:txBody>
      </p:sp>
      <p:sp>
        <p:nvSpPr>
          <p:cNvPr id="916506" name="Oval 26"/>
          <p:cNvSpPr>
            <a:spLocks noChangeArrowheads="1"/>
          </p:cNvSpPr>
          <p:nvPr/>
        </p:nvSpPr>
        <p:spPr bwMode="auto">
          <a:xfrm>
            <a:off x="349250" y="4489450"/>
            <a:ext cx="209550" cy="209550"/>
          </a:xfrm>
          <a:prstGeom prst="ellipse">
            <a:avLst/>
          </a:prstGeom>
          <a:solidFill>
            <a:srgbClr val="EF1A23"/>
          </a:solidFill>
          <a:ln w="9525">
            <a:noFill/>
            <a:round/>
            <a:headEnd/>
            <a:tailEnd/>
          </a:ln>
          <a:effectLst/>
        </p:spPr>
        <p:txBody>
          <a:bodyPr wrap="none" anchor="ctr"/>
          <a:lstStyle/>
          <a:p>
            <a:endParaRPr lang="en-US"/>
          </a:p>
        </p:txBody>
      </p:sp>
      <p:sp>
        <p:nvSpPr>
          <p:cNvPr id="916507" name="Text Box 27"/>
          <p:cNvSpPr txBox="1">
            <a:spLocks noChangeArrowheads="1"/>
          </p:cNvSpPr>
          <p:nvPr/>
        </p:nvSpPr>
        <p:spPr bwMode="auto">
          <a:xfrm>
            <a:off x="388938" y="4503738"/>
            <a:ext cx="127000" cy="219075"/>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1</a:t>
            </a:r>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
          <p:cNvSpPr>
            <a:spLocks noGrp="1" noChangeArrowheads="1"/>
          </p:cNvSpPr>
          <p:nvPr>
            <p:ph type="title"/>
          </p:nvPr>
        </p:nvSpPr>
        <p:spPr>
          <a:xfrm>
            <a:off x="165100" y="169863"/>
            <a:ext cx="8616950" cy="1325562"/>
          </a:xfrm>
        </p:spPr>
        <p:txBody>
          <a:bodyPr/>
          <a:lstStyle/>
          <a:p>
            <a:pPr marL="1006475" indent="-1006475"/>
            <a:r>
              <a:rPr lang="en-US" sz="3200"/>
              <a:t>10.14 Elongation adds amino acids to the polypeptide chain until a stop codon terminates translation</a:t>
            </a:r>
          </a:p>
        </p:txBody>
      </p:sp>
      <p:sp>
        <p:nvSpPr>
          <p:cNvPr id="918531" name="Rectangle 3"/>
          <p:cNvSpPr>
            <a:spLocks noGrp="1" noChangeArrowheads="1"/>
          </p:cNvSpPr>
          <p:nvPr>
            <p:ph type="body" idx="1"/>
          </p:nvPr>
        </p:nvSpPr>
        <p:spPr>
          <a:xfrm>
            <a:off x="41275" y="1760538"/>
            <a:ext cx="8474075" cy="4240212"/>
          </a:xfrm>
        </p:spPr>
        <p:txBody>
          <a:bodyPr/>
          <a:lstStyle/>
          <a:p>
            <a:pPr marL="455613" lvl="1">
              <a:spcBef>
                <a:spcPct val="30000"/>
              </a:spcBef>
            </a:pPr>
            <a:r>
              <a:rPr lang="en-US" sz="2800"/>
              <a:t>Elongation is the addition of amino acids to the polypeptide chain</a:t>
            </a:r>
          </a:p>
          <a:p>
            <a:pPr marL="455613" lvl="1">
              <a:spcBef>
                <a:spcPct val="30000"/>
              </a:spcBef>
            </a:pPr>
            <a:r>
              <a:rPr lang="en-US" sz="2800"/>
              <a:t>Each cycle of elongation has three steps</a:t>
            </a:r>
          </a:p>
          <a:p>
            <a:pPr marL="1139825" lvl="2" indent="-336550">
              <a:spcBef>
                <a:spcPct val="30000"/>
              </a:spcBef>
              <a:buFont typeface="Arial" charset="0"/>
              <a:buAutoNum type="arabicPeriod"/>
            </a:pPr>
            <a:r>
              <a:rPr lang="en-US" sz="2400"/>
              <a:t>Codon recognition: next tRNA binds to the mRNA at the A site</a:t>
            </a:r>
          </a:p>
          <a:p>
            <a:pPr marL="1139825" lvl="2" indent="-336550">
              <a:spcBef>
                <a:spcPct val="30000"/>
              </a:spcBef>
              <a:buFont typeface="Arial" charset="0"/>
              <a:buAutoNum type="arabicPeriod"/>
            </a:pPr>
            <a:r>
              <a:rPr lang="en-US" sz="2400"/>
              <a:t>Peptide bond formation: joining of the new amino acid to the chain</a:t>
            </a:r>
          </a:p>
          <a:p>
            <a:pPr marL="1833563" lvl="3">
              <a:spcBef>
                <a:spcPct val="30000"/>
              </a:spcBef>
              <a:buFontTx/>
              <a:buChar char="–"/>
            </a:pPr>
            <a:r>
              <a:rPr lang="en-US"/>
              <a:t>Amino acids on the tRNA at the P site are attached by a covalent bond to the amino acid on the tRNA at the A site</a:t>
            </a:r>
          </a:p>
        </p:txBody>
      </p:sp>
      <p:sp>
        <p:nvSpPr>
          <p:cNvPr id="91853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18533" name="Line 5"/>
          <p:cNvSpPr>
            <a:spLocks noChangeShapeType="1"/>
          </p:cNvSpPr>
          <p:nvPr/>
        </p:nvSpPr>
        <p:spPr bwMode="auto">
          <a:xfrm>
            <a:off x="182563" y="1539875"/>
            <a:ext cx="8775700" cy="0"/>
          </a:xfrm>
          <a:prstGeom prst="line">
            <a:avLst/>
          </a:prstGeom>
          <a:noFill/>
          <a:ln w="76200">
            <a:solidFill>
              <a:srgbClr val="A8B99B"/>
            </a:solidFill>
            <a:round/>
            <a:headEnd/>
            <a:tailEnd/>
          </a:ln>
        </p:spPr>
        <p:txBody>
          <a:bodyPr wrap="none" anchor="ctr"/>
          <a:lstStyle/>
          <a:p>
            <a:endParaRPr lang="en-US"/>
          </a:p>
        </p:txBody>
      </p:sp>
      <p:sp>
        <p:nvSpPr>
          <p:cNvPr id="91853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1853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7" name="Rectangle 3"/>
          <p:cNvSpPr>
            <a:spLocks noGrp="1" noChangeArrowheads="1"/>
          </p:cNvSpPr>
          <p:nvPr>
            <p:ph type="body" idx="1"/>
          </p:nvPr>
        </p:nvSpPr>
        <p:spPr>
          <a:xfrm>
            <a:off x="69850" y="1211263"/>
            <a:ext cx="8534400" cy="5538787"/>
          </a:xfrm>
        </p:spPr>
        <p:txBody>
          <a:bodyPr/>
          <a:lstStyle/>
          <a:p>
            <a:pPr marL="455613" lvl="1">
              <a:spcBef>
                <a:spcPct val="30000"/>
              </a:spcBef>
              <a:buFont typeface="Wingdings" pitchFamily="48" charset="2"/>
              <a:buNone/>
            </a:pPr>
            <a:endParaRPr lang="en-US"/>
          </a:p>
          <a:p>
            <a:pPr marL="1138238" lvl="2" indent="-334963">
              <a:spcBef>
                <a:spcPct val="30000"/>
              </a:spcBef>
              <a:buFont typeface="Arial" charset="0"/>
              <a:buAutoNum type="arabicPeriod" startAt="3"/>
            </a:pPr>
            <a:r>
              <a:rPr lang="en-US" sz="2400"/>
              <a:t>Translocation: tRNA is released from the P site and the ribosome moves tRNA from the A site into the P site</a:t>
            </a:r>
          </a:p>
        </p:txBody>
      </p:sp>
      <p:sp>
        <p:nvSpPr>
          <p:cNvPr id="10096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1009669" name="Line 5"/>
          <p:cNvSpPr>
            <a:spLocks noChangeShapeType="1"/>
          </p:cNvSpPr>
          <p:nvPr/>
        </p:nvSpPr>
        <p:spPr bwMode="auto">
          <a:xfrm>
            <a:off x="182563" y="1539875"/>
            <a:ext cx="8775700" cy="0"/>
          </a:xfrm>
          <a:prstGeom prst="line">
            <a:avLst/>
          </a:prstGeom>
          <a:noFill/>
          <a:ln w="76200">
            <a:solidFill>
              <a:srgbClr val="A8B99B"/>
            </a:solidFill>
            <a:round/>
            <a:headEnd/>
            <a:tailEnd/>
          </a:ln>
        </p:spPr>
        <p:txBody>
          <a:bodyPr wrap="none" anchor="ctr"/>
          <a:lstStyle/>
          <a:p>
            <a:endParaRPr lang="en-US"/>
          </a:p>
        </p:txBody>
      </p:sp>
      <p:sp>
        <p:nvSpPr>
          <p:cNvPr id="100967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100967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1009673" name="Rectangle 9"/>
          <p:cNvSpPr>
            <a:spLocks noGrp="1" noChangeArrowheads="1"/>
          </p:cNvSpPr>
          <p:nvPr>
            <p:ph type="title"/>
          </p:nvPr>
        </p:nvSpPr>
        <p:spPr>
          <a:xfrm>
            <a:off x="169863" y="169863"/>
            <a:ext cx="8775700" cy="822325"/>
          </a:xfrm>
          <a:noFill/>
          <a:ln/>
        </p:spPr>
        <p:txBody>
          <a:bodyPr/>
          <a:lstStyle/>
          <a:p>
            <a:pPr marL="1006475" indent="-1006475"/>
            <a:r>
              <a:rPr lang="en-US" sz="3200"/>
              <a:t>10.14 Elongation adds amino acids to the polypeptide chain until a stop codon terminates translation</a:t>
            </a: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19" name="Rectangle 3"/>
          <p:cNvSpPr>
            <a:spLocks noGrp="1" noChangeArrowheads="1"/>
          </p:cNvSpPr>
          <p:nvPr>
            <p:ph type="body" idx="1"/>
          </p:nvPr>
        </p:nvSpPr>
        <p:spPr>
          <a:xfrm>
            <a:off x="44450" y="1697038"/>
            <a:ext cx="8534400" cy="4811712"/>
          </a:xfrm>
        </p:spPr>
        <p:txBody>
          <a:bodyPr/>
          <a:lstStyle/>
          <a:p>
            <a:pPr marL="455613" lvl="1">
              <a:spcBef>
                <a:spcPct val="30000"/>
              </a:spcBef>
              <a:spcAft>
                <a:spcPct val="0"/>
              </a:spcAft>
            </a:pPr>
            <a:r>
              <a:rPr lang="en-US" sz="2800"/>
              <a:t>Elongation continues until the ribosome reaches a </a:t>
            </a:r>
            <a:r>
              <a:rPr lang="en-US" sz="2800" b="1"/>
              <a:t>stop codon</a:t>
            </a:r>
            <a:endParaRPr lang="en-US" sz="2800"/>
          </a:p>
          <a:p>
            <a:pPr marL="455613" lvl="1">
              <a:spcBef>
                <a:spcPct val="30000"/>
              </a:spcBef>
              <a:spcAft>
                <a:spcPct val="0"/>
              </a:spcAft>
            </a:pPr>
            <a:r>
              <a:rPr lang="en-US" sz="2800"/>
              <a:t>Applying Your Knowledge</a:t>
            </a:r>
            <a:br>
              <a:rPr lang="en-US" sz="2800"/>
            </a:br>
            <a:r>
              <a:rPr lang="en-US" sz="2800"/>
              <a:t>How many cycles of elongation are required to produce a protein with 100 amino acids? </a:t>
            </a:r>
          </a:p>
          <a:p>
            <a:pPr marL="455613" lvl="1">
              <a:spcBef>
                <a:spcPct val="30000"/>
              </a:spcBef>
              <a:spcAft>
                <a:spcPct val="0"/>
              </a:spcAft>
            </a:pPr>
            <a:r>
              <a:rPr lang="en-US" sz="2800"/>
              <a:t>Termination </a:t>
            </a:r>
          </a:p>
          <a:p>
            <a:pPr marL="1138238" lvl="2" indent="-334963">
              <a:spcBef>
                <a:spcPct val="30000"/>
              </a:spcBef>
              <a:spcAft>
                <a:spcPct val="0"/>
              </a:spcAft>
              <a:buFontTx/>
              <a:buChar char="–"/>
            </a:pPr>
            <a:r>
              <a:rPr lang="en-US" sz="2400"/>
              <a:t>The completed polypeptide is released </a:t>
            </a:r>
          </a:p>
          <a:p>
            <a:pPr marL="1138238" lvl="2" indent="-334963">
              <a:spcBef>
                <a:spcPct val="30000"/>
              </a:spcBef>
              <a:spcAft>
                <a:spcPct val="0"/>
              </a:spcAft>
              <a:buFontTx/>
              <a:buChar char="–"/>
            </a:pPr>
            <a:r>
              <a:rPr lang="en-US" sz="2400"/>
              <a:t>The ribosomal subunits separate</a:t>
            </a:r>
          </a:p>
          <a:p>
            <a:pPr marL="1138238" lvl="2" indent="-334963">
              <a:spcBef>
                <a:spcPct val="30000"/>
              </a:spcBef>
              <a:spcAft>
                <a:spcPct val="0"/>
              </a:spcAft>
              <a:buFontTx/>
              <a:buChar char="–"/>
            </a:pPr>
            <a:r>
              <a:rPr lang="en-US" sz="2400"/>
              <a:t>mRNA is released and can be translated again </a:t>
            </a:r>
          </a:p>
        </p:txBody>
      </p:sp>
      <p:sp>
        <p:nvSpPr>
          <p:cNvPr id="9820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82021" name="Line 5"/>
          <p:cNvSpPr>
            <a:spLocks noChangeShapeType="1"/>
          </p:cNvSpPr>
          <p:nvPr/>
        </p:nvSpPr>
        <p:spPr bwMode="auto">
          <a:xfrm>
            <a:off x="182563" y="1539875"/>
            <a:ext cx="8775700" cy="0"/>
          </a:xfrm>
          <a:prstGeom prst="line">
            <a:avLst/>
          </a:prstGeom>
          <a:noFill/>
          <a:ln w="76200">
            <a:solidFill>
              <a:srgbClr val="A8B99B"/>
            </a:solidFill>
            <a:round/>
            <a:headEnd/>
            <a:tailEnd/>
          </a:ln>
        </p:spPr>
        <p:txBody>
          <a:bodyPr wrap="none" anchor="ctr"/>
          <a:lstStyle/>
          <a:p>
            <a:endParaRPr lang="en-US"/>
          </a:p>
        </p:txBody>
      </p:sp>
      <p:sp>
        <p:nvSpPr>
          <p:cNvPr id="98202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8202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982025" name="Rectangle 9"/>
          <p:cNvSpPr>
            <a:spLocks noGrp="1" noChangeArrowheads="1"/>
          </p:cNvSpPr>
          <p:nvPr>
            <p:ph type="title"/>
          </p:nvPr>
        </p:nvSpPr>
        <p:spPr>
          <a:xfrm>
            <a:off x="169863" y="169863"/>
            <a:ext cx="8775700" cy="822325"/>
          </a:xfrm>
          <a:noFill/>
          <a:ln/>
        </p:spPr>
        <p:txBody>
          <a:bodyPr/>
          <a:lstStyle/>
          <a:p>
            <a:pPr marL="1006475" indent="-1006475"/>
            <a:r>
              <a:rPr lang="en-US" sz="3200"/>
              <a:t>10.14 Elongation adds amino acids to the polypeptide chain until a stop codon terminates translation</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8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20584" name="Picture 8" descr="10_14PolypeptideElong_1-U"/>
          <p:cNvPicPr>
            <a:picLocks noChangeAspect="1" noChangeArrowheads="1"/>
          </p:cNvPicPr>
          <p:nvPr/>
        </p:nvPicPr>
        <p:blipFill>
          <a:blip r:embed="rId5" cstate="print"/>
          <a:srcRect/>
          <a:stretch>
            <a:fillRect/>
          </a:stretch>
        </p:blipFill>
        <p:spPr bwMode="auto">
          <a:xfrm>
            <a:off x="1852613" y="139700"/>
            <a:ext cx="5438775" cy="6578600"/>
          </a:xfrm>
          <a:prstGeom prst="rect">
            <a:avLst/>
          </a:prstGeom>
          <a:noFill/>
        </p:spPr>
      </p:pic>
      <p:sp>
        <p:nvSpPr>
          <p:cNvPr id="920585" name="Oval 9"/>
          <p:cNvSpPr>
            <a:spLocks noChangeArrowheads="1"/>
          </p:cNvSpPr>
          <p:nvPr/>
        </p:nvSpPr>
        <p:spPr bwMode="auto">
          <a:xfrm>
            <a:off x="5553075" y="15906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920586" name="Text Box 10"/>
          <p:cNvSpPr txBox="1">
            <a:spLocks noChangeArrowheads="1"/>
          </p:cNvSpPr>
          <p:nvPr/>
        </p:nvSpPr>
        <p:spPr bwMode="auto">
          <a:xfrm>
            <a:off x="3175000" y="417513"/>
            <a:ext cx="904875" cy="139700"/>
          </a:xfrm>
          <a:prstGeom prst="rect">
            <a:avLst/>
          </a:prstGeom>
          <a:noFill/>
          <a:ln w="9525">
            <a:noFill/>
            <a:miter lim="800000"/>
            <a:headEnd/>
            <a:tailEnd/>
          </a:ln>
          <a:effectLst/>
        </p:spPr>
        <p:txBody>
          <a:bodyPr wrap="none" lIns="0" tIns="0" rIns="0" bIns="0"/>
          <a:lstStyle/>
          <a:p>
            <a:pPr algn="l">
              <a:lnSpc>
                <a:spcPct val="80000"/>
              </a:lnSpc>
            </a:pPr>
            <a:r>
              <a:rPr lang="en-US" sz="1200" b="1"/>
              <a:t>Polypeptide</a:t>
            </a:r>
          </a:p>
        </p:txBody>
      </p:sp>
      <p:sp>
        <p:nvSpPr>
          <p:cNvPr id="920587" name="Text Box 11"/>
          <p:cNvSpPr txBox="1">
            <a:spLocks noChangeArrowheads="1"/>
          </p:cNvSpPr>
          <p:nvPr/>
        </p:nvSpPr>
        <p:spPr bwMode="auto">
          <a:xfrm>
            <a:off x="5540375" y="839788"/>
            <a:ext cx="466725" cy="149225"/>
          </a:xfrm>
          <a:prstGeom prst="rect">
            <a:avLst/>
          </a:prstGeom>
          <a:noFill/>
          <a:ln w="9525">
            <a:noFill/>
            <a:miter lim="800000"/>
            <a:headEnd/>
            <a:tailEnd/>
          </a:ln>
          <a:effectLst/>
        </p:spPr>
        <p:txBody>
          <a:bodyPr wrap="none" lIns="0" tIns="0" rIns="0" bIns="0"/>
          <a:lstStyle/>
          <a:p>
            <a:pPr algn="l">
              <a:lnSpc>
                <a:spcPct val="80000"/>
              </a:lnSpc>
            </a:pPr>
            <a:r>
              <a:rPr lang="en-US" sz="1200" b="1"/>
              <a:t>A site</a:t>
            </a:r>
          </a:p>
        </p:txBody>
      </p:sp>
      <p:sp>
        <p:nvSpPr>
          <p:cNvPr id="920588" name="Text Box 12"/>
          <p:cNvSpPr txBox="1">
            <a:spLocks noChangeArrowheads="1"/>
          </p:cNvSpPr>
          <p:nvPr/>
        </p:nvSpPr>
        <p:spPr bwMode="auto">
          <a:xfrm>
            <a:off x="5600700" y="16208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1</a:t>
            </a:r>
          </a:p>
        </p:txBody>
      </p:sp>
      <p:sp>
        <p:nvSpPr>
          <p:cNvPr id="920589" name="Text Box 13"/>
          <p:cNvSpPr txBox="1">
            <a:spLocks noChangeArrowheads="1"/>
          </p:cNvSpPr>
          <p:nvPr/>
        </p:nvSpPr>
        <p:spPr bwMode="auto">
          <a:xfrm>
            <a:off x="5794375" y="1633538"/>
            <a:ext cx="1501775" cy="177800"/>
          </a:xfrm>
          <a:prstGeom prst="rect">
            <a:avLst/>
          </a:prstGeom>
          <a:noFill/>
          <a:ln w="9525">
            <a:noFill/>
            <a:miter lim="800000"/>
            <a:headEnd/>
            <a:tailEnd/>
          </a:ln>
          <a:effectLst/>
        </p:spPr>
        <p:txBody>
          <a:bodyPr wrap="none" lIns="0" tIns="0" rIns="0" bIns="0"/>
          <a:lstStyle/>
          <a:p>
            <a:pPr algn="l">
              <a:lnSpc>
                <a:spcPct val="80000"/>
              </a:lnSpc>
            </a:pPr>
            <a:r>
              <a:rPr lang="en-US" sz="1200" b="1"/>
              <a:t>Codon recognition</a:t>
            </a:r>
          </a:p>
        </p:txBody>
      </p:sp>
      <p:sp>
        <p:nvSpPr>
          <p:cNvPr id="920590" name="Text Box 14"/>
          <p:cNvSpPr txBox="1">
            <a:spLocks noChangeArrowheads="1"/>
          </p:cNvSpPr>
          <p:nvPr/>
        </p:nvSpPr>
        <p:spPr bwMode="auto">
          <a:xfrm>
            <a:off x="4648200" y="1423988"/>
            <a:ext cx="606425" cy="292100"/>
          </a:xfrm>
          <a:prstGeom prst="rect">
            <a:avLst/>
          </a:prstGeom>
          <a:noFill/>
          <a:ln w="9525">
            <a:noFill/>
            <a:miter lim="800000"/>
            <a:headEnd/>
            <a:tailEnd/>
          </a:ln>
          <a:effectLst/>
        </p:spPr>
        <p:txBody>
          <a:bodyPr wrap="none" lIns="0" tIns="0" rIns="0" bIns="0"/>
          <a:lstStyle/>
          <a:p>
            <a:pPr algn="l">
              <a:lnSpc>
                <a:spcPct val="80000"/>
              </a:lnSpc>
            </a:pPr>
            <a:r>
              <a:rPr lang="en-US" sz="1200" b="1"/>
              <a:t>Codons</a:t>
            </a:r>
          </a:p>
        </p:txBody>
      </p:sp>
      <p:sp>
        <p:nvSpPr>
          <p:cNvPr id="920591" name="Text Box 15"/>
          <p:cNvSpPr txBox="1">
            <a:spLocks noChangeArrowheads="1"/>
          </p:cNvSpPr>
          <p:nvPr/>
        </p:nvSpPr>
        <p:spPr bwMode="auto">
          <a:xfrm>
            <a:off x="6324600" y="150813"/>
            <a:ext cx="628650" cy="390525"/>
          </a:xfrm>
          <a:prstGeom prst="rect">
            <a:avLst/>
          </a:prstGeom>
          <a:noFill/>
          <a:ln w="9525">
            <a:noFill/>
            <a:miter lim="800000"/>
            <a:headEnd/>
            <a:tailEnd/>
          </a:ln>
          <a:effectLst/>
        </p:spPr>
        <p:txBody>
          <a:bodyPr wrap="none" lIns="0" tIns="0" rIns="0" bIns="0"/>
          <a:lstStyle/>
          <a:p>
            <a:pPr algn="l">
              <a:lnSpc>
                <a:spcPct val="90000"/>
              </a:lnSpc>
            </a:pPr>
            <a:r>
              <a:rPr lang="en-US" sz="1200" b="1"/>
              <a:t>Amino</a:t>
            </a:r>
          </a:p>
          <a:p>
            <a:pPr algn="l">
              <a:lnSpc>
                <a:spcPct val="90000"/>
              </a:lnSpc>
            </a:pPr>
            <a:r>
              <a:rPr lang="en-US" sz="1200" b="1"/>
              <a:t>acid</a:t>
            </a:r>
          </a:p>
        </p:txBody>
      </p:sp>
      <p:sp>
        <p:nvSpPr>
          <p:cNvPr id="920592" name="Text Box 16"/>
          <p:cNvSpPr txBox="1">
            <a:spLocks noChangeArrowheads="1"/>
          </p:cNvSpPr>
          <p:nvPr/>
        </p:nvSpPr>
        <p:spPr bwMode="auto">
          <a:xfrm>
            <a:off x="6413500" y="1084263"/>
            <a:ext cx="765175" cy="139700"/>
          </a:xfrm>
          <a:prstGeom prst="rect">
            <a:avLst/>
          </a:prstGeom>
          <a:noFill/>
          <a:ln w="9525">
            <a:noFill/>
            <a:miter lim="800000"/>
            <a:headEnd/>
            <a:tailEnd/>
          </a:ln>
          <a:effectLst/>
        </p:spPr>
        <p:txBody>
          <a:bodyPr wrap="none" lIns="0" tIns="0" rIns="0" bIns="0"/>
          <a:lstStyle/>
          <a:p>
            <a:pPr algn="l">
              <a:lnSpc>
                <a:spcPct val="80000"/>
              </a:lnSpc>
            </a:pPr>
            <a:r>
              <a:rPr lang="en-US" sz="1200" b="1"/>
              <a:t>Anticodon</a:t>
            </a:r>
          </a:p>
        </p:txBody>
      </p:sp>
      <p:sp>
        <p:nvSpPr>
          <p:cNvPr id="920593" name="Text Box 17"/>
          <p:cNvSpPr txBox="1">
            <a:spLocks noChangeArrowheads="1"/>
          </p:cNvSpPr>
          <p:nvPr/>
        </p:nvSpPr>
        <p:spPr bwMode="auto">
          <a:xfrm>
            <a:off x="3606800" y="846138"/>
            <a:ext cx="419100" cy="146050"/>
          </a:xfrm>
          <a:prstGeom prst="rect">
            <a:avLst/>
          </a:prstGeom>
          <a:noFill/>
          <a:ln w="9525">
            <a:noFill/>
            <a:miter lim="800000"/>
            <a:headEnd/>
            <a:tailEnd/>
          </a:ln>
          <a:effectLst/>
        </p:spPr>
        <p:txBody>
          <a:bodyPr wrap="none" lIns="0" tIns="0" rIns="0" bIns="0"/>
          <a:lstStyle/>
          <a:p>
            <a:pPr algn="l">
              <a:lnSpc>
                <a:spcPct val="80000"/>
              </a:lnSpc>
            </a:pPr>
            <a:r>
              <a:rPr lang="en-US" sz="1200" b="1"/>
              <a:t>P site</a:t>
            </a:r>
          </a:p>
        </p:txBody>
      </p:sp>
      <p:sp>
        <p:nvSpPr>
          <p:cNvPr id="920594" name="Text Box 18"/>
          <p:cNvSpPr txBox="1">
            <a:spLocks noChangeArrowheads="1"/>
          </p:cNvSpPr>
          <p:nvPr/>
        </p:nvSpPr>
        <p:spPr bwMode="auto">
          <a:xfrm>
            <a:off x="3184525" y="1370013"/>
            <a:ext cx="485775" cy="142875"/>
          </a:xfrm>
          <a:prstGeom prst="rect">
            <a:avLst/>
          </a:prstGeom>
          <a:noFill/>
          <a:ln w="9525">
            <a:noFill/>
            <a:miter lim="800000"/>
            <a:headEnd/>
            <a:tailEnd/>
          </a:ln>
          <a:effectLst/>
        </p:spPr>
        <p:txBody>
          <a:bodyPr wrap="none" lIns="0" tIns="0" rIns="0" bIns="0"/>
          <a:lstStyle/>
          <a:p>
            <a:pPr algn="l">
              <a:lnSpc>
                <a:spcPct val="80000"/>
              </a:lnSpc>
            </a:pPr>
            <a:r>
              <a:rPr lang="en-US" sz="1200" b="1"/>
              <a:t>mRNA</a:t>
            </a:r>
          </a:p>
        </p:txBody>
      </p:sp>
      <p:sp>
        <p:nvSpPr>
          <p:cNvPr id="920595" name="Line 19"/>
          <p:cNvSpPr>
            <a:spLocks noChangeShapeType="1"/>
          </p:cNvSpPr>
          <p:nvPr/>
        </p:nvSpPr>
        <p:spPr bwMode="auto">
          <a:xfrm>
            <a:off x="4060825" y="911225"/>
            <a:ext cx="577850" cy="0"/>
          </a:xfrm>
          <a:prstGeom prst="line">
            <a:avLst/>
          </a:prstGeom>
          <a:noFill/>
          <a:ln w="25400">
            <a:solidFill>
              <a:schemeClr val="tx1"/>
            </a:solidFill>
            <a:round/>
            <a:headEnd/>
            <a:tailEnd/>
          </a:ln>
          <a:effectLst/>
        </p:spPr>
        <p:txBody>
          <a:bodyPr wrap="none" anchor="ctr"/>
          <a:lstStyle/>
          <a:p>
            <a:endParaRPr lang="en-US"/>
          </a:p>
        </p:txBody>
      </p:sp>
      <p:sp>
        <p:nvSpPr>
          <p:cNvPr id="920596" name="Line 20"/>
          <p:cNvSpPr>
            <a:spLocks noChangeShapeType="1"/>
          </p:cNvSpPr>
          <p:nvPr/>
        </p:nvSpPr>
        <p:spPr bwMode="auto">
          <a:xfrm>
            <a:off x="5054600" y="904875"/>
            <a:ext cx="438150" cy="0"/>
          </a:xfrm>
          <a:prstGeom prst="line">
            <a:avLst/>
          </a:prstGeom>
          <a:noFill/>
          <a:ln w="25400">
            <a:solidFill>
              <a:schemeClr val="tx1"/>
            </a:solidFill>
            <a:round/>
            <a:headEnd/>
            <a:tailEnd/>
          </a:ln>
          <a:effectLst/>
        </p:spPr>
        <p:txBody>
          <a:bodyPr wrap="none" anchor="ctr"/>
          <a:lstStyle/>
          <a:p>
            <a:endParaRPr lang="en-US"/>
          </a:p>
        </p:txBody>
      </p:sp>
      <p:sp>
        <p:nvSpPr>
          <p:cNvPr id="920597" name="AutoShape 21"/>
          <p:cNvSpPr>
            <a:spLocks/>
          </p:cNvSpPr>
          <p:nvPr/>
        </p:nvSpPr>
        <p:spPr bwMode="auto">
          <a:xfrm rot="5350539">
            <a:off x="4733131" y="1262857"/>
            <a:ext cx="87313" cy="222250"/>
          </a:xfrm>
          <a:prstGeom prst="rightBrace">
            <a:avLst>
              <a:gd name="adj1" fmla="val 21212"/>
              <a:gd name="adj2" fmla="val 50000"/>
            </a:avLst>
          </a:prstGeom>
          <a:noFill/>
          <a:ln w="25400">
            <a:solidFill>
              <a:schemeClr val="tx1"/>
            </a:solidFill>
            <a:round/>
            <a:headEnd/>
            <a:tailEnd/>
          </a:ln>
          <a:effectLst/>
        </p:spPr>
        <p:txBody>
          <a:bodyPr wrap="none" anchor="ctr"/>
          <a:lstStyle/>
          <a:p>
            <a:endParaRPr lang="en-US"/>
          </a:p>
        </p:txBody>
      </p:sp>
      <p:sp>
        <p:nvSpPr>
          <p:cNvPr id="920598" name="AutoShape 22"/>
          <p:cNvSpPr>
            <a:spLocks/>
          </p:cNvSpPr>
          <p:nvPr/>
        </p:nvSpPr>
        <p:spPr bwMode="auto">
          <a:xfrm rot="5350539">
            <a:off x="4974431" y="1261269"/>
            <a:ext cx="90488" cy="215900"/>
          </a:xfrm>
          <a:prstGeom prst="rightBrace">
            <a:avLst>
              <a:gd name="adj1" fmla="val 19883"/>
              <a:gd name="adj2" fmla="val 50000"/>
            </a:avLst>
          </a:prstGeom>
          <a:noFill/>
          <a:ln w="25400">
            <a:solidFill>
              <a:schemeClr val="tx1"/>
            </a:solidFill>
            <a:round/>
            <a:headEnd/>
            <a:tailEnd/>
          </a:ln>
          <a:effectLst/>
        </p:spPr>
        <p:txBody>
          <a:bodyPr wrap="none" anchor="ctr"/>
          <a:lstStyle/>
          <a:p>
            <a:endParaRPr lang="en-US"/>
          </a:p>
        </p:txBody>
      </p:sp>
      <p:sp>
        <p:nvSpPr>
          <p:cNvPr id="920599" name="AutoShape 23"/>
          <p:cNvSpPr>
            <a:spLocks/>
          </p:cNvSpPr>
          <p:nvPr/>
        </p:nvSpPr>
        <p:spPr bwMode="auto">
          <a:xfrm rot="3250399">
            <a:off x="6346031" y="900907"/>
            <a:ext cx="77787" cy="304800"/>
          </a:xfrm>
          <a:prstGeom prst="rightBrace">
            <a:avLst>
              <a:gd name="adj1" fmla="val 32653"/>
              <a:gd name="adj2" fmla="val 50000"/>
            </a:avLst>
          </a:prstGeom>
          <a:noFill/>
          <a:ln w="25400">
            <a:solidFill>
              <a:schemeClr val="tx1"/>
            </a:solidFill>
            <a:round/>
            <a:headEnd/>
            <a:tailEnd/>
          </a:ln>
          <a:effectLst/>
        </p:spPr>
        <p:txBody>
          <a:bodyPr wrap="none" anchor="ctr"/>
          <a:lstStyle/>
          <a:p>
            <a:endParaRPr lang="en-US"/>
          </a:p>
        </p:txBody>
      </p:sp>
      <p:sp>
        <p:nvSpPr>
          <p:cNvPr id="920600" name="Line 24"/>
          <p:cNvSpPr>
            <a:spLocks noChangeShapeType="1"/>
          </p:cNvSpPr>
          <p:nvPr/>
        </p:nvSpPr>
        <p:spPr bwMode="auto">
          <a:xfrm>
            <a:off x="5956300" y="234950"/>
            <a:ext cx="323850" cy="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6532" name="Picture 4" descr="10_14PolypeptideElong_2-U"/>
          <p:cNvPicPr>
            <a:picLocks noChangeAspect="1" noChangeArrowheads="1"/>
          </p:cNvPicPr>
          <p:nvPr/>
        </p:nvPicPr>
        <p:blipFill>
          <a:blip r:embed="rId5" cstate="print"/>
          <a:srcRect/>
          <a:stretch>
            <a:fillRect/>
          </a:stretch>
        </p:blipFill>
        <p:spPr bwMode="auto">
          <a:xfrm>
            <a:off x="1852613" y="139700"/>
            <a:ext cx="5438775" cy="6578600"/>
          </a:xfrm>
          <a:prstGeom prst="rect">
            <a:avLst/>
          </a:prstGeom>
          <a:noFill/>
        </p:spPr>
      </p:pic>
      <p:sp>
        <p:nvSpPr>
          <p:cNvPr id="1046533" name="Oval 5"/>
          <p:cNvSpPr>
            <a:spLocks noChangeArrowheads="1"/>
          </p:cNvSpPr>
          <p:nvPr/>
        </p:nvSpPr>
        <p:spPr bwMode="auto">
          <a:xfrm>
            <a:off x="5553075" y="15906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46534" name="Text Box 6"/>
          <p:cNvSpPr txBox="1">
            <a:spLocks noChangeArrowheads="1"/>
          </p:cNvSpPr>
          <p:nvPr/>
        </p:nvSpPr>
        <p:spPr bwMode="auto">
          <a:xfrm>
            <a:off x="3175000" y="417513"/>
            <a:ext cx="904875" cy="139700"/>
          </a:xfrm>
          <a:prstGeom prst="rect">
            <a:avLst/>
          </a:prstGeom>
          <a:noFill/>
          <a:ln w="9525">
            <a:noFill/>
            <a:miter lim="800000"/>
            <a:headEnd/>
            <a:tailEnd/>
          </a:ln>
          <a:effectLst/>
        </p:spPr>
        <p:txBody>
          <a:bodyPr wrap="none" lIns="0" tIns="0" rIns="0" bIns="0"/>
          <a:lstStyle/>
          <a:p>
            <a:pPr algn="l">
              <a:lnSpc>
                <a:spcPct val="80000"/>
              </a:lnSpc>
            </a:pPr>
            <a:r>
              <a:rPr lang="en-US" sz="1200" b="1"/>
              <a:t>Polypeptide</a:t>
            </a:r>
          </a:p>
        </p:txBody>
      </p:sp>
      <p:sp>
        <p:nvSpPr>
          <p:cNvPr id="1046535" name="Text Box 7"/>
          <p:cNvSpPr txBox="1">
            <a:spLocks noChangeArrowheads="1"/>
          </p:cNvSpPr>
          <p:nvPr/>
        </p:nvSpPr>
        <p:spPr bwMode="auto">
          <a:xfrm>
            <a:off x="5540375" y="839788"/>
            <a:ext cx="466725" cy="149225"/>
          </a:xfrm>
          <a:prstGeom prst="rect">
            <a:avLst/>
          </a:prstGeom>
          <a:noFill/>
          <a:ln w="9525">
            <a:noFill/>
            <a:miter lim="800000"/>
            <a:headEnd/>
            <a:tailEnd/>
          </a:ln>
          <a:effectLst/>
        </p:spPr>
        <p:txBody>
          <a:bodyPr wrap="none" lIns="0" tIns="0" rIns="0" bIns="0"/>
          <a:lstStyle/>
          <a:p>
            <a:pPr algn="l">
              <a:lnSpc>
                <a:spcPct val="80000"/>
              </a:lnSpc>
            </a:pPr>
            <a:r>
              <a:rPr lang="en-US" sz="1200" b="1"/>
              <a:t>A site</a:t>
            </a:r>
          </a:p>
        </p:txBody>
      </p:sp>
      <p:sp>
        <p:nvSpPr>
          <p:cNvPr id="1046536" name="Text Box 8"/>
          <p:cNvSpPr txBox="1">
            <a:spLocks noChangeArrowheads="1"/>
          </p:cNvSpPr>
          <p:nvPr/>
        </p:nvSpPr>
        <p:spPr bwMode="auto">
          <a:xfrm>
            <a:off x="5600700" y="16208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1</a:t>
            </a:r>
          </a:p>
        </p:txBody>
      </p:sp>
      <p:sp>
        <p:nvSpPr>
          <p:cNvPr id="1046537" name="Text Box 9"/>
          <p:cNvSpPr txBox="1">
            <a:spLocks noChangeArrowheads="1"/>
          </p:cNvSpPr>
          <p:nvPr/>
        </p:nvSpPr>
        <p:spPr bwMode="auto">
          <a:xfrm>
            <a:off x="5794375" y="1633538"/>
            <a:ext cx="1501775" cy="177800"/>
          </a:xfrm>
          <a:prstGeom prst="rect">
            <a:avLst/>
          </a:prstGeom>
          <a:noFill/>
          <a:ln w="9525">
            <a:noFill/>
            <a:miter lim="800000"/>
            <a:headEnd/>
            <a:tailEnd/>
          </a:ln>
          <a:effectLst/>
        </p:spPr>
        <p:txBody>
          <a:bodyPr wrap="none" lIns="0" tIns="0" rIns="0" bIns="0"/>
          <a:lstStyle/>
          <a:p>
            <a:pPr algn="l">
              <a:lnSpc>
                <a:spcPct val="80000"/>
              </a:lnSpc>
            </a:pPr>
            <a:r>
              <a:rPr lang="en-US" sz="1200" b="1"/>
              <a:t>Codon recognition</a:t>
            </a:r>
          </a:p>
        </p:txBody>
      </p:sp>
      <p:sp>
        <p:nvSpPr>
          <p:cNvPr id="1046538" name="Text Box 10"/>
          <p:cNvSpPr txBox="1">
            <a:spLocks noChangeArrowheads="1"/>
          </p:cNvSpPr>
          <p:nvPr/>
        </p:nvSpPr>
        <p:spPr bwMode="auto">
          <a:xfrm>
            <a:off x="4648200" y="1423988"/>
            <a:ext cx="606425" cy="292100"/>
          </a:xfrm>
          <a:prstGeom prst="rect">
            <a:avLst/>
          </a:prstGeom>
          <a:noFill/>
          <a:ln w="9525">
            <a:noFill/>
            <a:miter lim="800000"/>
            <a:headEnd/>
            <a:tailEnd/>
          </a:ln>
          <a:effectLst/>
        </p:spPr>
        <p:txBody>
          <a:bodyPr wrap="none" lIns="0" tIns="0" rIns="0" bIns="0"/>
          <a:lstStyle/>
          <a:p>
            <a:pPr algn="l">
              <a:lnSpc>
                <a:spcPct val="80000"/>
              </a:lnSpc>
            </a:pPr>
            <a:r>
              <a:rPr lang="en-US" sz="1200" b="1"/>
              <a:t>Codons</a:t>
            </a:r>
          </a:p>
        </p:txBody>
      </p:sp>
      <p:sp>
        <p:nvSpPr>
          <p:cNvPr id="1046539" name="Text Box 11"/>
          <p:cNvSpPr txBox="1">
            <a:spLocks noChangeArrowheads="1"/>
          </p:cNvSpPr>
          <p:nvPr/>
        </p:nvSpPr>
        <p:spPr bwMode="auto">
          <a:xfrm>
            <a:off x="6324600" y="150813"/>
            <a:ext cx="628650" cy="390525"/>
          </a:xfrm>
          <a:prstGeom prst="rect">
            <a:avLst/>
          </a:prstGeom>
          <a:noFill/>
          <a:ln w="9525">
            <a:noFill/>
            <a:miter lim="800000"/>
            <a:headEnd/>
            <a:tailEnd/>
          </a:ln>
          <a:effectLst/>
        </p:spPr>
        <p:txBody>
          <a:bodyPr wrap="none" lIns="0" tIns="0" rIns="0" bIns="0"/>
          <a:lstStyle/>
          <a:p>
            <a:pPr algn="l">
              <a:lnSpc>
                <a:spcPct val="90000"/>
              </a:lnSpc>
            </a:pPr>
            <a:r>
              <a:rPr lang="en-US" sz="1200" b="1"/>
              <a:t>Amino</a:t>
            </a:r>
          </a:p>
          <a:p>
            <a:pPr algn="l">
              <a:lnSpc>
                <a:spcPct val="90000"/>
              </a:lnSpc>
            </a:pPr>
            <a:r>
              <a:rPr lang="en-US" sz="1200" b="1"/>
              <a:t>acid</a:t>
            </a:r>
          </a:p>
        </p:txBody>
      </p:sp>
      <p:sp>
        <p:nvSpPr>
          <p:cNvPr id="1046540" name="Text Box 12"/>
          <p:cNvSpPr txBox="1">
            <a:spLocks noChangeArrowheads="1"/>
          </p:cNvSpPr>
          <p:nvPr/>
        </p:nvSpPr>
        <p:spPr bwMode="auto">
          <a:xfrm>
            <a:off x="6413500" y="1084263"/>
            <a:ext cx="765175" cy="139700"/>
          </a:xfrm>
          <a:prstGeom prst="rect">
            <a:avLst/>
          </a:prstGeom>
          <a:noFill/>
          <a:ln w="9525">
            <a:noFill/>
            <a:miter lim="800000"/>
            <a:headEnd/>
            <a:tailEnd/>
          </a:ln>
          <a:effectLst/>
        </p:spPr>
        <p:txBody>
          <a:bodyPr wrap="none" lIns="0" tIns="0" rIns="0" bIns="0"/>
          <a:lstStyle/>
          <a:p>
            <a:pPr algn="l">
              <a:lnSpc>
                <a:spcPct val="80000"/>
              </a:lnSpc>
            </a:pPr>
            <a:r>
              <a:rPr lang="en-US" sz="1200" b="1"/>
              <a:t>Anticodon</a:t>
            </a:r>
          </a:p>
        </p:txBody>
      </p:sp>
      <p:sp>
        <p:nvSpPr>
          <p:cNvPr id="1046541" name="Text Box 13"/>
          <p:cNvSpPr txBox="1">
            <a:spLocks noChangeArrowheads="1"/>
          </p:cNvSpPr>
          <p:nvPr/>
        </p:nvSpPr>
        <p:spPr bwMode="auto">
          <a:xfrm>
            <a:off x="3606800" y="846138"/>
            <a:ext cx="419100" cy="146050"/>
          </a:xfrm>
          <a:prstGeom prst="rect">
            <a:avLst/>
          </a:prstGeom>
          <a:noFill/>
          <a:ln w="9525">
            <a:noFill/>
            <a:miter lim="800000"/>
            <a:headEnd/>
            <a:tailEnd/>
          </a:ln>
          <a:effectLst/>
        </p:spPr>
        <p:txBody>
          <a:bodyPr wrap="none" lIns="0" tIns="0" rIns="0" bIns="0"/>
          <a:lstStyle/>
          <a:p>
            <a:pPr algn="l">
              <a:lnSpc>
                <a:spcPct val="80000"/>
              </a:lnSpc>
            </a:pPr>
            <a:r>
              <a:rPr lang="en-US" sz="1200" b="1"/>
              <a:t>P site</a:t>
            </a:r>
          </a:p>
        </p:txBody>
      </p:sp>
      <p:sp>
        <p:nvSpPr>
          <p:cNvPr id="1046542" name="Text Box 14"/>
          <p:cNvSpPr txBox="1">
            <a:spLocks noChangeArrowheads="1"/>
          </p:cNvSpPr>
          <p:nvPr/>
        </p:nvSpPr>
        <p:spPr bwMode="auto">
          <a:xfrm>
            <a:off x="3184525" y="1370013"/>
            <a:ext cx="485775" cy="142875"/>
          </a:xfrm>
          <a:prstGeom prst="rect">
            <a:avLst/>
          </a:prstGeom>
          <a:noFill/>
          <a:ln w="9525">
            <a:noFill/>
            <a:miter lim="800000"/>
            <a:headEnd/>
            <a:tailEnd/>
          </a:ln>
          <a:effectLst/>
        </p:spPr>
        <p:txBody>
          <a:bodyPr wrap="none" lIns="0" tIns="0" rIns="0" bIns="0"/>
          <a:lstStyle/>
          <a:p>
            <a:pPr algn="l">
              <a:lnSpc>
                <a:spcPct val="80000"/>
              </a:lnSpc>
            </a:pPr>
            <a:r>
              <a:rPr lang="en-US" sz="1200" b="1"/>
              <a:t>mRNA</a:t>
            </a:r>
          </a:p>
        </p:txBody>
      </p:sp>
      <p:sp>
        <p:nvSpPr>
          <p:cNvPr id="1046543" name="Line 15"/>
          <p:cNvSpPr>
            <a:spLocks noChangeShapeType="1"/>
          </p:cNvSpPr>
          <p:nvPr/>
        </p:nvSpPr>
        <p:spPr bwMode="auto">
          <a:xfrm>
            <a:off x="4060825" y="911225"/>
            <a:ext cx="577850" cy="0"/>
          </a:xfrm>
          <a:prstGeom prst="line">
            <a:avLst/>
          </a:prstGeom>
          <a:noFill/>
          <a:ln w="25400">
            <a:solidFill>
              <a:schemeClr val="tx1"/>
            </a:solidFill>
            <a:round/>
            <a:headEnd/>
            <a:tailEnd/>
          </a:ln>
          <a:effectLst/>
        </p:spPr>
        <p:txBody>
          <a:bodyPr wrap="none" anchor="ctr"/>
          <a:lstStyle/>
          <a:p>
            <a:endParaRPr lang="en-US"/>
          </a:p>
        </p:txBody>
      </p:sp>
      <p:sp>
        <p:nvSpPr>
          <p:cNvPr id="1046544" name="Line 16"/>
          <p:cNvSpPr>
            <a:spLocks noChangeShapeType="1"/>
          </p:cNvSpPr>
          <p:nvPr/>
        </p:nvSpPr>
        <p:spPr bwMode="auto">
          <a:xfrm>
            <a:off x="5054600" y="904875"/>
            <a:ext cx="438150" cy="0"/>
          </a:xfrm>
          <a:prstGeom prst="line">
            <a:avLst/>
          </a:prstGeom>
          <a:noFill/>
          <a:ln w="25400">
            <a:solidFill>
              <a:schemeClr val="tx1"/>
            </a:solidFill>
            <a:round/>
            <a:headEnd/>
            <a:tailEnd/>
          </a:ln>
          <a:effectLst/>
        </p:spPr>
        <p:txBody>
          <a:bodyPr wrap="none" anchor="ctr"/>
          <a:lstStyle/>
          <a:p>
            <a:endParaRPr lang="en-US"/>
          </a:p>
        </p:txBody>
      </p:sp>
      <p:sp>
        <p:nvSpPr>
          <p:cNvPr id="1046545" name="AutoShape 17"/>
          <p:cNvSpPr>
            <a:spLocks/>
          </p:cNvSpPr>
          <p:nvPr/>
        </p:nvSpPr>
        <p:spPr bwMode="auto">
          <a:xfrm rot="5350539">
            <a:off x="4733131" y="1262857"/>
            <a:ext cx="87313" cy="222250"/>
          </a:xfrm>
          <a:prstGeom prst="rightBrace">
            <a:avLst>
              <a:gd name="adj1" fmla="val 21212"/>
              <a:gd name="adj2" fmla="val 50000"/>
            </a:avLst>
          </a:prstGeom>
          <a:noFill/>
          <a:ln w="25400">
            <a:solidFill>
              <a:schemeClr val="tx1"/>
            </a:solidFill>
            <a:round/>
            <a:headEnd/>
            <a:tailEnd/>
          </a:ln>
          <a:effectLst/>
        </p:spPr>
        <p:txBody>
          <a:bodyPr wrap="none" anchor="ctr"/>
          <a:lstStyle/>
          <a:p>
            <a:endParaRPr lang="en-US"/>
          </a:p>
        </p:txBody>
      </p:sp>
      <p:sp>
        <p:nvSpPr>
          <p:cNvPr id="1046546" name="AutoShape 18"/>
          <p:cNvSpPr>
            <a:spLocks/>
          </p:cNvSpPr>
          <p:nvPr/>
        </p:nvSpPr>
        <p:spPr bwMode="auto">
          <a:xfrm rot="5350539">
            <a:off x="4974431" y="1261269"/>
            <a:ext cx="90488" cy="215900"/>
          </a:xfrm>
          <a:prstGeom prst="rightBrace">
            <a:avLst>
              <a:gd name="adj1" fmla="val 19883"/>
              <a:gd name="adj2" fmla="val 50000"/>
            </a:avLst>
          </a:prstGeom>
          <a:noFill/>
          <a:ln w="25400">
            <a:solidFill>
              <a:schemeClr val="tx1"/>
            </a:solidFill>
            <a:round/>
            <a:headEnd/>
            <a:tailEnd/>
          </a:ln>
          <a:effectLst/>
        </p:spPr>
        <p:txBody>
          <a:bodyPr wrap="none" anchor="ctr"/>
          <a:lstStyle/>
          <a:p>
            <a:endParaRPr lang="en-US"/>
          </a:p>
        </p:txBody>
      </p:sp>
      <p:sp>
        <p:nvSpPr>
          <p:cNvPr id="1046547" name="AutoShape 19"/>
          <p:cNvSpPr>
            <a:spLocks/>
          </p:cNvSpPr>
          <p:nvPr/>
        </p:nvSpPr>
        <p:spPr bwMode="auto">
          <a:xfrm rot="3250399">
            <a:off x="6346031" y="900907"/>
            <a:ext cx="77787" cy="304800"/>
          </a:xfrm>
          <a:prstGeom prst="rightBrace">
            <a:avLst>
              <a:gd name="adj1" fmla="val 32653"/>
              <a:gd name="adj2" fmla="val 50000"/>
            </a:avLst>
          </a:prstGeom>
          <a:noFill/>
          <a:ln w="25400">
            <a:solidFill>
              <a:schemeClr val="tx1"/>
            </a:solidFill>
            <a:round/>
            <a:headEnd/>
            <a:tailEnd/>
          </a:ln>
          <a:effectLst/>
        </p:spPr>
        <p:txBody>
          <a:bodyPr wrap="none" anchor="ctr"/>
          <a:lstStyle/>
          <a:p>
            <a:endParaRPr lang="en-US"/>
          </a:p>
        </p:txBody>
      </p:sp>
      <p:sp>
        <p:nvSpPr>
          <p:cNvPr id="1046548" name="Line 20"/>
          <p:cNvSpPr>
            <a:spLocks noChangeShapeType="1"/>
          </p:cNvSpPr>
          <p:nvPr/>
        </p:nvSpPr>
        <p:spPr bwMode="auto">
          <a:xfrm>
            <a:off x="5956300" y="234950"/>
            <a:ext cx="323850" cy="0"/>
          </a:xfrm>
          <a:prstGeom prst="line">
            <a:avLst/>
          </a:prstGeom>
          <a:noFill/>
          <a:ln w="25400">
            <a:solidFill>
              <a:schemeClr val="tx1"/>
            </a:solidFill>
            <a:round/>
            <a:headEnd/>
            <a:tailEnd/>
          </a:ln>
          <a:effectLst/>
        </p:spPr>
        <p:txBody>
          <a:bodyPr wrap="none" anchor="ctr"/>
          <a:lstStyle/>
          <a:p>
            <a:endParaRPr lang="en-US"/>
          </a:p>
        </p:txBody>
      </p:sp>
      <p:sp>
        <p:nvSpPr>
          <p:cNvPr id="1046549" name="Oval 21"/>
          <p:cNvSpPr>
            <a:spLocks noChangeArrowheads="1"/>
          </p:cNvSpPr>
          <p:nvPr/>
        </p:nvSpPr>
        <p:spPr bwMode="auto">
          <a:xfrm>
            <a:off x="5653088" y="4375150"/>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46550" name="Text Box 22"/>
          <p:cNvSpPr txBox="1">
            <a:spLocks noChangeArrowheads="1"/>
          </p:cNvSpPr>
          <p:nvPr/>
        </p:nvSpPr>
        <p:spPr bwMode="auto">
          <a:xfrm>
            <a:off x="5700713" y="4405313"/>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2</a:t>
            </a:r>
          </a:p>
        </p:txBody>
      </p:sp>
      <p:sp>
        <p:nvSpPr>
          <p:cNvPr id="1046551" name="Text Box 23"/>
          <p:cNvSpPr txBox="1">
            <a:spLocks noChangeArrowheads="1"/>
          </p:cNvSpPr>
          <p:nvPr/>
        </p:nvSpPr>
        <p:spPr bwMode="auto">
          <a:xfrm>
            <a:off x="5881688" y="4383088"/>
            <a:ext cx="1006475" cy="292100"/>
          </a:xfrm>
          <a:prstGeom prst="rect">
            <a:avLst/>
          </a:prstGeom>
          <a:noFill/>
          <a:ln w="9525">
            <a:noFill/>
            <a:miter lim="800000"/>
            <a:headEnd/>
            <a:tailEnd/>
          </a:ln>
          <a:effectLst/>
        </p:spPr>
        <p:txBody>
          <a:bodyPr wrap="none" lIns="0" tIns="0" rIns="0" bIns="0"/>
          <a:lstStyle/>
          <a:p>
            <a:pPr algn="l">
              <a:lnSpc>
                <a:spcPct val="90000"/>
              </a:lnSpc>
            </a:pPr>
            <a:r>
              <a:rPr lang="en-US" sz="1200" b="1"/>
              <a:t>Peptide bond</a:t>
            </a:r>
          </a:p>
          <a:p>
            <a:pPr algn="l">
              <a:lnSpc>
                <a:spcPct val="90000"/>
              </a:lnSpc>
            </a:pPr>
            <a:r>
              <a:rPr lang="en-US" sz="1200" b="1"/>
              <a:t>formation</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7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48580" name="Picture 4" descr="10_14PolypeptideElong_3-U"/>
          <p:cNvPicPr>
            <a:picLocks noChangeAspect="1" noChangeArrowheads="1"/>
          </p:cNvPicPr>
          <p:nvPr/>
        </p:nvPicPr>
        <p:blipFill>
          <a:blip r:embed="rId5" cstate="print"/>
          <a:srcRect/>
          <a:stretch>
            <a:fillRect/>
          </a:stretch>
        </p:blipFill>
        <p:spPr bwMode="auto">
          <a:xfrm>
            <a:off x="1852613" y="139700"/>
            <a:ext cx="5438775" cy="6578600"/>
          </a:xfrm>
          <a:prstGeom prst="rect">
            <a:avLst/>
          </a:prstGeom>
          <a:noFill/>
        </p:spPr>
      </p:pic>
      <p:sp>
        <p:nvSpPr>
          <p:cNvPr id="1048581" name="Oval 5"/>
          <p:cNvSpPr>
            <a:spLocks noChangeArrowheads="1"/>
          </p:cNvSpPr>
          <p:nvPr/>
        </p:nvSpPr>
        <p:spPr bwMode="auto">
          <a:xfrm>
            <a:off x="5553075" y="15906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48582" name="Text Box 6"/>
          <p:cNvSpPr txBox="1">
            <a:spLocks noChangeArrowheads="1"/>
          </p:cNvSpPr>
          <p:nvPr/>
        </p:nvSpPr>
        <p:spPr bwMode="auto">
          <a:xfrm>
            <a:off x="3175000" y="417513"/>
            <a:ext cx="904875" cy="139700"/>
          </a:xfrm>
          <a:prstGeom prst="rect">
            <a:avLst/>
          </a:prstGeom>
          <a:noFill/>
          <a:ln w="9525">
            <a:noFill/>
            <a:miter lim="800000"/>
            <a:headEnd/>
            <a:tailEnd/>
          </a:ln>
          <a:effectLst/>
        </p:spPr>
        <p:txBody>
          <a:bodyPr wrap="none" lIns="0" tIns="0" rIns="0" bIns="0"/>
          <a:lstStyle/>
          <a:p>
            <a:pPr algn="l">
              <a:lnSpc>
                <a:spcPct val="80000"/>
              </a:lnSpc>
            </a:pPr>
            <a:r>
              <a:rPr lang="en-US" sz="1200" b="1"/>
              <a:t>Polypeptide</a:t>
            </a:r>
          </a:p>
        </p:txBody>
      </p:sp>
      <p:sp>
        <p:nvSpPr>
          <p:cNvPr id="1048583" name="Text Box 7"/>
          <p:cNvSpPr txBox="1">
            <a:spLocks noChangeArrowheads="1"/>
          </p:cNvSpPr>
          <p:nvPr/>
        </p:nvSpPr>
        <p:spPr bwMode="auto">
          <a:xfrm>
            <a:off x="5540375" y="839788"/>
            <a:ext cx="466725" cy="149225"/>
          </a:xfrm>
          <a:prstGeom prst="rect">
            <a:avLst/>
          </a:prstGeom>
          <a:noFill/>
          <a:ln w="9525">
            <a:noFill/>
            <a:miter lim="800000"/>
            <a:headEnd/>
            <a:tailEnd/>
          </a:ln>
          <a:effectLst/>
        </p:spPr>
        <p:txBody>
          <a:bodyPr wrap="none" lIns="0" tIns="0" rIns="0" bIns="0"/>
          <a:lstStyle/>
          <a:p>
            <a:pPr algn="l">
              <a:lnSpc>
                <a:spcPct val="80000"/>
              </a:lnSpc>
            </a:pPr>
            <a:r>
              <a:rPr lang="en-US" sz="1200" b="1"/>
              <a:t>A site</a:t>
            </a:r>
          </a:p>
        </p:txBody>
      </p:sp>
      <p:sp>
        <p:nvSpPr>
          <p:cNvPr id="1048584" name="Text Box 8"/>
          <p:cNvSpPr txBox="1">
            <a:spLocks noChangeArrowheads="1"/>
          </p:cNvSpPr>
          <p:nvPr/>
        </p:nvSpPr>
        <p:spPr bwMode="auto">
          <a:xfrm>
            <a:off x="5600700" y="16208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1</a:t>
            </a:r>
          </a:p>
        </p:txBody>
      </p:sp>
      <p:sp>
        <p:nvSpPr>
          <p:cNvPr id="1048585" name="Text Box 9"/>
          <p:cNvSpPr txBox="1">
            <a:spLocks noChangeArrowheads="1"/>
          </p:cNvSpPr>
          <p:nvPr/>
        </p:nvSpPr>
        <p:spPr bwMode="auto">
          <a:xfrm>
            <a:off x="5794375" y="1633538"/>
            <a:ext cx="1501775" cy="177800"/>
          </a:xfrm>
          <a:prstGeom prst="rect">
            <a:avLst/>
          </a:prstGeom>
          <a:noFill/>
          <a:ln w="9525">
            <a:noFill/>
            <a:miter lim="800000"/>
            <a:headEnd/>
            <a:tailEnd/>
          </a:ln>
          <a:effectLst/>
        </p:spPr>
        <p:txBody>
          <a:bodyPr wrap="none" lIns="0" tIns="0" rIns="0" bIns="0"/>
          <a:lstStyle/>
          <a:p>
            <a:pPr algn="l">
              <a:lnSpc>
                <a:spcPct val="80000"/>
              </a:lnSpc>
            </a:pPr>
            <a:r>
              <a:rPr lang="en-US" sz="1200" b="1"/>
              <a:t>Codon recognition</a:t>
            </a:r>
          </a:p>
        </p:txBody>
      </p:sp>
      <p:sp>
        <p:nvSpPr>
          <p:cNvPr id="1048586" name="Text Box 10"/>
          <p:cNvSpPr txBox="1">
            <a:spLocks noChangeArrowheads="1"/>
          </p:cNvSpPr>
          <p:nvPr/>
        </p:nvSpPr>
        <p:spPr bwMode="auto">
          <a:xfrm>
            <a:off x="4648200" y="1423988"/>
            <a:ext cx="606425" cy="292100"/>
          </a:xfrm>
          <a:prstGeom prst="rect">
            <a:avLst/>
          </a:prstGeom>
          <a:noFill/>
          <a:ln w="9525">
            <a:noFill/>
            <a:miter lim="800000"/>
            <a:headEnd/>
            <a:tailEnd/>
          </a:ln>
          <a:effectLst/>
        </p:spPr>
        <p:txBody>
          <a:bodyPr wrap="none" lIns="0" tIns="0" rIns="0" bIns="0"/>
          <a:lstStyle/>
          <a:p>
            <a:pPr algn="l">
              <a:lnSpc>
                <a:spcPct val="80000"/>
              </a:lnSpc>
            </a:pPr>
            <a:r>
              <a:rPr lang="en-US" sz="1200" b="1"/>
              <a:t>Codons</a:t>
            </a:r>
          </a:p>
        </p:txBody>
      </p:sp>
      <p:sp>
        <p:nvSpPr>
          <p:cNvPr id="1048587" name="Text Box 11"/>
          <p:cNvSpPr txBox="1">
            <a:spLocks noChangeArrowheads="1"/>
          </p:cNvSpPr>
          <p:nvPr/>
        </p:nvSpPr>
        <p:spPr bwMode="auto">
          <a:xfrm>
            <a:off x="6324600" y="150813"/>
            <a:ext cx="628650" cy="390525"/>
          </a:xfrm>
          <a:prstGeom prst="rect">
            <a:avLst/>
          </a:prstGeom>
          <a:noFill/>
          <a:ln w="9525">
            <a:noFill/>
            <a:miter lim="800000"/>
            <a:headEnd/>
            <a:tailEnd/>
          </a:ln>
          <a:effectLst/>
        </p:spPr>
        <p:txBody>
          <a:bodyPr wrap="none" lIns="0" tIns="0" rIns="0" bIns="0"/>
          <a:lstStyle/>
          <a:p>
            <a:pPr algn="l">
              <a:lnSpc>
                <a:spcPct val="90000"/>
              </a:lnSpc>
            </a:pPr>
            <a:r>
              <a:rPr lang="en-US" sz="1200" b="1"/>
              <a:t>Amino</a:t>
            </a:r>
          </a:p>
          <a:p>
            <a:pPr algn="l">
              <a:lnSpc>
                <a:spcPct val="90000"/>
              </a:lnSpc>
            </a:pPr>
            <a:r>
              <a:rPr lang="en-US" sz="1200" b="1"/>
              <a:t>acid</a:t>
            </a:r>
          </a:p>
        </p:txBody>
      </p:sp>
      <p:sp>
        <p:nvSpPr>
          <p:cNvPr id="1048588" name="Text Box 12"/>
          <p:cNvSpPr txBox="1">
            <a:spLocks noChangeArrowheads="1"/>
          </p:cNvSpPr>
          <p:nvPr/>
        </p:nvSpPr>
        <p:spPr bwMode="auto">
          <a:xfrm>
            <a:off x="6413500" y="1084263"/>
            <a:ext cx="765175" cy="139700"/>
          </a:xfrm>
          <a:prstGeom prst="rect">
            <a:avLst/>
          </a:prstGeom>
          <a:noFill/>
          <a:ln w="9525">
            <a:noFill/>
            <a:miter lim="800000"/>
            <a:headEnd/>
            <a:tailEnd/>
          </a:ln>
          <a:effectLst/>
        </p:spPr>
        <p:txBody>
          <a:bodyPr wrap="none" lIns="0" tIns="0" rIns="0" bIns="0"/>
          <a:lstStyle/>
          <a:p>
            <a:pPr algn="l">
              <a:lnSpc>
                <a:spcPct val="80000"/>
              </a:lnSpc>
            </a:pPr>
            <a:r>
              <a:rPr lang="en-US" sz="1200" b="1"/>
              <a:t>Anticodon</a:t>
            </a:r>
          </a:p>
        </p:txBody>
      </p:sp>
      <p:sp>
        <p:nvSpPr>
          <p:cNvPr id="1048589" name="Text Box 13"/>
          <p:cNvSpPr txBox="1">
            <a:spLocks noChangeArrowheads="1"/>
          </p:cNvSpPr>
          <p:nvPr/>
        </p:nvSpPr>
        <p:spPr bwMode="auto">
          <a:xfrm>
            <a:off x="3606800" y="846138"/>
            <a:ext cx="419100" cy="146050"/>
          </a:xfrm>
          <a:prstGeom prst="rect">
            <a:avLst/>
          </a:prstGeom>
          <a:noFill/>
          <a:ln w="9525">
            <a:noFill/>
            <a:miter lim="800000"/>
            <a:headEnd/>
            <a:tailEnd/>
          </a:ln>
          <a:effectLst/>
        </p:spPr>
        <p:txBody>
          <a:bodyPr wrap="none" lIns="0" tIns="0" rIns="0" bIns="0"/>
          <a:lstStyle/>
          <a:p>
            <a:pPr algn="l">
              <a:lnSpc>
                <a:spcPct val="80000"/>
              </a:lnSpc>
            </a:pPr>
            <a:r>
              <a:rPr lang="en-US" sz="1200" b="1"/>
              <a:t>P site</a:t>
            </a:r>
          </a:p>
        </p:txBody>
      </p:sp>
      <p:sp>
        <p:nvSpPr>
          <p:cNvPr id="1048590" name="Text Box 14"/>
          <p:cNvSpPr txBox="1">
            <a:spLocks noChangeArrowheads="1"/>
          </p:cNvSpPr>
          <p:nvPr/>
        </p:nvSpPr>
        <p:spPr bwMode="auto">
          <a:xfrm>
            <a:off x="3184525" y="1370013"/>
            <a:ext cx="485775" cy="142875"/>
          </a:xfrm>
          <a:prstGeom prst="rect">
            <a:avLst/>
          </a:prstGeom>
          <a:noFill/>
          <a:ln w="9525">
            <a:noFill/>
            <a:miter lim="800000"/>
            <a:headEnd/>
            <a:tailEnd/>
          </a:ln>
          <a:effectLst/>
        </p:spPr>
        <p:txBody>
          <a:bodyPr wrap="none" lIns="0" tIns="0" rIns="0" bIns="0"/>
          <a:lstStyle/>
          <a:p>
            <a:pPr algn="l">
              <a:lnSpc>
                <a:spcPct val="80000"/>
              </a:lnSpc>
            </a:pPr>
            <a:r>
              <a:rPr lang="en-US" sz="1200" b="1"/>
              <a:t>mRNA</a:t>
            </a:r>
          </a:p>
        </p:txBody>
      </p:sp>
      <p:sp>
        <p:nvSpPr>
          <p:cNvPr id="1048591" name="Line 15"/>
          <p:cNvSpPr>
            <a:spLocks noChangeShapeType="1"/>
          </p:cNvSpPr>
          <p:nvPr/>
        </p:nvSpPr>
        <p:spPr bwMode="auto">
          <a:xfrm>
            <a:off x="4060825" y="911225"/>
            <a:ext cx="577850" cy="0"/>
          </a:xfrm>
          <a:prstGeom prst="line">
            <a:avLst/>
          </a:prstGeom>
          <a:noFill/>
          <a:ln w="25400">
            <a:solidFill>
              <a:schemeClr val="tx1"/>
            </a:solidFill>
            <a:round/>
            <a:headEnd/>
            <a:tailEnd/>
          </a:ln>
          <a:effectLst/>
        </p:spPr>
        <p:txBody>
          <a:bodyPr wrap="none" anchor="ctr"/>
          <a:lstStyle/>
          <a:p>
            <a:endParaRPr lang="en-US"/>
          </a:p>
        </p:txBody>
      </p:sp>
      <p:sp>
        <p:nvSpPr>
          <p:cNvPr id="1048592" name="Line 16"/>
          <p:cNvSpPr>
            <a:spLocks noChangeShapeType="1"/>
          </p:cNvSpPr>
          <p:nvPr/>
        </p:nvSpPr>
        <p:spPr bwMode="auto">
          <a:xfrm>
            <a:off x="5054600" y="904875"/>
            <a:ext cx="438150" cy="0"/>
          </a:xfrm>
          <a:prstGeom prst="line">
            <a:avLst/>
          </a:prstGeom>
          <a:noFill/>
          <a:ln w="25400">
            <a:solidFill>
              <a:schemeClr val="tx1"/>
            </a:solidFill>
            <a:round/>
            <a:headEnd/>
            <a:tailEnd/>
          </a:ln>
          <a:effectLst/>
        </p:spPr>
        <p:txBody>
          <a:bodyPr wrap="none" anchor="ctr"/>
          <a:lstStyle/>
          <a:p>
            <a:endParaRPr lang="en-US"/>
          </a:p>
        </p:txBody>
      </p:sp>
      <p:sp>
        <p:nvSpPr>
          <p:cNvPr id="1048593" name="AutoShape 17"/>
          <p:cNvSpPr>
            <a:spLocks/>
          </p:cNvSpPr>
          <p:nvPr/>
        </p:nvSpPr>
        <p:spPr bwMode="auto">
          <a:xfrm rot="5350539">
            <a:off x="4733131" y="1262857"/>
            <a:ext cx="87313" cy="222250"/>
          </a:xfrm>
          <a:prstGeom prst="rightBrace">
            <a:avLst>
              <a:gd name="adj1" fmla="val 21212"/>
              <a:gd name="adj2" fmla="val 50000"/>
            </a:avLst>
          </a:prstGeom>
          <a:noFill/>
          <a:ln w="25400">
            <a:solidFill>
              <a:schemeClr val="tx1"/>
            </a:solidFill>
            <a:round/>
            <a:headEnd/>
            <a:tailEnd/>
          </a:ln>
          <a:effectLst/>
        </p:spPr>
        <p:txBody>
          <a:bodyPr wrap="none" anchor="ctr"/>
          <a:lstStyle/>
          <a:p>
            <a:endParaRPr lang="en-US"/>
          </a:p>
        </p:txBody>
      </p:sp>
      <p:sp>
        <p:nvSpPr>
          <p:cNvPr id="1048594" name="AutoShape 18"/>
          <p:cNvSpPr>
            <a:spLocks/>
          </p:cNvSpPr>
          <p:nvPr/>
        </p:nvSpPr>
        <p:spPr bwMode="auto">
          <a:xfrm rot="5350539">
            <a:off x="4974431" y="1261269"/>
            <a:ext cx="90488" cy="215900"/>
          </a:xfrm>
          <a:prstGeom prst="rightBrace">
            <a:avLst>
              <a:gd name="adj1" fmla="val 19883"/>
              <a:gd name="adj2" fmla="val 50000"/>
            </a:avLst>
          </a:prstGeom>
          <a:noFill/>
          <a:ln w="25400">
            <a:solidFill>
              <a:schemeClr val="tx1"/>
            </a:solidFill>
            <a:round/>
            <a:headEnd/>
            <a:tailEnd/>
          </a:ln>
          <a:effectLst/>
        </p:spPr>
        <p:txBody>
          <a:bodyPr wrap="none" anchor="ctr"/>
          <a:lstStyle/>
          <a:p>
            <a:endParaRPr lang="en-US"/>
          </a:p>
        </p:txBody>
      </p:sp>
      <p:sp>
        <p:nvSpPr>
          <p:cNvPr id="1048595" name="AutoShape 19"/>
          <p:cNvSpPr>
            <a:spLocks/>
          </p:cNvSpPr>
          <p:nvPr/>
        </p:nvSpPr>
        <p:spPr bwMode="auto">
          <a:xfrm rot="3250399">
            <a:off x="6346031" y="900907"/>
            <a:ext cx="77787" cy="304800"/>
          </a:xfrm>
          <a:prstGeom prst="rightBrace">
            <a:avLst>
              <a:gd name="adj1" fmla="val 32653"/>
              <a:gd name="adj2" fmla="val 50000"/>
            </a:avLst>
          </a:prstGeom>
          <a:noFill/>
          <a:ln w="25400">
            <a:solidFill>
              <a:schemeClr val="tx1"/>
            </a:solidFill>
            <a:round/>
            <a:headEnd/>
            <a:tailEnd/>
          </a:ln>
          <a:effectLst/>
        </p:spPr>
        <p:txBody>
          <a:bodyPr wrap="none" anchor="ctr"/>
          <a:lstStyle/>
          <a:p>
            <a:endParaRPr lang="en-US"/>
          </a:p>
        </p:txBody>
      </p:sp>
      <p:sp>
        <p:nvSpPr>
          <p:cNvPr id="1048596" name="Line 20"/>
          <p:cNvSpPr>
            <a:spLocks noChangeShapeType="1"/>
          </p:cNvSpPr>
          <p:nvPr/>
        </p:nvSpPr>
        <p:spPr bwMode="auto">
          <a:xfrm>
            <a:off x="5956300" y="234950"/>
            <a:ext cx="323850" cy="0"/>
          </a:xfrm>
          <a:prstGeom prst="line">
            <a:avLst/>
          </a:prstGeom>
          <a:noFill/>
          <a:ln w="25400">
            <a:solidFill>
              <a:schemeClr val="tx1"/>
            </a:solidFill>
            <a:round/>
            <a:headEnd/>
            <a:tailEnd/>
          </a:ln>
          <a:effectLst/>
        </p:spPr>
        <p:txBody>
          <a:bodyPr wrap="none" anchor="ctr"/>
          <a:lstStyle/>
          <a:p>
            <a:endParaRPr lang="en-US"/>
          </a:p>
        </p:txBody>
      </p:sp>
      <p:sp>
        <p:nvSpPr>
          <p:cNvPr id="1048597" name="Oval 21"/>
          <p:cNvSpPr>
            <a:spLocks noChangeArrowheads="1"/>
          </p:cNvSpPr>
          <p:nvPr/>
        </p:nvSpPr>
        <p:spPr bwMode="auto">
          <a:xfrm>
            <a:off x="5653088" y="4375150"/>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48598" name="Text Box 22"/>
          <p:cNvSpPr txBox="1">
            <a:spLocks noChangeArrowheads="1"/>
          </p:cNvSpPr>
          <p:nvPr/>
        </p:nvSpPr>
        <p:spPr bwMode="auto">
          <a:xfrm>
            <a:off x="5700713" y="4405313"/>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2</a:t>
            </a:r>
          </a:p>
        </p:txBody>
      </p:sp>
      <p:sp>
        <p:nvSpPr>
          <p:cNvPr id="1048599" name="Text Box 23"/>
          <p:cNvSpPr txBox="1">
            <a:spLocks noChangeArrowheads="1"/>
          </p:cNvSpPr>
          <p:nvPr/>
        </p:nvSpPr>
        <p:spPr bwMode="auto">
          <a:xfrm>
            <a:off x="5881688" y="4383088"/>
            <a:ext cx="1006475" cy="292100"/>
          </a:xfrm>
          <a:prstGeom prst="rect">
            <a:avLst/>
          </a:prstGeom>
          <a:noFill/>
          <a:ln w="9525">
            <a:noFill/>
            <a:miter lim="800000"/>
            <a:headEnd/>
            <a:tailEnd/>
          </a:ln>
          <a:effectLst/>
        </p:spPr>
        <p:txBody>
          <a:bodyPr wrap="none" lIns="0" tIns="0" rIns="0" bIns="0"/>
          <a:lstStyle/>
          <a:p>
            <a:pPr algn="l">
              <a:lnSpc>
                <a:spcPct val="90000"/>
              </a:lnSpc>
            </a:pPr>
            <a:r>
              <a:rPr lang="en-US" sz="1200" b="1"/>
              <a:t>Peptide bond</a:t>
            </a:r>
          </a:p>
          <a:p>
            <a:pPr algn="l">
              <a:lnSpc>
                <a:spcPct val="90000"/>
              </a:lnSpc>
            </a:pPr>
            <a:r>
              <a:rPr lang="en-US" sz="1200" b="1"/>
              <a:t>formation</a:t>
            </a:r>
          </a:p>
        </p:txBody>
      </p:sp>
      <p:sp>
        <p:nvSpPr>
          <p:cNvPr id="1048600" name="Oval 24"/>
          <p:cNvSpPr>
            <a:spLocks noChangeArrowheads="1"/>
          </p:cNvSpPr>
          <p:nvPr/>
        </p:nvSpPr>
        <p:spPr bwMode="auto">
          <a:xfrm>
            <a:off x="2046288" y="62515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48601" name="Text Box 25"/>
          <p:cNvSpPr txBox="1">
            <a:spLocks noChangeArrowheads="1"/>
          </p:cNvSpPr>
          <p:nvPr/>
        </p:nvSpPr>
        <p:spPr bwMode="auto">
          <a:xfrm>
            <a:off x="2100263" y="62817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3</a:t>
            </a:r>
          </a:p>
        </p:txBody>
      </p:sp>
      <p:sp>
        <p:nvSpPr>
          <p:cNvPr id="1048602" name="Text Box 26"/>
          <p:cNvSpPr txBox="1">
            <a:spLocks noChangeArrowheads="1"/>
          </p:cNvSpPr>
          <p:nvPr/>
        </p:nvSpPr>
        <p:spPr bwMode="auto">
          <a:xfrm>
            <a:off x="2259013" y="6262688"/>
            <a:ext cx="1006475" cy="292100"/>
          </a:xfrm>
          <a:prstGeom prst="rect">
            <a:avLst/>
          </a:prstGeom>
          <a:noFill/>
          <a:ln w="9525">
            <a:noFill/>
            <a:miter lim="800000"/>
            <a:headEnd/>
            <a:tailEnd/>
          </a:ln>
          <a:effectLst/>
        </p:spPr>
        <p:txBody>
          <a:bodyPr wrap="none" lIns="0" tIns="0" rIns="0" bIns="0"/>
          <a:lstStyle/>
          <a:p>
            <a:pPr algn="l">
              <a:lnSpc>
                <a:spcPct val="90000"/>
              </a:lnSpc>
            </a:pPr>
            <a:r>
              <a:rPr lang="en-US" sz="1200" b="1"/>
              <a:t>Translocation</a:t>
            </a:r>
          </a:p>
        </p:txBody>
      </p:sp>
      <p:sp>
        <p:nvSpPr>
          <p:cNvPr id="1048603" name="Text Box 27"/>
          <p:cNvSpPr txBox="1">
            <a:spLocks noChangeArrowheads="1"/>
          </p:cNvSpPr>
          <p:nvPr/>
        </p:nvSpPr>
        <p:spPr bwMode="auto">
          <a:xfrm>
            <a:off x="5238750" y="4856163"/>
            <a:ext cx="609600" cy="568325"/>
          </a:xfrm>
          <a:prstGeom prst="rect">
            <a:avLst/>
          </a:prstGeom>
          <a:noFill/>
          <a:ln w="9525">
            <a:noFill/>
            <a:miter lim="800000"/>
            <a:headEnd/>
            <a:tailEnd/>
          </a:ln>
          <a:effectLst/>
        </p:spPr>
        <p:txBody>
          <a:bodyPr wrap="none" lIns="0" tIns="0" rIns="0" bIns="0"/>
          <a:lstStyle/>
          <a:p>
            <a:pPr algn="l">
              <a:lnSpc>
                <a:spcPct val="90000"/>
              </a:lnSpc>
            </a:pPr>
            <a:r>
              <a:rPr lang="en-US" sz="1200" b="1"/>
              <a:t>New</a:t>
            </a:r>
          </a:p>
          <a:p>
            <a:pPr algn="l">
              <a:lnSpc>
                <a:spcPct val="90000"/>
              </a:lnSpc>
            </a:pPr>
            <a:r>
              <a:rPr lang="en-US" sz="1200" b="1"/>
              <a:t>peptide</a:t>
            </a:r>
          </a:p>
          <a:p>
            <a:pPr algn="l">
              <a:lnSpc>
                <a:spcPct val="90000"/>
              </a:lnSpc>
            </a:pPr>
            <a:r>
              <a:rPr lang="en-US" sz="1200" b="1"/>
              <a:t>bond</a:t>
            </a:r>
          </a:p>
        </p:txBody>
      </p:sp>
      <p:sp>
        <p:nvSpPr>
          <p:cNvPr id="1048604" name="Line 28"/>
          <p:cNvSpPr>
            <a:spLocks noChangeShapeType="1"/>
          </p:cNvSpPr>
          <p:nvPr/>
        </p:nvSpPr>
        <p:spPr bwMode="auto">
          <a:xfrm flipV="1">
            <a:off x="5045075" y="4943475"/>
            <a:ext cx="168275" cy="1333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50628" name="Picture 4" descr="10_14PolypeptideElong_4-U"/>
          <p:cNvPicPr>
            <a:picLocks noChangeAspect="1" noChangeArrowheads="1"/>
          </p:cNvPicPr>
          <p:nvPr/>
        </p:nvPicPr>
        <p:blipFill>
          <a:blip r:embed="rId5" cstate="print"/>
          <a:srcRect/>
          <a:stretch>
            <a:fillRect/>
          </a:stretch>
        </p:blipFill>
        <p:spPr bwMode="auto">
          <a:xfrm>
            <a:off x="1852613" y="139700"/>
            <a:ext cx="5438775" cy="6578600"/>
          </a:xfrm>
          <a:prstGeom prst="rect">
            <a:avLst/>
          </a:prstGeom>
          <a:noFill/>
        </p:spPr>
      </p:pic>
      <p:sp>
        <p:nvSpPr>
          <p:cNvPr id="1050629" name="Oval 5"/>
          <p:cNvSpPr>
            <a:spLocks noChangeArrowheads="1"/>
          </p:cNvSpPr>
          <p:nvPr/>
        </p:nvSpPr>
        <p:spPr bwMode="auto">
          <a:xfrm>
            <a:off x="5553075" y="15906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50630" name="Text Box 6"/>
          <p:cNvSpPr txBox="1">
            <a:spLocks noChangeArrowheads="1"/>
          </p:cNvSpPr>
          <p:nvPr/>
        </p:nvSpPr>
        <p:spPr bwMode="auto">
          <a:xfrm>
            <a:off x="3175000" y="417513"/>
            <a:ext cx="904875" cy="139700"/>
          </a:xfrm>
          <a:prstGeom prst="rect">
            <a:avLst/>
          </a:prstGeom>
          <a:noFill/>
          <a:ln w="9525">
            <a:noFill/>
            <a:miter lim="800000"/>
            <a:headEnd/>
            <a:tailEnd/>
          </a:ln>
          <a:effectLst/>
        </p:spPr>
        <p:txBody>
          <a:bodyPr wrap="none" lIns="0" tIns="0" rIns="0" bIns="0"/>
          <a:lstStyle/>
          <a:p>
            <a:pPr algn="l">
              <a:lnSpc>
                <a:spcPct val="80000"/>
              </a:lnSpc>
            </a:pPr>
            <a:r>
              <a:rPr lang="en-US" sz="1200" b="1"/>
              <a:t>Polypeptide</a:t>
            </a:r>
          </a:p>
        </p:txBody>
      </p:sp>
      <p:sp>
        <p:nvSpPr>
          <p:cNvPr id="1050631" name="Text Box 7"/>
          <p:cNvSpPr txBox="1">
            <a:spLocks noChangeArrowheads="1"/>
          </p:cNvSpPr>
          <p:nvPr/>
        </p:nvSpPr>
        <p:spPr bwMode="auto">
          <a:xfrm>
            <a:off x="5540375" y="839788"/>
            <a:ext cx="466725" cy="149225"/>
          </a:xfrm>
          <a:prstGeom prst="rect">
            <a:avLst/>
          </a:prstGeom>
          <a:noFill/>
          <a:ln w="9525">
            <a:noFill/>
            <a:miter lim="800000"/>
            <a:headEnd/>
            <a:tailEnd/>
          </a:ln>
          <a:effectLst/>
        </p:spPr>
        <p:txBody>
          <a:bodyPr wrap="none" lIns="0" tIns="0" rIns="0" bIns="0"/>
          <a:lstStyle/>
          <a:p>
            <a:pPr algn="l">
              <a:lnSpc>
                <a:spcPct val="80000"/>
              </a:lnSpc>
            </a:pPr>
            <a:r>
              <a:rPr lang="en-US" sz="1200" b="1"/>
              <a:t>A site</a:t>
            </a:r>
          </a:p>
        </p:txBody>
      </p:sp>
      <p:sp>
        <p:nvSpPr>
          <p:cNvPr id="1050632" name="Text Box 8"/>
          <p:cNvSpPr txBox="1">
            <a:spLocks noChangeArrowheads="1"/>
          </p:cNvSpPr>
          <p:nvPr/>
        </p:nvSpPr>
        <p:spPr bwMode="auto">
          <a:xfrm>
            <a:off x="5600700" y="16208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1</a:t>
            </a:r>
          </a:p>
        </p:txBody>
      </p:sp>
      <p:sp>
        <p:nvSpPr>
          <p:cNvPr id="1050633" name="Text Box 9"/>
          <p:cNvSpPr txBox="1">
            <a:spLocks noChangeArrowheads="1"/>
          </p:cNvSpPr>
          <p:nvPr/>
        </p:nvSpPr>
        <p:spPr bwMode="auto">
          <a:xfrm>
            <a:off x="5794375" y="1633538"/>
            <a:ext cx="1501775" cy="177800"/>
          </a:xfrm>
          <a:prstGeom prst="rect">
            <a:avLst/>
          </a:prstGeom>
          <a:noFill/>
          <a:ln w="9525">
            <a:noFill/>
            <a:miter lim="800000"/>
            <a:headEnd/>
            <a:tailEnd/>
          </a:ln>
          <a:effectLst/>
        </p:spPr>
        <p:txBody>
          <a:bodyPr wrap="none" lIns="0" tIns="0" rIns="0" bIns="0"/>
          <a:lstStyle/>
          <a:p>
            <a:pPr algn="l">
              <a:lnSpc>
                <a:spcPct val="80000"/>
              </a:lnSpc>
            </a:pPr>
            <a:r>
              <a:rPr lang="en-US" sz="1200" b="1"/>
              <a:t>Codon recognition</a:t>
            </a:r>
          </a:p>
        </p:txBody>
      </p:sp>
      <p:sp>
        <p:nvSpPr>
          <p:cNvPr id="1050634" name="Text Box 10"/>
          <p:cNvSpPr txBox="1">
            <a:spLocks noChangeArrowheads="1"/>
          </p:cNvSpPr>
          <p:nvPr/>
        </p:nvSpPr>
        <p:spPr bwMode="auto">
          <a:xfrm>
            <a:off x="4648200" y="1423988"/>
            <a:ext cx="606425" cy="292100"/>
          </a:xfrm>
          <a:prstGeom prst="rect">
            <a:avLst/>
          </a:prstGeom>
          <a:noFill/>
          <a:ln w="9525">
            <a:noFill/>
            <a:miter lim="800000"/>
            <a:headEnd/>
            <a:tailEnd/>
          </a:ln>
          <a:effectLst/>
        </p:spPr>
        <p:txBody>
          <a:bodyPr wrap="none" lIns="0" tIns="0" rIns="0" bIns="0"/>
          <a:lstStyle/>
          <a:p>
            <a:pPr algn="l">
              <a:lnSpc>
                <a:spcPct val="80000"/>
              </a:lnSpc>
            </a:pPr>
            <a:r>
              <a:rPr lang="en-US" sz="1200" b="1"/>
              <a:t>Codons</a:t>
            </a:r>
          </a:p>
        </p:txBody>
      </p:sp>
      <p:sp>
        <p:nvSpPr>
          <p:cNvPr id="1050635" name="Text Box 11"/>
          <p:cNvSpPr txBox="1">
            <a:spLocks noChangeArrowheads="1"/>
          </p:cNvSpPr>
          <p:nvPr/>
        </p:nvSpPr>
        <p:spPr bwMode="auto">
          <a:xfrm>
            <a:off x="6324600" y="150813"/>
            <a:ext cx="628650" cy="390525"/>
          </a:xfrm>
          <a:prstGeom prst="rect">
            <a:avLst/>
          </a:prstGeom>
          <a:noFill/>
          <a:ln w="9525">
            <a:noFill/>
            <a:miter lim="800000"/>
            <a:headEnd/>
            <a:tailEnd/>
          </a:ln>
          <a:effectLst/>
        </p:spPr>
        <p:txBody>
          <a:bodyPr wrap="none" lIns="0" tIns="0" rIns="0" bIns="0"/>
          <a:lstStyle/>
          <a:p>
            <a:pPr algn="l">
              <a:lnSpc>
                <a:spcPct val="90000"/>
              </a:lnSpc>
            </a:pPr>
            <a:r>
              <a:rPr lang="en-US" sz="1200" b="1"/>
              <a:t>Amino</a:t>
            </a:r>
          </a:p>
          <a:p>
            <a:pPr algn="l">
              <a:lnSpc>
                <a:spcPct val="90000"/>
              </a:lnSpc>
            </a:pPr>
            <a:r>
              <a:rPr lang="en-US" sz="1200" b="1"/>
              <a:t>acid</a:t>
            </a:r>
          </a:p>
        </p:txBody>
      </p:sp>
      <p:sp>
        <p:nvSpPr>
          <p:cNvPr id="1050636" name="Text Box 12"/>
          <p:cNvSpPr txBox="1">
            <a:spLocks noChangeArrowheads="1"/>
          </p:cNvSpPr>
          <p:nvPr/>
        </p:nvSpPr>
        <p:spPr bwMode="auto">
          <a:xfrm>
            <a:off x="6413500" y="1084263"/>
            <a:ext cx="765175" cy="139700"/>
          </a:xfrm>
          <a:prstGeom prst="rect">
            <a:avLst/>
          </a:prstGeom>
          <a:noFill/>
          <a:ln w="9525">
            <a:noFill/>
            <a:miter lim="800000"/>
            <a:headEnd/>
            <a:tailEnd/>
          </a:ln>
          <a:effectLst/>
        </p:spPr>
        <p:txBody>
          <a:bodyPr wrap="none" lIns="0" tIns="0" rIns="0" bIns="0"/>
          <a:lstStyle/>
          <a:p>
            <a:pPr algn="l">
              <a:lnSpc>
                <a:spcPct val="80000"/>
              </a:lnSpc>
            </a:pPr>
            <a:r>
              <a:rPr lang="en-US" sz="1200" b="1"/>
              <a:t>Anticodon</a:t>
            </a:r>
          </a:p>
        </p:txBody>
      </p:sp>
      <p:sp>
        <p:nvSpPr>
          <p:cNvPr id="1050637" name="Text Box 13"/>
          <p:cNvSpPr txBox="1">
            <a:spLocks noChangeArrowheads="1"/>
          </p:cNvSpPr>
          <p:nvPr/>
        </p:nvSpPr>
        <p:spPr bwMode="auto">
          <a:xfrm>
            <a:off x="3606800" y="846138"/>
            <a:ext cx="419100" cy="146050"/>
          </a:xfrm>
          <a:prstGeom prst="rect">
            <a:avLst/>
          </a:prstGeom>
          <a:noFill/>
          <a:ln w="9525">
            <a:noFill/>
            <a:miter lim="800000"/>
            <a:headEnd/>
            <a:tailEnd/>
          </a:ln>
          <a:effectLst/>
        </p:spPr>
        <p:txBody>
          <a:bodyPr wrap="none" lIns="0" tIns="0" rIns="0" bIns="0"/>
          <a:lstStyle/>
          <a:p>
            <a:pPr algn="l">
              <a:lnSpc>
                <a:spcPct val="80000"/>
              </a:lnSpc>
            </a:pPr>
            <a:r>
              <a:rPr lang="en-US" sz="1200" b="1"/>
              <a:t>P site</a:t>
            </a:r>
          </a:p>
        </p:txBody>
      </p:sp>
      <p:sp>
        <p:nvSpPr>
          <p:cNvPr id="1050638" name="Text Box 14"/>
          <p:cNvSpPr txBox="1">
            <a:spLocks noChangeArrowheads="1"/>
          </p:cNvSpPr>
          <p:nvPr/>
        </p:nvSpPr>
        <p:spPr bwMode="auto">
          <a:xfrm>
            <a:off x="3184525" y="1370013"/>
            <a:ext cx="485775" cy="142875"/>
          </a:xfrm>
          <a:prstGeom prst="rect">
            <a:avLst/>
          </a:prstGeom>
          <a:noFill/>
          <a:ln w="9525">
            <a:noFill/>
            <a:miter lim="800000"/>
            <a:headEnd/>
            <a:tailEnd/>
          </a:ln>
          <a:effectLst/>
        </p:spPr>
        <p:txBody>
          <a:bodyPr wrap="none" lIns="0" tIns="0" rIns="0" bIns="0"/>
          <a:lstStyle/>
          <a:p>
            <a:pPr algn="l">
              <a:lnSpc>
                <a:spcPct val="80000"/>
              </a:lnSpc>
            </a:pPr>
            <a:r>
              <a:rPr lang="en-US" sz="1200" b="1"/>
              <a:t>mRNA</a:t>
            </a:r>
          </a:p>
        </p:txBody>
      </p:sp>
      <p:sp>
        <p:nvSpPr>
          <p:cNvPr id="1050639" name="Line 15"/>
          <p:cNvSpPr>
            <a:spLocks noChangeShapeType="1"/>
          </p:cNvSpPr>
          <p:nvPr/>
        </p:nvSpPr>
        <p:spPr bwMode="auto">
          <a:xfrm>
            <a:off x="4060825" y="911225"/>
            <a:ext cx="577850" cy="0"/>
          </a:xfrm>
          <a:prstGeom prst="line">
            <a:avLst/>
          </a:prstGeom>
          <a:noFill/>
          <a:ln w="25400">
            <a:solidFill>
              <a:schemeClr val="tx1"/>
            </a:solidFill>
            <a:round/>
            <a:headEnd/>
            <a:tailEnd/>
          </a:ln>
          <a:effectLst/>
        </p:spPr>
        <p:txBody>
          <a:bodyPr wrap="none" anchor="ctr"/>
          <a:lstStyle/>
          <a:p>
            <a:endParaRPr lang="en-US"/>
          </a:p>
        </p:txBody>
      </p:sp>
      <p:sp>
        <p:nvSpPr>
          <p:cNvPr id="1050640" name="Line 16"/>
          <p:cNvSpPr>
            <a:spLocks noChangeShapeType="1"/>
          </p:cNvSpPr>
          <p:nvPr/>
        </p:nvSpPr>
        <p:spPr bwMode="auto">
          <a:xfrm>
            <a:off x="5054600" y="904875"/>
            <a:ext cx="438150" cy="0"/>
          </a:xfrm>
          <a:prstGeom prst="line">
            <a:avLst/>
          </a:prstGeom>
          <a:noFill/>
          <a:ln w="25400">
            <a:solidFill>
              <a:schemeClr val="tx1"/>
            </a:solidFill>
            <a:round/>
            <a:headEnd/>
            <a:tailEnd/>
          </a:ln>
          <a:effectLst/>
        </p:spPr>
        <p:txBody>
          <a:bodyPr wrap="none" anchor="ctr"/>
          <a:lstStyle/>
          <a:p>
            <a:endParaRPr lang="en-US"/>
          </a:p>
        </p:txBody>
      </p:sp>
      <p:sp>
        <p:nvSpPr>
          <p:cNvPr id="1050641" name="AutoShape 17"/>
          <p:cNvSpPr>
            <a:spLocks/>
          </p:cNvSpPr>
          <p:nvPr/>
        </p:nvSpPr>
        <p:spPr bwMode="auto">
          <a:xfrm rot="5350539">
            <a:off x="4733131" y="1262857"/>
            <a:ext cx="87313" cy="222250"/>
          </a:xfrm>
          <a:prstGeom prst="rightBrace">
            <a:avLst>
              <a:gd name="adj1" fmla="val 21212"/>
              <a:gd name="adj2" fmla="val 50000"/>
            </a:avLst>
          </a:prstGeom>
          <a:noFill/>
          <a:ln w="25400">
            <a:solidFill>
              <a:schemeClr val="tx1"/>
            </a:solidFill>
            <a:round/>
            <a:headEnd/>
            <a:tailEnd/>
          </a:ln>
          <a:effectLst/>
        </p:spPr>
        <p:txBody>
          <a:bodyPr wrap="none" anchor="ctr"/>
          <a:lstStyle/>
          <a:p>
            <a:endParaRPr lang="en-US"/>
          </a:p>
        </p:txBody>
      </p:sp>
      <p:sp>
        <p:nvSpPr>
          <p:cNvPr id="1050642" name="AutoShape 18"/>
          <p:cNvSpPr>
            <a:spLocks/>
          </p:cNvSpPr>
          <p:nvPr/>
        </p:nvSpPr>
        <p:spPr bwMode="auto">
          <a:xfrm rot="5350539">
            <a:off x="4974431" y="1261269"/>
            <a:ext cx="90488" cy="215900"/>
          </a:xfrm>
          <a:prstGeom prst="rightBrace">
            <a:avLst>
              <a:gd name="adj1" fmla="val 19883"/>
              <a:gd name="adj2" fmla="val 50000"/>
            </a:avLst>
          </a:prstGeom>
          <a:noFill/>
          <a:ln w="25400">
            <a:solidFill>
              <a:schemeClr val="tx1"/>
            </a:solidFill>
            <a:round/>
            <a:headEnd/>
            <a:tailEnd/>
          </a:ln>
          <a:effectLst/>
        </p:spPr>
        <p:txBody>
          <a:bodyPr wrap="none" anchor="ctr"/>
          <a:lstStyle/>
          <a:p>
            <a:endParaRPr lang="en-US"/>
          </a:p>
        </p:txBody>
      </p:sp>
      <p:sp>
        <p:nvSpPr>
          <p:cNvPr id="1050643" name="AutoShape 19"/>
          <p:cNvSpPr>
            <a:spLocks/>
          </p:cNvSpPr>
          <p:nvPr/>
        </p:nvSpPr>
        <p:spPr bwMode="auto">
          <a:xfrm rot="3250399">
            <a:off x="6346031" y="900907"/>
            <a:ext cx="77787" cy="304800"/>
          </a:xfrm>
          <a:prstGeom prst="rightBrace">
            <a:avLst>
              <a:gd name="adj1" fmla="val 32653"/>
              <a:gd name="adj2" fmla="val 50000"/>
            </a:avLst>
          </a:prstGeom>
          <a:noFill/>
          <a:ln w="25400">
            <a:solidFill>
              <a:schemeClr val="tx1"/>
            </a:solidFill>
            <a:round/>
            <a:headEnd/>
            <a:tailEnd/>
          </a:ln>
          <a:effectLst/>
        </p:spPr>
        <p:txBody>
          <a:bodyPr wrap="none" anchor="ctr"/>
          <a:lstStyle/>
          <a:p>
            <a:endParaRPr lang="en-US"/>
          </a:p>
        </p:txBody>
      </p:sp>
      <p:sp>
        <p:nvSpPr>
          <p:cNvPr id="1050644" name="Line 20"/>
          <p:cNvSpPr>
            <a:spLocks noChangeShapeType="1"/>
          </p:cNvSpPr>
          <p:nvPr/>
        </p:nvSpPr>
        <p:spPr bwMode="auto">
          <a:xfrm>
            <a:off x="5956300" y="234950"/>
            <a:ext cx="323850" cy="0"/>
          </a:xfrm>
          <a:prstGeom prst="line">
            <a:avLst/>
          </a:prstGeom>
          <a:noFill/>
          <a:ln w="25400">
            <a:solidFill>
              <a:schemeClr val="tx1"/>
            </a:solidFill>
            <a:round/>
            <a:headEnd/>
            <a:tailEnd/>
          </a:ln>
          <a:effectLst/>
        </p:spPr>
        <p:txBody>
          <a:bodyPr wrap="none" anchor="ctr"/>
          <a:lstStyle/>
          <a:p>
            <a:endParaRPr lang="en-US"/>
          </a:p>
        </p:txBody>
      </p:sp>
      <p:sp>
        <p:nvSpPr>
          <p:cNvPr id="1050645" name="Oval 21"/>
          <p:cNvSpPr>
            <a:spLocks noChangeArrowheads="1"/>
          </p:cNvSpPr>
          <p:nvPr/>
        </p:nvSpPr>
        <p:spPr bwMode="auto">
          <a:xfrm>
            <a:off x="5653088" y="4375150"/>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50646" name="Text Box 22"/>
          <p:cNvSpPr txBox="1">
            <a:spLocks noChangeArrowheads="1"/>
          </p:cNvSpPr>
          <p:nvPr/>
        </p:nvSpPr>
        <p:spPr bwMode="auto">
          <a:xfrm>
            <a:off x="5700713" y="4405313"/>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2</a:t>
            </a:r>
          </a:p>
        </p:txBody>
      </p:sp>
      <p:sp>
        <p:nvSpPr>
          <p:cNvPr id="1050647" name="Text Box 23"/>
          <p:cNvSpPr txBox="1">
            <a:spLocks noChangeArrowheads="1"/>
          </p:cNvSpPr>
          <p:nvPr/>
        </p:nvSpPr>
        <p:spPr bwMode="auto">
          <a:xfrm>
            <a:off x="5881688" y="4383088"/>
            <a:ext cx="1006475" cy="292100"/>
          </a:xfrm>
          <a:prstGeom prst="rect">
            <a:avLst/>
          </a:prstGeom>
          <a:noFill/>
          <a:ln w="9525">
            <a:noFill/>
            <a:miter lim="800000"/>
            <a:headEnd/>
            <a:tailEnd/>
          </a:ln>
          <a:effectLst/>
        </p:spPr>
        <p:txBody>
          <a:bodyPr wrap="none" lIns="0" tIns="0" rIns="0" bIns="0"/>
          <a:lstStyle/>
          <a:p>
            <a:pPr algn="l">
              <a:lnSpc>
                <a:spcPct val="90000"/>
              </a:lnSpc>
            </a:pPr>
            <a:r>
              <a:rPr lang="en-US" sz="1200" b="1"/>
              <a:t>Peptide bond</a:t>
            </a:r>
          </a:p>
          <a:p>
            <a:pPr algn="l">
              <a:lnSpc>
                <a:spcPct val="90000"/>
              </a:lnSpc>
            </a:pPr>
            <a:r>
              <a:rPr lang="en-US" sz="1200" b="1"/>
              <a:t>formation</a:t>
            </a:r>
          </a:p>
        </p:txBody>
      </p:sp>
      <p:sp>
        <p:nvSpPr>
          <p:cNvPr id="1050648" name="Oval 24"/>
          <p:cNvSpPr>
            <a:spLocks noChangeArrowheads="1"/>
          </p:cNvSpPr>
          <p:nvPr/>
        </p:nvSpPr>
        <p:spPr bwMode="auto">
          <a:xfrm>
            <a:off x="2046288" y="6251575"/>
            <a:ext cx="190500" cy="190500"/>
          </a:xfrm>
          <a:prstGeom prst="ellipse">
            <a:avLst/>
          </a:prstGeom>
          <a:solidFill>
            <a:srgbClr val="0099B3"/>
          </a:solidFill>
          <a:ln w="9525">
            <a:noFill/>
            <a:round/>
            <a:headEnd/>
            <a:tailEnd/>
          </a:ln>
          <a:effectLst/>
        </p:spPr>
        <p:txBody>
          <a:bodyPr wrap="none" anchor="ctr"/>
          <a:lstStyle/>
          <a:p>
            <a:endParaRPr lang="en-US"/>
          </a:p>
        </p:txBody>
      </p:sp>
      <p:sp>
        <p:nvSpPr>
          <p:cNvPr id="1050649" name="Text Box 25"/>
          <p:cNvSpPr txBox="1">
            <a:spLocks noChangeArrowheads="1"/>
          </p:cNvSpPr>
          <p:nvPr/>
        </p:nvSpPr>
        <p:spPr bwMode="auto">
          <a:xfrm>
            <a:off x="2100263" y="6281738"/>
            <a:ext cx="85725" cy="136525"/>
          </a:xfrm>
          <a:prstGeom prst="rect">
            <a:avLst/>
          </a:prstGeom>
          <a:noFill/>
          <a:ln w="9525">
            <a:noFill/>
            <a:miter lim="800000"/>
            <a:headEnd/>
            <a:tailEnd/>
          </a:ln>
          <a:effectLst/>
        </p:spPr>
        <p:txBody>
          <a:bodyPr wrap="none" lIns="0" tIns="0" rIns="0" bIns="0"/>
          <a:lstStyle/>
          <a:p>
            <a:pPr algn="l">
              <a:lnSpc>
                <a:spcPct val="80000"/>
              </a:lnSpc>
            </a:pPr>
            <a:r>
              <a:rPr lang="en-US" sz="1200" b="1">
                <a:solidFill>
                  <a:schemeClr val="bg1"/>
                </a:solidFill>
              </a:rPr>
              <a:t>3</a:t>
            </a:r>
          </a:p>
        </p:txBody>
      </p:sp>
      <p:sp>
        <p:nvSpPr>
          <p:cNvPr id="1050650" name="Text Box 26"/>
          <p:cNvSpPr txBox="1">
            <a:spLocks noChangeArrowheads="1"/>
          </p:cNvSpPr>
          <p:nvPr/>
        </p:nvSpPr>
        <p:spPr bwMode="auto">
          <a:xfrm>
            <a:off x="2259013" y="6262688"/>
            <a:ext cx="1006475" cy="292100"/>
          </a:xfrm>
          <a:prstGeom prst="rect">
            <a:avLst/>
          </a:prstGeom>
          <a:noFill/>
          <a:ln w="9525">
            <a:noFill/>
            <a:miter lim="800000"/>
            <a:headEnd/>
            <a:tailEnd/>
          </a:ln>
          <a:effectLst/>
        </p:spPr>
        <p:txBody>
          <a:bodyPr wrap="none" lIns="0" tIns="0" rIns="0" bIns="0"/>
          <a:lstStyle/>
          <a:p>
            <a:pPr algn="l">
              <a:lnSpc>
                <a:spcPct val="90000"/>
              </a:lnSpc>
            </a:pPr>
            <a:r>
              <a:rPr lang="en-US" sz="1200" b="1"/>
              <a:t>Translocation</a:t>
            </a:r>
          </a:p>
        </p:txBody>
      </p:sp>
      <p:sp>
        <p:nvSpPr>
          <p:cNvPr id="1050651" name="Text Box 27"/>
          <p:cNvSpPr txBox="1">
            <a:spLocks noChangeArrowheads="1"/>
          </p:cNvSpPr>
          <p:nvPr/>
        </p:nvSpPr>
        <p:spPr bwMode="auto">
          <a:xfrm>
            <a:off x="5238750" y="4856163"/>
            <a:ext cx="609600" cy="568325"/>
          </a:xfrm>
          <a:prstGeom prst="rect">
            <a:avLst/>
          </a:prstGeom>
          <a:noFill/>
          <a:ln w="9525">
            <a:noFill/>
            <a:miter lim="800000"/>
            <a:headEnd/>
            <a:tailEnd/>
          </a:ln>
          <a:effectLst/>
        </p:spPr>
        <p:txBody>
          <a:bodyPr wrap="none" lIns="0" tIns="0" rIns="0" bIns="0"/>
          <a:lstStyle/>
          <a:p>
            <a:pPr algn="l">
              <a:lnSpc>
                <a:spcPct val="90000"/>
              </a:lnSpc>
            </a:pPr>
            <a:r>
              <a:rPr lang="en-US" sz="1200" b="1"/>
              <a:t>New</a:t>
            </a:r>
          </a:p>
          <a:p>
            <a:pPr algn="l">
              <a:lnSpc>
                <a:spcPct val="90000"/>
              </a:lnSpc>
            </a:pPr>
            <a:r>
              <a:rPr lang="en-US" sz="1200" b="1"/>
              <a:t>peptide</a:t>
            </a:r>
          </a:p>
          <a:p>
            <a:pPr algn="l">
              <a:lnSpc>
                <a:spcPct val="90000"/>
              </a:lnSpc>
            </a:pPr>
            <a:r>
              <a:rPr lang="en-US" sz="1200" b="1"/>
              <a:t>bond</a:t>
            </a:r>
          </a:p>
        </p:txBody>
      </p:sp>
      <p:sp>
        <p:nvSpPr>
          <p:cNvPr id="1050652" name="Line 28"/>
          <p:cNvSpPr>
            <a:spLocks noChangeShapeType="1"/>
          </p:cNvSpPr>
          <p:nvPr/>
        </p:nvSpPr>
        <p:spPr bwMode="auto">
          <a:xfrm flipV="1">
            <a:off x="5045075" y="4943475"/>
            <a:ext cx="168275" cy="133350"/>
          </a:xfrm>
          <a:prstGeom prst="line">
            <a:avLst/>
          </a:prstGeom>
          <a:noFill/>
          <a:ln w="25400">
            <a:solidFill>
              <a:schemeClr val="tx1"/>
            </a:solidFill>
            <a:round/>
            <a:headEnd/>
            <a:tailEnd/>
          </a:ln>
          <a:effectLst/>
        </p:spPr>
        <p:txBody>
          <a:bodyPr wrap="none" anchor="ctr"/>
          <a:lstStyle/>
          <a:p>
            <a:endParaRPr lang="en-US"/>
          </a:p>
        </p:txBody>
      </p:sp>
      <p:sp>
        <p:nvSpPr>
          <p:cNvPr id="1050653" name="Text Box 29"/>
          <p:cNvSpPr txBox="1">
            <a:spLocks noChangeArrowheads="1"/>
          </p:cNvSpPr>
          <p:nvPr/>
        </p:nvSpPr>
        <p:spPr bwMode="auto">
          <a:xfrm>
            <a:off x="4148138" y="3719513"/>
            <a:ext cx="606425" cy="292100"/>
          </a:xfrm>
          <a:prstGeom prst="rect">
            <a:avLst/>
          </a:prstGeom>
          <a:noFill/>
          <a:ln w="9525">
            <a:noFill/>
            <a:miter lim="800000"/>
            <a:headEnd/>
            <a:tailEnd/>
          </a:ln>
          <a:effectLst/>
        </p:spPr>
        <p:txBody>
          <a:bodyPr wrap="none" lIns="0" tIns="0" rIns="0" bIns="0"/>
          <a:lstStyle/>
          <a:p>
            <a:pPr algn="l">
              <a:lnSpc>
                <a:spcPct val="90000"/>
              </a:lnSpc>
            </a:pPr>
            <a:r>
              <a:rPr lang="en-US" sz="1200" b="1"/>
              <a:t>Stop</a:t>
            </a:r>
          </a:p>
          <a:p>
            <a:pPr algn="l">
              <a:lnSpc>
                <a:spcPct val="90000"/>
              </a:lnSpc>
            </a:pPr>
            <a:r>
              <a:rPr lang="en-US" sz="1200" b="1"/>
              <a:t>codon</a:t>
            </a:r>
          </a:p>
        </p:txBody>
      </p:sp>
      <p:sp>
        <p:nvSpPr>
          <p:cNvPr id="1050654" name="AutoShape 30"/>
          <p:cNvSpPr>
            <a:spLocks/>
          </p:cNvSpPr>
          <p:nvPr/>
        </p:nvSpPr>
        <p:spPr bwMode="auto">
          <a:xfrm rot="5350539">
            <a:off x="4239419" y="3525044"/>
            <a:ext cx="90488" cy="215900"/>
          </a:xfrm>
          <a:prstGeom prst="rightBrace">
            <a:avLst>
              <a:gd name="adj1" fmla="val 19883"/>
              <a:gd name="adj2" fmla="val 50000"/>
            </a:avLst>
          </a:prstGeom>
          <a:noFill/>
          <a:ln w="25400">
            <a:solidFill>
              <a:schemeClr val="tx1"/>
            </a:solidFill>
            <a:round/>
            <a:headEnd/>
            <a:tailEnd/>
          </a:ln>
          <a:effectLst/>
        </p:spPr>
        <p:txBody>
          <a:bodyPr wrap="none" anchor="ctr"/>
          <a:lstStyle/>
          <a:p>
            <a:endParaRPr lang="en-US"/>
          </a:p>
        </p:txBody>
      </p:sp>
      <p:sp>
        <p:nvSpPr>
          <p:cNvPr id="1050655" name="Text Box 31"/>
          <p:cNvSpPr txBox="1">
            <a:spLocks noChangeArrowheads="1"/>
          </p:cNvSpPr>
          <p:nvPr/>
        </p:nvSpPr>
        <p:spPr bwMode="auto">
          <a:xfrm>
            <a:off x="1882775" y="2616200"/>
            <a:ext cx="815975" cy="358775"/>
          </a:xfrm>
          <a:prstGeom prst="rect">
            <a:avLst/>
          </a:prstGeom>
          <a:noFill/>
          <a:ln w="9525">
            <a:noFill/>
            <a:miter lim="800000"/>
            <a:headEnd/>
            <a:tailEnd/>
          </a:ln>
          <a:effectLst/>
        </p:spPr>
        <p:txBody>
          <a:bodyPr wrap="none" lIns="0" tIns="0" rIns="0" bIns="0"/>
          <a:lstStyle/>
          <a:p>
            <a:pPr algn="l">
              <a:lnSpc>
                <a:spcPct val="90000"/>
              </a:lnSpc>
            </a:pPr>
            <a:r>
              <a:rPr lang="en-US" sz="1200" b="1"/>
              <a:t>mRNA</a:t>
            </a:r>
          </a:p>
          <a:p>
            <a:pPr algn="l">
              <a:lnSpc>
                <a:spcPct val="90000"/>
              </a:lnSpc>
            </a:pPr>
            <a:r>
              <a:rPr lang="en-US" sz="1200" b="1"/>
              <a:t>movement</a:t>
            </a:r>
          </a:p>
        </p:txBody>
      </p:sp>
      <p:sp>
        <p:nvSpPr>
          <p:cNvPr id="1050656" name="Line 32"/>
          <p:cNvSpPr>
            <a:spLocks noChangeShapeType="1"/>
          </p:cNvSpPr>
          <p:nvPr/>
        </p:nvSpPr>
        <p:spPr bwMode="auto">
          <a:xfrm flipV="1">
            <a:off x="2266950" y="2951163"/>
            <a:ext cx="0" cy="3968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p:cNvSpPr>
            <a:spLocks noGrp="1" noChangeArrowheads="1"/>
          </p:cNvSpPr>
          <p:nvPr>
            <p:ph type="title"/>
          </p:nvPr>
        </p:nvSpPr>
        <p:spPr>
          <a:xfrm>
            <a:off x="165100" y="169863"/>
            <a:ext cx="8543925" cy="914400"/>
          </a:xfrm>
        </p:spPr>
        <p:txBody>
          <a:bodyPr/>
          <a:lstStyle/>
          <a:p>
            <a:pPr marL="969963" indent="-969963"/>
            <a:r>
              <a:rPr lang="en-US" sz="3200"/>
              <a:t>10.15 Review: The flow of genetic information in the cell is DNA </a:t>
            </a:r>
            <a:r>
              <a:rPr lang="en-US">
                <a:sym typeface="Symbol" pitchFamily="48" charset="2"/>
              </a:rPr>
              <a:t></a:t>
            </a:r>
            <a:r>
              <a:rPr lang="en-US" sz="3200">
                <a:sym typeface="Wingdings" pitchFamily="48" charset="2"/>
              </a:rPr>
              <a:t> </a:t>
            </a:r>
            <a:r>
              <a:rPr lang="en-US" sz="3200"/>
              <a:t>RNA </a:t>
            </a:r>
            <a:r>
              <a:rPr lang="en-US">
                <a:sym typeface="Symbol" pitchFamily="48" charset="2"/>
              </a:rPr>
              <a:t></a:t>
            </a:r>
            <a:r>
              <a:rPr lang="en-US" sz="3200">
                <a:sym typeface="Wingdings" pitchFamily="48" charset="2"/>
              </a:rPr>
              <a:t> </a:t>
            </a:r>
            <a:r>
              <a:rPr lang="en-US" sz="3200"/>
              <a:t>protein</a:t>
            </a:r>
          </a:p>
        </p:txBody>
      </p:sp>
      <p:sp>
        <p:nvSpPr>
          <p:cNvPr id="922627" name="Rectangle 3"/>
          <p:cNvSpPr>
            <a:spLocks noGrp="1" noChangeArrowheads="1"/>
          </p:cNvSpPr>
          <p:nvPr>
            <p:ph type="body" idx="1"/>
          </p:nvPr>
        </p:nvSpPr>
        <p:spPr>
          <a:xfrm>
            <a:off x="44450" y="1282700"/>
            <a:ext cx="8534400" cy="5146675"/>
          </a:xfrm>
        </p:spPr>
        <p:txBody>
          <a:bodyPr/>
          <a:lstStyle/>
          <a:p>
            <a:pPr marL="455613" lvl="1">
              <a:spcBef>
                <a:spcPct val="30000"/>
              </a:spcBef>
            </a:pPr>
            <a:r>
              <a:rPr lang="en-US" sz="2800"/>
              <a:t>Does translation represent:</a:t>
            </a:r>
            <a:endParaRPr lang="en-US"/>
          </a:p>
          <a:p>
            <a:pPr marL="1146175" lvl="2" indent="-344488">
              <a:spcBef>
                <a:spcPct val="30000"/>
              </a:spcBef>
              <a:buFontTx/>
              <a:buChar char="–"/>
            </a:pPr>
            <a:r>
              <a:rPr lang="en-US" sz="2400"/>
              <a:t>DNA </a:t>
            </a:r>
            <a:r>
              <a:rPr lang="en-US">
                <a:sym typeface="Symbol" pitchFamily="48" charset="2"/>
              </a:rPr>
              <a:t></a:t>
            </a:r>
            <a:r>
              <a:rPr lang="en-US" sz="2400">
                <a:sym typeface="Wingdings" pitchFamily="48" charset="2"/>
              </a:rPr>
              <a:t> </a:t>
            </a:r>
            <a:r>
              <a:rPr lang="en-US" sz="2400"/>
              <a:t>RNA or RNA </a:t>
            </a:r>
            <a:r>
              <a:rPr lang="en-US">
                <a:sym typeface="Symbol" pitchFamily="48" charset="2"/>
              </a:rPr>
              <a:t></a:t>
            </a:r>
            <a:r>
              <a:rPr lang="en-US" sz="2400">
                <a:sym typeface="Wingdings" pitchFamily="48" charset="2"/>
              </a:rPr>
              <a:t> </a:t>
            </a:r>
            <a:r>
              <a:rPr lang="en-US" sz="2400"/>
              <a:t>protein?</a:t>
            </a:r>
          </a:p>
          <a:p>
            <a:pPr marL="455613" lvl="1">
              <a:spcBef>
                <a:spcPct val="30000"/>
              </a:spcBef>
            </a:pPr>
            <a:r>
              <a:rPr lang="en-US" sz="2800"/>
              <a:t>Where does the information for producing a protein originate: </a:t>
            </a:r>
          </a:p>
          <a:p>
            <a:pPr marL="1146175" lvl="2" indent="-344488">
              <a:spcBef>
                <a:spcPct val="30000"/>
              </a:spcBef>
              <a:buFontTx/>
              <a:buChar char="–"/>
            </a:pPr>
            <a:r>
              <a:rPr lang="en-US" sz="2400"/>
              <a:t>DNA or RNA?</a:t>
            </a:r>
          </a:p>
          <a:p>
            <a:pPr marL="455613" lvl="1">
              <a:spcBef>
                <a:spcPct val="30000"/>
              </a:spcBef>
            </a:pPr>
            <a:r>
              <a:rPr lang="en-US" sz="2800"/>
              <a:t>Which one has a linear sequence of codons:</a:t>
            </a:r>
          </a:p>
          <a:p>
            <a:pPr marL="1146175" lvl="2" indent="-344488">
              <a:spcBef>
                <a:spcPct val="30000"/>
              </a:spcBef>
              <a:buFontTx/>
              <a:buChar char="–"/>
            </a:pPr>
            <a:r>
              <a:rPr lang="en-US" sz="2400"/>
              <a:t>rRNA, mRNA, or tRNA?</a:t>
            </a:r>
          </a:p>
          <a:p>
            <a:pPr marL="455613" lvl="1">
              <a:spcBef>
                <a:spcPct val="30000"/>
              </a:spcBef>
            </a:pPr>
            <a:r>
              <a:rPr lang="en-US" sz="2800"/>
              <a:t>Which one directly influences the phenotype: </a:t>
            </a:r>
          </a:p>
          <a:p>
            <a:pPr marL="1146175" lvl="2" indent="-344488">
              <a:spcBef>
                <a:spcPct val="30000"/>
              </a:spcBef>
              <a:buFontTx/>
              <a:buChar char="–"/>
            </a:pPr>
            <a:r>
              <a:rPr lang="en-US" sz="2400"/>
              <a:t>DNA, RNA, or protein? </a:t>
            </a:r>
          </a:p>
        </p:txBody>
      </p:sp>
      <p:sp>
        <p:nvSpPr>
          <p:cNvPr id="92262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2262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2263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2263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67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52676" name="Picture 4" descr="10_15aGeneExpression-U"/>
          <p:cNvPicPr>
            <a:picLocks noChangeAspect="1" noChangeArrowheads="1"/>
          </p:cNvPicPr>
          <p:nvPr/>
        </p:nvPicPr>
        <p:blipFill>
          <a:blip r:embed="rId5" cstate="print"/>
          <a:srcRect/>
          <a:stretch>
            <a:fillRect/>
          </a:stretch>
        </p:blipFill>
        <p:spPr bwMode="auto">
          <a:xfrm>
            <a:off x="1557338" y="139700"/>
            <a:ext cx="6029325" cy="6578600"/>
          </a:xfrm>
          <a:prstGeom prst="rect">
            <a:avLst/>
          </a:prstGeom>
          <a:noFill/>
        </p:spPr>
      </p:pic>
      <p:sp>
        <p:nvSpPr>
          <p:cNvPr id="1052677" name="Text Box 5"/>
          <p:cNvSpPr txBox="1">
            <a:spLocks noChangeArrowheads="1"/>
          </p:cNvSpPr>
          <p:nvPr/>
        </p:nvSpPr>
        <p:spPr bwMode="auto">
          <a:xfrm>
            <a:off x="5602288" y="1343025"/>
            <a:ext cx="1747837" cy="357188"/>
          </a:xfrm>
          <a:prstGeom prst="rect">
            <a:avLst/>
          </a:prstGeom>
          <a:noFill/>
          <a:ln w="9525">
            <a:noFill/>
            <a:miter lim="800000"/>
            <a:headEnd/>
            <a:tailEnd/>
          </a:ln>
          <a:effectLst/>
        </p:spPr>
        <p:txBody>
          <a:bodyPr wrap="none" lIns="0" tIns="0" rIns="0" bIns="0"/>
          <a:lstStyle/>
          <a:p>
            <a:pPr algn="l"/>
            <a:r>
              <a:rPr lang="en-US" sz="1200" b="1"/>
              <a:t>     mRNA is transcribed</a:t>
            </a:r>
          </a:p>
          <a:p>
            <a:pPr algn="l"/>
            <a:r>
              <a:rPr lang="en-US" sz="1200" b="1"/>
              <a:t>from a DNA template.</a:t>
            </a:r>
          </a:p>
        </p:txBody>
      </p:sp>
      <p:sp>
        <p:nvSpPr>
          <p:cNvPr id="1052678" name="Text Box 6"/>
          <p:cNvSpPr txBox="1">
            <a:spLocks noChangeArrowheads="1"/>
          </p:cNvSpPr>
          <p:nvPr/>
        </p:nvSpPr>
        <p:spPr bwMode="auto">
          <a:xfrm>
            <a:off x="4406900" y="1641475"/>
            <a:ext cx="1055688" cy="420688"/>
          </a:xfrm>
          <a:prstGeom prst="rect">
            <a:avLst/>
          </a:prstGeom>
          <a:noFill/>
          <a:ln w="9525">
            <a:noFill/>
            <a:miter lim="800000"/>
            <a:headEnd/>
            <a:tailEnd/>
          </a:ln>
          <a:effectLst/>
        </p:spPr>
        <p:txBody>
          <a:bodyPr wrap="none" lIns="0" tIns="0" rIns="0" bIns="0"/>
          <a:lstStyle/>
          <a:p>
            <a:pPr algn="l"/>
            <a:r>
              <a:rPr lang="en-US" sz="1200" b="1"/>
              <a:t>RNA </a:t>
            </a:r>
          </a:p>
          <a:p>
            <a:pPr algn="l"/>
            <a:r>
              <a:rPr lang="en-US" sz="1200" b="1"/>
              <a:t>polymerase</a:t>
            </a:r>
          </a:p>
        </p:txBody>
      </p:sp>
      <p:sp>
        <p:nvSpPr>
          <p:cNvPr id="1052679" name="Text Box 7"/>
          <p:cNvSpPr txBox="1">
            <a:spLocks noChangeArrowheads="1"/>
          </p:cNvSpPr>
          <p:nvPr/>
        </p:nvSpPr>
        <p:spPr bwMode="auto">
          <a:xfrm>
            <a:off x="5591175" y="2622550"/>
            <a:ext cx="1735138" cy="836613"/>
          </a:xfrm>
          <a:prstGeom prst="rect">
            <a:avLst/>
          </a:prstGeom>
          <a:noFill/>
          <a:ln w="9525">
            <a:noFill/>
            <a:miter lim="800000"/>
            <a:headEnd/>
            <a:tailEnd/>
          </a:ln>
          <a:effectLst/>
        </p:spPr>
        <p:txBody>
          <a:bodyPr wrap="none" lIns="0" tIns="0" rIns="0" bIns="0"/>
          <a:lstStyle/>
          <a:p>
            <a:pPr algn="l">
              <a:lnSpc>
                <a:spcPct val="90000"/>
              </a:lnSpc>
            </a:pPr>
            <a:r>
              <a:rPr lang="en-US" sz="1200" b="1"/>
              <a:t>      Each amino acid</a:t>
            </a:r>
          </a:p>
          <a:p>
            <a:pPr algn="l">
              <a:lnSpc>
                <a:spcPct val="90000"/>
              </a:lnSpc>
            </a:pPr>
            <a:r>
              <a:rPr lang="en-US" sz="1200" b="1"/>
              <a:t>attaches to its proper</a:t>
            </a:r>
          </a:p>
          <a:p>
            <a:pPr algn="l">
              <a:lnSpc>
                <a:spcPct val="90000"/>
              </a:lnSpc>
            </a:pPr>
            <a:r>
              <a:rPr lang="en-US" sz="1200" b="1"/>
              <a:t>tRNA with the help of a</a:t>
            </a:r>
          </a:p>
          <a:p>
            <a:pPr algn="l">
              <a:lnSpc>
                <a:spcPct val="90000"/>
              </a:lnSpc>
            </a:pPr>
            <a:r>
              <a:rPr lang="en-US" sz="1200" b="1"/>
              <a:t>specific enzyme and </a:t>
            </a:r>
          </a:p>
          <a:p>
            <a:pPr algn="l">
              <a:lnSpc>
                <a:spcPct val="90000"/>
              </a:lnSpc>
            </a:pPr>
            <a:r>
              <a:rPr lang="en-US" sz="1200" b="1"/>
              <a:t>ATP.</a:t>
            </a:r>
          </a:p>
        </p:txBody>
      </p:sp>
      <p:sp>
        <p:nvSpPr>
          <p:cNvPr id="1052680" name="Text Box 8"/>
          <p:cNvSpPr txBox="1">
            <a:spLocks noChangeArrowheads="1"/>
          </p:cNvSpPr>
          <p:nvPr/>
        </p:nvSpPr>
        <p:spPr bwMode="auto">
          <a:xfrm>
            <a:off x="2120900" y="2297113"/>
            <a:ext cx="1068388" cy="131762"/>
          </a:xfrm>
          <a:prstGeom prst="rect">
            <a:avLst/>
          </a:prstGeom>
          <a:noFill/>
          <a:ln w="9525">
            <a:noFill/>
            <a:miter lim="800000"/>
            <a:headEnd/>
            <a:tailEnd/>
          </a:ln>
          <a:effectLst/>
        </p:spPr>
        <p:txBody>
          <a:bodyPr wrap="none" lIns="0" tIns="0" rIns="0" bIns="0"/>
          <a:lstStyle/>
          <a:p>
            <a:pPr algn="l">
              <a:lnSpc>
                <a:spcPct val="90000"/>
              </a:lnSpc>
            </a:pPr>
            <a:r>
              <a:rPr lang="en-US" sz="1200" b="1"/>
              <a:t>Amino acid</a:t>
            </a:r>
          </a:p>
        </p:txBody>
      </p:sp>
      <p:sp>
        <p:nvSpPr>
          <p:cNvPr id="1052681" name="Text Box 9"/>
          <p:cNvSpPr txBox="1">
            <a:spLocks noChangeArrowheads="1"/>
          </p:cNvSpPr>
          <p:nvPr/>
        </p:nvSpPr>
        <p:spPr bwMode="auto">
          <a:xfrm>
            <a:off x="2038350" y="361950"/>
            <a:ext cx="438150" cy="141288"/>
          </a:xfrm>
          <a:prstGeom prst="rect">
            <a:avLst/>
          </a:prstGeom>
          <a:noFill/>
          <a:ln w="9525">
            <a:noFill/>
            <a:miter lim="800000"/>
            <a:headEnd/>
            <a:tailEnd/>
          </a:ln>
          <a:effectLst/>
        </p:spPr>
        <p:txBody>
          <a:bodyPr wrap="none" lIns="0" tIns="0" rIns="0" bIns="0"/>
          <a:lstStyle/>
          <a:p>
            <a:pPr algn="l">
              <a:lnSpc>
                <a:spcPct val="90000"/>
              </a:lnSpc>
            </a:pPr>
            <a:r>
              <a:rPr lang="en-US" sz="1200" b="1"/>
              <a:t>DNA</a:t>
            </a:r>
          </a:p>
        </p:txBody>
      </p:sp>
      <p:sp>
        <p:nvSpPr>
          <p:cNvPr id="1052682" name="Text Box 10"/>
          <p:cNvSpPr txBox="1">
            <a:spLocks noChangeArrowheads="1"/>
          </p:cNvSpPr>
          <p:nvPr/>
        </p:nvSpPr>
        <p:spPr bwMode="auto">
          <a:xfrm>
            <a:off x="3954463" y="280988"/>
            <a:ext cx="1235075" cy="150812"/>
          </a:xfrm>
          <a:prstGeom prst="rect">
            <a:avLst/>
          </a:prstGeom>
          <a:noFill/>
          <a:ln w="9525">
            <a:noFill/>
            <a:miter lim="800000"/>
            <a:headEnd/>
            <a:tailEnd/>
          </a:ln>
          <a:effectLst/>
        </p:spPr>
        <p:txBody>
          <a:bodyPr wrap="none" lIns="0" tIns="0" rIns="0" bIns="0"/>
          <a:lstStyle/>
          <a:p>
            <a:pPr algn="l">
              <a:lnSpc>
                <a:spcPct val="90000"/>
              </a:lnSpc>
            </a:pPr>
            <a:r>
              <a:rPr lang="en-US" sz="1200" b="1"/>
              <a:t>Transcription</a:t>
            </a:r>
          </a:p>
        </p:txBody>
      </p:sp>
      <p:sp>
        <p:nvSpPr>
          <p:cNvPr id="1052683" name="Text Box 11"/>
          <p:cNvSpPr txBox="1">
            <a:spLocks noChangeArrowheads="1"/>
          </p:cNvSpPr>
          <p:nvPr/>
        </p:nvSpPr>
        <p:spPr bwMode="auto">
          <a:xfrm>
            <a:off x="2009775" y="1511300"/>
            <a:ext cx="571500" cy="150813"/>
          </a:xfrm>
          <a:prstGeom prst="rect">
            <a:avLst/>
          </a:prstGeom>
          <a:noFill/>
          <a:ln w="9525">
            <a:noFill/>
            <a:miter lim="800000"/>
            <a:headEnd/>
            <a:tailEnd/>
          </a:ln>
          <a:effectLst/>
        </p:spPr>
        <p:txBody>
          <a:bodyPr wrap="none" lIns="0" tIns="0" rIns="0" bIns="0"/>
          <a:lstStyle/>
          <a:p>
            <a:pPr algn="l">
              <a:lnSpc>
                <a:spcPct val="90000"/>
              </a:lnSpc>
            </a:pPr>
            <a:r>
              <a:rPr lang="en-US" sz="1200" b="1"/>
              <a:t>mRNA</a:t>
            </a:r>
          </a:p>
        </p:txBody>
      </p:sp>
      <p:sp>
        <p:nvSpPr>
          <p:cNvPr id="1052684" name="Text Box 12"/>
          <p:cNvSpPr txBox="1">
            <a:spLocks noChangeArrowheads="1"/>
          </p:cNvSpPr>
          <p:nvPr/>
        </p:nvSpPr>
        <p:spPr bwMode="auto">
          <a:xfrm>
            <a:off x="2008188" y="3873500"/>
            <a:ext cx="523875" cy="136525"/>
          </a:xfrm>
          <a:prstGeom prst="rect">
            <a:avLst/>
          </a:prstGeom>
          <a:noFill/>
          <a:ln w="9525">
            <a:noFill/>
            <a:miter lim="800000"/>
            <a:headEnd/>
            <a:tailEnd/>
          </a:ln>
          <a:effectLst/>
        </p:spPr>
        <p:txBody>
          <a:bodyPr wrap="none" lIns="0" tIns="0" rIns="0" bIns="0"/>
          <a:lstStyle/>
          <a:p>
            <a:pPr algn="l">
              <a:lnSpc>
                <a:spcPct val="90000"/>
              </a:lnSpc>
            </a:pPr>
            <a:r>
              <a:rPr lang="en-US" sz="1200" b="1"/>
              <a:t>tRNA</a:t>
            </a:r>
          </a:p>
        </p:txBody>
      </p:sp>
      <p:sp>
        <p:nvSpPr>
          <p:cNvPr id="1052685" name="Text Box 13"/>
          <p:cNvSpPr txBox="1">
            <a:spLocks noChangeArrowheads="1"/>
          </p:cNvSpPr>
          <p:nvPr/>
        </p:nvSpPr>
        <p:spPr bwMode="auto">
          <a:xfrm>
            <a:off x="3659188" y="3675063"/>
            <a:ext cx="523875" cy="136525"/>
          </a:xfrm>
          <a:prstGeom prst="rect">
            <a:avLst/>
          </a:prstGeom>
          <a:noFill/>
          <a:ln w="9525">
            <a:noFill/>
            <a:miter lim="800000"/>
            <a:headEnd/>
            <a:tailEnd/>
          </a:ln>
          <a:effectLst/>
        </p:spPr>
        <p:txBody>
          <a:bodyPr wrap="none" lIns="0" tIns="0" rIns="0" bIns="0"/>
          <a:lstStyle/>
          <a:p>
            <a:pPr algn="l">
              <a:lnSpc>
                <a:spcPct val="90000"/>
              </a:lnSpc>
            </a:pPr>
            <a:r>
              <a:rPr lang="en-US" sz="1200" b="1"/>
              <a:t>ATP</a:t>
            </a:r>
          </a:p>
        </p:txBody>
      </p:sp>
      <p:sp>
        <p:nvSpPr>
          <p:cNvPr id="1052686" name="Text Box 14"/>
          <p:cNvSpPr txBox="1">
            <a:spLocks noChangeArrowheads="1"/>
          </p:cNvSpPr>
          <p:nvPr/>
        </p:nvSpPr>
        <p:spPr bwMode="auto">
          <a:xfrm>
            <a:off x="3948113" y="2263775"/>
            <a:ext cx="1235075" cy="150813"/>
          </a:xfrm>
          <a:prstGeom prst="rect">
            <a:avLst/>
          </a:prstGeom>
          <a:noFill/>
          <a:ln w="9525">
            <a:noFill/>
            <a:miter lim="800000"/>
            <a:headEnd/>
            <a:tailEnd/>
          </a:ln>
          <a:effectLst/>
        </p:spPr>
        <p:txBody>
          <a:bodyPr wrap="none" lIns="0" tIns="0" rIns="0" bIns="0"/>
          <a:lstStyle/>
          <a:p>
            <a:pPr algn="l">
              <a:lnSpc>
                <a:spcPct val="90000"/>
              </a:lnSpc>
            </a:pPr>
            <a:r>
              <a:rPr lang="en-US" sz="1200" b="1"/>
              <a:t>Translation</a:t>
            </a:r>
          </a:p>
        </p:txBody>
      </p:sp>
      <p:sp>
        <p:nvSpPr>
          <p:cNvPr id="1052687" name="Text Box 15"/>
          <p:cNvSpPr txBox="1">
            <a:spLocks noChangeArrowheads="1"/>
          </p:cNvSpPr>
          <p:nvPr/>
        </p:nvSpPr>
        <p:spPr bwMode="auto">
          <a:xfrm>
            <a:off x="3770313" y="2974975"/>
            <a:ext cx="1235075" cy="150813"/>
          </a:xfrm>
          <a:prstGeom prst="rect">
            <a:avLst/>
          </a:prstGeom>
          <a:noFill/>
          <a:ln w="9525">
            <a:noFill/>
            <a:miter lim="800000"/>
            <a:headEnd/>
            <a:tailEnd/>
          </a:ln>
          <a:effectLst/>
        </p:spPr>
        <p:txBody>
          <a:bodyPr wrap="none" lIns="0" tIns="0" rIns="0" bIns="0"/>
          <a:lstStyle/>
          <a:p>
            <a:pPr algn="l">
              <a:lnSpc>
                <a:spcPct val="90000"/>
              </a:lnSpc>
            </a:pPr>
            <a:r>
              <a:rPr lang="en-US" sz="1200" b="1"/>
              <a:t>Enzyme</a:t>
            </a:r>
          </a:p>
        </p:txBody>
      </p:sp>
      <p:sp>
        <p:nvSpPr>
          <p:cNvPr id="1052688" name="Line 16"/>
          <p:cNvSpPr>
            <a:spLocks noChangeShapeType="1"/>
          </p:cNvSpPr>
          <p:nvPr/>
        </p:nvSpPr>
        <p:spPr bwMode="auto">
          <a:xfrm>
            <a:off x="2174875" y="528638"/>
            <a:ext cx="3175" cy="366712"/>
          </a:xfrm>
          <a:prstGeom prst="line">
            <a:avLst/>
          </a:prstGeom>
          <a:noFill/>
          <a:ln w="25400">
            <a:solidFill>
              <a:schemeClr val="tx1"/>
            </a:solidFill>
            <a:round/>
            <a:headEnd/>
            <a:tailEnd/>
          </a:ln>
          <a:effectLst/>
        </p:spPr>
        <p:txBody>
          <a:bodyPr wrap="none" anchor="ctr"/>
          <a:lstStyle/>
          <a:p>
            <a:endParaRPr lang="en-US"/>
          </a:p>
        </p:txBody>
      </p:sp>
      <p:sp>
        <p:nvSpPr>
          <p:cNvPr id="1052689" name="Line 17"/>
          <p:cNvSpPr>
            <a:spLocks noChangeShapeType="1"/>
          </p:cNvSpPr>
          <p:nvPr/>
        </p:nvSpPr>
        <p:spPr bwMode="auto">
          <a:xfrm flipH="1" flipV="1">
            <a:off x="3959225" y="1593850"/>
            <a:ext cx="404813" cy="133350"/>
          </a:xfrm>
          <a:prstGeom prst="line">
            <a:avLst/>
          </a:prstGeom>
          <a:noFill/>
          <a:ln w="25400">
            <a:solidFill>
              <a:schemeClr val="tx1"/>
            </a:solidFill>
            <a:round/>
            <a:headEnd/>
            <a:tailEnd/>
          </a:ln>
          <a:effectLst/>
        </p:spPr>
        <p:txBody>
          <a:bodyPr wrap="none" anchor="ctr"/>
          <a:lstStyle/>
          <a:p>
            <a:endParaRPr lang="en-US"/>
          </a:p>
        </p:txBody>
      </p:sp>
      <p:sp>
        <p:nvSpPr>
          <p:cNvPr id="1052690" name="Line 18"/>
          <p:cNvSpPr>
            <a:spLocks noChangeShapeType="1"/>
          </p:cNvSpPr>
          <p:nvPr/>
        </p:nvSpPr>
        <p:spPr bwMode="auto">
          <a:xfrm>
            <a:off x="2974975" y="2382838"/>
            <a:ext cx="265113" cy="1587"/>
          </a:xfrm>
          <a:prstGeom prst="line">
            <a:avLst/>
          </a:prstGeom>
          <a:noFill/>
          <a:ln w="25400">
            <a:solidFill>
              <a:schemeClr val="tx1"/>
            </a:solidFill>
            <a:round/>
            <a:headEnd/>
            <a:tailEnd/>
          </a:ln>
          <a:effectLst/>
        </p:spPr>
        <p:txBody>
          <a:bodyPr wrap="none" anchor="ctr"/>
          <a:lstStyle/>
          <a:p>
            <a:endParaRPr lang="en-US"/>
          </a:p>
        </p:txBody>
      </p:sp>
      <p:sp>
        <p:nvSpPr>
          <p:cNvPr id="1052691" name="Line 19"/>
          <p:cNvSpPr>
            <a:spLocks noChangeShapeType="1"/>
          </p:cNvSpPr>
          <p:nvPr/>
        </p:nvSpPr>
        <p:spPr bwMode="auto">
          <a:xfrm flipV="1">
            <a:off x="2195513" y="3651250"/>
            <a:ext cx="257175" cy="203200"/>
          </a:xfrm>
          <a:prstGeom prst="line">
            <a:avLst/>
          </a:prstGeom>
          <a:noFill/>
          <a:ln w="25400">
            <a:solidFill>
              <a:schemeClr val="tx1"/>
            </a:solidFill>
            <a:round/>
            <a:headEnd/>
            <a:tailEnd/>
          </a:ln>
          <a:effectLst/>
        </p:spPr>
        <p:txBody>
          <a:bodyPr wrap="none" anchor="ctr"/>
          <a:lstStyle/>
          <a:p>
            <a:endParaRPr lang="en-US"/>
          </a:p>
        </p:txBody>
      </p:sp>
      <p:sp>
        <p:nvSpPr>
          <p:cNvPr id="1052692" name="Text Box 20"/>
          <p:cNvSpPr txBox="1">
            <a:spLocks noChangeArrowheads="1"/>
          </p:cNvSpPr>
          <p:nvPr/>
        </p:nvSpPr>
        <p:spPr bwMode="auto">
          <a:xfrm>
            <a:off x="5556250" y="5375275"/>
            <a:ext cx="1843088" cy="600075"/>
          </a:xfrm>
          <a:prstGeom prst="rect">
            <a:avLst/>
          </a:prstGeom>
          <a:noFill/>
          <a:ln w="9525">
            <a:noFill/>
            <a:miter lim="800000"/>
            <a:headEnd/>
            <a:tailEnd/>
          </a:ln>
          <a:effectLst/>
        </p:spPr>
        <p:txBody>
          <a:bodyPr wrap="none" lIns="0" tIns="0" rIns="0" bIns="0"/>
          <a:lstStyle/>
          <a:p>
            <a:pPr algn="l">
              <a:lnSpc>
                <a:spcPct val="90000"/>
              </a:lnSpc>
            </a:pPr>
            <a:r>
              <a:rPr lang="en-US" sz="1200" b="1"/>
              <a:t>The mRNA, the first</a:t>
            </a:r>
          </a:p>
          <a:p>
            <a:pPr algn="l">
              <a:lnSpc>
                <a:spcPct val="90000"/>
              </a:lnSpc>
            </a:pPr>
            <a:r>
              <a:rPr lang="en-US" sz="1200" b="1"/>
              <a:t>tRNA, and the ribosomal</a:t>
            </a:r>
          </a:p>
          <a:p>
            <a:pPr algn="l">
              <a:lnSpc>
                <a:spcPct val="90000"/>
              </a:lnSpc>
            </a:pPr>
            <a:r>
              <a:rPr lang="en-US" sz="1200" b="1"/>
              <a:t>sub-units come together.</a:t>
            </a:r>
          </a:p>
        </p:txBody>
      </p:sp>
      <p:sp>
        <p:nvSpPr>
          <p:cNvPr id="1052693" name="Text Box 21"/>
          <p:cNvSpPr txBox="1">
            <a:spLocks noChangeArrowheads="1"/>
          </p:cNvSpPr>
          <p:nvPr/>
        </p:nvSpPr>
        <p:spPr bwMode="auto">
          <a:xfrm>
            <a:off x="2300288" y="4816475"/>
            <a:ext cx="809625" cy="304800"/>
          </a:xfrm>
          <a:prstGeom prst="rect">
            <a:avLst/>
          </a:prstGeom>
          <a:noFill/>
          <a:ln w="9525">
            <a:noFill/>
            <a:miter lim="800000"/>
            <a:headEnd/>
            <a:tailEnd/>
          </a:ln>
          <a:effectLst/>
        </p:spPr>
        <p:txBody>
          <a:bodyPr wrap="none" lIns="0" tIns="0" rIns="0" bIns="0"/>
          <a:lstStyle/>
          <a:p>
            <a:pPr algn="l">
              <a:lnSpc>
                <a:spcPct val="90000"/>
              </a:lnSpc>
            </a:pPr>
            <a:r>
              <a:rPr lang="en-US" sz="1200" b="1"/>
              <a:t>Initiator</a:t>
            </a:r>
          </a:p>
          <a:p>
            <a:pPr algn="l">
              <a:lnSpc>
                <a:spcPct val="90000"/>
              </a:lnSpc>
            </a:pPr>
            <a:r>
              <a:rPr lang="en-US" sz="1200" b="1"/>
              <a:t>tRNA</a:t>
            </a:r>
          </a:p>
        </p:txBody>
      </p:sp>
      <p:sp>
        <p:nvSpPr>
          <p:cNvPr id="1052694" name="Line 22"/>
          <p:cNvSpPr>
            <a:spLocks noChangeShapeType="1"/>
          </p:cNvSpPr>
          <p:nvPr/>
        </p:nvSpPr>
        <p:spPr bwMode="auto">
          <a:xfrm>
            <a:off x="2713038" y="5057775"/>
            <a:ext cx="747712" cy="4763"/>
          </a:xfrm>
          <a:prstGeom prst="line">
            <a:avLst/>
          </a:prstGeom>
          <a:noFill/>
          <a:ln w="25400">
            <a:solidFill>
              <a:schemeClr val="tx1"/>
            </a:solidFill>
            <a:round/>
            <a:headEnd/>
            <a:tailEnd/>
          </a:ln>
          <a:effectLst/>
        </p:spPr>
        <p:txBody>
          <a:bodyPr wrap="none" anchor="ctr"/>
          <a:lstStyle/>
          <a:p>
            <a:endParaRPr lang="en-US"/>
          </a:p>
        </p:txBody>
      </p:sp>
      <p:sp>
        <p:nvSpPr>
          <p:cNvPr id="1052695" name="Text Box 23"/>
          <p:cNvSpPr txBox="1">
            <a:spLocks noChangeArrowheads="1"/>
          </p:cNvSpPr>
          <p:nvPr/>
        </p:nvSpPr>
        <p:spPr bwMode="auto">
          <a:xfrm>
            <a:off x="4576763" y="4783138"/>
            <a:ext cx="796925" cy="595312"/>
          </a:xfrm>
          <a:prstGeom prst="rect">
            <a:avLst/>
          </a:prstGeom>
          <a:noFill/>
          <a:ln w="9525">
            <a:noFill/>
            <a:miter lim="800000"/>
            <a:headEnd/>
            <a:tailEnd/>
          </a:ln>
          <a:effectLst/>
        </p:spPr>
        <p:txBody>
          <a:bodyPr wrap="none" lIns="0" tIns="0" rIns="0" bIns="0"/>
          <a:lstStyle/>
          <a:p>
            <a:pPr algn="l">
              <a:lnSpc>
                <a:spcPct val="90000"/>
              </a:lnSpc>
            </a:pPr>
            <a:r>
              <a:rPr lang="en-US" sz="1200" b="1"/>
              <a:t>Large</a:t>
            </a:r>
          </a:p>
          <a:p>
            <a:pPr algn="l">
              <a:lnSpc>
                <a:spcPct val="90000"/>
              </a:lnSpc>
            </a:pPr>
            <a:r>
              <a:rPr lang="en-US" sz="1200" b="1"/>
              <a:t>ribosomal</a:t>
            </a:r>
          </a:p>
          <a:p>
            <a:pPr algn="l">
              <a:lnSpc>
                <a:spcPct val="90000"/>
              </a:lnSpc>
            </a:pPr>
            <a:r>
              <a:rPr lang="en-US" sz="1200" b="1"/>
              <a:t>subunit</a:t>
            </a:r>
          </a:p>
        </p:txBody>
      </p:sp>
      <p:sp>
        <p:nvSpPr>
          <p:cNvPr id="1052696" name="Text Box 24"/>
          <p:cNvSpPr txBox="1">
            <a:spLocks noChangeArrowheads="1"/>
          </p:cNvSpPr>
          <p:nvPr/>
        </p:nvSpPr>
        <p:spPr bwMode="auto">
          <a:xfrm>
            <a:off x="5334000" y="4416425"/>
            <a:ext cx="836613" cy="158750"/>
          </a:xfrm>
          <a:prstGeom prst="rect">
            <a:avLst/>
          </a:prstGeom>
          <a:noFill/>
          <a:ln w="9525">
            <a:noFill/>
            <a:miter lim="800000"/>
            <a:headEnd/>
            <a:tailEnd/>
          </a:ln>
          <a:effectLst/>
        </p:spPr>
        <p:txBody>
          <a:bodyPr wrap="none" lIns="0" tIns="0" rIns="0" bIns="0"/>
          <a:lstStyle/>
          <a:p>
            <a:pPr algn="l"/>
            <a:r>
              <a:rPr lang="en-US" sz="1200" b="1"/>
              <a:t>Anticodon</a:t>
            </a:r>
          </a:p>
        </p:txBody>
      </p:sp>
      <p:sp>
        <p:nvSpPr>
          <p:cNvPr id="1052697" name="Text Box 25"/>
          <p:cNvSpPr txBox="1">
            <a:spLocks noChangeArrowheads="1"/>
          </p:cNvSpPr>
          <p:nvPr/>
        </p:nvSpPr>
        <p:spPr bwMode="auto">
          <a:xfrm>
            <a:off x="5556250" y="4978400"/>
            <a:ext cx="1709738" cy="347663"/>
          </a:xfrm>
          <a:prstGeom prst="rect">
            <a:avLst/>
          </a:prstGeom>
          <a:noFill/>
          <a:ln w="9525">
            <a:noFill/>
            <a:miter lim="800000"/>
            <a:headEnd/>
            <a:tailEnd/>
          </a:ln>
          <a:effectLst/>
        </p:spPr>
        <p:txBody>
          <a:bodyPr wrap="none" lIns="0" tIns="0" rIns="0" bIns="0"/>
          <a:lstStyle/>
          <a:p>
            <a:pPr algn="l">
              <a:lnSpc>
                <a:spcPct val="90000"/>
              </a:lnSpc>
            </a:pPr>
            <a:r>
              <a:rPr lang="en-US" sz="1200" b="1"/>
              <a:t>      Initiation of</a:t>
            </a:r>
          </a:p>
          <a:p>
            <a:pPr algn="l">
              <a:lnSpc>
                <a:spcPct val="90000"/>
              </a:lnSpc>
            </a:pPr>
            <a:r>
              <a:rPr lang="en-US" sz="1200" b="1"/>
              <a:t>polypeptide synthesis</a:t>
            </a:r>
          </a:p>
        </p:txBody>
      </p:sp>
      <p:sp>
        <p:nvSpPr>
          <p:cNvPr id="1052698" name="AutoShape 26"/>
          <p:cNvSpPr>
            <a:spLocks/>
          </p:cNvSpPr>
          <p:nvPr/>
        </p:nvSpPr>
        <p:spPr bwMode="auto">
          <a:xfrm rot="5321705">
            <a:off x="4791076" y="4175125"/>
            <a:ext cx="120650" cy="352425"/>
          </a:xfrm>
          <a:prstGeom prst="rightBrace">
            <a:avLst>
              <a:gd name="adj1" fmla="val 24342"/>
              <a:gd name="adj2" fmla="val 50000"/>
            </a:avLst>
          </a:prstGeom>
          <a:noFill/>
          <a:ln w="25400">
            <a:solidFill>
              <a:schemeClr val="tx1"/>
            </a:solidFill>
            <a:round/>
            <a:headEnd/>
            <a:tailEnd/>
          </a:ln>
          <a:effectLst/>
        </p:spPr>
        <p:txBody>
          <a:bodyPr wrap="none" anchor="ctr"/>
          <a:lstStyle/>
          <a:p>
            <a:endParaRPr lang="en-US"/>
          </a:p>
        </p:txBody>
      </p:sp>
      <p:sp>
        <p:nvSpPr>
          <p:cNvPr id="1052699" name="Line 27"/>
          <p:cNvSpPr>
            <a:spLocks noChangeShapeType="1"/>
          </p:cNvSpPr>
          <p:nvPr/>
        </p:nvSpPr>
        <p:spPr bwMode="auto">
          <a:xfrm flipH="1">
            <a:off x="4851400" y="4391025"/>
            <a:ext cx="3175" cy="128588"/>
          </a:xfrm>
          <a:prstGeom prst="line">
            <a:avLst/>
          </a:prstGeom>
          <a:noFill/>
          <a:ln w="25400">
            <a:solidFill>
              <a:schemeClr val="tx1"/>
            </a:solidFill>
            <a:round/>
            <a:headEnd/>
            <a:tailEnd/>
          </a:ln>
          <a:effectLst/>
        </p:spPr>
        <p:txBody>
          <a:bodyPr wrap="none" anchor="ctr"/>
          <a:lstStyle/>
          <a:p>
            <a:endParaRPr lang="en-US"/>
          </a:p>
        </p:txBody>
      </p:sp>
      <p:sp>
        <p:nvSpPr>
          <p:cNvPr id="1052700" name="Line 28"/>
          <p:cNvSpPr>
            <a:spLocks noChangeShapeType="1"/>
          </p:cNvSpPr>
          <p:nvPr/>
        </p:nvSpPr>
        <p:spPr bwMode="auto">
          <a:xfrm>
            <a:off x="4848225" y="4508500"/>
            <a:ext cx="460375" cy="4763"/>
          </a:xfrm>
          <a:prstGeom prst="line">
            <a:avLst/>
          </a:prstGeom>
          <a:noFill/>
          <a:ln w="25400">
            <a:solidFill>
              <a:schemeClr val="tx1"/>
            </a:solidFill>
            <a:round/>
            <a:headEnd/>
            <a:tailEnd/>
          </a:ln>
          <a:effectLst/>
        </p:spPr>
        <p:txBody>
          <a:bodyPr wrap="none" anchor="ctr"/>
          <a:lstStyle/>
          <a:p>
            <a:endParaRPr lang="en-US"/>
          </a:p>
        </p:txBody>
      </p:sp>
      <p:sp>
        <p:nvSpPr>
          <p:cNvPr id="1052701" name="Line 29"/>
          <p:cNvSpPr>
            <a:spLocks noChangeShapeType="1"/>
          </p:cNvSpPr>
          <p:nvPr/>
        </p:nvSpPr>
        <p:spPr bwMode="auto">
          <a:xfrm flipH="1">
            <a:off x="4011613" y="4852988"/>
            <a:ext cx="533400" cy="1587"/>
          </a:xfrm>
          <a:prstGeom prst="line">
            <a:avLst/>
          </a:prstGeom>
          <a:noFill/>
          <a:ln w="25400">
            <a:solidFill>
              <a:schemeClr val="tx1"/>
            </a:solidFill>
            <a:round/>
            <a:headEnd/>
            <a:tailEnd/>
          </a:ln>
          <a:effectLst/>
        </p:spPr>
        <p:txBody>
          <a:bodyPr wrap="none" anchor="ctr"/>
          <a:lstStyle/>
          <a:p>
            <a:endParaRPr lang="en-US"/>
          </a:p>
        </p:txBody>
      </p:sp>
      <p:sp>
        <p:nvSpPr>
          <p:cNvPr id="1052702" name="Text Box 30"/>
          <p:cNvSpPr txBox="1">
            <a:spLocks noChangeArrowheads="1"/>
          </p:cNvSpPr>
          <p:nvPr/>
        </p:nvSpPr>
        <p:spPr bwMode="auto">
          <a:xfrm>
            <a:off x="4579938" y="5969000"/>
            <a:ext cx="768350" cy="630238"/>
          </a:xfrm>
          <a:prstGeom prst="rect">
            <a:avLst/>
          </a:prstGeom>
          <a:noFill/>
          <a:ln w="9525">
            <a:noFill/>
            <a:miter lim="800000"/>
            <a:headEnd/>
            <a:tailEnd/>
          </a:ln>
          <a:effectLst/>
        </p:spPr>
        <p:txBody>
          <a:bodyPr wrap="none" lIns="0" tIns="0" rIns="0" bIns="0"/>
          <a:lstStyle/>
          <a:p>
            <a:pPr algn="l">
              <a:lnSpc>
                <a:spcPct val="90000"/>
              </a:lnSpc>
            </a:pPr>
            <a:r>
              <a:rPr lang="en-US" sz="1200" b="1"/>
              <a:t>Small</a:t>
            </a:r>
          </a:p>
          <a:p>
            <a:pPr algn="l">
              <a:lnSpc>
                <a:spcPct val="90000"/>
              </a:lnSpc>
            </a:pPr>
            <a:r>
              <a:rPr lang="en-US" sz="1200" b="1"/>
              <a:t>ribosomal</a:t>
            </a:r>
          </a:p>
          <a:p>
            <a:pPr algn="l">
              <a:lnSpc>
                <a:spcPct val="90000"/>
              </a:lnSpc>
            </a:pPr>
            <a:r>
              <a:rPr lang="en-US" sz="1200" b="1"/>
              <a:t>subunit</a:t>
            </a:r>
          </a:p>
        </p:txBody>
      </p:sp>
      <p:sp>
        <p:nvSpPr>
          <p:cNvPr id="1052703" name="Line 31"/>
          <p:cNvSpPr>
            <a:spLocks noChangeShapeType="1"/>
          </p:cNvSpPr>
          <p:nvPr/>
        </p:nvSpPr>
        <p:spPr bwMode="auto">
          <a:xfrm flipH="1">
            <a:off x="4148138" y="6048375"/>
            <a:ext cx="395287" cy="1588"/>
          </a:xfrm>
          <a:prstGeom prst="line">
            <a:avLst/>
          </a:prstGeom>
          <a:noFill/>
          <a:ln w="25400">
            <a:solidFill>
              <a:schemeClr val="tx1"/>
            </a:solidFill>
            <a:round/>
            <a:headEnd/>
            <a:tailEnd/>
          </a:ln>
          <a:effectLst/>
        </p:spPr>
        <p:txBody>
          <a:bodyPr wrap="none" anchor="ctr"/>
          <a:lstStyle/>
          <a:p>
            <a:endParaRPr lang="en-US"/>
          </a:p>
        </p:txBody>
      </p:sp>
      <p:sp>
        <p:nvSpPr>
          <p:cNvPr id="1052704" name="Text Box 32"/>
          <p:cNvSpPr txBox="1">
            <a:spLocks noChangeArrowheads="1"/>
          </p:cNvSpPr>
          <p:nvPr/>
        </p:nvSpPr>
        <p:spPr bwMode="auto">
          <a:xfrm>
            <a:off x="2373313" y="6189663"/>
            <a:ext cx="523875" cy="136525"/>
          </a:xfrm>
          <a:prstGeom prst="rect">
            <a:avLst/>
          </a:prstGeom>
          <a:noFill/>
          <a:ln w="9525">
            <a:noFill/>
            <a:miter lim="800000"/>
            <a:headEnd/>
            <a:tailEnd/>
          </a:ln>
          <a:effectLst/>
        </p:spPr>
        <p:txBody>
          <a:bodyPr wrap="none" lIns="0" tIns="0" rIns="0" bIns="0"/>
          <a:lstStyle/>
          <a:p>
            <a:pPr algn="l">
              <a:lnSpc>
                <a:spcPct val="90000"/>
              </a:lnSpc>
            </a:pPr>
            <a:r>
              <a:rPr lang="en-US" sz="1200" b="1"/>
              <a:t>mRNA</a:t>
            </a:r>
          </a:p>
        </p:txBody>
      </p:sp>
      <p:sp>
        <p:nvSpPr>
          <p:cNvPr id="1052705" name="Line 33"/>
          <p:cNvSpPr>
            <a:spLocks noChangeShapeType="1"/>
          </p:cNvSpPr>
          <p:nvPr/>
        </p:nvSpPr>
        <p:spPr bwMode="auto">
          <a:xfrm flipV="1">
            <a:off x="2589213" y="5754688"/>
            <a:ext cx="314325" cy="415925"/>
          </a:xfrm>
          <a:prstGeom prst="line">
            <a:avLst/>
          </a:prstGeom>
          <a:noFill/>
          <a:ln w="25400">
            <a:solidFill>
              <a:schemeClr val="tx1"/>
            </a:solidFill>
            <a:round/>
            <a:headEnd/>
            <a:tailEnd/>
          </a:ln>
          <a:effectLst/>
        </p:spPr>
        <p:txBody>
          <a:bodyPr wrap="none" anchor="ctr"/>
          <a:lstStyle/>
          <a:p>
            <a:endParaRPr lang="en-US"/>
          </a:p>
        </p:txBody>
      </p:sp>
      <p:sp>
        <p:nvSpPr>
          <p:cNvPr id="1052706" name="AutoShape 34"/>
          <p:cNvSpPr>
            <a:spLocks/>
          </p:cNvSpPr>
          <p:nvPr/>
        </p:nvSpPr>
        <p:spPr bwMode="auto">
          <a:xfrm rot="5321705">
            <a:off x="3455194" y="5674519"/>
            <a:ext cx="115888" cy="342900"/>
          </a:xfrm>
          <a:prstGeom prst="rightBrace">
            <a:avLst>
              <a:gd name="adj1" fmla="val 24657"/>
              <a:gd name="adj2" fmla="val 50000"/>
            </a:avLst>
          </a:prstGeom>
          <a:noFill/>
          <a:ln w="25400">
            <a:solidFill>
              <a:schemeClr val="tx1"/>
            </a:solidFill>
            <a:round/>
            <a:headEnd/>
            <a:tailEnd/>
          </a:ln>
          <a:effectLst/>
        </p:spPr>
        <p:txBody>
          <a:bodyPr wrap="none" anchor="ctr"/>
          <a:lstStyle/>
          <a:p>
            <a:endParaRPr lang="en-US"/>
          </a:p>
        </p:txBody>
      </p:sp>
      <p:sp>
        <p:nvSpPr>
          <p:cNvPr id="1052707" name="Text Box 35"/>
          <p:cNvSpPr txBox="1">
            <a:spLocks noChangeArrowheads="1"/>
          </p:cNvSpPr>
          <p:nvPr/>
        </p:nvSpPr>
        <p:spPr bwMode="auto">
          <a:xfrm>
            <a:off x="3082925" y="5943600"/>
            <a:ext cx="969963" cy="150813"/>
          </a:xfrm>
          <a:prstGeom prst="rect">
            <a:avLst/>
          </a:prstGeom>
          <a:noFill/>
          <a:ln w="9525">
            <a:noFill/>
            <a:miter lim="800000"/>
            <a:headEnd/>
            <a:tailEnd/>
          </a:ln>
          <a:effectLst/>
        </p:spPr>
        <p:txBody>
          <a:bodyPr wrap="none" lIns="0" tIns="0" rIns="0" bIns="0"/>
          <a:lstStyle/>
          <a:p>
            <a:pPr algn="l">
              <a:lnSpc>
                <a:spcPct val="90000"/>
              </a:lnSpc>
            </a:pPr>
            <a:r>
              <a:rPr lang="en-US" sz="1200" b="1"/>
              <a:t>Start Codon</a:t>
            </a:r>
          </a:p>
        </p:txBody>
      </p:sp>
      <p:sp>
        <p:nvSpPr>
          <p:cNvPr id="1052708" name="Line 36"/>
          <p:cNvSpPr>
            <a:spLocks noChangeShapeType="1"/>
          </p:cNvSpPr>
          <p:nvPr/>
        </p:nvSpPr>
        <p:spPr bwMode="auto">
          <a:xfrm>
            <a:off x="2206625" y="1690688"/>
            <a:ext cx="0" cy="166687"/>
          </a:xfrm>
          <a:prstGeom prst="line">
            <a:avLst/>
          </a:prstGeom>
          <a:noFill/>
          <a:ln w="25400">
            <a:solidFill>
              <a:schemeClr val="tx1"/>
            </a:solidFill>
            <a:round/>
            <a:headEnd/>
            <a:tailEnd/>
          </a:ln>
          <a:effectLst/>
        </p:spPr>
        <p:txBody>
          <a:bodyPr wrap="none" anchor="ctr"/>
          <a:lstStyle/>
          <a:p>
            <a:endParaRPr lang="en-US"/>
          </a:p>
        </p:txBody>
      </p:sp>
      <p:sp>
        <p:nvSpPr>
          <p:cNvPr id="1052709" name="Oval 37"/>
          <p:cNvSpPr>
            <a:spLocks noChangeArrowheads="1"/>
          </p:cNvSpPr>
          <p:nvPr/>
        </p:nvSpPr>
        <p:spPr bwMode="auto">
          <a:xfrm>
            <a:off x="5584825" y="133667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52710" name="Text Box 38"/>
          <p:cNvSpPr txBox="1">
            <a:spLocks noChangeArrowheads="1"/>
          </p:cNvSpPr>
          <p:nvPr/>
        </p:nvSpPr>
        <p:spPr bwMode="auto">
          <a:xfrm>
            <a:off x="5614988" y="1358900"/>
            <a:ext cx="133350" cy="141288"/>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1</a:t>
            </a:r>
          </a:p>
        </p:txBody>
      </p:sp>
      <p:sp>
        <p:nvSpPr>
          <p:cNvPr id="1052711" name="Oval 39"/>
          <p:cNvSpPr>
            <a:spLocks noChangeArrowheads="1"/>
          </p:cNvSpPr>
          <p:nvPr/>
        </p:nvSpPr>
        <p:spPr bwMode="auto">
          <a:xfrm>
            <a:off x="5584825" y="26003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52712" name="Text Box 40"/>
          <p:cNvSpPr txBox="1">
            <a:spLocks noChangeArrowheads="1"/>
          </p:cNvSpPr>
          <p:nvPr/>
        </p:nvSpPr>
        <p:spPr bwMode="auto">
          <a:xfrm>
            <a:off x="5614988" y="2622550"/>
            <a:ext cx="133350" cy="141288"/>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2</a:t>
            </a:r>
          </a:p>
        </p:txBody>
      </p:sp>
      <p:sp>
        <p:nvSpPr>
          <p:cNvPr id="1052713" name="Oval 41"/>
          <p:cNvSpPr>
            <a:spLocks noChangeArrowheads="1"/>
          </p:cNvSpPr>
          <p:nvPr/>
        </p:nvSpPr>
        <p:spPr bwMode="auto">
          <a:xfrm>
            <a:off x="5584825" y="495617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1052714" name="Text Box 42"/>
          <p:cNvSpPr txBox="1">
            <a:spLocks noChangeArrowheads="1"/>
          </p:cNvSpPr>
          <p:nvPr/>
        </p:nvSpPr>
        <p:spPr bwMode="auto">
          <a:xfrm>
            <a:off x="5614988" y="4978400"/>
            <a:ext cx="133350" cy="141288"/>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3</a:t>
            </a:r>
          </a:p>
        </p:txBody>
      </p:sp>
    </p:spTree>
    <p:custDataLst>
      <p:tags r:id="rId1"/>
    </p:custData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54724" name="Picture 4" descr="10_15bGeneExpression-U"/>
          <p:cNvPicPr>
            <a:picLocks noChangeAspect="1" noChangeArrowheads="1"/>
          </p:cNvPicPr>
          <p:nvPr/>
        </p:nvPicPr>
        <p:blipFill>
          <a:blip r:embed="rId5" cstate="print"/>
          <a:srcRect/>
          <a:stretch>
            <a:fillRect/>
          </a:stretch>
        </p:blipFill>
        <p:spPr bwMode="auto">
          <a:xfrm>
            <a:off x="928688" y="187325"/>
            <a:ext cx="7286625" cy="6578600"/>
          </a:xfrm>
          <a:prstGeom prst="rect">
            <a:avLst/>
          </a:prstGeom>
          <a:noFill/>
        </p:spPr>
      </p:pic>
      <p:sp>
        <p:nvSpPr>
          <p:cNvPr id="1054725" name="Text Box 5"/>
          <p:cNvSpPr txBox="1">
            <a:spLocks noChangeArrowheads="1"/>
          </p:cNvSpPr>
          <p:nvPr/>
        </p:nvSpPr>
        <p:spPr bwMode="auto">
          <a:xfrm>
            <a:off x="4510088" y="708025"/>
            <a:ext cx="1262062" cy="515938"/>
          </a:xfrm>
          <a:prstGeom prst="rect">
            <a:avLst/>
          </a:prstGeom>
          <a:noFill/>
          <a:ln w="9525">
            <a:noFill/>
            <a:miter lim="800000"/>
            <a:headEnd/>
            <a:tailEnd/>
          </a:ln>
          <a:effectLst/>
        </p:spPr>
        <p:txBody>
          <a:bodyPr wrap="none" lIns="0" tIns="0" rIns="0" bIns="0"/>
          <a:lstStyle/>
          <a:p>
            <a:pPr algn="l"/>
            <a:r>
              <a:rPr lang="en-US" sz="1500" b="1"/>
              <a:t>New peptide</a:t>
            </a:r>
          </a:p>
          <a:p>
            <a:pPr algn="l"/>
            <a:r>
              <a:rPr lang="en-US" sz="1500" b="1"/>
              <a:t>bond forming</a:t>
            </a:r>
          </a:p>
        </p:txBody>
      </p:sp>
      <p:sp>
        <p:nvSpPr>
          <p:cNvPr id="1054726" name="Line 6"/>
          <p:cNvSpPr>
            <a:spLocks noChangeShapeType="1"/>
          </p:cNvSpPr>
          <p:nvPr/>
        </p:nvSpPr>
        <p:spPr bwMode="auto">
          <a:xfrm flipH="1">
            <a:off x="3913188" y="828675"/>
            <a:ext cx="577850" cy="3175"/>
          </a:xfrm>
          <a:prstGeom prst="line">
            <a:avLst/>
          </a:prstGeom>
          <a:noFill/>
          <a:ln w="25400">
            <a:solidFill>
              <a:schemeClr val="tx1"/>
            </a:solidFill>
            <a:round/>
            <a:headEnd/>
            <a:tailEnd/>
          </a:ln>
          <a:effectLst/>
        </p:spPr>
        <p:txBody>
          <a:bodyPr wrap="none" anchor="ctr"/>
          <a:lstStyle/>
          <a:p>
            <a:endParaRPr lang="en-US"/>
          </a:p>
        </p:txBody>
      </p:sp>
      <p:sp>
        <p:nvSpPr>
          <p:cNvPr id="1054727" name="Text Box 7"/>
          <p:cNvSpPr txBox="1">
            <a:spLocks noChangeArrowheads="1"/>
          </p:cNvSpPr>
          <p:nvPr/>
        </p:nvSpPr>
        <p:spPr bwMode="auto">
          <a:xfrm>
            <a:off x="1528763" y="895350"/>
            <a:ext cx="1123950" cy="441325"/>
          </a:xfrm>
          <a:prstGeom prst="rect">
            <a:avLst/>
          </a:prstGeom>
          <a:noFill/>
          <a:ln w="9525">
            <a:noFill/>
            <a:miter lim="800000"/>
            <a:headEnd/>
            <a:tailEnd/>
          </a:ln>
          <a:effectLst/>
        </p:spPr>
        <p:txBody>
          <a:bodyPr wrap="none" lIns="0" tIns="0" rIns="0" bIns="0"/>
          <a:lstStyle/>
          <a:p>
            <a:pPr algn="l">
              <a:lnSpc>
                <a:spcPct val="90000"/>
              </a:lnSpc>
            </a:pPr>
            <a:r>
              <a:rPr lang="en-US" sz="1500" b="1"/>
              <a:t>Growing</a:t>
            </a:r>
          </a:p>
          <a:p>
            <a:pPr algn="l">
              <a:lnSpc>
                <a:spcPct val="90000"/>
              </a:lnSpc>
            </a:pPr>
            <a:r>
              <a:rPr lang="en-US" sz="1500" b="1"/>
              <a:t>polypeptide</a:t>
            </a:r>
          </a:p>
        </p:txBody>
      </p:sp>
      <p:sp>
        <p:nvSpPr>
          <p:cNvPr id="1054728" name="Line 8"/>
          <p:cNvSpPr>
            <a:spLocks noChangeShapeType="1"/>
          </p:cNvSpPr>
          <p:nvPr/>
        </p:nvSpPr>
        <p:spPr bwMode="auto">
          <a:xfrm flipV="1">
            <a:off x="2570163" y="685800"/>
            <a:ext cx="254000" cy="441325"/>
          </a:xfrm>
          <a:prstGeom prst="line">
            <a:avLst/>
          </a:prstGeom>
          <a:noFill/>
          <a:ln w="25400">
            <a:solidFill>
              <a:schemeClr val="tx1"/>
            </a:solidFill>
            <a:round/>
            <a:headEnd/>
            <a:tailEnd/>
          </a:ln>
          <a:effectLst/>
        </p:spPr>
        <p:txBody>
          <a:bodyPr wrap="none" anchor="ctr"/>
          <a:lstStyle/>
          <a:p>
            <a:endParaRPr lang="en-US"/>
          </a:p>
        </p:txBody>
      </p:sp>
      <p:sp>
        <p:nvSpPr>
          <p:cNvPr id="1054729" name="Oval 9"/>
          <p:cNvSpPr>
            <a:spLocks noChangeArrowheads="1"/>
          </p:cNvSpPr>
          <p:nvPr/>
        </p:nvSpPr>
        <p:spPr bwMode="auto">
          <a:xfrm>
            <a:off x="5789613" y="1625600"/>
            <a:ext cx="230187" cy="223838"/>
          </a:xfrm>
          <a:prstGeom prst="ellipse">
            <a:avLst/>
          </a:prstGeom>
          <a:solidFill>
            <a:srgbClr val="EF1A23"/>
          </a:solidFill>
          <a:ln w="9525">
            <a:noFill/>
            <a:round/>
            <a:headEnd/>
            <a:tailEnd/>
          </a:ln>
          <a:effectLst/>
        </p:spPr>
        <p:txBody>
          <a:bodyPr wrap="none" anchor="ctr"/>
          <a:lstStyle/>
          <a:p>
            <a:endParaRPr lang="en-US"/>
          </a:p>
        </p:txBody>
      </p:sp>
      <p:sp>
        <p:nvSpPr>
          <p:cNvPr id="1054730" name="Text Box 10"/>
          <p:cNvSpPr txBox="1">
            <a:spLocks noChangeArrowheads="1"/>
          </p:cNvSpPr>
          <p:nvPr/>
        </p:nvSpPr>
        <p:spPr bwMode="auto">
          <a:xfrm>
            <a:off x="5821363" y="1641475"/>
            <a:ext cx="153987" cy="231775"/>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4</a:t>
            </a:r>
          </a:p>
        </p:txBody>
      </p:sp>
      <p:sp>
        <p:nvSpPr>
          <p:cNvPr id="1054731" name="Text Box 11"/>
          <p:cNvSpPr txBox="1">
            <a:spLocks noChangeArrowheads="1"/>
          </p:cNvSpPr>
          <p:nvPr/>
        </p:nvSpPr>
        <p:spPr bwMode="auto">
          <a:xfrm>
            <a:off x="5746750" y="1920875"/>
            <a:ext cx="2263775" cy="1376363"/>
          </a:xfrm>
          <a:prstGeom prst="rect">
            <a:avLst/>
          </a:prstGeom>
          <a:noFill/>
          <a:ln w="9525">
            <a:noFill/>
            <a:miter lim="800000"/>
            <a:headEnd/>
            <a:tailEnd/>
          </a:ln>
          <a:effectLst/>
        </p:spPr>
        <p:txBody>
          <a:bodyPr wrap="none" lIns="0" tIns="0" rIns="0" bIns="0"/>
          <a:lstStyle/>
          <a:p>
            <a:pPr algn="l">
              <a:lnSpc>
                <a:spcPct val="90000"/>
              </a:lnSpc>
            </a:pPr>
            <a:r>
              <a:rPr lang="en-US" sz="1500" b="1"/>
              <a:t>A succession of tRNAs</a:t>
            </a:r>
          </a:p>
          <a:p>
            <a:pPr algn="l">
              <a:lnSpc>
                <a:spcPct val="90000"/>
              </a:lnSpc>
            </a:pPr>
            <a:r>
              <a:rPr lang="en-US" sz="1500" b="1"/>
              <a:t>add their amino acids</a:t>
            </a:r>
          </a:p>
          <a:p>
            <a:pPr algn="l">
              <a:lnSpc>
                <a:spcPct val="90000"/>
              </a:lnSpc>
            </a:pPr>
            <a:r>
              <a:rPr lang="en-US" sz="1500" b="1"/>
              <a:t>to the polypeptide chain</a:t>
            </a:r>
          </a:p>
          <a:p>
            <a:pPr algn="l">
              <a:lnSpc>
                <a:spcPct val="90000"/>
              </a:lnSpc>
            </a:pPr>
            <a:r>
              <a:rPr lang="en-US" sz="1500" b="1"/>
              <a:t>as the mRNA is moved</a:t>
            </a:r>
          </a:p>
          <a:p>
            <a:pPr algn="l">
              <a:lnSpc>
                <a:spcPct val="90000"/>
              </a:lnSpc>
            </a:pPr>
            <a:r>
              <a:rPr lang="en-US" sz="1500" b="1"/>
              <a:t>through the ribosome,</a:t>
            </a:r>
          </a:p>
          <a:p>
            <a:pPr algn="l">
              <a:lnSpc>
                <a:spcPct val="90000"/>
              </a:lnSpc>
            </a:pPr>
            <a:r>
              <a:rPr lang="en-US" sz="1500" b="1"/>
              <a:t>one codon at a time.</a:t>
            </a:r>
          </a:p>
        </p:txBody>
      </p:sp>
      <p:sp>
        <p:nvSpPr>
          <p:cNvPr id="1054732" name="Text Box 12"/>
          <p:cNvSpPr txBox="1">
            <a:spLocks noChangeArrowheads="1"/>
          </p:cNvSpPr>
          <p:nvPr/>
        </p:nvSpPr>
        <p:spPr bwMode="auto">
          <a:xfrm>
            <a:off x="6046788" y="1660525"/>
            <a:ext cx="1093787" cy="239713"/>
          </a:xfrm>
          <a:prstGeom prst="rect">
            <a:avLst/>
          </a:prstGeom>
          <a:noFill/>
          <a:ln w="9525">
            <a:noFill/>
            <a:miter lim="800000"/>
            <a:headEnd/>
            <a:tailEnd/>
          </a:ln>
          <a:effectLst/>
        </p:spPr>
        <p:txBody>
          <a:bodyPr wrap="none" lIns="0" tIns="0" rIns="0" bIns="0"/>
          <a:lstStyle/>
          <a:p>
            <a:pPr algn="l"/>
            <a:r>
              <a:rPr lang="en-US" sz="1500" b="1"/>
              <a:t>Elongation</a:t>
            </a:r>
          </a:p>
        </p:txBody>
      </p:sp>
      <p:sp>
        <p:nvSpPr>
          <p:cNvPr id="1054733" name="Text Box 13"/>
          <p:cNvSpPr txBox="1">
            <a:spLocks noChangeArrowheads="1"/>
          </p:cNvSpPr>
          <p:nvPr/>
        </p:nvSpPr>
        <p:spPr bwMode="auto">
          <a:xfrm>
            <a:off x="3152775" y="2871788"/>
            <a:ext cx="1123950" cy="246062"/>
          </a:xfrm>
          <a:prstGeom prst="rect">
            <a:avLst/>
          </a:prstGeom>
          <a:noFill/>
          <a:ln w="9525">
            <a:noFill/>
            <a:miter lim="800000"/>
            <a:headEnd/>
            <a:tailEnd/>
          </a:ln>
          <a:effectLst/>
        </p:spPr>
        <p:txBody>
          <a:bodyPr wrap="none" lIns="0" tIns="0" rIns="0" bIns="0"/>
          <a:lstStyle/>
          <a:p>
            <a:pPr algn="l">
              <a:lnSpc>
                <a:spcPct val="90000"/>
              </a:lnSpc>
            </a:pPr>
            <a:r>
              <a:rPr lang="en-US" sz="1500" b="1"/>
              <a:t>Codons</a:t>
            </a:r>
          </a:p>
        </p:txBody>
      </p:sp>
      <p:sp>
        <p:nvSpPr>
          <p:cNvPr id="1054734" name="AutoShape 14"/>
          <p:cNvSpPr>
            <a:spLocks/>
          </p:cNvSpPr>
          <p:nvPr/>
        </p:nvSpPr>
        <p:spPr bwMode="auto">
          <a:xfrm rot="5321705">
            <a:off x="3198019" y="2582069"/>
            <a:ext cx="169863" cy="396875"/>
          </a:xfrm>
          <a:prstGeom prst="rightBrace">
            <a:avLst>
              <a:gd name="adj1" fmla="val 19470"/>
              <a:gd name="adj2" fmla="val 50000"/>
            </a:avLst>
          </a:prstGeom>
          <a:noFill/>
          <a:ln w="25400">
            <a:solidFill>
              <a:schemeClr val="tx1"/>
            </a:solidFill>
            <a:round/>
            <a:headEnd/>
            <a:tailEnd/>
          </a:ln>
          <a:effectLst/>
        </p:spPr>
        <p:txBody>
          <a:bodyPr wrap="none" anchor="ctr"/>
          <a:lstStyle/>
          <a:p>
            <a:endParaRPr lang="en-US"/>
          </a:p>
        </p:txBody>
      </p:sp>
      <p:sp>
        <p:nvSpPr>
          <p:cNvPr id="1054735" name="Text Box 15"/>
          <p:cNvSpPr txBox="1">
            <a:spLocks noChangeArrowheads="1"/>
          </p:cNvSpPr>
          <p:nvPr/>
        </p:nvSpPr>
        <p:spPr bwMode="auto">
          <a:xfrm>
            <a:off x="1581150" y="3200400"/>
            <a:ext cx="608013" cy="223838"/>
          </a:xfrm>
          <a:prstGeom prst="rect">
            <a:avLst/>
          </a:prstGeom>
          <a:noFill/>
          <a:ln w="9525">
            <a:noFill/>
            <a:miter lim="800000"/>
            <a:headEnd/>
            <a:tailEnd/>
          </a:ln>
          <a:effectLst/>
        </p:spPr>
        <p:txBody>
          <a:bodyPr wrap="none" lIns="0" tIns="0" rIns="0" bIns="0"/>
          <a:lstStyle/>
          <a:p>
            <a:pPr algn="l">
              <a:lnSpc>
                <a:spcPct val="90000"/>
              </a:lnSpc>
            </a:pPr>
            <a:r>
              <a:rPr lang="en-US" sz="1500" b="1"/>
              <a:t>mRNA</a:t>
            </a:r>
          </a:p>
        </p:txBody>
      </p:sp>
      <p:sp>
        <p:nvSpPr>
          <p:cNvPr id="1054736" name="Line 16"/>
          <p:cNvSpPr>
            <a:spLocks noChangeShapeType="1"/>
          </p:cNvSpPr>
          <p:nvPr/>
        </p:nvSpPr>
        <p:spPr bwMode="auto">
          <a:xfrm flipV="1">
            <a:off x="1836738" y="2917825"/>
            <a:ext cx="3175" cy="269875"/>
          </a:xfrm>
          <a:prstGeom prst="line">
            <a:avLst/>
          </a:prstGeom>
          <a:noFill/>
          <a:ln w="25400">
            <a:solidFill>
              <a:schemeClr val="tx1"/>
            </a:solidFill>
            <a:round/>
            <a:headEnd/>
            <a:tailEnd/>
          </a:ln>
          <a:effectLst/>
        </p:spPr>
        <p:txBody>
          <a:bodyPr wrap="none" anchor="ctr"/>
          <a:lstStyle/>
          <a:p>
            <a:endParaRPr lang="en-US"/>
          </a:p>
        </p:txBody>
      </p:sp>
      <p:sp>
        <p:nvSpPr>
          <p:cNvPr id="1054737" name="Text Box 17"/>
          <p:cNvSpPr txBox="1">
            <a:spLocks noChangeArrowheads="1"/>
          </p:cNvSpPr>
          <p:nvPr/>
        </p:nvSpPr>
        <p:spPr bwMode="auto">
          <a:xfrm>
            <a:off x="6956425" y="4014788"/>
            <a:ext cx="1085850" cy="223837"/>
          </a:xfrm>
          <a:prstGeom prst="rect">
            <a:avLst/>
          </a:prstGeom>
          <a:noFill/>
          <a:ln w="9525">
            <a:noFill/>
            <a:miter lim="800000"/>
            <a:headEnd/>
            <a:tailEnd/>
          </a:ln>
          <a:effectLst/>
        </p:spPr>
        <p:txBody>
          <a:bodyPr wrap="none" lIns="0" tIns="0" rIns="0" bIns="0"/>
          <a:lstStyle/>
          <a:p>
            <a:pPr algn="l"/>
            <a:r>
              <a:rPr lang="en-US" sz="1500" b="1"/>
              <a:t>Polypeptide</a:t>
            </a:r>
          </a:p>
        </p:txBody>
      </p:sp>
      <p:sp>
        <p:nvSpPr>
          <p:cNvPr id="1054738" name="Line 18"/>
          <p:cNvSpPr>
            <a:spLocks noChangeShapeType="1"/>
          </p:cNvSpPr>
          <p:nvPr/>
        </p:nvSpPr>
        <p:spPr bwMode="auto">
          <a:xfrm flipH="1">
            <a:off x="6583363" y="4116388"/>
            <a:ext cx="347662" cy="0"/>
          </a:xfrm>
          <a:prstGeom prst="line">
            <a:avLst/>
          </a:prstGeom>
          <a:noFill/>
          <a:ln w="25400">
            <a:solidFill>
              <a:schemeClr val="tx1"/>
            </a:solidFill>
            <a:round/>
            <a:headEnd/>
            <a:tailEnd/>
          </a:ln>
          <a:effectLst/>
        </p:spPr>
        <p:txBody>
          <a:bodyPr wrap="none" anchor="ctr"/>
          <a:lstStyle/>
          <a:p>
            <a:endParaRPr lang="en-US"/>
          </a:p>
        </p:txBody>
      </p:sp>
      <p:sp>
        <p:nvSpPr>
          <p:cNvPr id="1054739" name="Oval 19"/>
          <p:cNvSpPr>
            <a:spLocks noChangeArrowheads="1"/>
          </p:cNvSpPr>
          <p:nvPr/>
        </p:nvSpPr>
        <p:spPr bwMode="auto">
          <a:xfrm>
            <a:off x="5792788" y="5111750"/>
            <a:ext cx="230187" cy="223838"/>
          </a:xfrm>
          <a:prstGeom prst="ellipse">
            <a:avLst/>
          </a:prstGeom>
          <a:solidFill>
            <a:srgbClr val="EF1A23"/>
          </a:solidFill>
          <a:ln w="9525">
            <a:noFill/>
            <a:round/>
            <a:headEnd/>
            <a:tailEnd/>
          </a:ln>
          <a:effectLst/>
        </p:spPr>
        <p:txBody>
          <a:bodyPr wrap="none" anchor="ctr"/>
          <a:lstStyle/>
          <a:p>
            <a:endParaRPr lang="en-US"/>
          </a:p>
        </p:txBody>
      </p:sp>
      <p:sp>
        <p:nvSpPr>
          <p:cNvPr id="1054740" name="Text Box 20"/>
          <p:cNvSpPr txBox="1">
            <a:spLocks noChangeArrowheads="1"/>
          </p:cNvSpPr>
          <p:nvPr/>
        </p:nvSpPr>
        <p:spPr bwMode="auto">
          <a:xfrm>
            <a:off x="5824538" y="5133975"/>
            <a:ext cx="153987" cy="231775"/>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5</a:t>
            </a:r>
          </a:p>
        </p:txBody>
      </p:sp>
      <p:sp>
        <p:nvSpPr>
          <p:cNvPr id="1054741" name="Text Box 21"/>
          <p:cNvSpPr txBox="1">
            <a:spLocks noChangeArrowheads="1"/>
          </p:cNvSpPr>
          <p:nvPr/>
        </p:nvSpPr>
        <p:spPr bwMode="auto">
          <a:xfrm>
            <a:off x="5807075" y="5414963"/>
            <a:ext cx="2224088" cy="927100"/>
          </a:xfrm>
          <a:prstGeom prst="rect">
            <a:avLst/>
          </a:prstGeom>
          <a:noFill/>
          <a:ln w="9525">
            <a:noFill/>
            <a:miter lim="800000"/>
            <a:headEnd/>
            <a:tailEnd/>
          </a:ln>
          <a:effectLst/>
        </p:spPr>
        <p:txBody>
          <a:bodyPr wrap="none" lIns="0" tIns="0" rIns="0" bIns="0"/>
          <a:lstStyle/>
          <a:p>
            <a:pPr algn="l">
              <a:lnSpc>
                <a:spcPct val="80000"/>
              </a:lnSpc>
            </a:pPr>
            <a:r>
              <a:rPr lang="en-US" sz="1500" b="1"/>
              <a:t>The ribosome </a:t>
            </a:r>
          </a:p>
          <a:p>
            <a:pPr algn="l">
              <a:lnSpc>
                <a:spcPct val="80000"/>
              </a:lnSpc>
            </a:pPr>
            <a:r>
              <a:rPr lang="en-US" sz="1500" b="1"/>
              <a:t>recognizes a stop </a:t>
            </a:r>
          </a:p>
          <a:p>
            <a:pPr algn="l">
              <a:lnSpc>
                <a:spcPct val="80000"/>
              </a:lnSpc>
            </a:pPr>
            <a:r>
              <a:rPr lang="en-US" sz="1500" b="1"/>
              <a:t>codon. The polypeptide </a:t>
            </a:r>
          </a:p>
          <a:p>
            <a:pPr algn="l">
              <a:lnSpc>
                <a:spcPct val="80000"/>
              </a:lnSpc>
            </a:pPr>
            <a:r>
              <a:rPr lang="en-US" sz="1500" b="1"/>
              <a:t>is terminated and </a:t>
            </a:r>
          </a:p>
          <a:p>
            <a:pPr algn="l">
              <a:lnSpc>
                <a:spcPct val="80000"/>
              </a:lnSpc>
            </a:pPr>
            <a:r>
              <a:rPr lang="en-US" sz="1500" b="1"/>
              <a:t>released.</a:t>
            </a:r>
          </a:p>
        </p:txBody>
      </p:sp>
      <p:sp>
        <p:nvSpPr>
          <p:cNvPr id="1054742" name="Text Box 22"/>
          <p:cNvSpPr txBox="1">
            <a:spLocks noChangeArrowheads="1"/>
          </p:cNvSpPr>
          <p:nvPr/>
        </p:nvSpPr>
        <p:spPr bwMode="auto">
          <a:xfrm>
            <a:off x="6035675" y="5130800"/>
            <a:ext cx="1093788" cy="239713"/>
          </a:xfrm>
          <a:prstGeom prst="rect">
            <a:avLst/>
          </a:prstGeom>
          <a:noFill/>
          <a:ln w="9525">
            <a:noFill/>
            <a:miter lim="800000"/>
            <a:headEnd/>
            <a:tailEnd/>
          </a:ln>
          <a:effectLst/>
        </p:spPr>
        <p:txBody>
          <a:bodyPr wrap="none" lIns="0" tIns="0" rIns="0" bIns="0"/>
          <a:lstStyle/>
          <a:p>
            <a:pPr algn="l"/>
            <a:r>
              <a:rPr lang="en-US" sz="1500" b="1"/>
              <a:t>Termination</a:t>
            </a:r>
          </a:p>
        </p:txBody>
      </p:sp>
      <p:sp>
        <p:nvSpPr>
          <p:cNvPr id="1054743" name="AutoShape 23"/>
          <p:cNvSpPr>
            <a:spLocks/>
          </p:cNvSpPr>
          <p:nvPr/>
        </p:nvSpPr>
        <p:spPr bwMode="auto">
          <a:xfrm rot="5321705">
            <a:off x="3613944" y="5833269"/>
            <a:ext cx="173038" cy="400050"/>
          </a:xfrm>
          <a:prstGeom prst="rightBrace">
            <a:avLst>
              <a:gd name="adj1" fmla="val 19266"/>
              <a:gd name="adj2" fmla="val 50000"/>
            </a:avLst>
          </a:prstGeom>
          <a:noFill/>
          <a:ln w="25400">
            <a:solidFill>
              <a:schemeClr val="tx1"/>
            </a:solidFill>
            <a:round/>
            <a:headEnd/>
            <a:tailEnd/>
          </a:ln>
          <a:effectLst/>
        </p:spPr>
        <p:txBody>
          <a:bodyPr wrap="none" anchor="ctr"/>
          <a:lstStyle/>
          <a:p>
            <a:endParaRPr lang="en-US"/>
          </a:p>
        </p:txBody>
      </p:sp>
      <p:sp>
        <p:nvSpPr>
          <p:cNvPr id="1054744" name="Text Box 24"/>
          <p:cNvSpPr txBox="1">
            <a:spLocks noChangeArrowheads="1"/>
          </p:cNvSpPr>
          <p:nvPr/>
        </p:nvSpPr>
        <p:spPr bwMode="auto">
          <a:xfrm>
            <a:off x="3046413" y="6102350"/>
            <a:ext cx="1123950" cy="246063"/>
          </a:xfrm>
          <a:prstGeom prst="rect">
            <a:avLst/>
          </a:prstGeom>
          <a:noFill/>
          <a:ln w="9525">
            <a:noFill/>
            <a:miter lim="800000"/>
            <a:headEnd/>
            <a:tailEnd/>
          </a:ln>
          <a:effectLst/>
        </p:spPr>
        <p:txBody>
          <a:bodyPr wrap="none" lIns="0" tIns="0" rIns="0" bIns="0"/>
          <a:lstStyle/>
          <a:p>
            <a:pPr algn="l">
              <a:lnSpc>
                <a:spcPct val="90000"/>
              </a:lnSpc>
            </a:pPr>
            <a:r>
              <a:rPr lang="en-US" sz="1500" b="1"/>
              <a:t>Stop codon</a:t>
            </a:r>
          </a:p>
        </p:txBody>
      </p:sp>
      <p:sp>
        <p:nvSpPr>
          <p:cNvPr id="1054745" name="AutoShape 25"/>
          <p:cNvSpPr>
            <a:spLocks/>
          </p:cNvSpPr>
          <p:nvPr/>
        </p:nvSpPr>
        <p:spPr bwMode="auto">
          <a:xfrm rot="5321705">
            <a:off x="3623469" y="2582069"/>
            <a:ext cx="169863" cy="396875"/>
          </a:xfrm>
          <a:prstGeom prst="rightBrace">
            <a:avLst>
              <a:gd name="adj1" fmla="val 19470"/>
              <a:gd name="adj2" fmla="val 50000"/>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a:xfrm>
            <a:off x="165100" y="169863"/>
            <a:ext cx="8818563" cy="503237"/>
          </a:xfrm>
        </p:spPr>
        <p:txBody>
          <a:bodyPr/>
          <a:lstStyle/>
          <a:p>
            <a:pPr marL="1146175" indent="-1146175"/>
            <a:r>
              <a:rPr lang="en-US" sz="3200"/>
              <a:t>10.16 Mutations can change the meaning of genes</a:t>
            </a:r>
          </a:p>
        </p:txBody>
      </p:sp>
      <p:sp>
        <p:nvSpPr>
          <p:cNvPr id="926723" name="Rectangle 3"/>
          <p:cNvSpPr>
            <a:spLocks noGrp="1" noChangeArrowheads="1"/>
          </p:cNvSpPr>
          <p:nvPr>
            <p:ph type="body" idx="1"/>
          </p:nvPr>
        </p:nvSpPr>
        <p:spPr>
          <a:xfrm>
            <a:off x="44450" y="1282700"/>
            <a:ext cx="8534400" cy="5235575"/>
          </a:xfrm>
        </p:spPr>
        <p:txBody>
          <a:bodyPr/>
          <a:lstStyle/>
          <a:p>
            <a:pPr marL="455613" lvl="1">
              <a:spcBef>
                <a:spcPct val="30000"/>
              </a:spcBef>
            </a:pPr>
            <a:r>
              <a:rPr lang="en-US" sz="2800"/>
              <a:t>A </a:t>
            </a:r>
            <a:r>
              <a:rPr lang="en-US" sz="2800" b="1"/>
              <a:t>mutation</a:t>
            </a:r>
            <a:r>
              <a:rPr lang="en-US" sz="2800"/>
              <a:t> is a change in the nucleotide sequence of DNA</a:t>
            </a:r>
          </a:p>
          <a:p>
            <a:pPr marL="1146175" lvl="2" indent="-344488">
              <a:spcBef>
                <a:spcPct val="30000"/>
              </a:spcBef>
              <a:buFontTx/>
              <a:buChar char="–"/>
            </a:pPr>
            <a:r>
              <a:rPr lang="en-US" sz="2400"/>
              <a:t>Base substitutions: replacement of one nucleotide with another</a:t>
            </a:r>
          </a:p>
          <a:p>
            <a:pPr marL="1825625" lvl="3" indent="-333375">
              <a:spcBef>
                <a:spcPct val="30000"/>
              </a:spcBef>
              <a:buFontTx/>
              <a:buChar char="–"/>
            </a:pPr>
            <a:r>
              <a:rPr lang="en-US"/>
              <a:t>Effect depends on whether there is an amino acid change that alters the function of the protein</a:t>
            </a:r>
          </a:p>
          <a:p>
            <a:pPr marL="1146175" lvl="2" indent="-344488">
              <a:spcBef>
                <a:spcPct val="30000"/>
              </a:spcBef>
              <a:buFontTx/>
              <a:buChar char="–"/>
            </a:pPr>
            <a:r>
              <a:rPr lang="en-US" sz="2400"/>
              <a:t>Deletions or insertions</a:t>
            </a:r>
            <a:endParaRPr lang="en-US"/>
          </a:p>
          <a:p>
            <a:pPr marL="1825625" lvl="3" indent="-333375">
              <a:spcBef>
                <a:spcPct val="30000"/>
              </a:spcBef>
              <a:buFontTx/>
              <a:buChar char="–"/>
            </a:pPr>
            <a:r>
              <a:rPr lang="en-US"/>
              <a:t>Alter the reading frame of the mRNA, so that nucleotides are grouped into different codons  </a:t>
            </a:r>
          </a:p>
          <a:p>
            <a:pPr marL="1825625" lvl="3" indent="-333375">
              <a:spcBef>
                <a:spcPct val="30000"/>
              </a:spcBef>
              <a:buFontTx/>
              <a:buChar char="–"/>
            </a:pPr>
            <a:r>
              <a:rPr lang="en-US"/>
              <a:t>Lead to significant changes in amino acid sequence downstream of mutation</a:t>
            </a:r>
          </a:p>
          <a:p>
            <a:pPr marL="1825625" lvl="3" indent="-333375">
              <a:spcBef>
                <a:spcPct val="30000"/>
              </a:spcBef>
              <a:buFontTx/>
              <a:buChar char="–"/>
            </a:pPr>
            <a:r>
              <a:rPr lang="en-US"/>
              <a:t>Cause a nonfunctional polypeptide to be produced</a:t>
            </a:r>
          </a:p>
        </p:txBody>
      </p:sp>
      <p:sp>
        <p:nvSpPr>
          <p:cNvPr id="9267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2672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2672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2672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ChangeArrowheads="1"/>
          </p:cNvSpPr>
          <p:nvPr>
            <p:ph type="title"/>
          </p:nvPr>
        </p:nvSpPr>
        <p:spPr>
          <a:xfrm>
            <a:off x="165100" y="169863"/>
            <a:ext cx="8818563" cy="503237"/>
          </a:xfrm>
        </p:spPr>
        <p:txBody>
          <a:bodyPr/>
          <a:lstStyle/>
          <a:p>
            <a:pPr marL="1146175" indent="-1146175"/>
            <a:r>
              <a:rPr lang="en-US" sz="3200"/>
              <a:t>10.16 Mutations can change the meaning of genes</a:t>
            </a:r>
          </a:p>
        </p:txBody>
      </p:sp>
      <p:sp>
        <p:nvSpPr>
          <p:cNvPr id="984067" name="Rectangle 3"/>
          <p:cNvSpPr>
            <a:spLocks noGrp="1" noChangeArrowheads="1"/>
          </p:cNvSpPr>
          <p:nvPr>
            <p:ph type="body" idx="1"/>
          </p:nvPr>
        </p:nvSpPr>
        <p:spPr>
          <a:xfrm>
            <a:off x="44450" y="1282700"/>
            <a:ext cx="8534400" cy="2979738"/>
          </a:xfrm>
        </p:spPr>
        <p:txBody>
          <a:bodyPr/>
          <a:lstStyle/>
          <a:p>
            <a:pPr marL="455613" lvl="1">
              <a:spcBef>
                <a:spcPct val="30000"/>
              </a:spcBef>
            </a:pPr>
            <a:r>
              <a:rPr lang="en-US" sz="2800"/>
              <a:t>Mutations can be</a:t>
            </a:r>
          </a:p>
          <a:p>
            <a:pPr marL="1146175" lvl="2" indent="-344488">
              <a:spcBef>
                <a:spcPct val="30000"/>
              </a:spcBef>
              <a:buFontTx/>
              <a:buChar char="–"/>
            </a:pPr>
            <a:r>
              <a:rPr lang="en-US" sz="2400"/>
              <a:t>Spontaneous: due to errors in DNA replication or recombination</a:t>
            </a:r>
          </a:p>
          <a:p>
            <a:pPr marL="1146175" lvl="2" indent="-344488">
              <a:spcBef>
                <a:spcPct val="30000"/>
              </a:spcBef>
              <a:buFontTx/>
              <a:buChar char="–"/>
            </a:pPr>
            <a:r>
              <a:rPr lang="en-US" sz="2400"/>
              <a:t>Induced by mutagens</a:t>
            </a:r>
            <a:endParaRPr lang="en-US"/>
          </a:p>
          <a:p>
            <a:pPr marL="1825625" lvl="3" indent="-333375">
              <a:spcBef>
                <a:spcPct val="30000"/>
              </a:spcBef>
              <a:buFontTx/>
              <a:buChar char="–"/>
            </a:pPr>
            <a:r>
              <a:rPr lang="en-US"/>
              <a:t>High-energy radiation</a:t>
            </a:r>
          </a:p>
          <a:p>
            <a:pPr marL="1825625" lvl="3" indent="-333375">
              <a:spcBef>
                <a:spcPct val="30000"/>
              </a:spcBef>
              <a:buFontTx/>
              <a:buChar char="–"/>
            </a:pPr>
            <a:r>
              <a:rPr lang="en-US"/>
              <a:t>Chemicals</a:t>
            </a:r>
          </a:p>
        </p:txBody>
      </p:sp>
      <p:sp>
        <p:nvSpPr>
          <p:cNvPr id="98406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8406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8407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8407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28776" name="Picture 8" descr="10_16aSickleCellGene-U"/>
          <p:cNvPicPr>
            <a:picLocks noChangeAspect="1" noChangeArrowheads="1"/>
          </p:cNvPicPr>
          <p:nvPr/>
        </p:nvPicPr>
        <p:blipFill>
          <a:blip r:embed="rId5" cstate="print"/>
          <a:srcRect/>
          <a:stretch>
            <a:fillRect/>
          </a:stretch>
        </p:blipFill>
        <p:spPr bwMode="auto">
          <a:xfrm>
            <a:off x="296863" y="1462088"/>
            <a:ext cx="8548687" cy="3932237"/>
          </a:xfrm>
          <a:prstGeom prst="rect">
            <a:avLst/>
          </a:prstGeom>
          <a:noFill/>
        </p:spPr>
      </p:pic>
      <p:sp>
        <p:nvSpPr>
          <p:cNvPr id="928777" name="Text Box 9"/>
          <p:cNvSpPr txBox="1">
            <a:spLocks noChangeArrowheads="1"/>
          </p:cNvSpPr>
          <p:nvPr/>
        </p:nvSpPr>
        <p:spPr bwMode="auto">
          <a:xfrm>
            <a:off x="517525" y="1511300"/>
            <a:ext cx="3509963" cy="252413"/>
          </a:xfrm>
          <a:prstGeom prst="rect">
            <a:avLst/>
          </a:prstGeom>
          <a:noFill/>
          <a:ln w="9525">
            <a:noFill/>
            <a:miter lim="800000"/>
            <a:headEnd/>
            <a:tailEnd/>
          </a:ln>
          <a:effectLst/>
        </p:spPr>
        <p:txBody>
          <a:bodyPr wrap="none" lIns="0" tIns="0" rIns="0" bIns="0"/>
          <a:lstStyle/>
          <a:p>
            <a:pPr algn="l">
              <a:lnSpc>
                <a:spcPct val="80000"/>
              </a:lnSpc>
            </a:pPr>
            <a:r>
              <a:rPr lang="en-US" sz="2300" b="1"/>
              <a:t>Normal hemoglobin DNA</a:t>
            </a:r>
          </a:p>
        </p:txBody>
      </p:sp>
      <p:sp>
        <p:nvSpPr>
          <p:cNvPr id="928778" name="Text Box 10"/>
          <p:cNvSpPr txBox="1">
            <a:spLocks noChangeArrowheads="1"/>
          </p:cNvSpPr>
          <p:nvPr/>
        </p:nvSpPr>
        <p:spPr bwMode="auto">
          <a:xfrm>
            <a:off x="5180013" y="1511300"/>
            <a:ext cx="3509962" cy="252413"/>
          </a:xfrm>
          <a:prstGeom prst="rect">
            <a:avLst/>
          </a:prstGeom>
          <a:noFill/>
          <a:ln w="9525">
            <a:noFill/>
            <a:miter lim="800000"/>
            <a:headEnd/>
            <a:tailEnd/>
          </a:ln>
          <a:effectLst/>
        </p:spPr>
        <p:txBody>
          <a:bodyPr wrap="none" lIns="0" tIns="0" rIns="0" bIns="0"/>
          <a:lstStyle/>
          <a:p>
            <a:pPr algn="l">
              <a:lnSpc>
                <a:spcPct val="80000"/>
              </a:lnSpc>
            </a:pPr>
            <a:r>
              <a:rPr lang="en-US" sz="2300" b="1"/>
              <a:t>Mutant hemoglobin DNA</a:t>
            </a:r>
          </a:p>
        </p:txBody>
      </p:sp>
      <p:sp>
        <p:nvSpPr>
          <p:cNvPr id="928779" name="Text Box 11"/>
          <p:cNvSpPr txBox="1">
            <a:spLocks noChangeArrowheads="1"/>
          </p:cNvSpPr>
          <p:nvPr/>
        </p:nvSpPr>
        <p:spPr bwMode="auto">
          <a:xfrm>
            <a:off x="5324475" y="4381500"/>
            <a:ext cx="3509963" cy="252413"/>
          </a:xfrm>
          <a:prstGeom prst="rect">
            <a:avLst/>
          </a:prstGeom>
          <a:noFill/>
          <a:ln w="9525">
            <a:noFill/>
            <a:miter lim="800000"/>
            <a:headEnd/>
            <a:tailEnd/>
          </a:ln>
          <a:effectLst/>
        </p:spPr>
        <p:txBody>
          <a:bodyPr wrap="none" lIns="0" tIns="0" rIns="0" bIns="0"/>
          <a:lstStyle/>
          <a:p>
            <a:pPr algn="l">
              <a:lnSpc>
                <a:spcPct val="80000"/>
              </a:lnSpc>
            </a:pPr>
            <a:r>
              <a:rPr lang="en-US" sz="2300" b="1"/>
              <a:t>Sickle-cell hemoglobin</a:t>
            </a:r>
          </a:p>
        </p:txBody>
      </p:sp>
      <p:sp>
        <p:nvSpPr>
          <p:cNvPr id="928780" name="Text Box 12"/>
          <p:cNvSpPr txBox="1">
            <a:spLocks noChangeArrowheads="1"/>
          </p:cNvSpPr>
          <p:nvPr/>
        </p:nvSpPr>
        <p:spPr bwMode="auto">
          <a:xfrm>
            <a:off x="889000" y="4389438"/>
            <a:ext cx="3509963" cy="252412"/>
          </a:xfrm>
          <a:prstGeom prst="rect">
            <a:avLst/>
          </a:prstGeom>
          <a:noFill/>
          <a:ln w="9525">
            <a:noFill/>
            <a:miter lim="800000"/>
            <a:headEnd/>
            <a:tailEnd/>
          </a:ln>
          <a:effectLst/>
        </p:spPr>
        <p:txBody>
          <a:bodyPr wrap="none" lIns="0" tIns="0" rIns="0" bIns="0"/>
          <a:lstStyle/>
          <a:p>
            <a:pPr algn="l">
              <a:lnSpc>
                <a:spcPct val="80000"/>
              </a:lnSpc>
            </a:pPr>
            <a:r>
              <a:rPr lang="en-US" sz="2300" b="1"/>
              <a:t>Normal hemoglobin</a:t>
            </a:r>
          </a:p>
        </p:txBody>
      </p:sp>
      <p:sp>
        <p:nvSpPr>
          <p:cNvPr id="928781" name="Text Box 13"/>
          <p:cNvSpPr txBox="1">
            <a:spLocks noChangeArrowheads="1"/>
          </p:cNvSpPr>
          <p:nvPr/>
        </p:nvSpPr>
        <p:spPr bwMode="auto">
          <a:xfrm>
            <a:off x="5156200" y="2951163"/>
            <a:ext cx="944563" cy="252412"/>
          </a:xfrm>
          <a:prstGeom prst="rect">
            <a:avLst/>
          </a:prstGeom>
          <a:noFill/>
          <a:ln w="9525">
            <a:noFill/>
            <a:miter lim="800000"/>
            <a:headEnd/>
            <a:tailEnd/>
          </a:ln>
          <a:effectLst/>
        </p:spPr>
        <p:txBody>
          <a:bodyPr wrap="none" lIns="0" tIns="0" rIns="0" bIns="0"/>
          <a:lstStyle/>
          <a:p>
            <a:pPr algn="l">
              <a:lnSpc>
                <a:spcPct val="80000"/>
              </a:lnSpc>
            </a:pPr>
            <a:r>
              <a:rPr lang="en-US" sz="2300" b="1"/>
              <a:t>mRNA</a:t>
            </a:r>
          </a:p>
        </p:txBody>
      </p:sp>
      <p:sp>
        <p:nvSpPr>
          <p:cNvPr id="928782" name="Text Box 14"/>
          <p:cNvSpPr txBox="1">
            <a:spLocks noChangeArrowheads="1"/>
          </p:cNvSpPr>
          <p:nvPr/>
        </p:nvSpPr>
        <p:spPr bwMode="auto">
          <a:xfrm>
            <a:off x="525463" y="2951163"/>
            <a:ext cx="944562" cy="252412"/>
          </a:xfrm>
          <a:prstGeom prst="rect">
            <a:avLst/>
          </a:prstGeom>
          <a:noFill/>
          <a:ln w="9525">
            <a:noFill/>
            <a:miter lim="800000"/>
            <a:headEnd/>
            <a:tailEnd/>
          </a:ln>
          <a:effectLst/>
        </p:spPr>
        <p:txBody>
          <a:bodyPr wrap="none" lIns="0" tIns="0" rIns="0" bIns="0"/>
          <a:lstStyle/>
          <a:p>
            <a:pPr algn="l">
              <a:lnSpc>
                <a:spcPct val="80000"/>
              </a:lnSpc>
            </a:pPr>
            <a:r>
              <a:rPr lang="en-US" sz="2300" b="1"/>
              <a:t>mRNA</a:t>
            </a:r>
          </a:p>
        </p:txBody>
      </p:sp>
      <p:sp>
        <p:nvSpPr>
          <p:cNvPr id="928783" name="Text Box 15"/>
          <p:cNvSpPr txBox="1">
            <a:spLocks noChangeArrowheads="1"/>
          </p:cNvSpPr>
          <p:nvPr/>
        </p:nvSpPr>
        <p:spPr bwMode="auto">
          <a:xfrm>
            <a:off x="6696075" y="4838700"/>
            <a:ext cx="944563" cy="252413"/>
          </a:xfrm>
          <a:prstGeom prst="rect">
            <a:avLst/>
          </a:prstGeom>
          <a:noFill/>
          <a:ln w="9525">
            <a:noFill/>
            <a:miter lim="800000"/>
            <a:headEnd/>
            <a:tailEnd/>
          </a:ln>
          <a:effectLst/>
        </p:spPr>
        <p:txBody>
          <a:bodyPr wrap="none" lIns="0" tIns="0" rIns="0" bIns="0"/>
          <a:lstStyle/>
          <a:p>
            <a:pPr algn="l">
              <a:lnSpc>
                <a:spcPct val="80000"/>
              </a:lnSpc>
            </a:pPr>
            <a:r>
              <a:rPr lang="en-US" sz="2300" b="1"/>
              <a:t>Val</a:t>
            </a:r>
          </a:p>
        </p:txBody>
      </p:sp>
      <p:sp>
        <p:nvSpPr>
          <p:cNvPr id="928784" name="Text Box 16"/>
          <p:cNvSpPr txBox="1">
            <a:spLocks noChangeArrowheads="1"/>
          </p:cNvSpPr>
          <p:nvPr/>
        </p:nvSpPr>
        <p:spPr bwMode="auto">
          <a:xfrm>
            <a:off x="2032000" y="4838700"/>
            <a:ext cx="944563" cy="252413"/>
          </a:xfrm>
          <a:prstGeom prst="rect">
            <a:avLst/>
          </a:prstGeom>
          <a:noFill/>
          <a:ln w="9525">
            <a:noFill/>
            <a:miter lim="800000"/>
            <a:headEnd/>
            <a:tailEnd/>
          </a:ln>
          <a:effectLst/>
        </p:spPr>
        <p:txBody>
          <a:bodyPr wrap="none" lIns="0" tIns="0" rIns="0" bIns="0"/>
          <a:lstStyle/>
          <a:p>
            <a:pPr algn="l">
              <a:lnSpc>
                <a:spcPct val="80000"/>
              </a:lnSpc>
            </a:pPr>
            <a:r>
              <a:rPr lang="en-US" sz="2300" b="1"/>
              <a:t>Glu</a:t>
            </a:r>
          </a:p>
        </p:txBody>
      </p:sp>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30822" name="Picture 6" descr="10_16bMutations-U"/>
          <p:cNvPicPr>
            <a:picLocks noChangeAspect="1" noChangeArrowheads="1"/>
          </p:cNvPicPr>
          <p:nvPr/>
        </p:nvPicPr>
        <p:blipFill>
          <a:blip r:embed="rId5" cstate="print"/>
          <a:srcRect/>
          <a:stretch>
            <a:fillRect/>
          </a:stretch>
        </p:blipFill>
        <p:spPr bwMode="auto">
          <a:xfrm>
            <a:off x="1111250" y="139700"/>
            <a:ext cx="6919913" cy="6578600"/>
          </a:xfrm>
          <a:prstGeom prst="rect">
            <a:avLst/>
          </a:prstGeom>
          <a:noFill/>
        </p:spPr>
      </p:pic>
      <p:sp>
        <p:nvSpPr>
          <p:cNvPr id="930823" name="Text Box 7"/>
          <p:cNvSpPr txBox="1">
            <a:spLocks noChangeArrowheads="1"/>
          </p:cNvSpPr>
          <p:nvPr/>
        </p:nvSpPr>
        <p:spPr bwMode="auto">
          <a:xfrm>
            <a:off x="1160463" y="180975"/>
            <a:ext cx="1892300" cy="296863"/>
          </a:xfrm>
          <a:prstGeom prst="rect">
            <a:avLst/>
          </a:prstGeom>
          <a:noFill/>
          <a:ln w="9525">
            <a:noFill/>
            <a:miter lim="800000"/>
            <a:headEnd/>
            <a:tailEnd/>
          </a:ln>
          <a:effectLst/>
        </p:spPr>
        <p:txBody>
          <a:bodyPr wrap="none" lIns="0" tIns="0" rIns="0" bIns="0"/>
          <a:lstStyle/>
          <a:p>
            <a:pPr algn="l">
              <a:lnSpc>
                <a:spcPct val="80000"/>
              </a:lnSpc>
            </a:pPr>
            <a:r>
              <a:rPr lang="en-US" b="1"/>
              <a:t>Normal gene</a:t>
            </a:r>
          </a:p>
        </p:txBody>
      </p:sp>
      <p:sp>
        <p:nvSpPr>
          <p:cNvPr id="930824" name="Text Box 8"/>
          <p:cNvSpPr txBox="1">
            <a:spLocks noChangeArrowheads="1"/>
          </p:cNvSpPr>
          <p:nvPr/>
        </p:nvSpPr>
        <p:spPr bwMode="auto">
          <a:xfrm>
            <a:off x="1258888" y="1544638"/>
            <a:ext cx="1130300" cy="261937"/>
          </a:xfrm>
          <a:prstGeom prst="rect">
            <a:avLst/>
          </a:prstGeom>
          <a:noFill/>
          <a:ln w="9525">
            <a:noFill/>
            <a:miter lim="800000"/>
            <a:headEnd/>
            <a:tailEnd/>
          </a:ln>
          <a:effectLst/>
        </p:spPr>
        <p:txBody>
          <a:bodyPr wrap="none" lIns="0" tIns="0" rIns="0" bIns="0"/>
          <a:lstStyle/>
          <a:p>
            <a:pPr algn="l">
              <a:lnSpc>
                <a:spcPct val="80000"/>
              </a:lnSpc>
            </a:pPr>
            <a:r>
              <a:rPr lang="en-US" b="1"/>
              <a:t>Protein</a:t>
            </a:r>
          </a:p>
        </p:txBody>
      </p:sp>
      <p:sp>
        <p:nvSpPr>
          <p:cNvPr id="930825" name="Text Box 9"/>
          <p:cNvSpPr txBox="1">
            <a:spLocks noChangeArrowheads="1"/>
          </p:cNvSpPr>
          <p:nvPr/>
        </p:nvSpPr>
        <p:spPr bwMode="auto">
          <a:xfrm>
            <a:off x="1158875" y="2416175"/>
            <a:ext cx="2890838" cy="287338"/>
          </a:xfrm>
          <a:prstGeom prst="rect">
            <a:avLst/>
          </a:prstGeom>
          <a:noFill/>
          <a:ln w="9525">
            <a:noFill/>
            <a:miter lim="800000"/>
            <a:headEnd/>
            <a:tailEnd/>
          </a:ln>
          <a:effectLst/>
        </p:spPr>
        <p:txBody>
          <a:bodyPr wrap="none" lIns="0" tIns="0" rIns="0" bIns="0"/>
          <a:lstStyle/>
          <a:p>
            <a:pPr algn="l">
              <a:lnSpc>
                <a:spcPct val="80000"/>
              </a:lnSpc>
            </a:pPr>
            <a:r>
              <a:rPr lang="en-US" b="1"/>
              <a:t>Base substitution</a:t>
            </a:r>
          </a:p>
        </p:txBody>
      </p:sp>
      <p:sp>
        <p:nvSpPr>
          <p:cNvPr id="930826" name="Text Box 10"/>
          <p:cNvSpPr txBox="1">
            <a:spLocks noChangeArrowheads="1"/>
          </p:cNvSpPr>
          <p:nvPr/>
        </p:nvSpPr>
        <p:spPr bwMode="auto">
          <a:xfrm>
            <a:off x="1144588" y="4738688"/>
            <a:ext cx="1960562" cy="220662"/>
          </a:xfrm>
          <a:prstGeom prst="rect">
            <a:avLst/>
          </a:prstGeom>
          <a:noFill/>
          <a:ln w="9525">
            <a:noFill/>
            <a:miter lim="800000"/>
            <a:headEnd/>
            <a:tailEnd/>
          </a:ln>
          <a:effectLst/>
        </p:spPr>
        <p:txBody>
          <a:bodyPr wrap="none" lIns="0" tIns="0" rIns="0" bIns="0"/>
          <a:lstStyle/>
          <a:p>
            <a:pPr algn="l">
              <a:lnSpc>
                <a:spcPct val="80000"/>
              </a:lnSpc>
            </a:pPr>
            <a:r>
              <a:rPr lang="en-US" b="1"/>
              <a:t>Base deletion</a:t>
            </a:r>
          </a:p>
        </p:txBody>
      </p:sp>
      <p:sp>
        <p:nvSpPr>
          <p:cNvPr id="930827" name="Text Box 11"/>
          <p:cNvSpPr txBox="1">
            <a:spLocks noChangeArrowheads="1"/>
          </p:cNvSpPr>
          <p:nvPr/>
        </p:nvSpPr>
        <p:spPr bwMode="auto">
          <a:xfrm>
            <a:off x="5453063" y="4837113"/>
            <a:ext cx="1731962" cy="287337"/>
          </a:xfrm>
          <a:prstGeom prst="rect">
            <a:avLst/>
          </a:prstGeom>
          <a:noFill/>
          <a:ln w="9525">
            <a:noFill/>
            <a:miter lim="800000"/>
            <a:headEnd/>
            <a:tailEnd/>
          </a:ln>
          <a:effectLst/>
        </p:spPr>
        <p:txBody>
          <a:bodyPr wrap="none" lIns="0" tIns="0" rIns="0" bIns="0"/>
          <a:lstStyle/>
          <a:p>
            <a:pPr algn="l">
              <a:lnSpc>
                <a:spcPct val="80000"/>
              </a:lnSpc>
            </a:pPr>
            <a:r>
              <a:rPr lang="en-US" b="1"/>
              <a:t>Missing</a:t>
            </a:r>
          </a:p>
        </p:txBody>
      </p:sp>
      <p:sp>
        <p:nvSpPr>
          <p:cNvPr id="930828" name="Text Box 12"/>
          <p:cNvSpPr txBox="1">
            <a:spLocks noChangeArrowheads="1"/>
          </p:cNvSpPr>
          <p:nvPr/>
        </p:nvSpPr>
        <p:spPr bwMode="auto">
          <a:xfrm>
            <a:off x="1296988" y="1181100"/>
            <a:ext cx="987425" cy="287338"/>
          </a:xfrm>
          <a:prstGeom prst="rect">
            <a:avLst/>
          </a:prstGeom>
          <a:noFill/>
          <a:ln w="9525">
            <a:noFill/>
            <a:miter lim="800000"/>
            <a:headEnd/>
            <a:tailEnd/>
          </a:ln>
          <a:effectLst/>
        </p:spPr>
        <p:txBody>
          <a:bodyPr wrap="none" lIns="0" tIns="0" rIns="0" bIns="0"/>
          <a:lstStyle/>
          <a:p>
            <a:pPr algn="l">
              <a:lnSpc>
                <a:spcPct val="80000"/>
              </a:lnSpc>
            </a:pPr>
            <a:r>
              <a:rPr lang="en-US" b="1"/>
              <a:t>mRNA</a:t>
            </a:r>
          </a:p>
        </p:txBody>
      </p:sp>
      <p:sp>
        <p:nvSpPr>
          <p:cNvPr id="930829" name="Text Box 13"/>
          <p:cNvSpPr txBox="1">
            <a:spLocks noChangeArrowheads="1"/>
          </p:cNvSpPr>
          <p:nvPr/>
        </p:nvSpPr>
        <p:spPr bwMode="auto">
          <a:xfrm>
            <a:off x="2667000" y="3879850"/>
            <a:ext cx="987425" cy="287338"/>
          </a:xfrm>
          <a:prstGeom prst="rect">
            <a:avLst/>
          </a:prstGeom>
          <a:noFill/>
          <a:ln w="9525">
            <a:noFill/>
            <a:miter lim="800000"/>
            <a:headEnd/>
            <a:tailEnd/>
          </a:ln>
          <a:effectLst/>
        </p:spPr>
        <p:txBody>
          <a:bodyPr wrap="none" lIns="0" tIns="0" rIns="0" bIns="0"/>
          <a:lstStyle/>
          <a:p>
            <a:pPr algn="l">
              <a:lnSpc>
                <a:spcPct val="80000"/>
              </a:lnSpc>
            </a:pPr>
            <a:r>
              <a:rPr lang="en-US" sz="1800" b="1"/>
              <a:t>Met</a:t>
            </a:r>
          </a:p>
        </p:txBody>
      </p:sp>
      <p:sp>
        <p:nvSpPr>
          <p:cNvPr id="930830" name="Text Box 14"/>
          <p:cNvSpPr txBox="1">
            <a:spLocks noChangeArrowheads="1"/>
          </p:cNvSpPr>
          <p:nvPr/>
        </p:nvSpPr>
        <p:spPr bwMode="auto">
          <a:xfrm>
            <a:off x="3768725" y="3871913"/>
            <a:ext cx="987425" cy="287337"/>
          </a:xfrm>
          <a:prstGeom prst="rect">
            <a:avLst/>
          </a:prstGeom>
          <a:noFill/>
          <a:ln w="9525">
            <a:noFill/>
            <a:miter lim="800000"/>
            <a:headEnd/>
            <a:tailEnd/>
          </a:ln>
          <a:effectLst/>
        </p:spPr>
        <p:txBody>
          <a:bodyPr wrap="none" lIns="0" tIns="0" rIns="0" bIns="0"/>
          <a:lstStyle/>
          <a:p>
            <a:pPr algn="l">
              <a:lnSpc>
                <a:spcPct val="80000"/>
              </a:lnSpc>
            </a:pPr>
            <a:r>
              <a:rPr lang="en-US" sz="1800" b="1"/>
              <a:t>Lys</a:t>
            </a:r>
          </a:p>
        </p:txBody>
      </p:sp>
      <p:sp>
        <p:nvSpPr>
          <p:cNvPr id="930831" name="Text Box 15"/>
          <p:cNvSpPr txBox="1">
            <a:spLocks noChangeArrowheads="1"/>
          </p:cNvSpPr>
          <p:nvPr/>
        </p:nvSpPr>
        <p:spPr bwMode="auto">
          <a:xfrm>
            <a:off x="4860925" y="3879850"/>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Phe</a:t>
            </a:r>
          </a:p>
        </p:txBody>
      </p:sp>
      <p:sp>
        <p:nvSpPr>
          <p:cNvPr id="930832" name="Text Box 16"/>
          <p:cNvSpPr txBox="1">
            <a:spLocks noChangeArrowheads="1"/>
          </p:cNvSpPr>
          <p:nvPr/>
        </p:nvSpPr>
        <p:spPr bwMode="auto">
          <a:xfrm>
            <a:off x="5994400" y="3889375"/>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Ser</a:t>
            </a:r>
          </a:p>
        </p:txBody>
      </p:sp>
      <p:sp>
        <p:nvSpPr>
          <p:cNvPr id="930833" name="Text Box 17"/>
          <p:cNvSpPr txBox="1">
            <a:spLocks noChangeArrowheads="1"/>
          </p:cNvSpPr>
          <p:nvPr/>
        </p:nvSpPr>
        <p:spPr bwMode="auto">
          <a:xfrm>
            <a:off x="7102475" y="3887788"/>
            <a:ext cx="469900" cy="236537"/>
          </a:xfrm>
          <a:prstGeom prst="rect">
            <a:avLst/>
          </a:prstGeom>
          <a:noFill/>
          <a:ln w="9525">
            <a:noFill/>
            <a:miter lim="800000"/>
            <a:headEnd/>
            <a:tailEnd/>
          </a:ln>
          <a:effectLst/>
        </p:spPr>
        <p:txBody>
          <a:bodyPr wrap="none" lIns="0" tIns="0" rIns="0" bIns="0"/>
          <a:lstStyle/>
          <a:p>
            <a:pPr algn="l">
              <a:lnSpc>
                <a:spcPct val="80000"/>
              </a:lnSpc>
            </a:pPr>
            <a:r>
              <a:rPr lang="en-US" sz="1800" b="1"/>
              <a:t>Ala</a:t>
            </a:r>
          </a:p>
        </p:txBody>
      </p:sp>
      <p:sp>
        <p:nvSpPr>
          <p:cNvPr id="930834" name="Text Box 18"/>
          <p:cNvSpPr txBox="1">
            <a:spLocks noChangeArrowheads="1"/>
          </p:cNvSpPr>
          <p:nvPr/>
        </p:nvSpPr>
        <p:spPr bwMode="auto">
          <a:xfrm>
            <a:off x="2665413" y="1616075"/>
            <a:ext cx="987425" cy="287338"/>
          </a:xfrm>
          <a:prstGeom prst="rect">
            <a:avLst/>
          </a:prstGeom>
          <a:noFill/>
          <a:ln w="9525">
            <a:noFill/>
            <a:miter lim="800000"/>
            <a:headEnd/>
            <a:tailEnd/>
          </a:ln>
          <a:effectLst/>
        </p:spPr>
        <p:txBody>
          <a:bodyPr wrap="none" lIns="0" tIns="0" rIns="0" bIns="0"/>
          <a:lstStyle/>
          <a:p>
            <a:pPr algn="l">
              <a:lnSpc>
                <a:spcPct val="80000"/>
              </a:lnSpc>
            </a:pPr>
            <a:r>
              <a:rPr lang="en-US" sz="1800" b="1"/>
              <a:t>Met</a:t>
            </a:r>
          </a:p>
        </p:txBody>
      </p:sp>
      <p:sp>
        <p:nvSpPr>
          <p:cNvPr id="930835" name="Text Box 19"/>
          <p:cNvSpPr txBox="1">
            <a:spLocks noChangeArrowheads="1"/>
          </p:cNvSpPr>
          <p:nvPr/>
        </p:nvSpPr>
        <p:spPr bwMode="auto">
          <a:xfrm>
            <a:off x="3767138" y="1608138"/>
            <a:ext cx="987425" cy="287337"/>
          </a:xfrm>
          <a:prstGeom prst="rect">
            <a:avLst/>
          </a:prstGeom>
          <a:noFill/>
          <a:ln w="9525">
            <a:noFill/>
            <a:miter lim="800000"/>
            <a:headEnd/>
            <a:tailEnd/>
          </a:ln>
          <a:effectLst/>
        </p:spPr>
        <p:txBody>
          <a:bodyPr wrap="none" lIns="0" tIns="0" rIns="0" bIns="0"/>
          <a:lstStyle/>
          <a:p>
            <a:pPr algn="l">
              <a:lnSpc>
                <a:spcPct val="80000"/>
              </a:lnSpc>
            </a:pPr>
            <a:r>
              <a:rPr lang="en-US" sz="1800" b="1"/>
              <a:t>Lys</a:t>
            </a:r>
          </a:p>
        </p:txBody>
      </p:sp>
      <p:sp>
        <p:nvSpPr>
          <p:cNvPr id="930836" name="Text Box 20"/>
          <p:cNvSpPr txBox="1">
            <a:spLocks noChangeArrowheads="1"/>
          </p:cNvSpPr>
          <p:nvPr/>
        </p:nvSpPr>
        <p:spPr bwMode="auto">
          <a:xfrm>
            <a:off x="4859338" y="1616075"/>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Phe</a:t>
            </a:r>
          </a:p>
        </p:txBody>
      </p:sp>
      <p:sp>
        <p:nvSpPr>
          <p:cNvPr id="930837" name="Text Box 21"/>
          <p:cNvSpPr txBox="1">
            <a:spLocks noChangeArrowheads="1"/>
          </p:cNvSpPr>
          <p:nvPr/>
        </p:nvSpPr>
        <p:spPr bwMode="auto">
          <a:xfrm>
            <a:off x="5992813" y="1625600"/>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Gly</a:t>
            </a:r>
          </a:p>
        </p:txBody>
      </p:sp>
      <p:sp>
        <p:nvSpPr>
          <p:cNvPr id="930838" name="Text Box 22"/>
          <p:cNvSpPr txBox="1">
            <a:spLocks noChangeArrowheads="1"/>
          </p:cNvSpPr>
          <p:nvPr/>
        </p:nvSpPr>
        <p:spPr bwMode="auto">
          <a:xfrm>
            <a:off x="7100888" y="1624013"/>
            <a:ext cx="469900" cy="236537"/>
          </a:xfrm>
          <a:prstGeom prst="rect">
            <a:avLst/>
          </a:prstGeom>
          <a:noFill/>
          <a:ln w="9525">
            <a:noFill/>
            <a:miter lim="800000"/>
            <a:headEnd/>
            <a:tailEnd/>
          </a:ln>
          <a:effectLst/>
        </p:spPr>
        <p:txBody>
          <a:bodyPr wrap="none" lIns="0" tIns="0" rIns="0" bIns="0"/>
          <a:lstStyle/>
          <a:p>
            <a:pPr algn="l">
              <a:lnSpc>
                <a:spcPct val="80000"/>
              </a:lnSpc>
            </a:pPr>
            <a:r>
              <a:rPr lang="en-US" sz="1800" b="1"/>
              <a:t>Ala</a:t>
            </a:r>
          </a:p>
        </p:txBody>
      </p:sp>
      <p:sp>
        <p:nvSpPr>
          <p:cNvPr id="930839" name="Text Box 23"/>
          <p:cNvSpPr txBox="1">
            <a:spLocks noChangeArrowheads="1"/>
          </p:cNvSpPr>
          <p:nvPr/>
        </p:nvSpPr>
        <p:spPr bwMode="auto">
          <a:xfrm>
            <a:off x="2667000" y="6235700"/>
            <a:ext cx="987425" cy="287338"/>
          </a:xfrm>
          <a:prstGeom prst="rect">
            <a:avLst/>
          </a:prstGeom>
          <a:noFill/>
          <a:ln w="9525">
            <a:noFill/>
            <a:miter lim="800000"/>
            <a:headEnd/>
            <a:tailEnd/>
          </a:ln>
          <a:effectLst/>
        </p:spPr>
        <p:txBody>
          <a:bodyPr wrap="none" lIns="0" tIns="0" rIns="0" bIns="0"/>
          <a:lstStyle/>
          <a:p>
            <a:pPr algn="l">
              <a:lnSpc>
                <a:spcPct val="80000"/>
              </a:lnSpc>
            </a:pPr>
            <a:r>
              <a:rPr lang="en-US" sz="1800" b="1"/>
              <a:t>Met</a:t>
            </a:r>
          </a:p>
        </p:txBody>
      </p:sp>
      <p:sp>
        <p:nvSpPr>
          <p:cNvPr id="930840" name="Text Box 24"/>
          <p:cNvSpPr txBox="1">
            <a:spLocks noChangeArrowheads="1"/>
          </p:cNvSpPr>
          <p:nvPr/>
        </p:nvSpPr>
        <p:spPr bwMode="auto">
          <a:xfrm>
            <a:off x="3768725" y="6227763"/>
            <a:ext cx="987425" cy="287337"/>
          </a:xfrm>
          <a:prstGeom prst="rect">
            <a:avLst/>
          </a:prstGeom>
          <a:noFill/>
          <a:ln w="9525">
            <a:noFill/>
            <a:miter lim="800000"/>
            <a:headEnd/>
            <a:tailEnd/>
          </a:ln>
          <a:effectLst/>
        </p:spPr>
        <p:txBody>
          <a:bodyPr wrap="none" lIns="0" tIns="0" rIns="0" bIns="0"/>
          <a:lstStyle/>
          <a:p>
            <a:pPr algn="l">
              <a:lnSpc>
                <a:spcPct val="80000"/>
              </a:lnSpc>
            </a:pPr>
            <a:r>
              <a:rPr lang="en-US" sz="1800" b="1"/>
              <a:t>Lys</a:t>
            </a:r>
          </a:p>
        </p:txBody>
      </p:sp>
      <p:sp>
        <p:nvSpPr>
          <p:cNvPr id="930841" name="Text Box 25"/>
          <p:cNvSpPr txBox="1">
            <a:spLocks noChangeArrowheads="1"/>
          </p:cNvSpPr>
          <p:nvPr/>
        </p:nvSpPr>
        <p:spPr bwMode="auto">
          <a:xfrm>
            <a:off x="4868863" y="6235700"/>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Leu</a:t>
            </a:r>
          </a:p>
        </p:txBody>
      </p:sp>
      <p:sp>
        <p:nvSpPr>
          <p:cNvPr id="930842" name="Text Box 26"/>
          <p:cNvSpPr txBox="1">
            <a:spLocks noChangeArrowheads="1"/>
          </p:cNvSpPr>
          <p:nvPr/>
        </p:nvSpPr>
        <p:spPr bwMode="auto">
          <a:xfrm>
            <a:off x="6002338" y="6237288"/>
            <a:ext cx="469900" cy="236537"/>
          </a:xfrm>
          <a:prstGeom prst="rect">
            <a:avLst/>
          </a:prstGeom>
          <a:noFill/>
          <a:ln w="9525">
            <a:noFill/>
            <a:miter lim="800000"/>
            <a:headEnd/>
            <a:tailEnd/>
          </a:ln>
          <a:effectLst/>
        </p:spPr>
        <p:txBody>
          <a:bodyPr wrap="none" lIns="0" tIns="0" rIns="0" bIns="0"/>
          <a:lstStyle/>
          <a:p>
            <a:pPr algn="l">
              <a:lnSpc>
                <a:spcPct val="80000"/>
              </a:lnSpc>
            </a:pPr>
            <a:r>
              <a:rPr lang="en-US" sz="1800" b="1"/>
              <a:t>Ala</a:t>
            </a:r>
          </a:p>
        </p:txBody>
      </p:sp>
      <p:sp>
        <p:nvSpPr>
          <p:cNvPr id="930843" name="Text Box 27"/>
          <p:cNvSpPr txBox="1">
            <a:spLocks noChangeArrowheads="1"/>
          </p:cNvSpPr>
          <p:nvPr/>
        </p:nvSpPr>
        <p:spPr bwMode="auto">
          <a:xfrm>
            <a:off x="7110413" y="6235700"/>
            <a:ext cx="469900" cy="236538"/>
          </a:xfrm>
          <a:prstGeom prst="rect">
            <a:avLst/>
          </a:prstGeom>
          <a:noFill/>
          <a:ln w="9525">
            <a:noFill/>
            <a:miter lim="800000"/>
            <a:headEnd/>
            <a:tailEnd/>
          </a:ln>
          <a:effectLst/>
        </p:spPr>
        <p:txBody>
          <a:bodyPr wrap="none" lIns="0" tIns="0" rIns="0" bIns="0"/>
          <a:lstStyle/>
          <a:p>
            <a:pPr algn="l">
              <a:lnSpc>
                <a:spcPct val="80000"/>
              </a:lnSpc>
            </a:pPr>
            <a:r>
              <a:rPr lang="en-US" sz="1800" b="1"/>
              <a:t>His</a:t>
            </a:r>
          </a:p>
        </p:txBody>
      </p:sp>
    </p:spTree>
    <p:custDataLst>
      <p:tags r:id="rId1"/>
    </p:custData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body" idx="1"/>
          </p:nvPr>
        </p:nvSpPr>
        <p:spPr>
          <a:xfrm>
            <a:off x="301625" y="1260475"/>
            <a:ext cx="8534400" cy="1079500"/>
          </a:xfrm>
        </p:spPr>
        <p:txBody>
          <a:bodyPr/>
          <a:lstStyle/>
          <a:p>
            <a:pPr algn="ctr">
              <a:buFont typeface="Wingdings" pitchFamily="48" charset="2"/>
              <a:buNone/>
            </a:pPr>
            <a:r>
              <a:rPr lang="en-US" sz="4400"/>
              <a:t>MICROBIAL GENETICS</a:t>
            </a:r>
          </a:p>
        </p:txBody>
      </p:sp>
      <p:sp>
        <p:nvSpPr>
          <p:cNvPr id="932867" name="Line 3"/>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32868" name="Line 4"/>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32869" name="Text Box 5"/>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a:xfrm>
            <a:off x="165100" y="169863"/>
            <a:ext cx="8543925" cy="914400"/>
          </a:xfrm>
        </p:spPr>
        <p:txBody>
          <a:bodyPr/>
          <a:lstStyle/>
          <a:p>
            <a:pPr marL="969963" indent="-969963"/>
            <a:r>
              <a:rPr lang="en-US" sz="3200"/>
              <a:t>10.17 Viral DNA may become part of the host chromosome</a:t>
            </a:r>
          </a:p>
        </p:txBody>
      </p:sp>
      <p:sp>
        <p:nvSpPr>
          <p:cNvPr id="934915" name="Rectangle 3"/>
          <p:cNvSpPr>
            <a:spLocks noGrp="1" noChangeArrowheads="1"/>
          </p:cNvSpPr>
          <p:nvPr>
            <p:ph type="body" idx="1"/>
          </p:nvPr>
        </p:nvSpPr>
        <p:spPr>
          <a:xfrm>
            <a:off x="44450" y="1282700"/>
            <a:ext cx="8534400" cy="2371725"/>
          </a:xfrm>
        </p:spPr>
        <p:txBody>
          <a:bodyPr/>
          <a:lstStyle/>
          <a:p>
            <a:pPr marL="455613" lvl="1">
              <a:spcBef>
                <a:spcPct val="30000"/>
              </a:spcBef>
            </a:pPr>
            <a:r>
              <a:rPr lang="en-US" sz="2800"/>
              <a:t>Viruses have two types of reproductive cycles</a:t>
            </a:r>
            <a:endParaRPr lang="en-US"/>
          </a:p>
          <a:p>
            <a:pPr marL="1146175" lvl="2" indent="-344488">
              <a:spcBef>
                <a:spcPct val="30000"/>
              </a:spcBef>
              <a:buFontTx/>
              <a:buChar char="–"/>
            </a:pPr>
            <a:r>
              <a:rPr lang="en-US" sz="2400" b="1"/>
              <a:t>Lytic cycle</a:t>
            </a:r>
            <a:endParaRPr lang="en-US" sz="2400"/>
          </a:p>
          <a:p>
            <a:pPr marL="1825625" lvl="3" indent="-333375">
              <a:spcBef>
                <a:spcPct val="30000"/>
              </a:spcBef>
              <a:buFontTx/>
              <a:buChar char="–"/>
            </a:pPr>
            <a:r>
              <a:rPr lang="en-US"/>
              <a:t>Viral particles are produced using host cell components</a:t>
            </a:r>
          </a:p>
          <a:p>
            <a:pPr marL="1825625" lvl="3" indent="-333375">
              <a:spcBef>
                <a:spcPct val="30000"/>
              </a:spcBef>
              <a:buFontTx/>
              <a:buChar char="–"/>
            </a:pPr>
            <a:r>
              <a:rPr lang="en-US"/>
              <a:t>The host cell lyses, and viruses are released  </a:t>
            </a:r>
          </a:p>
        </p:txBody>
      </p:sp>
      <p:sp>
        <p:nvSpPr>
          <p:cNvPr id="93491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3491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3491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3491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4" name="Rectangle 2"/>
          <p:cNvSpPr>
            <a:spLocks noGrp="1" noChangeArrowheads="1"/>
          </p:cNvSpPr>
          <p:nvPr>
            <p:ph type="title"/>
          </p:nvPr>
        </p:nvSpPr>
        <p:spPr>
          <a:xfrm>
            <a:off x="165100" y="169863"/>
            <a:ext cx="8543925" cy="914400"/>
          </a:xfrm>
        </p:spPr>
        <p:txBody>
          <a:bodyPr/>
          <a:lstStyle/>
          <a:p>
            <a:pPr marL="969963" indent="-969963"/>
            <a:r>
              <a:rPr lang="en-US" sz="3200"/>
              <a:t>10.17 Viral DNA may become part of the host chromosome</a:t>
            </a:r>
          </a:p>
        </p:txBody>
      </p:sp>
      <p:sp>
        <p:nvSpPr>
          <p:cNvPr id="986115" name="Rectangle 3"/>
          <p:cNvSpPr>
            <a:spLocks noGrp="1" noChangeArrowheads="1"/>
          </p:cNvSpPr>
          <p:nvPr>
            <p:ph type="body" idx="1"/>
          </p:nvPr>
        </p:nvSpPr>
        <p:spPr>
          <a:xfrm>
            <a:off x="44450" y="1282700"/>
            <a:ext cx="8534400" cy="4352925"/>
          </a:xfrm>
        </p:spPr>
        <p:txBody>
          <a:bodyPr/>
          <a:lstStyle/>
          <a:p>
            <a:pPr marL="455613" lvl="1">
              <a:spcBef>
                <a:spcPct val="30000"/>
              </a:spcBef>
            </a:pPr>
            <a:r>
              <a:rPr lang="en-US" sz="2800"/>
              <a:t>Viruses have two types of reproductive cycles</a:t>
            </a:r>
          </a:p>
          <a:p>
            <a:pPr marL="1146175" lvl="2" indent="-344488">
              <a:spcBef>
                <a:spcPct val="30000"/>
              </a:spcBef>
              <a:buFontTx/>
              <a:buChar char="–"/>
            </a:pPr>
            <a:r>
              <a:rPr lang="en-US" sz="2400" b="1"/>
              <a:t>Lysogenic cycle</a:t>
            </a:r>
            <a:endParaRPr lang="en-US" sz="2400"/>
          </a:p>
          <a:p>
            <a:pPr marL="1825625" lvl="3" indent="-333375">
              <a:spcBef>
                <a:spcPct val="30000"/>
              </a:spcBef>
              <a:buFontTx/>
              <a:buChar char="–"/>
            </a:pPr>
            <a:r>
              <a:rPr lang="en-US"/>
              <a:t>Viral DNA is inserted into the host chromosome by recombination</a:t>
            </a:r>
          </a:p>
          <a:p>
            <a:pPr marL="1825625" lvl="3" indent="-333375">
              <a:spcBef>
                <a:spcPct val="30000"/>
              </a:spcBef>
              <a:buFontTx/>
              <a:buChar char="–"/>
            </a:pPr>
            <a:r>
              <a:rPr lang="en-US"/>
              <a:t>Viral DNA is duplicated along with the host chromosome during each cell division</a:t>
            </a:r>
          </a:p>
          <a:p>
            <a:pPr marL="1825625" lvl="3" indent="-333375">
              <a:spcBef>
                <a:spcPct val="30000"/>
              </a:spcBef>
              <a:buFontTx/>
              <a:buChar char="–"/>
            </a:pPr>
            <a:r>
              <a:rPr lang="en-US"/>
              <a:t>The inserted phage DNA is called a </a:t>
            </a:r>
            <a:r>
              <a:rPr lang="en-US" b="1"/>
              <a:t>prophage</a:t>
            </a:r>
            <a:r>
              <a:rPr lang="en-US"/>
              <a:t> </a:t>
            </a:r>
          </a:p>
          <a:p>
            <a:pPr marL="1825625" lvl="3" indent="-333375">
              <a:spcBef>
                <a:spcPct val="30000"/>
              </a:spcBef>
              <a:buFontTx/>
              <a:buChar char="–"/>
            </a:pPr>
            <a:r>
              <a:rPr lang="en-US"/>
              <a:t>Most prophage genes are inactive</a:t>
            </a:r>
          </a:p>
          <a:p>
            <a:pPr marL="1825625" lvl="3" indent="-333375">
              <a:spcBef>
                <a:spcPct val="30000"/>
              </a:spcBef>
              <a:buFontTx/>
              <a:buChar char="–"/>
            </a:pPr>
            <a:r>
              <a:rPr lang="en-US"/>
              <a:t>Environmental signals can cause a switch to the lytic cycle</a:t>
            </a:r>
          </a:p>
        </p:txBody>
      </p:sp>
      <p:sp>
        <p:nvSpPr>
          <p:cNvPr id="98611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86117"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86118"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86119"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36970" name="Picture 10" descr="10_17_PhageReproCycles_1-U"/>
          <p:cNvPicPr>
            <a:picLocks noChangeAspect="1" noChangeArrowheads="1"/>
          </p:cNvPicPr>
          <p:nvPr/>
        </p:nvPicPr>
        <p:blipFill>
          <a:blip r:embed="rId5" cstate="print"/>
          <a:srcRect/>
          <a:stretch>
            <a:fillRect/>
          </a:stretch>
        </p:blipFill>
        <p:spPr bwMode="auto">
          <a:xfrm>
            <a:off x="296863" y="1074738"/>
            <a:ext cx="8548687" cy="4706937"/>
          </a:xfrm>
          <a:prstGeom prst="rect">
            <a:avLst/>
          </a:prstGeom>
          <a:noFill/>
        </p:spPr>
      </p:pic>
      <p:sp>
        <p:nvSpPr>
          <p:cNvPr id="936971" name="Text Box 11"/>
          <p:cNvSpPr txBox="1">
            <a:spLocks noChangeArrowheads="1"/>
          </p:cNvSpPr>
          <p:nvPr/>
        </p:nvSpPr>
        <p:spPr bwMode="auto">
          <a:xfrm>
            <a:off x="4724400" y="1698625"/>
            <a:ext cx="914400" cy="298450"/>
          </a:xfrm>
          <a:prstGeom prst="rect">
            <a:avLst/>
          </a:prstGeom>
          <a:noFill/>
          <a:ln w="9525">
            <a:noFill/>
            <a:miter lim="800000"/>
            <a:headEnd/>
            <a:tailEnd/>
          </a:ln>
          <a:effectLst/>
        </p:spPr>
        <p:txBody>
          <a:bodyPr wrap="none" lIns="0" tIns="0" rIns="0" bIns="0"/>
          <a:lstStyle/>
          <a:p>
            <a:pPr algn="l">
              <a:lnSpc>
                <a:spcPct val="90000"/>
              </a:lnSpc>
            </a:pPr>
            <a:r>
              <a:rPr lang="en-US" sz="1100" b="1"/>
              <a:t>Bacterial</a:t>
            </a:r>
          </a:p>
          <a:p>
            <a:pPr algn="l">
              <a:lnSpc>
                <a:spcPct val="90000"/>
              </a:lnSpc>
            </a:pPr>
            <a:r>
              <a:rPr lang="en-US" sz="1100" b="1"/>
              <a:t>chromosome</a:t>
            </a:r>
          </a:p>
        </p:txBody>
      </p:sp>
      <p:sp>
        <p:nvSpPr>
          <p:cNvPr id="936972" name="Text Box 12"/>
          <p:cNvSpPr txBox="1">
            <a:spLocks noChangeArrowheads="1"/>
          </p:cNvSpPr>
          <p:nvPr/>
        </p:nvSpPr>
        <p:spPr bwMode="auto">
          <a:xfrm>
            <a:off x="3603625" y="2603500"/>
            <a:ext cx="1257300" cy="152400"/>
          </a:xfrm>
          <a:prstGeom prst="rect">
            <a:avLst/>
          </a:prstGeom>
          <a:noFill/>
          <a:ln w="9525">
            <a:noFill/>
            <a:miter lim="800000"/>
            <a:headEnd/>
            <a:tailEnd/>
          </a:ln>
          <a:effectLst/>
        </p:spPr>
        <p:txBody>
          <a:bodyPr wrap="none" lIns="0" tIns="0" rIns="0" bIns="0"/>
          <a:lstStyle/>
          <a:p>
            <a:pPr algn="l">
              <a:lnSpc>
                <a:spcPct val="90000"/>
              </a:lnSpc>
            </a:pPr>
            <a:r>
              <a:rPr lang="en-US" sz="1100" b="1"/>
              <a:t>Phage injects DNA</a:t>
            </a:r>
          </a:p>
        </p:txBody>
      </p:sp>
      <p:sp>
        <p:nvSpPr>
          <p:cNvPr id="936973" name="Text Box 13"/>
          <p:cNvSpPr txBox="1">
            <a:spLocks noChangeArrowheads="1"/>
          </p:cNvSpPr>
          <p:nvPr/>
        </p:nvSpPr>
        <p:spPr bwMode="auto">
          <a:xfrm>
            <a:off x="2749550" y="1155700"/>
            <a:ext cx="425450" cy="158750"/>
          </a:xfrm>
          <a:prstGeom prst="rect">
            <a:avLst/>
          </a:prstGeom>
          <a:noFill/>
          <a:ln w="9525">
            <a:noFill/>
            <a:miter lim="800000"/>
            <a:headEnd/>
            <a:tailEnd/>
          </a:ln>
          <a:effectLst/>
        </p:spPr>
        <p:txBody>
          <a:bodyPr wrap="none" lIns="0" tIns="0" rIns="0" bIns="0"/>
          <a:lstStyle/>
          <a:p>
            <a:pPr algn="l">
              <a:lnSpc>
                <a:spcPct val="90000"/>
              </a:lnSpc>
            </a:pPr>
            <a:r>
              <a:rPr lang="en-US" sz="1100" b="1"/>
              <a:t>Phage</a:t>
            </a:r>
          </a:p>
        </p:txBody>
      </p:sp>
      <p:sp>
        <p:nvSpPr>
          <p:cNvPr id="936974" name="Text Box 14"/>
          <p:cNvSpPr txBox="1">
            <a:spLocks noChangeArrowheads="1"/>
          </p:cNvSpPr>
          <p:nvPr/>
        </p:nvSpPr>
        <p:spPr bwMode="auto">
          <a:xfrm>
            <a:off x="2822575" y="1819275"/>
            <a:ext cx="790575" cy="136525"/>
          </a:xfrm>
          <a:prstGeom prst="rect">
            <a:avLst/>
          </a:prstGeom>
          <a:noFill/>
          <a:ln w="9525">
            <a:noFill/>
            <a:miter lim="800000"/>
            <a:headEnd/>
            <a:tailEnd/>
          </a:ln>
          <a:effectLst/>
        </p:spPr>
        <p:txBody>
          <a:bodyPr wrap="none" lIns="0" tIns="0" rIns="0" bIns="0"/>
          <a:lstStyle/>
          <a:p>
            <a:pPr algn="l">
              <a:lnSpc>
                <a:spcPct val="90000"/>
              </a:lnSpc>
            </a:pPr>
            <a:r>
              <a:rPr lang="en-US" sz="1100" b="1"/>
              <a:t>Phage DNA</a:t>
            </a:r>
          </a:p>
        </p:txBody>
      </p:sp>
      <p:sp>
        <p:nvSpPr>
          <p:cNvPr id="936975" name="Text Box 15"/>
          <p:cNvSpPr txBox="1">
            <a:spLocks noChangeArrowheads="1"/>
          </p:cNvSpPr>
          <p:nvPr/>
        </p:nvSpPr>
        <p:spPr bwMode="auto">
          <a:xfrm>
            <a:off x="2901950" y="1441450"/>
            <a:ext cx="666750" cy="330200"/>
          </a:xfrm>
          <a:prstGeom prst="rect">
            <a:avLst/>
          </a:prstGeom>
          <a:noFill/>
          <a:ln w="9525">
            <a:noFill/>
            <a:miter lim="800000"/>
            <a:headEnd/>
            <a:tailEnd/>
          </a:ln>
          <a:effectLst/>
        </p:spPr>
        <p:txBody>
          <a:bodyPr wrap="none" lIns="0" tIns="0" rIns="0" bIns="0"/>
          <a:lstStyle/>
          <a:p>
            <a:pPr>
              <a:lnSpc>
                <a:spcPct val="90000"/>
              </a:lnSpc>
            </a:pPr>
            <a:r>
              <a:rPr lang="en-US" sz="1100" b="1"/>
              <a:t>Attaches</a:t>
            </a:r>
          </a:p>
          <a:p>
            <a:pPr>
              <a:lnSpc>
                <a:spcPct val="90000"/>
              </a:lnSpc>
            </a:pPr>
            <a:r>
              <a:rPr lang="en-US" sz="1100" b="1"/>
              <a:t>to cell</a:t>
            </a:r>
          </a:p>
        </p:txBody>
      </p:sp>
      <p:sp>
        <p:nvSpPr>
          <p:cNvPr id="936976" name="Oval 16"/>
          <p:cNvSpPr>
            <a:spLocks noChangeArrowheads="1"/>
          </p:cNvSpPr>
          <p:nvPr/>
        </p:nvSpPr>
        <p:spPr bwMode="auto">
          <a:xfrm>
            <a:off x="3854450" y="29305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936977" name="Text Box 17"/>
          <p:cNvSpPr txBox="1">
            <a:spLocks noChangeArrowheads="1"/>
          </p:cNvSpPr>
          <p:nvPr/>
        </p:nvSpPr>
        <p:spPr bwMode="auto">
          <a:xfrm>
            <a:off x="3889375" y="294957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936978" name="Oval 18"/>
          <p:cNvSpPr>
            <a:spLocks noChangeArrowheads="1"/>
          </p:cNvSpPr>
          <p:nvPr/>
        </p:nvSpPr>
        <p:spPr bwMode="auto">
          <a:xfrm>
            <a:off x="4032250" y="12922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936979" name="Text Box 19"/>
          <p:cNvSpPr txBox="1">
            <a:spLocks noChangeArrowheads="1"/>
          </p:cNvSpPr>
          <p:nvPr/>
        </p:nvSpPr>
        <p:spPr bwMode="auto">
          <a:xfrm>
            <a:off x="4067175" y="131127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936980" name="Line 20"/>
          <p:cNvSpPr>
            <a:spLocks noChangeShapeType="1"/>
          </p:cNvSpPr>
          <p:nvPr/>
        </p:nvSpPr>
        <p:spPr bwMode="auto">
          <a:xfrm>
            <a:off x="3197225" y="1231900"/>
            <a:ext cx="276225" cy="0"/>
          </a:xfrm>
          <a:prstGeom prst="line">
            <a:avLst/>
          </a:prstGeom>
          <a:noFill/>
          <a:ln w="25400">
            <a:solidFill>
              <a:schemeClr val="tx1"/>
            </a:solidFill>
            <a:round/>
            <a:headEnd/>
            <a:tailEnd/>
          </a:ln>
          <a:effectLst/>
        </p:spPr>
        <p:txBody>
          <a:bodyPr wrap="none" anchor="ctr"/>
          <a:lstStyle/>
          <a:p>
            <a:endParaRPr lang="en-US"/>
          </a:p>
        </p:txBody>
      </p:sp>
      <p:sp>
        <p:nvSpPr>
          <p:cNvPr id="936981" name="Line 21"/>
          <p:cNvSpPr>
            <a:spLocks noChangeShapeType="1"/>
          </p:cNvSpPr>
          <p:nvPr/>
        </p:nvSpPr>
        <p:spPr bwMode="auto">
          <a:xfrm>
            <a:off x="3613150" y="1885950"/>
            <a:ext cx="511175" cy="0"/>
          </a:xfrm>
          <a:prstGeom prst="line">
            <a:avLst/>
          </a:prstGeom>
          <a:noFill/>
          <a:ln w="25400">
            <a:solidFill>
              <a:schemeClr val="tx1"/>
            </a:solidFill>
            <a:round/>
            <a:headEnd/>
            <a:tailEnd/>
          </a:ln>
          <a:effectLst/>
        </p:spPr>
        <p:txBody>
          <a:bodyPr wrap="none" anchor="ctr"/>
          <a:lstStyle/>
          <a:p>
            <a:endParaRPr lang="en-US"/>
          </a:p>
        </p:txBody>
      </p:sp>
      <p:sp>
        <p:nvSpPr>
          <p:cNvPr id="936982" name="Line 22"/>
          <p:cNvSpPr>
            <a:spLocks noChangeShapeType="1"/>
          </p:cNvSpPr>
          <p:nvPr/>
        </p:nvSpPr>
        <p:spPr bwMode="auto">
          <a:xfrm flipV="1">
            <a:off x="4432300" y="1879600"/>
            <a:ext cx="273050" cy="419100"/>
          </a:xfrm>
          <a:prstGeom prst="line">
            <a:avLst/>
          </a:prstGeom>
          <a:noFill/>
          <a:ln w="25400">
            <a:solidFill>
              <a:schemeClr val="tx1"/>
            </a:solidFill>
            <a:round/>
            <a:headEnd/>
            <a:tailEnd/>
          </a:ln>
          <a:effectLst/>
        </p:spPr>
        <p:txBody>
          <a:bodyPr wrap="none" anchor="ctr"/>
          <a:lstStyle/>
          <a:p>
            <a:endParaRPr lang="en-US"/>
          </a:p>
        </p:txBody>
      </p:sp>
      <p:sp>
        <p:nvSpPr>
          <p:cNvPr id="936983" name="Oval 23"/>
          <p:cNvSpPr>
            <a:spLocks noChangeArrowheads="1"/>
          </p:cNvSpPr>
          <p:nvPr/>
        </p:nvSpPr>
        <p:spPr bwMode="auto">
          <a:xfrm>
            <a:off x="3324225" y="455930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936984" name="Text Box 24"/>
          <p:cNvSpPr txBox="1">
            <a:spLocks noChangeArrowheads="1"/>
          </p:cNvSpPr>
          <p:nvPr/>
        </p:nvSpPr>
        <p:spPr bwMode="auto">
          <a:xfrm>
            <a:off x="3359150" y="4578350"/>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936985" name="Text Box 25"/>
          <p:cNvSpPr txBox="1">
            <a:spLocks noChangeArrowheads="1"/>
          </p:cNvSpPr>
          <p:nvPr/>
        </p:nvSpPr>
        <p:spPr bwMode="auto">
          <a:xfrm>
            <a:off x="3819525" y="4248150"/>
            <a:ext cx="790575" cy="288925"/>
          </a:xfrm>
          <a:prstGeom prst="rect">
            <a:avLst/>
          </a:prstGeom>
          <a:noFill/>
          <a:ln w="9525">
            <a:noFill/>
            <a:miter lim="800000"/>
            <a:headEnd/>
            <a:tailEnd/>
          </a:ln>
          <a:effectLst/>
        </p:spPr>
        <p:txBody>
          <a:bodyPr wrap="none" lIns="0" tIns="0" rIns="0" bIns="0"/>
          <a:lstStyle/>
          <a:p>
            <a:pPr algn="ctr">
              <a:lnSpc>
                <a:spcPct val="90000"/>
              </a:lnSpc>
            </a:pPr>
            <a:r>
              <a:rPr lang="en-US" sz="1100" b="1"/>
              <a:t>Phage DNA</a:t>
            </a:r>
          </a:p>
          <a:p>
            <a:pPr algn="ctr">
              <a:lnSpc>
                <a:spcPct val="90000"/>
              </a:lnSpc>
            </a:pPr>
            <a:r>
              <a:rPr lang="en-US" sz="1100" b="1"/>
              <a:t>circularizes</a:t>
            </a:r>
          </a:p>
        </p:txBody>
      </p:sp>
      <p:sp>
        <p:nvSpPr>
          <p:cNvPr id="936986" name="Text Box 26"/>
          <p:cNvSpPr txBox="1">
            <a:spLocks noChangeArrowheads="1"/>
          </p:cNvSpPr>
          <p:nvPr/>
        </p:nvSpPr>
        <p:spPr bwMode="auto">
          <a:xfrm>
            <a:off x="2216150" y="3800475"/>
            <a:ext cx="723900" cy="152400"/>
          </a:xfrm>
          <a:prstGeom prst="rect">
            <a:avLst/>
          </a:prstGeom>
          <a:noFill/>
          <a:ln w="9525">
            <a:noFill/>
            <a:miter lim="800000"/>
            <a:headEnd/>
            <a:tailEnd/>
          </a:ln>
          <a:effectLst/>
        </p:spPr>
        <p:txBody>
          <a:bodyPr wrap="none" lIns="0" tIns="0" rIns="0" bIns="0"/>
          <a:lstStyle/>
          <a:p>
            <a:pPr algn="l">
              <a:lnSpc>
                <a:spcPct val="90000"/>
              </a:lnSpc>
            </a:pPr>
            <a:r>
              <a:rPr lang="en-US" sz="1100" b="1"/>
              <a:t>Lytic cycle</a:t>
            </a:r>
          </a:p>
        </p:txBody>
      </p:sp>
      <p:sp>
        <p:nvSpPr>
          <p:cNvPr id="936987" name="Oval 27"/>
          <p:cNvSpPr>
            <a:spLocks noChangeArrowheads="1"/>
          </p:cNvSpPr>
          <p:nvPr/>
        </p:nvSpPr>
        <p:spPr bwMode="auto">
          <a:xfrm>
            <a:off x="1250950" y="31527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936988" name="Text Box 28"/>
          <p:cNvSpPr txBox="1">
            <a:spLocks noChangeArrowheads="1"/>
          </p:cNvSpPr>
          <p:nvPr/>
        </p:nvSpPr>
        <p:spPr bwMode="auto">
          <a:xfrm>
            <a:off x="1285875" y="317182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4</a:t>
            </a:r>
          </a:p>
        </p:txBody>
      </p:sp>
      <p:sp>
        <p:nvSpPr>
          <p:cNvPr id="936989" name="Text Box 29"/>
          <p:cNvSpPr txBox="1">
            <a:spLocks noChangeArrowheads="1"/>
          </p:cNvSpPr>
          <p:nvPr/>
        </p:nvSpPr>
        <p:spPr bwMode="auto">
          <a:xfrm>
            <a:off x="1943100" y="5292725"/>
            <a:ext cx="1676400" cy="352425"/>
          </a:xfrm>
          <a:prstGeom prst="rect">
            <a:avLst/>
          </a:prstGeom>
          <a:noFill/>
          <a:ln w="9525">
            <a:noFill/>
            <a:miter lim="800000"/>
            <a:headEnd/>
            <a:tailEnd/>
          </a:ln>
          <a:effectLst/>
        </p:spPr>
        <p:txBody>
          <a:bodyPr wrap="none" lIns="0" tIns="0" rIns="0" bIns="0"/>
          <a:lstStyle/>
          <a:p>
            <a:pPr algn="l">
              <a:lnSpc>
                <a:spcPct val="90000"/>
              </a:lnSpc>
            </a:pPr>
            <a:r>
              <a:rPr lang="en-US" sz="1100" b="1"/>
              <a:t>New phage DNA and</a:t>
            </a:r>
          </a:p>
          <a:p>
            <a:pPr algn="l">
              <a:lnSpc>
                <a:spcPct val="90000"/>
              </a:lnSpc>
            </a:pPr>
            <a:r>
              <a:rPr lang="en-US" sz="1100" b="1"/>
              <a:t>proteins are synthesized</a:t>
            </a:r>
          </a:p>
        </p:txBody>
      </p:sp>
      <p:sp>
        <p:nvSpPr>
          <p:cNvPr id="936990" name="Text Box 30"/>
          <p:cNvSpPr txBox="1">
            <a:spLocks noChangeArrowheads="1"/>
          </p:cNvSpPr>
          <p:nvPr/>
        </p:nvSpPr>
        <p:spPr bwMode="auto">
          <a:xfrm>
            <a:off x="374650" y="4127500"/>
            <a:ext cx="1196975" cy="187325"/>
          </a:xfrm>
          <a:prstGeom prst="rect">
            <a:avLst/>
          </a:prstGeom>
          <a:noFill/>
          <a:ln w="9525">
            <a:noFill/>
            <a:miter lim="800000"/>
            <a:headEnd/>
            <a:tailEnd/>
          </a:ln>
          <a:effectLst/>
        </p:spPr>
        <p:txBody>
          <a:bodyPr wrap="none" lIns="0" tIns="0" rIns="0" bIns="0"/>
          <a:lstStyle/>
          <a:p>
            <a:pPr algn="l">
              <a:lnSpc>
                <a:spcPct val="90000"/>
              </a:lnSpc>
            </a:pPr>
            <a:r>
              <a:rPr lang="en-US" sz="1100" b="1"/>
              <a:t>Phages assemble</a:t>
            </a:r>
          </a:p>
        </p:txBody>
      </p:sp>
      <p:sp>
        <p:nvSpPr>
          <p:cNvPr id="936991" name="Text Box 31"/>
          <p:cNvSpPr txBox="1">
            <a:spLocks noChangeArrowheads="1"/>
          </p:cNvSpPr>
          <p:nvPr/>
        </p:nvSpPr>
        <p:spPr bwMode="auto">
          <a:xfrm>
            <a:off x="549275" y="2314575"/>
            <a:ext cx="1209675" cy="330200"/>
          </a:xfrm>
          <a:prstGeom prst="rect">
            <a:avLst/>
          </a:prstGeom>
          <a:noFill/>
          <a:ln w="9525">
            <a:noFill/>
            <a:miter lim="800000"/>
            <a:headEnd/>
            <a:tailEnd/>
          </a:ln>
          <a:effectLst/>
        </p:spPr>
        <p:txBody>
          <a:bodyPr wrap="none" lIns="0" tIns="0" rIns="0" bIns="0"/>
          <a:lstStyle/>
          <a:p>
            <a:pPr algn="l">
              <a:lnSpc>
                <a:spcPct val="90000"/>
              </a:lnSpc>
            </a:pPr>
            <a:r>
              <a:rPr lang="en-US" sz="1100" b="1"/>
              <a:t>Cell lyses,</a:t>
            </a:r>
          </a:p>
          <a:p>
            <a:pPr algn="l">
              <a:lnSpc>
                <a:spcPct val="90000"/>
              </a:lnSpc>
            </a:pPr>
            <a:r>
              <a:rPr lang="en-US" sz="1100" b="1"/>
              <a:t>releasing phages</a:t>
            </a:r>
          </a:p>
        </p:txBody>
      </p:sp>
    </p:spTree>
    <p:custDataLst>
      <p:tags r:id="rId1"/>
    </p:custData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56772" name="Picture 4" descr="10_17_PhageReproCycles_2-U"/>
          <p:cNvPicPr>
            <a:picLocks noChangeAspect="1" noChangeArrowheads="1"/>
          </p:cNvPicPr>
          <p:nvPr/>
        </p:nvPicPr>
        <p:blipFill>
          <a:blip r:embed="rId5" cstate="print"/>
          <a:srcRect/>
          <a:stretch>
            <a:fillRect/>
          </a:stretch>
        </p:blipFill>
        <p:spPr bwMode="auto">
          <a:xfrm>
            <a:off x="296863" y="1074738"/>
            <a:ext cx="8548687" cy="4706937"/>
          </a:xfrm>
          <a:prstGeom prst="rect">
            <a:avLst/>
          </a:prstGeom>
          <a:noFill/>
        </p:spPr>
      </p:pic>
      <p:sp>
        <p:nvSpPr>
          <p:cNvPr id="1056773" name="Text Box 5"/>
          <p:cNvSpPr txBox="1">
            <a:spLocks noChangeArrowheads="1"/>
          </p:cNvSpPr>
          <p:nvPr/>
        </p:nvSpPr>
        <p:spPr bwMode="auto">
          <a:xfrm>
            <a:off x="4724400" y="1698625"/>
            <a:ext cx="914400" cy="298450"/>
          </a:xfrm>
          <a:prstGeom prst="rect">
            <a:avLst/>
          </a:prstGeom>
          <a:noFill/>
          <a:ln w="9525">
            <a:noFill/>
            <a:miter lim="800000"/>
            <a:headEnd/>
            <a:tailEnd/>
          </a:ln>
          <a:effectLst/>
        </p:spPr>
        <p:txBody>
          <a:bodyPr wrap="none" lIns="0" tIns="0" rIns="0" bIns="0"/>
          <a:lstStyle/>
          <a:p>
            <a:pPr algn="l">
              <a:lnSpc>
                <a:spcPct val="90000"/>
              </a:lnSpc>
            </a:pPr>
            <a:r>
              <a:rPr lang="en-US" sz="1100" b="1"/>
              <a:t>Bacterial</a:t>
            </a:r>
          </a:p>
          <a:p>
            <a:pPr algn="l">
              <a:lnSpc>
                <a:spcPct val="90000"/>
              </a:lnSpc>
            </a:pPr>
            <a:r>
              <a:rPr lang="en-US" sz="1100" b="1"/>
              <a:t>chromosome</a:t>
            </a:r>
          </a:p>
        </p:txBody>
      </p:sp>
      <p:sp>
        <p:nvSpPr>
          <p:cNvPr id="1056774" name="Text Box 6"/>
          <p:cNvSpPr txBox="1">
            <a:spLocks noChangeArrowheads="1"/>
          </p:cNvSpPr>
          <p:nvPr/>
        </p:nvSpPr>
        <p:spPr bwMode="auto">
          <a:xfrm>
            <a:off x="3603625" y="2603500"/>
            <a:ext cx="1257300" cy="152400"/>
          </a:xfrm>
          <a:prstGeom prst="rect">
            <a:avLst/>
          </a:prstGeom>
          <a:noFill/>
          <a:ln w="9525">
            <a:noFill/>
            <a:miter lim="800000"/>
            <a:headEnd/>
            <a:tailEnd/>
          </a:ln>
          <a:effectLst/>
        </p:spPr>
        <p:txBody>
          <a:bodyPr wrap="none" lIns="0" tIns="0" rIns="0" bIns="0"/>
          <a:lstStyle/>
          <a:p>
            <a:pPr algn="l">
              <a:lnSpc>
                <a:spcPct val="90000"/>
              </a:lnSpc>
            </a:pPr>
            <a:r>
              <a:rPr lang="en-US" sz="1100" b="1"/>
              <a:t>Phage injects DNA</a:t>
            </a:r>
          </a:p>
        </p:txBody>
      </p:sp>
      <p:sp>
        <p:nvSpPr>
          <p:cNvPr id="1056775" name="Text Box 7"/>
          <p:cNvSpPr txBox="1">
            <a:spLocks noChangeArrowheads="1"/>
          </p:cNvSpPr>
          <p:nvPr/>
        </p:nvSpPr>
        <p:spPr bwMode="auto">
          <a:xfrm>
            <a:off x="2749550" y="1155700"/>
            <a:ext cx="425450" cy="158750"/>
          </a:xfrm>
          <a:prstGeom prst="rect">
            <a:avLst/>
          </a:prstGeom>
          <a:noFill/>
          <a:ln w="9525">
            <a:noFill/>
            <a:miter lim="800000"/>
            <a:headEnd/>
            <a:tailEnd/>
          </a:ln>
          <a:effectLst/>
        </p:spPr>
        <p:txBody>
          <a:bodyPr wrap="none" lIns="0" tIns="0" rIns="0" bIns="0"/>
          <a:lstStyle/>
          <a:p>
            <a:pPr algn="l">
              <a:lnSpc>
                <a:spcPct val="90000"/>
              </a:lnSpc>
            </a:pPr>
            <a:r>
              <a:rPr lang="en-US" sz="1100" b="1"/>
              <a:t>Phage</a:t>
            </a:r>
          </a:p>
        </p:txBody>
      </p:sp>
      <p:sp>
        <p:nvSpPr>
          <p:cNvPr id="1056776" name="Text Box 8"/>
          <p:cNvSpPr txBox="1">
            <a:spLocks noChangeArrowheads="1"/>
          </p:cNvSpPr>
          <p:nvPr/>
        </p:nvSpPr>
        <p:spPr bwMode="auto">
          <a:xfrm>
            <a:off x="2822575" y="1819275"/>
            <a:ext cx="790575" cy="136525"/>
          </a:xfrm>
          <a:prstGeom prst="rect">
            <a:avLst/>
          </a:prstGeom>
          <a:noFill/>
          <a:ln w="9525">
            <a:noFill/>
            <a:miter lim="800000"/>
            <a:headEnd/>
            <a:tailEnd/>
          </a:ln>
          <a:effectLst/>
        </p:spPr>
        <p:txBody>
          <a:bodyPr wrap="none" lIns="0" tIns="0" rIns="0" bIns="0"/>
          <a:lstStyle/>
          <a:p>
            <a:pPr algn="l">
              <a:lnSpc>
                <a:spcPct val="90000"/>
              </a:lnSpc>
            </a:pPr>
            <a:r>
              <a:rPr lang="en-US" sz="1100" b="1"/>
              <a:t>Phage DNA</a:t>
            </a:r>
          </a:p>
        </p:txBody>
      </p:sp>
      <p:sp>
        <p:nvSpPr>
          <p:cNvPr id="1056777" name="Text Box 9"/>
          <p:cNvSpPr txBox="1">
            <a:spLocks noChangeArrowheads="1"/>
          </p:cNvSpPr>
          <p:nvPr/>
        </p:nvSpPr>
        <p:spPr bwMode="auto">
          <a:xfrm>
            <a:off x="2901950" y="1441450"/>
            <a:ext cx="666750" cy="330200"/>
          </a:xfrm>
          <a:prstGeom prst="rect">
            <a:avLst/>
          </a:prstGeom>
          <a:noFill/>
          <a:ln w="9525">
            <a:noFill/>
            <a:miter lim="800000"/>
            <a:headEnd/>
            <a:tailEnd/>
          </a:ln>
          <a:effectLst/>
        </p:spPr>
        <p:txBody>
          <a:bodyPr wrap="none" lIns="0" tIns="0" rIns="0" bIns="0"/>
          <a:lstStyle/>
          <a:p>
            <a:pPr>
              <a:lnSpc>
                <a:spcPct val="90000"/>
              </a:lnSpc>
            </a:pPr>
            <a:r>
              <a:rPr lang="en-US" sz="1100" b="1"/>
              <a:t>Attaches</a:t>
            </a:r>
          </a:p>
          <a:p>
            <a:pPr>
              <a:lnSpc>
                <a:spcPct val="90000"/>
              </a:lnSpc>
            </a:pPr>
            <a:r>
              <a:rPr lang="en-US" sz="1100" b="1"/>
              <a:t>to cell</a:t>
            </a:r>
          </a:p>
        </p:txBody>
      </p:sp>
      <p:sp>
        <p:nvSpPr>
          <p:cNvPr id="1056778" name="Oval 10"/>
          <p:cNvSpPr>
            <a:spLocks noChangeArrowheads="1"/>
          </p:cNvSpPr>
          <p:nvPr/>
        </p:nvSpPr>
        <p:spPr bwMode="auto">
          <a:xfrm>
            <a:off x="3854450" y="29305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79" name="Text Box 11"/>
          <p:cNvSpPr txBox="1">
            <a:spLocks noChangeArrowheads="1"/>
          </p:cNvSpPr>
          <p:nvPr/>
        </p:nvSpPr>
        <p:spPr bwMode="auto">
          <a:xfrm>
            <a:off x="3889375" y="294957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1056780" name="Oval 12"/>
          <p:cNvSpPr>
            <a:spLocks noChangeArrowheads="1"/>
          </p:cNvSpPr>
          <p:nvPr/>
        </p:nvSpPr>
        <p:spPr bwMode="auto">
          <a:xfrm>
            <a:off x="4032250" y="12922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81" name="Text Box 13"/>
          <p:cNvSpPr txBox="1">
            <a:spLocks noChangeArrowheads="1"/>
          </p:cNvSpPr>
          <p:nvPr/>
        </p:nvSpPr>
        <p:spPr bwMode="auto">
          <a:xfrm>
            <a:off x="4067175" y="131127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1056782" name="Line 14"/>
          <p:cNvSpPr>
            <a:spLocks noChangeShapeType="1"/>
          </p:cNvSpPr>
          <p:nvPr/>
        </p:nvSpPr>
        <p:spPr bwMode="auto">
          <a:xfrm>
            <a:off x="3197225" y="1231900"/>
            <a:ext cx="276225" cy="0"/>
          </a:xfrm>
          <a:prstGeom prst="line">
            <a:avLst/>
          </a:prstGeom>
          <a:noFill/>
          <a:ln w="25400">
            <a:solidFill>
              <a:schemeClr val="tx1"/>
            </a:solidFill>
            <a:round/>
            <a:headEnd/>
            <a:tailEnd/>
          </a:ln>
          <a:effectLst/>
        </p:spPr>
        <p:txBody>
          <a:bodyPr wrap="none" anchor="ctr"/>
          <a:lstStyle/>
          <a:p>
            <a:endParaRPr lang="en-US"/>
          </a:p>
        </p:txBody>
      </p:sp>
      <p:sp>
        <p:nvSpPr>
          <p:cNvPr id="1056783" name="Line 15"/>
          <p:cNvSpPr>
            <a:spLocks noChangeShapeType="1"/>
          </p:cNvSpPr>
          <p:nvPr/>
        </p:nvSpPr>
        <p:spPr bwMode="auto">
          <a:xfrm>
            <a:off x="3613150" y="1885950"/>
            <a:ext cx="511175" cy="0"/>
          </a:xfrm>
          <a:prstGeom prst="line">
            <a:avLst/>
          </a:prstGeom>
          <a:noFill/>
          <a:ln w="25400">
            <a:solidFill>
              <a:schemeClr val="tx1"/>
            </a:solidFill>
            <a:round/>
            <a:headEnd/>
            <a:tailEnd/>
          </a:ln>
          <a:effectLst/>
        </p:spPr>
        <p:txBody>
          <a:bodyPr wrap="none" anchor="ctr"/>
          <a:lstStyle/>
          <a:p>
            <a:endParaRPr lang="en-US"/>
          </a:p>
        </p:txBody>
      </p:sp>
      <p:sp>
        <p:nvSpPr>
          <p:cNvPr id="1056784" name="Line 16"/>
          <p:cNvSpPr>
            <a:spLocks noChangeShapeType="1"/>
          </p:cNvSpPr>
          <p:nvPr/>
        </p:nvSpPr>
        <p:spPr bwMode="auto">
          <a:xfrm flipV="1">
            <a:off x="4432300" y="1879600"/>
            <a:ext cx="273050" cy="419100"/>
          </a:xfrm>
          <a:prstGeom prst="line">
            <a:avLst/>
          </a:prstGeom>
          <a:noFill/>
          <a:ln w="25400">
            <a:solidFill>
              <a:schemeClr val="tx1"/>
            </a:solidFill>
            <a:round/>
            <a:headEnd/>
            <a:tailEnd/>
          </a:ln>
          <a:effectLst/>
        </p:spPr>
        <p:txBody>
          <a:bodyPr wrap="none" anchor="ctr"/>
          <a:lstStyle/>
          <a:p>
            <a:endParaRPr lang="en-US"/>
          </a:p>
        </p:txBody>
      </p:sp>
      <p:sp>
        <p:nvSpPr>
          <p:cNvPr id="1056785" name="Oval 17"/>
          <p:cNvSpPr>
            <a:spLocks noChangeArrowheads="1"/>
          </p:cNvSpPr>
          <p:nvPr/>
        </p:nvSpPr>
        <p:spPr bwMode="auto">
          <a:xfrm>
            <a:off x="3324225" y="455930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86" name="Text Box 18"/>
          <p:cNvSpPr txBox="1">
            <a:spLocks noChangeArrowheads="1"/>
          </p:cNvSpPr>
          <p:nvPr/>
        </p:nvSpPr>
        <p:spPr bwMode="auto">
          <a:xfrm>
            <a:off x="3359150" y="4578350"/>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1056787" name="Text Box 19"/>
          <p:cNvSpPr txBox="1">
            <a:spLocks noChangeArrowheads="1"/>
          </p:cNvSpPr>
          <p:nvPr/>
        </p:nvSpPr>
        <p:spPr bwMode="auto">
          <a:xfrm>
            <a:off x="3819525" y="4248150"/>
            <a:ext cx="790575" cy="288925"/>
          </a:xfrm>
          <a:prstGeom prst="rect">
            <a:avLst/>
          </a:prstGeom>
          <a:noFill/>
          <a:ln w="9525">
            <a:noFill/>
            <a:miter lim="800000"/>
            <a:headEnd/>
            <a:tailEnd/>
          </a:ln>
          <a:effectLst/>
        </p:spPr>
        <p:txBody>
          <a:bodyPr wrap="none" lIns="0" tIns="0" rIns="0" bIns="0"/>
          <a:lstStyle/>
          <a:p>
            <a:pPr algn="ctr">
              <a:lnSpc>
                <a:spcPct val="90000"/>
              </a:lnSpc>
            </a:pPr>
            <a:r>
              <a:rPr lang="en-US" sz="1100" b="1"/>
              <a:t>Phage DNA</a:t>
            </a:r>
          </a:p>
          <a:p>
            <a:pPr algn="ctr">
              <a:lnSpc>
                <a:spcPct val="90000"/>
              </a:lnSpc>
            </a:pPr>
            <a:r>
              <a:rPr lang="en-US" sz="1100" b="1"/>
              <a:t>circularizes</a:t>
            </a:r>
          </a:p>
        </p:txBody>
      </p:sp>
      <p:sp>
        <p:nvSpPr>
          <p:cNvPr id="1056788" name="Text Box 20"/>
          <p:cNvSpPr txBox="1">
            <a:spLocks noChangeArrowheads="1"/>
          </p:cNvSpPr>
          <p:nvPr/>
        </p:nvSpPr>
        <p:spPr bwMode="auto">
          <a:xfrm>
            <a:off x="2216150" y="3800475"/>
            <a:ext cx="723900" cy="152400"/>
          </a:xfrm>
          <a:prstGeom prst="rect">
            <a:avLst/>
          </a:prstGeom>
          <a:noFill/>
          <a:ln w="9525">
            <a:noFill/>
            <a:miter lim="800000"/>
            <a:headEnd/>
            <a:tailEnd/>
          </a:ln>
          <a:effectLst/>
        </p:spPr>
        <p:txBody>
          <a:bodyPr wrap="none" lIns="0" tIns="0" rIns="0" bIns="0"/>
          <a:lstStyle/>
          <a:p>
            <a:pPr algn="l">
              <a:lnSpc>
                <a:spcPct val="90000"/>
              </a:lnSpc>
            </a:pPr>
            <a:r>
              <a:rPr lang="en-US" sz="1100" b="1"/>
              <a:t>Lytic cycle</a:t>
            </a:r>
          </a:p>
        </p:txBody>
      </p:sp>
      <p:sp>
        <p:nvSpPr>
          <p:cNvPr id="1056789" name="Oval 21"/>
          <p:cNvSpPr>
            <a:spLocks noChangeArrowheads="1"/>
          </p:cNvSpPr>
          <p:nvPr/>
        </p:nvSpPr>
        <p:spPr bwMode="auto">
          <a:xfrm>
            <a:off x="1250950" y="31527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90" name="Text Box 22"/>
          <p:cNvSpPr txBox="1">
            <a:spLocks noChangeArrowheads="1"/>
          </p:cNvSpPr>
          <p:nvPr/>
        </p:nvSpPr>
        <p:spPr bwMode="auto">
          <a:xfrm>
            <a:off x="1285875" y="317182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4</a:t>
            </a:r>
          </a:p>
        </p:txBody>
      </p:sp>
      <p:sp>
        <p:nvSpPr>
          <p:cNvPr id="1056791" name="Text Box 23"/>
          <p:cNvSpPr txBox="1">
            <a:spLocks noChangeArrowheads="1"/>
          </p:cNvSpPr>
          <p:nvPr/>
        </p:nvSpPr>
        <p:spPr bwMode="auto">
          <a:xfrm>
            <a:off x="1943100" y="5292725"/>
            <a:ext cx="1676400" cy="352425"/>
          </a:xfrm>
          <a:prstGeom prst="rect">
            <a:avLst/>
          </a:prstGeom>
          <a:noFill/>
          <a:ln w="9525">
            <a:noFill/>
            <a:miter lim="800000"/>
            <a:headEnd/>
            <a:tailEnd/>
          </a:ln>
          <a:effectLst/>
        </p:spPr>
        <p:txBody>
          <a:bodyPr wrap="none" lIns="0" tIns="0" rIns="0" bIns="0"/>
          <a:lstStyle/>
          <a:p>
            <a:pPr algn="l">
              <a:lnSpc>
                <a:spcPct val="90000"/>
              </a:lnSpc>
            </a:pPr>
            <a:r>
              <a:rPr lang="en-US" sz="1100" b="1"/>
              <a:t>New phage DNA and</a:t>
            </a:r>
          </a:p>
          <a:p>
            <a:pPr algn="l">
              <a:lnSpc>
                <a:spcPct val="90000"/>
              </a:lnSpc>
            </a:pPr>
            <a:r>
              <a:rPr lang="en-US" sz="1100" b="1"/>
              <a:t>proteins are synthesized</a:t>
            </a:r>
          </a:p>
        </p:txBody>
      </p:sp>
      <p:sp>
        <p:nvSpPr>
          <p:cNvPr id="1056792" name="Text Box 24"/>
          <p:cNvSpPr txBox="1">
            <a:spLocks noChangeArrowheads="1"/>
          </p:cNvSpPr>
          <p:nvPr/>
        </p:nvSpPr>
        <p:spPr bwMode="auto">
          <a:xfrm>
            <a:off x="374650" y="4127500"/>
            <a:ext cx="1196975" cy="187325"/>
          </a:xfrm>
          <a:prstGeom prst="rect">
            <a:avLst/>
          </a:prstGeom>
          <a:noFill/>
          <a:ln w="9525">
            <a:noFill/>
            <a:miter lim="800000"/>
            <a:headEnd/>
            <a:tailEnd/>
          </a:ln>
          <a:effectLst/>
        </p:spPr>
        <p:txBody>
          <a:bodyPr wrap="none" lIns="0" tIns="0" rIns="0" bIns="0"/>
          <a:lstStyle/>
          <a:p>
            <a:pPr algn="l">
              <a:lnSpc>
                <a:spcPct val="90000"/>
              </a:lnSpc>
            </a:pPr>
            <a:r>
              <a:rPr lang="en-US" sz="1100" b="1"/>
              <a:t>Phages assemble</a:t>
            </a:r>
          </a:p>
        </p:txBody>
      </p:sp>
      <p:sp>
        <p:nvSpPr>
          <p:cNvPr id="1056793" name="Text Box 25"/>
          <p:cNvSpPr txBox="1">
            <a:spLocks noChangeArrowheads="1"/>
          </p:cNvSpPr>
          <p:nvPr/>
        </p:nvSpPr>
        <p:spPr bwMode="auto">
          <a:xfrm>
            <a:off x="549275" y="2314575"/>
            <a:ext cx="1209675" cy="330200"/>
          </a:xfrm>
          <a:prstGeom prst="rect">
            <a:avLst/>
          </a:prstGeom>
          <a:noFill/>
          <a:ln w="9525">
            <a:noFill/>
            <a:miter lim="800000"/>
            <a:headEnd/>
            <a:tailEnd/>
          </a:ln>
          <a:effectLst/>
        </p:spPr>
        <p:txBody>
          <a:bodyPr wrap="none" lIns="0" tIns="0" rIns="0" bIns="0"/>
          <a:lstStyle/>
          <a:p>
            <a:pPr algn="l">
              <a:lnSpc>
                <a:spcPct val="90000"/>
              </a:lnSpc>
            </a:pPr>
            <a:r>
              <a:rPr lang="en-US" sz="1100" b="1"/>
              <a:t>Cell lyses,</a:t>
            </a:r>
          </a:p>
          <a:p>
            <a:pPr algn="l">
              <a:lnSpc>
                <a:spcPct val="90000"/>
              </a:lnSpc>
            </a:pPr>
            <a:r>
              <a:rPr lang="en-US" sz="1100" b="1"/>
              <a:t>releasing phages</a:t>
            </a:r>
          </a:p>
        </p:txBody>
      </p:sp>
      <p:sp>
        <p:nvSpPr>
          <p:cNvPr id="1056794" name="Oval 26"/>
          <p:cNvSpPr>
            <a:spLocks noChangeArrowheads="1"/>
          </p:cNvSpPr>
          <p:nvPr/>
        </p:nvSpPr>
        <p:spPr bwMode="auto">
          <a:xfrm>
            <a:off x="6599238" y="4641850"/>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95" name="Text Box 27"/>
          <p:cNvSpPr txBox="1">
            <a:spLocks noChangeArrowheads="1"/>
          </p:cNvSpPr>
          <p:nvPr/>
        </p:nvSpPr>
        <p:spPr bwMode="auto">
          <a:xfrm>
            <a:off x="6634163" y="4660900"/>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6</a:t>
            </a:r>
          </a:p>
        </p:txBody>
      </p:sp>
      <p:sp>
        <p:nvSpPr>
          <p:cNvPr id="1056796" name="Oval 28"/>
          <p:cNvSpPr>
            <a:spLocks noChangeArrowheads="1"/>
          </p:cNvSpPr>
          <p:nvPr/>
        </p:nvSpPr>
        <p:spPr bwMode="auto">
          <a:xfrm>
            <a:off x="4856163" y="455612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97" name="Text Box 29"/>
          <p:cNvSpPr txBox="1">
            <a:spLocks noChangeArrowheads="1"/>
          </p:cNvSpPr>
          <p:nvPr/>
        </p:nvSpPr>
        <p:spPr bwMode="auto">
          <a:xfrm>
            <a:off x="4891088" y="457517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5</a:t>
            </a:r>
          </a:p>
        </p:txBody>
      </p:sp>
      <p:sp>
        <p:nvSpPr>
          <p:cNvPr id="1056798" name="Oval 30"/>
          <p:cNvSpPr>
            <a:spLocks noChangeArrowheads="1"/>
          </p:cNvSpPr>
          <p:nvPr/>
        </p:nvSpPr>
        <p:spPr bwMode="auto">
          <a:xfrm>
            <a:off x="5794375" y="2822575"/>
            <a:ext cx="165100" cy="165100"/>
          </a:xfrm>
          <a:prstGeom prst="ellipse">
            <a:avLst/>
          </a:prstGeom>
          <a:solidFill>
            <a:srgbClr val="EF1A23"/>
          </a:solidFill>
          <a:ln w="9525">
            <a:noFill/>
            <a:round/>
            <a:headEnd/>
            <a:tailEnd/>
          </a:ln>
          <a:effectLst/>
        </p:spPr>
        <p:txBody>
          <a:bodyPr wrap="none" anchor="ctr"/>
          <a:lstStyle/>
          <a:p>
            <a:endParaRPr lang="en-US"/>
          </a:p>
        </p:txBody>
      </p:sp>
      <p:sp>
        <p:nvSpPr>
          <p:cNvPr id="1056799" name="Text Box 31"/>
          <p:cNvSpPr txBox="1">
            <a:spLocks noChangeArrowheads="1"/>
          </p:cNvSpPr>
          <p:nvPr/>
        </p:nvSpPr>
        <p:spPr bwMode="auto">
          <a:xfrm>
            <a:off x="5829300" y="2841625"/>
            <a:ext cx="95250" cy="13335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7</a:t>
            </a:r>
          </a:p>
        </p:txBody>
      </p:sp>
      <p:sp>
        <p:nvSpPr>
          <p:cNvPr id="1056800" name="Text Box 32"/>
          <p:cNvSpPr txBox="1">
            <a:spLocks noChangeArrowheads="1"/>
          </p:cNvSpPr>
          <p:nvPr/>
        </p:nvSpPr>
        <p:spPr bwMode="auto">
          <a:xfrm>
            <a:off x="5124450" y="5295900"/>
            <a:ext cx="2482850" cy="323850"/>
          </a:xfrm>
          <a:prstGeom prst="rect">
            <a:avLst/>
          </a:prstGeom>
          <a:noFill/>
          <a:ln w="9525">
            <a:noFill/>
            <a:miter lim="800000"/>
            <a:headEnd/>
            <a:tailEnd/>
          </a:ln>
          <a:effectLst/>
        </p:spPr>
        <p:txBody>
          <a:bodyPr wrap="none" lIns="0" tIns="0" rIns="0" bIns="0"/>
          <a:lstStyle/>
          <a:p>
            <a:pPr algn="l">
              <a:lnSpc>
                <a:spcPct val="90000"/>
              </a:lnSpc>
            </a:pPr>
            <a:r>
              <a:rPr lang="en-US" sz="1100" b="1"/>
              <a:t>Phage DNA inserts into the bacterial</a:t>
            </a:r>
          </a:p>
          <a:p>
            <a:pPr algn="l">
              <a:lnSpc>
                <a:spcPct val="90000"/>
              </a:lnSpc>
            </a:pPr>
            <a:r>
              <a:rPr lang="en-US" sz="1100" b="1"/>
              <a:t>chromosome by recombination</a:t>
            </a:r>
          </a:p>
        </p:txBody>
      </p:sp>
      <p:sp>
        <p:nvSpPr>
          <p:cNvPr id="1056801" name="Text Box 33"/>
          <p:cNvSpPr txBox="1">
            <a:spLocks noChangeArrowheads="1"/>
          </p:cNvSpPr>
          <p:nvPr/>
        </p:nvSpPr>
        <p:spPr bwMode="auto">
          <a:xfrm>
            <a:off x="6677025" y="4159250"/>
            <a:ext cx="2260600" cy="457200"/>
          </a:xfrm>
          <a:prstGeom prst="rect">
            <a:avLst/>
          </a:prstGeom>
          <a:noFill/>
          <a:ln w="9525">
            <a:noFill/>
            <a:miter lim="800000"/>
            <a:headEnd/>
            <a:tailEnd/>
          </a:ln>
          <a:effectLst/>
        </p:spPr>
        <p:txBody>
          <a:bodyPr wrap="none" lIns="0" tIns="0" rIns="0" bIns="0"/>
          <a:lstStyle/>
          <a:p>
            <a:pPr algn="l">
              <a:lnSpc>
                <a:spcPct val="90000"/>
              </a:lnSpc>
            </a:pPr>
            <a:r>
              <a:rPr lang="en-US" sz="1100" b="1"/>
              <a:t>Lysogenic bacterium reproduces</a:t>
            </a:r>
          </a:p>
          <a:p>
            <a:pPr algn="l">
              <a:lnSpc>
                <a:spcPct val="90000"/>
              </a:lnSpc>
            </a:pPr>
            <a:r>
              <a:rPr lang="en-US" sz="1100" b="1"/>
              <a:t>normally, replicating the</a:t>
            </a:r>
          </a:p>
          <a:p>
            <a:pPr algn="l">
              <a:lnSpc>
                <a:spcPct val="90000"/>
              </a:lnSpc>
            </a:pPr>
            <a:r>
              <a:rPr lang="en-US" sz="1100" b="1"/>
              <a:t>prophage at each cell division</a:t>
            </a:r>
          </a:p>
        </p:txBody>
      </p:sp>
      <p:sp>
        <p:nvSpPr>
          <p:cNvPr id="1056802" name="Text Box 34"/>
          <p:cNvSpPr txBox="1">
            <a:spLocks noChangeArrowheads="1"/>
          </p:cNvSpPr>
          <p:nvPr/>
        </p:nvSpPr>
        <p:spPr bwMode="auto">
          <a:xfrm>
            <a:off x="5599113" y="4308475"/>
            <a:ext cx="838200" cy="152400"/>
          </a:xfrm>
          <a:prstGeom prst="rect">
            <a:avLst/>
          </a:prstGeom>
          <a:noFill/>
          <a:ln w="9525">
            <a:noFill/>
            <a:miter lim="800000"/>
            <a:headEnd/>
            <a:tailEnd/>
          </a:ln>
          <a:effectLst/>
        </p:spPr>
        <p:txBody>
          <a:bodyPr wrap="none" lIns="0" tIns="0" rIns="0" bIns="0"/>
          <a:lstStyle/>
          <a:p>
            <a:pPr algn="l">
              <a:lnSpc>
                <a:spcPct val="90000"/>
              </a:lnSpc>
            </a:pPr>
            <a:r>
              <a:rPr lang="en-US" sz="1100" b="1"/>
              <a:t>Prophage</a:t>
            </a:r>
          </a:p>
        </p:txBody>
      </p:sp>
      <p:sp>
        <p:nvSpPr>
          <p:cNvPr id="1056803" name="Line 35"/>
          <p:cNvSpPr>
            <a:spLocks noChangeShapeType="1"/>
          </p:cNvSpPr>
          <p:nvPr/>
        </p:nvSpPr>
        <p:spPr bwMode="auto">
          <a:xfrm flipV="1">
            <a:off x="5910263" y="4460875"/>
            <a:ext cx="6350" cy="501650"/>
          </a:xfrm>
          <a:prstGeom prst="line">
            <a:avLst/>
          </a:prstGeom>
          <a:noFill/>
          <a:ln w="25400">
            <a:solidFill>
              <a:schemeClr val="tx1"/>
            </a:solidFill>
            <a:round/>
            <a:headEnd/>
            <a:tailEnd/>
          </a:ln>
          <a:effectLst/>
        </p:spPr>
        <p:txBody>
          <a:bodyPr wrap="none" anchor="ctr"/>
          <a:lstStyle/>
          <a:p>
            <a:endParaRPr lang="en-US"/>
          </a:p>
        </p:txBody>
      </p:sp>
      <p:sp>
        <p:nvSpPr>
          <p:cNvPr id="1056804" name="Text Box 36"/>
          <p:cNvSpPr txBox="1">
            <a:spLocks noChangeArrowheads="1"/>
          </p:cNvSpPr>
          <p:nvPr/>
        </p:nvSpPr>
        <p:spPr bwMode="auto">
          <a:xfrm>
            <a:off x="5211763" y="3800475"/>
            <a:ext cx="1104900" cy="158750"/>
          </a:xfrm>
          <a:prstGeom prst="rect">
            <a:avLst/>
          </a:prstGeom>
          <a:noFill/>
          <a:ln w="9525">
            <a:noFill/>
            <a:miter lim="800000"/>
            <a:headEnd/>
            <a:tailEnd/>
          </a:ln>
          <a:effectLst/>
        </p:spPr>
        <p:txBody>
          <a:bodyPr wrap="none" lIns="0" tIns="0" rIns="0" bIns="0"/>
          <a:lstStyle/>
          <a:p>
            <a:pPr algn="l">
              <a:lnSpc>
                <a:spcPct val="90000"/>
              </a:lnSpc>
            </a:pPr>
            <a:r>
              <a:rPr lang="en-US" sz="1100" b="1"/>
              <a:t>Lysogenic cycle</a:t>
            </a:r>
          </a:p>
        </p:txBody>
      </p:sp>
      <p:sp>
        <p:nvSpPr>
          <p:cNvPr id="1056805" name="Text Box 37"/>
          <p:cNvSpPr txBox="1">
            <a:spLocks noChangeArrowheads="1"/>
          </p:cNvSpPr>
          <p:nvPr/>
        </p:nvSpPr>
        <p:spPr bwMode="auto">
          <a:xfrm>
            <a:off x="8008938" y="3006725"/>
            <a:ext cx="673100" cy="307975"/>
          </a:xfrm>
          <a:prstGeom prst="rect">
            <a:avLst/>
          </a:prstGeom>
          <a:noFill/>
          <a:ln w="9525">
            <a:noFill/>
            <a:miter lim="800000"/>
            <a:headEnd/>
            <a:tailEnd/>
          </a:ln>
          <a:effectLst/>
        </p:spPr>
        <p:txBody>
          <a:bodyPr wrap="none" lIns="0" tIns="0" rIns="0" bIns="0"/>
          <a:lstStyle/>
          <a:p>
            <a:pPr algn="l">
              <a:lnSpc>
                <a:spcPct val="90000"/>
              </a:lnSpc>
            </a:pPr>
            <a:r>
              <a:rPr lang="en-US" sz="1100" b="1"/>
              <a:t>Many cell</a:t>
            </a:r>
          </a:p>
          <a:p>
            <a:pPr algn="l">
              <a:lnSpc>
                <a:spcPct val="90000"/>
              </a:lnSpc>
            </a:pPr>
            <a:r>
              <a:rPr lang="en-US" sz="1100" b="1"/>
              <a:t>divisions</a:t>
            </a:r>
          </a:p>
        </p:txBody>
      </p:sp>
      <p:sp>
        <p:nvSpPr>
          <p:cNvPr id="1056806" name="Text Box 38"/>
          <p:cNvSpPr txBox="1">
            <a:spLocks noChangeArrowheads="1"/>
          </p:cNvSpPr>
          <p:nvPr/>
        </p:nvSpPr>
        <p:spPr bwMode="auto">
          <a:xfrm>
            <a:off x="4105275" y="4792663"/>
            <a:ext cx="247650" cy="142875"/>
          </a:xfrm>
          <a:prstGeom prst="rect">
            <a:avLst/>
          </a:prstGeom>
          <a:noFill/>
          <a:ln w="9525">
            <a:noFill/>
            <a:miter lim="800000"/>
            <a:headEnd/>
            <a:tailEnd/>
          </a:ln>
          <a:effectLst/>
        </p:spPr>
        <p:txBody>
          <a:bodyPr wrap="none" lIns="0" tIns="0" rIns="0" bIns="0"/>
          <a:lstStyle/>
          <a:p>
            <a:pPr algn="l">
              <a:lnSpc>
                <a:spcPct val="90000"/>
              </a:lnSpc>
            </a:pPr>
            <a:r>
              <a:rPr lang="en-US" sz="1100" b="1"/>
              <a:t>OR</a:t>
            </a:r>
          </a:p>
        </p:txBody>
      </p:sp>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81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58820" name="Picture 4" descr="10_17aPhageReproCycles-U"/>
          <p:cNvPicPr>
            <a:picLocks noChangeAspect="1" noChangeArrowheads="1"/>
          </p:cNvPicPr>
          <p:nvPr/>
        </p:nvPicPr>
        <p:blipFill>
          <a:blip r:embed="rId5" cstate="print"/>
          <a:srcRect/>
          <a:stretch>
            <a:fillRect/>
          </a:stretch>
        </p:blipFill>
        <p:spPr bwMode="auto">
          <a:xfrm>
            <a:off x="830263" y="136525"/>
            <a:ext cx="7481887" cy="6584950"/>
          </a:xfrm>
          <a:prstGeom prst="rect">
            <a:avLst/>
          </a:prstGeom>
          <a:noFill/>
        </p:spPr>
      </p:pic>
      <p:sp>
        <p:nvSpPr>
          <p:cNvPr id="1058821" name="Text Box 5"/>
          <p:cNvSpPr txBox="1">
            <a:spLocks noChangeArrowheads="1"/>
          </p:cNvSpPr>
          <p:nvPr/>
        </p:nvSpPr>
        <p:spPr bwMode="auto">
          <a:xfrm>
            <a:off x="7072313" y="1008063"/>
            <a:ext cx="1241425" cy="403225"/>
          </a:xfrm>
          <a:prstGeom prst="rect">
            <a:avLst/>
          </a:prstGeom>
          <a:noFill/>
          <a:ln w="9525">
            <a:noFill/>
            <a:miter lim="800000"/>
            <a:headEnd/>
            <a:tailEnd/>
          </a:ln>
          <a:effectLst/>
        </p:spPr>
        <p:txBody>
          <a:bodyPr wrap="none" lIns="0" tIns="0" rIns="0" bIns="0"/>
          <a:lstStyle/>
          <a:p>
            <a:pPr algn="l">
              <a:lnSpc>
                <a:spcPct val="90000"/>
              </a:lnSpc>
            </a:pPr>
            <a:r>
              <a:rPr lang="en-US" sz="1500" b="1"/>
              <a:t>Bacterial</a:t>
            </a:r>
          </a:p>
          <a:p>
            <a:pPr algn="l">
              <a:lnSpc>
                <a:spcPct val="90000"/>
              </a:lnSpc>
            </a:pPr>
            <a:r>
              <a:rPr lang="en-US" sz="1500" b="1"/>
              <a:t>chromosome</a:t>
            </a:r>
          </a:p>
        </p:txBody>
      </p:sp>
      <p:sp>
        <p:nvSpPr>
          <p:cNvPr id="1058822" name="Text Box 6"/>
          <p:cNvSpPr txBox="1">
            <a:spLocks noChangeArrowheads="1"/>
          </p:cNvSpPr>
          <p:nvPr/>
        </p:nvSpPr>
        <p:spPr bwMode="auto">
          <a:xfrm>
            <a:off x="5486400" y="2293938"/>
            <a:ext cx="1806575" cy="222250"/>
          </a:xfrm>
          <a:prstGeom prst="rect">
            <a:avLst/>
          </a:prstGeom>
          <a:noFill/>
          <a:ln w="9525">
            <a:noFill/>
            <a:miter lim="800000"/>
            <a:headEnd/>
            <a:tailEnd/>
          </a:ln>
          <a:effectLst/>
        </p:spPr>
        <p:txBody>
          <a:bodyPr wrap="none" lIns="0" tIns="0" rIns="0" bIns="0"/>
          <a:lstStyle/>
          <a:p>
            <a:pPr algn="l">
              <a:lnSpc>
                <a:spcPct val="90000"/>
              </a:lnSpc>
            </a:pPr>
            <a:r>
              <a:rPr lang="en-US" sz="1500" b="1"/>
              <a:t>Phage injects DNA</a:t>
            </a:r>
          </a:p>
        </p:txBody>
      </p:sp>
      <p:sp>
        <p:nvSpPr>
          <p:cNvPr id="1058823" name="Text Box 7"/>
          <p:cNvSpPr txBox="1">
            <a:spLocks noChangeArrowheads="1"/>
          </p:cNvSpPr>
          <p:nvPr/>
        </p:nvSpPr>
        <p:spPr bwMode="auto">
          <a:xfrm>
            <a:off x="4291013" y="239713"/>
            <a:ext cx="593725" cy="238125"/>
          </a:xfrm>
          <a:prstGeom prst="rect">
            <a:avLst/>
          </a:prstGeom>
          <a:noFill/>
          <a:ln w="9525">
            <a:noFill/>
            <a:miter lim="800000"/>
            <a:headEnd/>
            <a:tailEnd/>
          </a:ln>
          <a:effectLst/>
        </p:spPr>
        <p:txBody>
          <a:bodyPr wrap="none" lIns="0" tIns="0" rIns="0" bIns="0"/>
          <a:lstStyle/>
          <a:p>
            <a:pPr algn="l">
              <a:lnSpc>
                <a:spcPct val="90000"/>
              </a:lnSpc>
            </a:pPr>
            <a:r>
              <a:rPr lang="en-US" sz="1500" b="1"/>
              <a:t>Phage</a:t>
            </a:r>
          </a:p>
        </p:txBody>
      </p:sp>
      <p:sp>
        <p:nvSpPr>
          <p:cNvPr id="1058824" name="Text Box 8"/>
          <p:cNvSpPr txBox="1">
            <a:spLocks noChangeArrowheads="1"/>
          </p:cNvSpPr>
          <p:nvPr/>
        </p:nvSpPr>
        <p:spPr bwMode="auto">
          <a:xfrm>
            <a:off x="4414838" y="1182688"/>
            <a:ext cx="1047750" cy="200025"/>
          </a:xfrm>
          <a:prstGeom prst="rect">
            <a:avLst/>
          </a:prstGeom>
          <a:noFill/>
          <a:ln w="9525">
            <a:noFill/>
            <a:miter lim="800000"/>
            <a:headEnd/>
            <a:tailEnd/>
          </a:ln>
          <a:effectLst/>
        </p:spPr>
        <p:txBody>
          <a:bodyPr wrap="none" lIns="0" tIns="0" rIns="0" bIns="0"/>
          <a:lstStyle/>
          <a:p>
            <a:pPr algn="l">
              <a:lnSpc>
                <a:spcPct val="90000"/>
              </a:lnSpc>
            </a:pPr>
            <a:r>
              <a:rPr lang="en-US" sz="1500" b="1"/>
              <a:t>Phage DNA</a:t>
            </a:r>
          </a:p>
        </p:txBody>
      </p:sp>
      <p:sp>
        <p:nvSpPr>
          <p:cNvPr id="1058825" name="Text Box 9"/>
          <p:cNvSpPr txBox="1">
            <a:spLocks noChangeArrowheads="1"/>
          </p:cNvSpPr>
          <p:nvPr/>
        </p:nvSpPr>
        <p:spPr bwMode="auto">
          <a:xfrm>
            <a:off x="4484688" y="639763"/>
            <a:ext cx="933450" cy="400050"/>
          </a:xfrm>
          <a:prstGeom prst="rect">
            <a:avLst/>
          </a:prstGeom>
          <a:noFill/>
          <a:ln w="9525">
            <a:noFill/>
            <a:miter lim="800000"/>
            <a:headEnd/>
            <a:tailEnd/>
          </a:ln>
          <a:effectLst/>
        </p:spPr>
        <p:txBody>
          <a:bodyPr wrap="none" lIns="0" tIns="0" rIns="0" bIns="0"/>
          <a:lstStyle/>
          <a:p>
            <a:pPr>
              <a:lnSpc>
                <a:spcPct val="90000"/>
              </a:lnSpc>
            </a:pPr>
            <a:r>
              <a:rPr lang="en-US" sz="1500" b="1"/>
              <a:t>Attaches</a:t>
            </a:r>
          </a:p>
          <a:p>
            <a:pPr>
              <a:lnSpc>
                <a:spcPct val="90000"/>
              </a:lnSpc>
            </a:pPr>
            <a:r>
              <a:rPr lang="en-US" sz="1500" b="1"/>
              <a:t>to cell</a:t>
            </a:r>
          </a:p>
        </p:txBody>
      </p:sp>
      <p:sp>
        <p:nvSpPr>
          <p:cNvPr id="1058826" name="Line 10"/>
          <p:cNvSpPr>
            <a:spLocks noChangeShapeType="1"/>
          </p:cNvSpPr>
          <p:nvPr/>
        </p:nvSpPr>
        <p:spPr bwMode="auto">
          <a:xfrm>
            <a:off x="4903788" y="341313"/>
            <a:ext cx="384175" cy="0"/>
          </a:xfrm>
          <a:prstGeom prst="line">
            <a:avLst/>
          </a:prstGeom>
          <a:noFill/>
          <a:ln w="25400">
            <a:solidFill>
              <a:schemeClr val="tx1"/>
            </a:solidFill>
            <a:round/>
            <a:headEnd/>
            <a:tailEnd/>
          </a:ln>
          <a:effectLst/>
        </p:spPr>
        <p:txBody>
          <a:bodyPr wrap="none" anchor="ctr"/>
          <a:lstStyle/>
          <a:p>
            <a:endParaRPr lang="en-US"/>
          </a:p>
        </p:txBody>
      </p:sp>
      <p:sp>
        <p:nvSpPr>
          <p:cNvPr id="1058827" name="Line 11"/>
          <p:cNvSpPr>
            <a:spLocks noChangeShapeType="1"/>
          </p:cNvSpPr>
          <p:nvPr/>
        </p:nvSpPr>
        <p:spPr bwMode="auto">
          <a:xfrm>
            <a:off x="5487988" y="1268413"/>
            <a:ext cx="733425" cy="6350"/>
          </a:xfrm>
          <a:prstGeom prst="line">
            <a:avLst/>
          </a:prstGeom>
          <a:noFill/>
          <a:ln w="25400">
            <a:solidFill>
              <a:schemeClr val="tx1"/>
            </a:solidFill>
            <a:round/>
            <a:headEnd/>
            <a:tailEnd/>
          </a:ln>
          <a:effectLst/>
        </p:spPr>
        <p:txBody>
          <a:bodyPr wrap="none" anchor="ctr"/>
          <a:lstStyle/>
          <a:p>
            <a:endParaRPr lang="en-US"/>
          </a:p>
        </p:txBody>
      </p:sp>
      <p:sp>
        <p:nvSpPr>
          <p:cNvPr id="1058828" name="Line 12"/>
          <p:cNvSpPr>
            <a:spLocks noChangeShapeType="1"/>
          </p:cNvSpPr>
          <p:nvPr/>
        </p:nvSpPr>
        <p:spPr bwMode="auto">
          <a:xfrm flipV="1">
            <a:off x="6656388" y="1255713"/>
            <a:ext cx="384175" cy="584200"/>
          </a:xfrm>
          <a:prstGeom prst="line">
            <a:avLst/>
          </a:prstGeom>
          <a:noFill/>
          <a:ln w="25400">
            <a:solidFill>
              <a:schemeClr val="tx1"/>
            </a:solidFill>
            <a:round/>
            <a:headEnd/>
            <a:tailEnd/>
          </a:ln>
          <a:effectLst/>
        </p:spPr>
        <p:txBody>
          <a:bodyPr wrap="none" anchor="ctr"/>
          <a:lstStyle/>
          <a:p>
            <a:endParaRPr lang="en-US"/>
          </a:p>
        </p:txBody>
      </p:sp>
      <p:sp>
        <p:nvSpPr>
          <p:cNvPr id="1058829" name="Text Box 13"/>
          <p:cNvSpPr txBox="1">
            <a:spLocks noChangeArrowheads="1"/>
          </p:cNvSpPr>
          <p:nvPr/>
        </p:nvSpPr>
        <p:spPr bwMode="auto">
          <a:xfrm>
            <a:off x="5778500" y="4627563"/>
            <a:ext cx="1117600" cy="517525"/>
          </a:xfrm>
          <a:prstGeom prst="rect">
            <a:avLst/>
          </a:prstGeom>
          <a:noFill/>
          <a:ln w="9525">
            <a:noFill/>
            <a:miter lim="800000"/>
            <a:headEnd/>
            <a:tailEnd/>
          </a:ln>
          <a:effectLst/>
        </p:spPr>
        <p:txBody>
          <a:bodyPr wrap="none" lIns="0" tIns="0" rIns="0" bIns="0"/>
          <a:lstStyle/>
          <a:p>
            <a:pPr algn="ctr">
              <a:lnSpc>
                <a:spcPct val="90000"/>
              </a:lnSpc>
            </a:pPr>
            <a:r>
              <a:rPr lang="en-US" sz="1500" b="1"/>
              <a:t>Phage DNA</a:t>
            </a:r>
          </a:p>
          <a:p>
            <a:pPr algn="ctr">
              <a:lnSpc>
                <a:spcPct val="90000"/>
              </a:lnSpc>
            </a:pPr>
            <a:r>
              <a:rPr lang="en-US" sz="1500" b="1"/>
              <a:t>circularizes</a:t>
            </a:r>
          </a:p>
        </p:txBody>
      </p:sp>
      <p:sp>
        <p:nvSpPr>
          <p:cNvPr id="1058830" name="Text Box 14"/>
          <p:cNvSpPr txBox="1">
            <a:spLocks noChangeArrowheads="1"/>
          </p:cNvSpPr>
          <p:nvPr/>
        </p:nvSpPr>
        <p:spPr bwMode="auto">
          <a:xfrm>
            <a:off x="3544888" y="3986213"/>
            <a:ext cx="1189037" cy="236537"/>
          </a:xfrm>
          <a:prstGeom prst="rect">
            <a:avLst/>
          </a:prstGeom>
          <a:noFill/>
          <a:ln w="9525">
            <a:noFill/>
            <a:miter lim="800000"/>
            <a:headEnd/>
            <a:tailEnd/>
          </a:ln>
          <a:effectLst/>
        </p:spPr>
        <p:txBody>
          <a:bodyPr wrap="none" lIns="0" tIns="0" rIns="0" bIns="0"/>
          <a:lstStyle/>
          <a:p>
            <a:pPr algn="l">
              <a:lnSpc>
                <a:spcPct val="90000"/>
              </a:lnSpc>
            </a:pPr>
            <a:r>
              <a:rPr lang="en-US" sz="1500" b="1"/>
              <a:t>Lytic cycle</a:t>
            </a:r>
          </a:p>
        </p:txBody>
      </p:sp>
      <p:sp>
        <p:nvSpPr>
          <p:cNvPr id="1058831" name="Text Box 15"/>
          <p:cNvSpPr txBox="1">
            <a:spLocks noChangeArrowheads="1"/>
          </p:cNvSpPr>
          <p:nvPr/>
        </p:nvSpPr>
        <p:spPr bwMode="auto">
          <a:xfrm>
            <a:off x="3130550" y="6105525"/>
            <a:ext cx="2257425" cy="460375"/>
          </a:xfrm>
          <a:prstGeom prst="rect">
            <a:avLst/>
          </a:prstGeom>
          <a:noFill/>
          <a:ln w="9525">
            <a:noFill/>
            <a:miter lim="800000"/>
            <a:headEnd/>
            <a:tailEnd/>
          </a:ln>
          <a:effectLst/>
        </p:spPr>
        <p:txBody>
          <a:bodyPr wrap="none" lIns="0" tIns="0" rIns="0" bIns="0"/>
          <a:lstStyle/>
          <a:p>
            <a:pPr algn="l">
              <a:lnSpc>
                <a:spcPct val="90000"/>
              </a:lnSpc>
            </a:pPr>
            <a:r>
              <a:rPr lang="en-US" sz="1500" b="1"/>
              <a:t>New phage DNA and</a:t>
            </a:r>
          </a:p>
          <a:p>
            <a:pPr algn="l">
              <a:lnSpc>
                <a:spcPct val="90000"/>
              </a:lnSpc>
            </a:pPr>
            <a:r>
              <a:rPr lang="en-US" sz="1500" b="1"/>
              <a:t>proteins are synthesized</a:t>
            </a:r>
          </a:p>
        </p:txBody>
      </p:sp>
      <p:sp>
        <p:nvSpPr>
          <p:cNvPr id="1058832" name="Text Box 16"/>
          <p:cNvSpPr txBox="1">
            <a:spLocks noChangeArrowheads="1"/>
          </p:cNvSpPr>
          <p:nvPr/>
        </p:nvSpPr>
        <p:spPr bwMode="auto">
          <a:xfrm>
            <a:off x="930275" y="4459288"/>
            <a:ext cx="1647825" cy="203200"/>
          </a:xfrm>
          <a:prstGeom prst="rect">
            <a:avLst/>
          </a:prstGeom>
          <a:noFill/>
          <a:ln w="9525">
            <a:noFill/>
            <a:miter lim="800000"/>
            <a:headEnd/>
            <a:tailEnd/>
          </a:ln>
          <a:effectLst/>
        </p:spPr>
        <p:txBody>
          <a:bodyPr wrap="none" lIns="0" tIns="0" rIns="0" bIns="0"/>
          <a:lstStyle/>
          <a:p>
            <a:pPr algn="l">
              <a:lnSpc>
                <a:spcPct val="90000"/>
              </a:lnSpc>
            </a:pPr>
            <a:r>
              <a:rPr lang="en-US" sz="1500" b="1"/>
              <a:t>Phages assemble</a:t>
            </a:r>
          </a:p>
        </p:txBody>
      </p:sp>
      <p:sp>
        <p:nvSpPr>
          <p:cNvPr id="1058833" name="Text Box 17"/>
          <p:cNvSpPr txBox="1">
            <a:spLocks noChangeArrowheads="1"/>
          </p:cNvSpPr>
          <p:nvPr/>
        </p:nvSpPr>
        <p:spPr bwMode="auto">
          <a:xfrm>
            <a:off x="1198563" y="1879600"/>
            <a:ext cx="1606550" cy="428625"/>
          </a:xfrm>
          <a:prstGeom prst="rect">
            <a:avLst/>
          </a:prstGeom>
          <a:noFill/>
          <a:ln w="9525">
            <a:noFill/>
            <a:miter lim="800000"/>
            <a:headEnd/>
            <a:tailEnd/>
          </a:ln>
          <a:effectLst/>
        </p:spPr>
        <p:txBody>
          <a:bodyPr wrap="none" lIns="0" tIns="0" rIns="0" bIns="0"/>
          <a:lstStyle/>
          <a:p>
            <a:pPr algn="l">
              <a:lnSpc>
                <a:spcPct val="90000"/>
              </a:lnSpc>
            </a:pPr>
            <a:r>
              <a:rPr lang="en-US" sz="1500" b="1"/>
              <a:t>Cell lyses,</a:t>
            </a:r>
          </a:p>
          <a:p>
            <a:pPr algn="l">
              <a:lnSpc>
                <a:spcPct val="90000"/>
              </a:lnSpc>
            </a:pPr>
            <a:r>
              <a:rPr lang="en-US" sz="1500" b="1"/>
              <a:t>releasing phages</a:t>
            </a:r>
          </a:p>
        </p:txBody>
      </p:sp>
      <p:sp>
        <p:nvSpPr>
          <p:cNvPr id="1058834" name="Oval 18"/>
          <p:cNvSpPr>
            <a:spLocks noChangeArrowheads="1"/>
          </p:cNvSpPr>
          <p:nvPr/>
        </p:nvSpPr>
        <p:spPr bwMode="auto">
          <a:xfrm>
            <a:off x="6086475" y="431800"/>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58835" name="Text Box 19"/>
          <p:cNvSpPr txBox="1">
            <a:spLocks noChangeArrowheads="1"/>
          </p:cNvSpPr>
          <p:nvPr/>
        </p:nvSpPr>
        <p:spPr bwMode="auto">
          <a:xfrm>
            <a:off x="6148388" y="465138"/>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1</a:t>
            </a:r>
          </a:p>
        </p:txBody>
      </p:sp>
      <p:sp>
        <p:nvSpPr>
          <p:cNvPr id="1058836" name="Oval 20"/>
          <p:cNvSpPr>
            <a:spLocks noChangeArrowheads="1"/>
          </p:cNvSpPr>
          <p:nvPr/>
        </p:nvSpPr>
        <p:spPr bwMode="auto">
          <a:xfrm>
            <a:off x="5832475" y="2760663"/>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58837" name="Text Box 21"/>
          <p:cNvSpPr txBox="1">
            <a:spLocks noChangeArrowheads="1"/>
          </p:cNvSpPr>
          <p:nvPr/>
        </p:nvSpPr>
        <p:spPr bwMode="auto">
          <a:xfrm>
            <a:off x="5894388" y="2794000"/>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2</a:t>
            </a:r>
          </a:p>
        </p:txBody>
      </p:sp>
      <p:sp>
        <p:nvSpPr>
          <p:cNvPr id="1058838" name="Oval 22"/>
          <p:cNvSpPr>
            <a:spLocks noChangeArrowheads="1"/>
          </p:cNvSpPr>
          <p:nvPr/>
        </p:nvSpPr>
        <p:spPr bwMode="auto">
          <a:xfrm>
            <a:off x="5078413" y="5056188"/>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58839" name="Text Box 23"/>
          <p:cNvSpPr txBox="1">
            <a:spLocks noChangeArrowheads="1"/>
          </p:cNvSpPr>
          <p:nvPr/>
        </p:nvSpPr>
        <p:spPr bwMode="auto">
          <a:xfrm>
            <a:off x="5140325" y="5089525"/>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3</a:t>
            </a:r>
          </a:p>
        </p:txBody>
      </p:sp>
      <p:sp>
        <p:nvSpPr>
          <p:cNvPr id="1058840" name="Oval 24"/>
          <p:cNvSpPr>
            <a:spLocks noChangeArrowheads="1"/>
          </p:cNvSpPr>
          <p:nvPr/>
        </p:nvSpPr>
        <p:spPr bwMode="auto">
          <a:xfrm>
            <a:off x="2139950" y="3059113"/>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58841" name="Text Box 25"/>
          <p:cNvSpPr txBox="1">
            <a:spLocks noChangeArrowheads="1"/>
          </p:cNvSpPr>
          <p:nvPr/>
        </p:nvSpPr>
        <p:spPr bwMode="auto">
          <a:xfrm>
            <a:off x="2201863" y="3092450"/>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4</a:t>
            </a:r>
          </a:p>
        </p:txBody>
      </p:sp>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86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60868" name="Picture 4" descr="10_17bPhageReproCycles-U"/>
          <p:cNvPicPr>
            <a:picLocks noChangeAspect="1" noChangeArrowheads="1"/>
          </p:cNvPicPr>
          <p:nvPr/>
        </p:nvPicPr>
        <p:blipFill>
          <a:blip r:embed="rId5" cstate="print"/>
          <a:srcRect/>
          <a:stretch>
            <a:fillRect/>
          </a:stretch>
        </p:blipFill>
        <p:spPr bwMode="auto">
          <a:xfrm>
            <a:off x="296863" y="166688"/>
            <a:ext cx="8548687" cy="6524625"/>
          </a:xfrm>
          <a:prstGeom prst="rect">
            <a:avLst/>
          </a:prstGeom>
          <a:noFill/>
        </p:spPr>
      </p:pic>
      <p:sp>
        <p:nvSpPr>
          <p:cNvPr id="1060869" name="Text Box 5"/>
          <p:cNvSpPr txBox="1">
            <a:spLocks noChangeArrowheads="1"/>
          </p:cNvSpPr>
          <p:nvPr/>
        </p:nvSpPr>
        <p:spPr bwMode="auto">
          <a:xfrm>
            <a:off x="3078163" y="1031875"/>
            <a:ext cx="1303337" cy="434975"/>
          </a:xfrm>
          <a:prstGeom prst="rect">
            <a:avLst/>
          </a:prstGeom>
          <a:noFill/>
          <a:ln w="9525">
            <a:noFill/>
            <a:miter lim="800000"/>
            <a:headEnd/>
            <a:tailEnd/>
          </a:ln>
          <a:effectLst/>
        </p:spPr>
        <p:txBody>
          <a:bodyPr wrap="none" lIns="0" tIns="0" rIns="0" bIns="0"/>
          <a:lstStyle/>
          <a:p>
            <a:pPr algn="l">
              <a:lnSpc>
                <a:spcPct val="90000"/>
              </a:lnSpc>
            </a:pPr>
            <a:r>
              <a:rPr lang="en-US" sz="1500" b="1"/>
              <a:t>Bacterial</a:t>
            </a:r>
          </a:p>
          <a:p>
            <a:pPr algn="l">
              <a:lnSpc>
                <a:spcPct val="90000"/>
              </a:lnSpc>
            </a:pPr>
            <a:r>
              <a:rPr lang="en-US" sz="1500" b="1"/>
              <a:t>chromosome</a:t>
            </a:r>
          </a:p>
        </p:txBody>
      </p:sp>
      <p:sp>
        <p:nvSpPr>
          <p:cNvPr id="1060870" name="Text Box 6"/>
          <p:cNvSpPr txBox="1">
            <a:spLocks noChangeArrowheads="1"/>
          </p:cNvSpPr>
          <p:nvPr/>
        </p:nvSpPr>
        <p:spPr bwMode="auto">
          <a:xfrm>
            <a:off x="1500188" y="2306638"/>
            <a:ext cx="1792287" cy="222250"/>
          </a:xfrm>
          <a:prstGeom prst="rect">
            <a:avLst/>
          </a:prstGeom>
          <a:noFill/>
          <a:ln w="9525">
            <a:noFill/>
            <a:miter lim="800000"/>
            <a:headEnd/>
            <a:tailEnd/>
          </a:ln>
          <a:effectLst/>
        </p:spPr>
        <p:txBody>
          <a:bodyPr wrap="none" lIns="0" tIns="0" rIns="0" bIns="0"/>
          <a:lstStyle/>
          <a:p>
            <a:pPr algn="l">
              <a:lnSpc>
                <a:spcPct val="90000"/>
              </a:lnSpc>
            </a:pPr>
            <a:r>
              <a:rPr lang="en-US" sz="1500" b="1"/>
              <a:t>Phage injects DNA</a:t>
            </a:r>
          </a:p>
        </p:txBody>
      </p:sp>
      <p:sp>
        <p:nvSpPr>
          <p:cNvPr id="1060871" name="Line 7"/>
          <p:cNvSpPr>
            <a:spLocks noChangeShapeType="1"/>
          </p:cNvSpPr>
          <p:nvPr/>
        </p:nvSpPr>
        <p:spPr bwMode="auto">
          <a:xfrm flipV="1">
            <a:off x="2668588" y="1285875"/>
            <a:ext cx="385762" cy="579438"/>
          </a:xfrm>
          <a:prstGeom prst="line">
            <a:avLst/>
          </a:prstGeom>
          <a:noFill/>
          <a:ln w="25400">
            <a:solidFill>
              <a:schemeClr val="tx1"/>
            </a:solidFill>
            <a:round/>
            <a:headEnd/>
            <a:tailEnd/>
          </a:ln>
          <a:effectLst/>
        </p:spPr>
        <p:txBody>
          <a:bodyPr wrap="none" anchor="ctr"/>
          <a:lstStyle/>
          <a:p>
            <a:endParaRPr lang="en-US"/>
          </a:p>
        </p:txBody>
      </p:sp>
      <p:sp>
        <p:nvSpPr>
          <p:cNvPr id="1060872" name="Text Box 8"/>
          <p:cNvSpPr txBox="1">
            <a:spLocks noChangeArrowheads="1"/>
          </p:cNvSpPr>
          <p:nvPr/>
        </p:nvSpPr>
        <p:spPr bwMode="auto">
          <a:xfrm>
            <a:off x="1797050" y="4619625"/>
            <a:ext cx="1127125" cy="420688"/>
          </a:xfrm>
          <a:prstGeom prst="rect">
            <a:avLst/>
          </a:prstGeom>
          <a:noFill/>
          <a:ln w="9525">
            <a:noFill/>
            <a:miter lim="800000"/>
            <a:headEnd/>
            <a:tailEnd/>
          </a:ln>
          <a:effectLst/>
        </p:spPr>
        <p:txBody>
          <a:bodyPr wrap="none" lIns="0" tIns="0" rIns="0" bIns="0"/>
          <a:lstStyle/>
          <a:p>
            <a:pPr algn="ctr">
              <a:lnSpc>
                <a:spcPct val="90000"/>
              </a:lnSpc>
            </a:pPr>
            <a:r>
              <a:rPr lang="en-US" sz="1500" b="1"/>
              <a:t>Phage DNA</a:t>
            </a:r>
          </a:p>
          <a:p>
            <a:pPr algn="ctr">
              <a:lnSpc>
                <a:spcPct val="90000"/>
              </a:lnSpc>
            </a:pPr>
            <a:r>
              <a:rPr lang="en-US" sz="1500" b="1"/>
              <a:t>circularizes</a:t>
            </a:r>
          </a:p>
        </p:txBody>
      </p:sp>
      <p:sp>
        <p:nvSpPr>
          <p:cNvPr id="1060873" name="Text Box 9"/>
          <p:cNvSpPr txBox="1">
            <a:spLocks noChangeArrowheads="1"/>
          </p:cNvSpPr>
          <p:nvPr/>
        </p:nvSpPr>
        <p:spPr bwMode="auto">
          <a:xfrm>
            <a:off x="3640138" y="6088063"/>
            <a:ext cx="3538537" cy="471487"/>
          </a:xfrm>
          <a:prstGeom prst="rect">
            <a:avLst/>
          </a:prstGeom>
          <a:noFill/>
          <a:ln w="9525">
            <a:noFill/>
            <a:miter lim="800000"/>
            <a:headEnd/>
            <a:tailEnd/>
          </a:ln>
          <a:effectLst/>
        </p:spPr>
        <p:txBody>
          <a:bodyPr wrap="none" lIns="0" tIns="0" rIns="0" bIns="0"/>
          <a:lstStyle/>
          <a:p>
            <a:pPr algn="l">
              <a:lnSpc>
                <a:spcPct val="90000"/>
              </a:lnSpc>
            </a:pPr>
            <a:r>
              <a:rPr lang="en-US" sz="1500" b="1"/>
              <a:t>Phage DNA inserts into the bacterial</a:t>
            </a:r>
          </a:p>
          <a:p>
            <a:pPr algn="l">
              <a:lnSpc>
                <a:spcPct val="90000"/>
              </a:lnSpc>
            </a:pPr>
            <a:r>
              <a:rPr lang="en-US" sz="1500" b="1"/>
              <a:t>chromosome by recombination</a:t>
            </a:r>
          </a:p>
        </p:txBody>
      </p:sp>
      <p:sp>
        <p:nvSpPr>
          <p:cNvPr id="1060874" name="Text Box 10"/>
          <p:cNvSpPr txBox="1">
            <a:spLocks noChangeArrowheads="1"/>
          </p:cNvSpPr>
          <p:nvPr/>
        </p:nvSpPr>
        <p:spPr bwMode="auto">
          <a:xfrm>
            <a:off x="5859463" y="4489450"/>
            <a:ext cx="3222625" cy="666750"/>
          </a:xfrm>
          <a:prstGeom prst="rect">
            <a:avLst/>
          </a:prstGeom>
          <a:noFill/>
          <a:ln w="9525">
            <a:noFill/>
            <a:miter lim="800000"/>
            <a:headEnd/>
            <a:tailEnd/>
          </a:ln>
          <a:effectLst/>
        </p:spPr>
        <p:txBody>
          <a:bodyPr wrap="none" lIns="0" tIns="0" rIns="0" bIns="0"/>
          <a:lstStyle/>
          <a:p>
            <a:pPr algn="l">
              <a:lnSpc>
                <a:spcPct val="90000"/>
              </a:lnSpc>
            </a:pPr>
            <a:r>
              <a:rPr lang="en-US" sz="1500" b="1"/>
              <a:t>Lysogenic bacterium reproduces</a:t>
            </a:r>
          </a:p>
          <a:p>
            <a:pPr algn="l">
              <a:lnSpc>
                <a:spcPct val="90000"/>
              </a:lnSpc>
            </a:pPr>
            <a:r>
              <a:rPr lang="en-US" sz="1500" b="1"/>
              <a:t>normally, replicating the</a:t>
            </a:r>
          </a:p>
          <a:p>
            <a:pPr algn="l">
              <a:lnSpc>
                <a:spcPct val="90000"/>
              </a:lnSpc>
            </a:pPr>
            <a:r>
              <a:rPr lang="en-US" sz="1500" b="1"/>
              <a:t>prophage at each cell division</a:t>
            </a:r>
          </a:p>
        </p:txBody>
      </p:sp>
      <p:sp>
        <p:nvSpPr>
          <p:cNvPr id="1060875" name="Text Box 11"/>
          <p:cNvSpPr txBox="1">
            <a:spLocks noChangeArrowheads="1"/>
          </p:cNvSpPr>
          <p:nvPr/>
        </p:nvSpPr>
        <p:spPr bwMode="auto">
          <a:xfrm>
            <a:off x="4311650" y="4703763"/>
            <a:ext cx="1195388" cy="222250"/>
          </a:xfrm>
          <a:prstGeom prst="rect">
            <a:avLst/>
          </a:prstGeom>
          <a:noFill/>
          <a:ln w="9525">
            <a:noFill/>
            <a:miter lim="800000"/>
            <a:headEnd/>
            <a:tailEnd/>
          </a:ln>
          <a:effectLst/>
        </p:spPr>
        <p:txBody>
          <a:bodyPr wrap="none" lIns="0" tIns="0" rIns="0" bIns="0"/>
          <a:lstStyle/>
          <a:p>
            <a:pPr algn="l">
              <a:lnSpc>
                <a:spcPct val="90000"/>
              </a:lnSpc>
            </a:pPr>
            <a:r>
              <a:rPr lang="en-US" sz="1500" b="1"/>
              <a:t>Prophage</a:t>
            </a:r>
          </a:p>
        </p:txBody>
      </p:sp>
      <p:sp>
        <p:nvSpPr>
          <p:cNvPr id="1060876" name="Line 12"/>
          <p:cNvSpPr>
            <a:spLocks noChangeShapeType="1"/>
          </p:cNvSpPr>
          <p:nvPr/>
        </p:nvSpPr>
        <p:spPr bwMode="auto">
          <a:xfrm flipH="1" flipV="1">
            <a:off x="4746625" y="4910138"/>
            <a:ext cx="6350" cy="693737"/>
          </a:xfrm>
          <a:prstGeom prst="line">
            <a:avLst/>
          </a:prstGeom>
          <a:noFill/>
          <a:ln w="25400">
            <a:solidFill>
              <a:schemeClr val="tx1"/>
            </a:solidFill>
            <a:round/>
            <a:headEnd/>
            <a:tailEnd/>
          </a:ln>
          <a:effectLst/>
        </p:spPr>
        <p:txBody>
          <a:bodyPr wrap="none" anchor="ctr"/>
          <a:lstStyle/>
          <a:p>
            <a:endParaRPr lang="en-US"/>
          </a:p>
        </p:txBody>
      </p:sp>
      <p:sp>
        <p:nvSpPr>
          <p:cNvPr id="1060877" name="Text Box 13"/>
          <p:cNvSpPr txBox="1">
            <a:spLocks noChangeArrowheads="1"/>
          </p:cNvSpPr>
          <p:nvPr/>
        </p:nvSpPr>
        <p:spPr bwMode="auto">
          <a:xfrm>
            <a:off x="3795713" y="3992563"/>
            <a:ext cx="1574800" cy="231775"/>
          </a:xfrm>
          <a:prstGeom prst="rect">
            <a:avLst/>
          </a:prstGeom>
          <a:noFill/>
          <a:ln w="9525">
            <a:noFill/>
            <a:miter lim="800000"/>
            <a:headEnd/>
            <a:tailEnd/>
          </a:ln>
          <a:effectLst/>
        </p:spPr>
        <p:txBody>
          <a:bodyPr wrap="none" lIns="0" tIns="0" rIns="0" bIns="0"/>
          <a:lstStyle/>
          <a:p>
            <a:pPr algn="l">
              <a:lnSpc>
                <a:spcPct val="90000"/>
              </a:lnSpc>
            </a:pPr>
            <a:r>
              <a:rPr lang="en-US" sz="1500" b="1"/>
              <a:t>Lysogenic cycle</a:t>
            </a:r>
          </a:p>
        </p:txBody>
      </p:sp>
      <p:sp>
        <p:nvSpPr>
          <p:cNvPr id="1060878" name="Text Box 14"/>
          <p:cNvSpPr txBox="1">
            <a:spLocks noChangeArrowheads="1"/>
          </p:cNvSpPr>
          <p:nvPr/>
        </p:nvSpPr>
        <p:spPr bwMode="auto">
          <a:xfrm>
            <a:off x="7694613" y="2862263"/>
            <a:ext cx="958850" cy="449262"/>
          </a:xfrm>
          <a:prstGeom prst="rect">
            <a:avLst/>
          </a:prstGeom>
          <a:noFill/>
          <a:ln w="9525">
            <a:noFill/>
            <a:miter lim="800000"/>
            <a:headEnd/>
            <a:tailEnd/>
          </a:ln>
          <a:effectLst/>
        </p:spPr>
        <p:txBody>
          <a:bodyPr wrap="none" lIns="0" tIns="0" rIns="0" bIns="0"/>
          <a:lstStyle/>
          <a:p>
            <a:pPr algn="l">
              <a:lnSpc>
                <a:spcPct val="90000"/>
              </a:lnSpc>
            </a:pPr>
            <a:r>
              <a:rPr lang="en-US" sz="1500" b="1"/>
              <a:t>Many cell</a:t>
            </a:r>
          </a:p>
          <a:p>
            <a:pPr algn="l">
              <a:lnSpc>
                <a:spcPct val="90000"/>
              </a:lnSpc>
            </a:pPr>
            <a:r>
              <a:rPr lang="en-US" sz="1500" b="1"/>
              <a:t>divisions</a:t>
            </a:r>
          </a:p>
        </p:txBody>
      </p:sp>
      <p:sp>
        <p:nvSpPr>
          <p:cNvPr id="1060879" name="Oval 15"/>
          <p:cNvSpPr>
            <a:spLocks noChangeArrowheads="1"/>
          </p:cNvSpPr>
          <p:nvPr/>
        </p:nvSpPr>
        <p:spPr bwMode="auto">
          <a:xfrm>
            <a:off x="3257550" y="5032375"/>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60880" name="Text Box 16"/>
          <p:cNvSpPr txBox="1">
            <a:spLocks noChangeArrowheads="1"/>
          </p:cNvSpPr>
          <p:nvPr/>
        </p:nvSpPr>
        <p:spPr bwMode="auto">
          <a:xfrm>
            <a:off x="3319463" y="5065713"/>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5</a:t>
            </a:r>
          </a:p>
        </p:txBody>
      </p:sp>
      <p:sp>
        <p:nvSpPr>
          <p:cNvPr id="1060881" name="Oval 17"/>
          <p:cNvSpPr>
            <a:spLocks noChangeArrowheads="1"/>
          </p:cNvSpPr>
          <p:nvPr/>
        </p:nvSpPr>
        <p:spPr bwMode="auto">
          <a:xfrm>
            <a:off x="4581525" y="2608263"/>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60882" name="Text Box 18"/>
          <p:cNvSpPr txBox="1">
            <a:spLocks noChangeArrowheads="1"/>
          </p:cNvSpPr>
          <p:nvPr/>
        </p:nvSpPr>
        <p:spPr bwMode="auto">
          <a:xfrm>
            <a:off x="4643438" y="2641600"/>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7</a:t>
            </a:r>
          </a:p>
        </p:txBody>
      </p:sp>
      <p:sp>
        <p:nvSpPr>
          <p:cNvPr id="1060883" name="Oval 19"/>
          <p:cNvSpPr>
            <a:spLocks noChangeArrowheads="1"/>
          </p:cNvSpPr>
          <p:nvPr/>
        </p:nvSpPr>
        <p:spPr bwMode="auto">
          <a:xfrm>
            <a:off x="5713413" y="5164138"/>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60884" name="Text Box 20"/>
          <p:cNvSpPr txBox="1">
            <a:spLocks noChangeArrowheads="1"/>
          </p:cNvSpPr>
          <p:nvPr/>
        </p:nvSpPr>
        <p:spPr bwMode="auto">
          <a:xfrm>
            <a:off x="5775325" y="5197475"/>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6</a:t>
            </a:r>
          </a:p>
        </p:txBody>
      </p:sp>
      <p:sp>
        <p:nvSpPr>
          <p:cNvPr id="1060885" name="Oval 21"/>
          <p:cNvSpPr>
            <a:spLocks noChangeArrowheads="1"/>
          </p:cNvSpPr>
          <p:nvPr/>
        </p:nvSpPr>
        <p:spPr bwMode="auto">
          <a:xfrm>
            <a:off x="1851025" y="2762250"/>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60886" name="Text Box 22"/>
          <p:cNvSpPr txBox="1">
            <a:spLocks noChangeArrowheads="1"/>
          </p:cNvSpPr>
          <p:nvPr/>
        </p:nvSpPr>
        <p:spPr bwMode="auto">
          <a:xfrm>
            <a:off x="1912938" y="2795588"/>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2</a:t>
            </a:r>
          </a:p>
        </p:txBody>
      </p:sp>
      <p:sp>
        <p:nvSpPr>
          <p:cNvPr id="1060887" name="Text Box 23"/>
          <p:cNvSpPr txBox="1">
            <a:spLocks noChangeArrowheads="1"/>
          </p:cNvSpPr>
          <p:nvPr/>
        </p:nvSpPr>
        <p:spPr bwMode="auto">
          <a:xfrm>
            <a:off x="325438" y="271463"/>
            <a:ext cx="593725" cy="238125"/>
          </a:xfrm>
          <a:prstGeom prst="rect">
            <a:avLst/>
          </a:prstGeom>
          <a:noFill/>
          <a:ln w="9525">
            <a:noFill/>
            <a:miter lim="800000"/>
            <a:headEnd/>
            <a:tailEnd/>
          </a:ln>
          <a:effectLst/>
        </p:spPr>
        <p:txBody>
          <a:bodyPr wrap="none" lIns="0" tIns="0" rIns="0" bIns="0"/>
          <a:lstStyle/>
          <a:p>
            <a:pPr algn="l">
              <a:lnSpc>
                <a:spcPct val="90000"/>
              </a:lnSpc>
            </a:pPr>
            <a:r>
              <a:rPr lang="en-US" sz="1500" b="1"/>
              <a:t>Phage</a:t>
            </a:r>
          </a:p>
        </p:txBody>
      </p:sp>
      <p:sp>
        <p:nvSpPr>
          <p:cNvPr id="1060888" name="Text Box 24"/>
          <p:cNvSpPr txBox="1">
            <a:spLocks noChangeArrowheads="1"/>
          </p:cNvSpPr>
          <p:nvPr/>
        </p:nvSpPr>
        <p:spPr bwMode="auto">
          <a:xfrm>
            <a:off x="442913" y="1204913"/>
            <a:ext cx="1047750" cy="200025"/>
          </a:xfrm>
          <a:prstGeom prst="rect">
            <a:avLst/>
          </a:prstGeom>
          <a:noFill/>
          <a:ln w="9525">
            <a:noFill/>
            <a:miter lim="800000"/>
            <a:headEnd/>
            <a:tailEnd/>
          </a:ln>
          <a:effectLst/>
        </p:spPr>
        <p:txBody>
          <a:bodyPr wrap="none" lIns="0" tIns="0" rIns="0" bIns="0"/>
          <a:lstStyle/>
          <a:p>
            <a:pPr algn="l">
              <a:lnSpc>
                <a:spcPct val="90000"/>
              </a:lnSpc>
            </a:pPr>
            <a:r>
              <a:rPr lang="en-US" sz="1500" b="1"/>
              <a:t>Phage DNA</a:t>
            </a:r>
          </a:p>
        </p:txBody>
      </p:sp>
      <p:sp>
        <p:nvSpPr>
          <p:cNvPr id="1060889" name="Text Box 25"/>
          <p:cNvSpPr txBox="1">
            <a:spLocks noChangeArrowheads="1"/>
          </p:cNvSpPr>
          <p:nvPr/>
        </p:nvSpPr>
        <p:spPr bwMode="auto">
          <a:xfrm>
            <a:off x="512763" y="665163"/>
            <a:ext cx="933450" cy="400050"/>
          </a:xfrm>
          <a:prstGeom prst="rect">
            <a:avLst/>
          </a:prstGeom>
          <a:noFill/>
          <a:ln w="9525">
            <a:noFill/>
            <a:miter lim="800000"/>
            <a:headEnd/>
            <a:tailEnd/>
          </a:ln>
          <a:effectLst/>
        </p:spPr>
        <p:txBody>
          <a:bodyPr wrap="none" lIns="0" tIns="0" rIns="0" bIns="0"/>
          <a:lstStyle/>
          <a:p>
            <a:pPr>
              <a:lnSpc>
                <a:spcPct val="90000"/>
              </a:lnSpc>
            </a:pPr>
            <a:r>
              <a:rPr lang="en-US" sz="1500" b="1"/>
              <a:t>Attaches</a:t>
            </a:r>
          </a:p>
          <a:p>
            <a:pPr>
              <a:lnSpc>
                <a:spcPct val="90000"/>
              </a:lnSpc>
            </a:pPr>
            <a:r>
              <a:rPr lang="en-US" sz="1500" b="1"/>
              <a:t>to cell</a:t>
            </a:r>
          </a:p>
        </p:txBody>
      </p:sp>
      <p:sp>
        <p:nvSpPr>
          <p:cNvPr id="1060890" name="Line 26"/>
          <p:cNvSpPr>
            <a:spLocks noChangeShapeType="1"/>
          </p:cNvSpPr>
          <p:nvPr/>
        </p:nvSpPr>
        <p:spPr bwMode="auto">
          <a:xfrm>
            <a:off x="931863" y="369888"/>
            <a:ext cx="384175" cy="0"/>
          </a:xfrm>
          <a:prstGeom prst="line">
            <a:avLst/>
          </a:prstGeom>
          <a:noFill/>
          <a:ln w="25400">
            <a:solidFill>
              <a:schemeClr val="tx1"/>
            </a:solidFill>
            <a:round/>
            <a:headEnd/>
            <a:tailEnd/>
          </a:ln>
          <a:effectLst/>
        </p:spPr>
        <p:txBody>
          <a:bodyPr wrap="none" anchor="ctr"/>
          <a:lstStyle/>
          <a:p>
            <a:endParaRPr lang="en-US"/>
          </a:p>
        </p:txBody>
      </p:sp>
      <p:sp>
        <p:nvSpPr>
          <p:cNvPr id="1060891" name="Line 27"/>
          <p:cNvSpPr>
            <a:spLocks noChangeShapeType="1"/>
          </p:cNvSpPr>
          <p:nvPr/>
        </p:nvSpPr>
        <p:spPr bwMode="auto">
          <a:xfrm>
            <a:off x="1516063" y="1290638"/>
            <a:ext cx="733425" cy="6350"/>
          </a:xfrm>
          <a:prstGeom prst="line">
            <a:avLst/>
          </a:prstGeom>
          <a:noFill/>
          <a:ln w="25400">
            <a:solidFill>
              <a:schemeClr val="tx1"/>
            </a:solidFill>
            <a:round/>
            <a:headEnd/>
            <a:tailEnd/>
          </a:ln>
          <a:effectLst/>
        </p:spPr>
        <p:txBody>
          <a:bodyPr wrap="none" anchor="ctr"/>
          <a:lstStyle/>
          <a:p>
            <a:endParaRPr lang="en-US"/>
          </a:p>
        </p:txBody>
      </p:sp>
      <p:sp>
        <p:nvSpPr>
          <p:cNvPr id="1060892" name="Oval 28"/>
          <p:cNvSpPr>
            <a:spLocks noChangeArrowheads="1"/>
          </p:cNvSpPr>
          <p:nvPr/>
        </p:nvSpPr>
        <p:spPr bwMode="auto">
          <a:xfrm>
            <a:off x="2108200" y="466725"/>
            <a:ext cx="234950" cy="234950"/>
          </a:xfrm>
          <a:prstGeom prst="ellipse">
            <a:avLst/>
          </a:prstGeom>
          <a:solidFill>
            <a:srgbClr val="EF1A23"/>
          </a:solidFill>
          <a:ln w="9525">
            <a:noFill/>
            <a:round/>
            <a:headEnd/>
            <a:tailEnd/>
          </a:ln>
          <a:effectLst/>
        </p:spPr>
        <p:txBody>
          <a:bodyPr wrap="none" anchor="ctr"/>
          <a:lstStyle/>
          <a:p>
            <a:endParaRPr lang="en-US"/>
          </a:p>
        </p:txBody>
      </p:sp>
      <p:sp>
        <p:nvSpPr>
          <p:cNvPr id="1060893" name="Text Box 29"/>
          <p:cNvSpPr txBox="1">
            <a:spLocks noChangeArrowheads="1"/>
          </p:cNvSpPr>
          <p:nvPr/>
        </p:nvSpPr>
        <p:spPr bwMode="auto">
          <a:xfrm>
            <a:off x="2170113" y="500063"/>
            <a:ext cx="101600" cy="171450"/>
          </a:xfrm>
          <a:prstGeom prst="rect">
            <a:avLst/>
          </a:prstGeom>
          <a:noFill/>
          <a:ln w="9525">
            <a:noFill/>
            <a:miter lim="800000"/>
            <a:headEnd/>
            <a:tailEnd/>
          </a:ln>
          <a:effectLst/>
        </p:spPr>
        <p:txBody>
          <a:bodyPr wrap="none" lIns="0" tIns="0" rIns="0" bIns="0"/>
          <a:lstStyle/>
          <a:p>
            <a:pPr algn="ctr">
              <a:lnSpc>
                <a:spcPct val="90000"/>
              </a:lnSpc>
            </a:pPr>
            <a:r>
              <a:rPr lang="en-US" sz="1400" b="1">
                <a:solidFill>
                  <a:schemeClr val="bg1"/>
                </a:solidFill>
              </a:rPr>
              <a:t>1</a:t>
            </a:r>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a:xfrm>
            <a:off x="171450" y="169863"/>
            <a:ext cx="8650288" cy="914400"/>
          </a:xfrm>
        </p:spPr>
        <p:txBody>
          <a:bodyPr/>
          <a:lstStyle/>
          <a:p>
            <a:pPr marL="969963" indent="-969963"/>
            <a:r>
              <a:rPr lang="en-US" sz="3200"/>
              <a:t>10.</a:t>
            </a:r>
            <a:r>
              <a:rPr lang="en-US" sz="3200">
                <a:solidFill>
                  <a:srgbClr val="0060AF"/>
                </a:solidFill>
              </a:rPr>
              <a:t>18 CONNECTION:</a:t>
            </a:r>
            <a:r>
              <a:rPr lang="en-US" sz="3200"/>
              <a:t> Many viruses cause disease in animals and plants</a:t>
            </a:r>
          </a:p>
        </p:txBody>
      </p:sp>
      <p:sp>
        <p:nvSpPr>
          <p:cNvPr id="939011" name="Rectangle 3"/>
          <p:cNvSpPr>
            <a:spLocks noGrp="1" noChangeArrowheads="1"/>
          </p:cNvSpPr>
          <p:nvPr>
            <p:ph type="body" idx="1"/>
          </p:nvPr>
        </p:nvSpPr>
        <p:spPr>
          <a:xfrm>
            <a:off x="44450" y="1282700"/>
            <a:ext cx="8534400" cy="5143500"/>
          </a:xfrm>
        </p:spPr>
        <p:txBody>
          <a:bodyPr/>
          <a:lstStyle/>
          <a:p>
            <a:pPr marL="455613" lvl="1">
              <a:spcBef>
                <a:spcPct val="30000"/>
              </a:spcBef>
              <a:spcAft>
                <a:spcPct val="0"/>
              </a:spcAft>
            </a:pPr>
            <a:r>
              <a:rPr lang="en-US" sz="2800"/>
              <a:t>Both DNA viruses and RNA viruses cause disease in animals </a:t>
            </a:r>
          </a:p>
          <a:p>
            <a:pPr marL="455613" lvl="1">
              <a:spcBef>
                <a:spcPct val="30000"/>
              </a:spcBef>
              <a:spcAft>
                <a:spcPct val="0"/>
              </a:spcAft>
            </a:pPr>
            <a:r>
              <a:rPr lang="en-US" sz="2800"/>
              <a:t>Reproductive cycle of an RNA virus </a:t>
            </a:r>
          </a:p>
          <a:p>
            <a:pPr marL="1146175" lvl="2" indent="-346075">
              <a:spcBef>
                <a:spcPct val="30000"/>
              </a:spcBef>
              <a:spcAft>
                <a:spcPct val="0"/>
              </a:spcAft>
              <a:buFontTx/>
              <a:buChar char="–"/>
            </a:pPr>
            <a:r>
              <a:rPr lang="en-US" sz="2400"/>
              <a:t>Entry</a:t>
            </a:r>
          </a:p>
          <a:p>
            <a:pPr marL="1825625" lvl="3" indent="-333375">
              <a:spcBef>
                <a:spcPct val="30000"/>
              </a:spcBef>
              <a:spcAft>
                <a:spcPct val="0"/>
              </a:spcAft>
              <a:buFontTx/>
              <a:buChar char="–"/>
            </a:pPr>
            <a:r>
              <a:rPr lang="en-US"/>
              <a:t>Glycoprotein spikes contact host cell receptors</a:t>
            </a:r>
          </a:p>
          <a:p>
            <a:pPr marL="1825625" lvl="3" indent="-333375">
              <a:spcBef>
                <a:spcPct val="30000"/>
              </a:spcBef>
              <a:spcAft>
                <a:spcPct val="0"/>
              </a:spcAft>
              <a:buFontTx/>
              <a:buChar char="–"/>
            </a:pPr>
            <a:r>
              <a:rPr lang="en-US"/>
              <a:t>Viral envelope fuses with host plasma membrane</a:t>
            </a:r>
          </a:p>
          <a:p>
            <a:pPr marL="1146175" lvl="2" indent="-346075">
              <a:spcBef>
                <a:spcPct val="30000"/>
              </a:spcBef>
              <a:spcAft>
                <a:spcPct val="0"/>
              </a:spcAft>
              <a:buFontTx/>
              <a:buChar char="–"/>
            </a:pPr>
            <a:r>
              <a:rPr lang="en-US" sz="2400"/>
              <a:t>Uncoating of viral particle to release the RNA genome</a:t>
            </a:r>
          </a:p>
          <a:p>
            <a:pPr marL="1146175" lvl="2" indent="-346075">
              <a:spcBef>
                <a:spcPct val="30000"/>
              </a:spcBef>
              <a:spcAft>
                <a:spcPct val="0"/>
              </a:spcAft>
              <a:buFontTx/>
              <a:buChar char="–"/>
            </a:pPr>
            <a:r>
              <a:rPr lang="en-US" sz="2400"/>
              <a:t>mRNA synthesis using a viral enzyme</a:t>
            </a:r>
          </a:p>
          <a:p>
            <a:pPr marL="1146175" lvl="2" indent="-346075">
              <a:spcBef>
                <a:spcPct val="30000"/>
              </a:spcBef>
              <a:spcAft>
                <a:spcPct val="0"/>
              </a:spcAft>
              <a:buFontTx/>
              <a:buChar char="–"/>
            </a:pPr>
            <a:r>
              <a:rPr lang="en-US" sz="2400"/>
              <a:t>Protein synthesis</a:t>
            </a:r>
          </a:p>
          <a:p>
            <a:pPr marL="1146175" lvl="2" indent="-346075">
              <a:spcBef>
                <a:spcPct val="30000"/>
              </a:spcBef>
              <a:spcAft>
                <a:spcPct val="0"/>
              </a:spcAft>
              <a:buFontTx/>
              <a:buChar char="–"/>
            </a:pPr>
            <a:r>
              <a:rPr lang="en-US" sz="2400"/>
              <a:t>RNA synthesis of new viral genome</a:t>
            </a:r>
          </a:p>
          <a:p>
            <a:pPr marL="1146175" lvl="2" indent="-346075">
              <a:spcBef>
                <a:spcPct val="30000"/>
              </a:spcBef>
              <a:spcAft>
                <a:spcPct val="0"/>
              </a:spcAft>
              <a:buFontTx/>
              <a:buChar char="–"/>
            </a:pPr>
            <a:r>
              <a:rPr lang="en-US" sz="2400"/>
              <a:t>Assembly of viral particles</a:t>
            </a:r>
          </a:p>
        </p:txBody>
      </p:sp>
      <p:sp>
        <p:nvSpPr>
          <p:cNvPr id="9390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3901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3901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3901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a:xfrm>
            <a:off x="171450" y="169863"/>
            <a:ext cx="8543925" cy="914400"/>
          </a:xfrm>
        </p:spPr>
        <p:txBody>
          <a:bodyPr/>
          <a:lstStyle/>
          <a:p>
            <a:pPr marL="969963" indent="-969963"/>
            <a:r>
              <a:rPr lang="en-US" sz="3200"/>
              <a:t>10.</a:t>
            </a:r>
            <a:r>
              <a:rPr lang="en-US" sz="3200">
                <a:solidFill>
                  <a:srgbClr val="0060AF"/>
                </a:solidFill>
              </a:rPr>
              <a:t>18 CONNECTION:</a:t>
            </a:r>
            <a:r>
              <a:rPr lang="en-US" sz="3200"/>
              <a:t> Many viruses cause disease in animals and plants</a:t>
            </a:r>
          </a:p>
        </p:txBody>
      </p:sp>
      <p:sp>
        <p:nvSpPr>
          <p:cNvPr id="988163" name="Rectangle 3"/>
          <p:cNvSpPr>
            <a:spLocks noGrp="1" noChangeArrowheads="1"/>
          </p:cNvSpPr>
          <p:nvPr>
            <p:ph type="body" idx="1"/>
          </p:nvPr>
        </p:nvSpPr>
        <p:spPr>
          <a:xfrm>
            <a:off x="44450" y="1282700"/>
            <a:ext cx="8534400" cy="4411663"/>
          </a:xfrm>
        </p:spPr>
        <p:txBody>
          <a:bodyPr/>
          <a:lstStyle/>
          <a:p>
            <a:pPr marL="455613" lvl="1">
              <a:spcBef>
                <a:spcPct val="30000"/>
              </a:spcBef>
            </a:pPr>
            <a:r>
              <a:rPr lang="en-US" sz="2800"/>
              <a:t>Some animal viruses reproduce in the cell nucleus </a:t>
            </a:r>
          </a:p>
          <a:p>
            <a:pPr marL="455613" lvl="1">
              <a:spcBef>
                <a:spcPct val="30000"/>
              </a:spcBef>
            </a:pPr>
            <a:r>
              <a:rPr lang="en-US" sz="2800"/>
              <a:t>Most plant viruses are RNA viruses</a:t>
            </a:r>
          </a:p>
          <a:p>
            <a:pPr marL="1146175" lvl="2" indent="-344488">
              <a:spcBef>
                <a:spcPct val="30000"/>
              </a:spcBef>
              <a:buFontTx/>
              <a:buChar char="–"/>
            </a:pPr>
            <a:r>
              <a:rPr lang="en-US" sz="2400"/>
              <a:t>They breach the outer protective layer of the plant</a:t>
            </a:r>
          </a:p>
          <a:p>
            <a:pPr marL="1146175" lvl="2" indent="-344488">
              <a:spcBef>
                <a:spcPct val="30000"/>
              </a:spcBef>
              <a:buFontTx/>
              <a:buChar char="–"/>
            </a:pPr>
            <a:r>
              <a:rPr lang="en-US" sz="2400"/>
              <a:t>They spread from cell to cell through plasmodesmata</a:t>
            </a:r>
          </a:p>
          <a:p>
            <a:pPr marL="1146175" lvl="2" indent="-344488">
              <a:spcBef>
                <a:spcPct val="30000"/>
              </a:spcBef>
              <a:buFontTx/>
              <a:buChar char="–"/>
            </a:pPr>
            <a:r>
              <a:rPr lang="en-US" sz="2400"/>
              <a:t>Infection can spread to other plants by animals, humans, or farming practices</a:t>
            </a:r>
          </a:p>
        </p:txBody>
      </p:sp>
      <p:sp>
        <p:nvSpPr>
          <p:cNvPr id="98816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88165"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88166"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88167"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709640" name="Picture 8" descr="10_18_EnvelopVirusLifeCyc-U"/>
          <p:cNvPicPr>
            <a:picLocks noChangeAspect="1" noChangeArrowheads="1"/>
          </p:cNvPicPr>
          <p:nvPr/>
        </p:nvPicPr>
        <p:blipFill>
          <a:blip r:embed="rId5" cstate="print"/>
          <a:srcRect/>
          <a:stretch>
            <a:fillRect/>
          </a:stretch>
        </p:blipFill>
        <p:spPr bwMode="auto">
          <a:xfrm>
            <a:off x="2703513" y="139700"/>
            <a:ext cx="3736975" cy="6578600"/>
          </a:xfrm>
          <a:prstGeom prst="rect">
            <a:avLst/>
          </a:prstGeom>
          <a:noFill/>
        </p:spPr>
      </p:pic>
      <p:sp>
        <p:nvSpPr>
          <p:cNvPr id="709641" name="Text Box 9"/>
          <p:cNvSpPr txBox="1">
            <a:spLocks noChangeArrowheads="1"/>
          </p:cNvSpPr>
          <p:nvPr/>
        </p:nvSpPr>
        <p:spPr bwMode="auto">
          <a:xfrm>
            <a:off x="3041650" y="1066800"/>
            <a:ext cx="1282700" cy="317500"/>
          </a:xfrm>
          <a:prstGeom prst="rect">
            <a:avLst/>
          </a:prstGeom>
          <a:noFill/>
          <a:ln w="9525">
            <a:noFill/>
            <a:miter lim="800000"/>
            <a:headEnd/>
            <a:tailEnd/>
          </a:ln>
          <a:effectLst/>
        </p:spPr>
        <p:txBody>
          <a:bodyPr wrap="none" lIns="0" tIns="0" rIns="0" bIns="0"/>
          <a:lstStyle/>
          <a:p>
            <a:pPr algn="l"/>
            <a:r>
              <a:rPr lang="en-US" sz="1100" b="1"/>
              <a:t>Plasma membrane</a:t>
            </a:r>
          </a:p>
          <a:p>
            <a:pPr algn="l"/>
            <a:r>
              <a:rPr lang="en-US" sz="1100" b="1"/>
              <a:t>of host cell</a:t>
            </a:r>
          </a:p>
        </p:txBody>
      </p:sp>
      <p:sp>
        <p:nvSpPr>
          <p:cNvPr id="709642" name="Text Box 10"/>
          <p:cNvSpPr txBox="1">
            <a:spLocks noChangeArrowheads="1"/>
          </p:cNvSpPr>
          <p:nvPr/>
        </p:nvSpPr>
        <p:spPr bwMode="auto">
          <a:xfrm>
            <a:off x="3860800" y="180975"/>
            <a:ext cx="447675" cy="177800"/>
          </a:xfrm>
          <a:prstGeom prst="rect">
            <a:avLst/>
          </a:prstGeom>
          <a:noFill/>
          <a:ln w="9525">
            <a:noFill/>
            <a:miter lim="800000"/>
            <a:headEnd/>
            <a:tailEnd/>
          </a:ln>
          <a:effectLst/>
        </p:spPr>
        <p:txBody>
          <a:bodyPr wrap="none" lIns="0" tIns="0" rIns="0" bIns="0"/>
          <a:lstStyle/>
          <a:p>
            <a:pPr algn="l"/>
            <a:r>
              <a:rPr lang="en-US" sz="1100" b="1"/>
              <a:t>VIRUS</a:t>
            </a:r>
          </a:p>
        </p:txBody>
      </p:sp>
      <p:sp>
        <p:nvSpPr>
          <p:cNvPr id="709643" name="Text Box 11"/>
          <p:cNvSpPr txBox="1">
            <a:spLocks noChangeArrowheads="1"/>
          </p:cNvSpPr>
          <p:nvPr/>
        </p:nvSpPr>
        <p:spPr bwMode="auto">
          <a:xfrm>
            <a:off x="4654550" y="1057275"/>
            <a:ext cx="644525" cy="190500"/>
          </a:xfrm>
          <a:prstGeom prst="rect">
            <a:avLst/>
          </a:prstGeom>
          <a:noFill/>
          <a:ln w="9525">
            <a:noFill/>
            <a:miter lim="800000"/>
            <a:headEnd/>
            <a:tailEnd/>
          </a:ln>
          <a:effectLst/>
        </p:spPr>
        <p:txBody>
          <a:bodyPr wrap="none" lIns="0" tIns="0" rIns="0" bIns="0"/>
          <a:lstStyle/>
          <a:p>
            <a:pPr algn="l"/>
            <a:r>
              <a:rPr lang="en-US" sz="1100" b="1"/>
              <a:t>Entry</a:t>
            </a:r>
          </a:p>
        </p:txBody>
      </p:sp>
      <p:sp>
        <p:nvSpPr>
          <p:cNvPr id="709644" name="Text Box 12"/>
          <p:cNvSpPr txBox="1">
            <a:spLocks noChangeArrowheads="1"/>
          </p:cNvSpPr>
          <p:nvPr/>
        </p:nvSpPr>
        <p:spPr bwMode="auto">
          <a:xfrm>
            <a:off x="4654550" y="1930400"/>
            <a:ext cx="714375" cy="184150"/>
          </a:xfrm>
          <a:prstGeom prst="rect">
            <a:avLst/>
          </a:prstGeom>
          <a:noFill/>
          <a:ln w="9525">
            <a:noFill/>
            <a:miter lim="800000"/>
            <a:headEnd/>
            <a:tailEnd/>
          </a:ln>
          <a:effectLst/>
        </p:spPr>
        <p:txBody>
          <a:bodyPr wrap="none" lIns="0" tIns="0" rIns="0" bIns="0"/>
          <a:lstStyle/>
          <a:p>
            <a:pPr algn="l"/>
            <a:r>
              <a:rPr lang="en-US" sz="1100" b="1"/>
              <a:t>Uncoating</a:t>
            </a:r>
          </a:p>
        </p:txBody>
      </p:sp>
      <p:sp>
        <p:nvSpPr>
          <p:cNvPr id="709645" name="Text Box 13"/>
          <p:cNvSpPr txBox="1">
            <a:spLocks noChangeArrowheads="1"/>
          </p:cNvSpPr>
          <p:nvPr/>
        </p:nvSpPr>
        <p:spPr bwMode="auto">
          <a:xfrm>
            <a:off x="3448050" y="2174875"/>
            <a:ext cx="695325" cy="346075"/>
          </a:xfrm>
          <a:prstGeom prst="rect">
            <a:avLst/>
          </a:prstGeom>
          <a:noFill/>
          <a:ln w="9525">
            <a:noFill/>
            <a:miter lim="800000"/>
            <a:headEnd/>
            <a:tailEnd/>
          </a:ln>
          <a:effectLst/>
        </p:spPr>
        <p:txBody>
          <a:bodyPr wrap="none" lIns="0" tIns="0" rIns="0" bIns="0"/>
          <a:lstStyle/>
          <a:p>
            <a:pPr algn="l"/>
            <a:r>
              <a:rPr lang="en-US" sz="1100" b="1"/>
              <a:t>Viral RNA</a:t>
            </a:r>
          </a:p>
          <a:p>
            <a:pPr algn="l"/>
            <a:r>
              <a:rPr lang="en-US" sz="1100" b="1"/>
              <a:t>(genome)</a:t>
            </a:r>
          </a:p>
        </p:txBody>
      </p:sp>
      <p:sp>
        <p:nvSpPr>
          <p:cNvPr id="709646" name="Text Box 14"/>
          <p:cNvSpPr txBox="1">
            <a:spLocks noChangeArrowheads="1"/>
          </p:cNvSpPr>
          <p:nvPr/>
        </p:nvSpPr>
        <p:spPr bwMode="auto">
          <a:xfrm>
            <a:off x="3276600" y="406400"/>
            <a:ext cx="695325" cy="346075"/>
          </a:xfrm>
          <a:prstGeom prst="rect">
            <a:avLst/>
          </a:prstGeom>
          <a:noFill/>
          <a:ln w="9525">
            <a:noFill/>
            <a:miter lim="800000"/>
            <a:headEnd/>
            <a:tailEnd/>
          </a:ln>
          <a:effectLst/>
        </p:spPr>
        <p:txBody>
          <a:bodyPr wrap="none" lIns="0" tIns="0" rIns="0" bIns="0"/>
          <a:lstStyle/>
          <a:p>
            <a:pPr algn="l"/>
            <a:r>
              <a:rPr lang="en-US" sz="1100" b="1"/>
              <a:t>Viral RNA</a:t>
            </a:r>
          </a:p>
          <a:p>
            <a:pPr algn="l"/>
            <a:r>
              <a:rPr lang="en-US" sz="1100" b="1"/>
              <a:t>(genome)</a:t>
            </a:r>
          </a:p>
        </p:txBody>
      </p:sp>
      <p:sp>
        <p:nvSpPr>
          <p:cNvPr id="709647" name="Oval 15"/>
          <p:cNvSpPr>
            <a:spLocks noChangeArrowheads="1"/>
          </p:cNvSpPr>
          <p:nvPr/>
        </p:nvSpPr>
        <p:spPr bwMode="auto">
          <a:xfrm>
            <a:off x="4302125" y="1939925"/>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48" name="Text Box 16"/>
          <p:cNvSpPr txBox="1">
            <a:spLocks noChangeArrowheads="1"/>
          </p:cNvSpPr>
          <p:nvPr/>
        </p:nvSpPr>
        <p:spPr bwMode="auto">
          <a:xfrm>
            <a:off x="4333875" y="1949450"/>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2</a:t>
            </a:r>
          </a:p>
        </p:txBody>
      </p:sp>
      <p:sp>
        <p:nvSpPr>
          <p:cNvPr id="709649" name="Oval 17"/>
          <p:cNvSpPr>
            <a:spLocks noChangeArrowheads="1"/>
          </p:cNvSpPr>
          <p:nvPr/>
        </p:nvSpPr>
        <p:spPr bwMode="auto">
          <a:xfrm>
            <a:off x="4305300" y="1069975"/>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50" name="Text Box 18"/>
          <p:cNvSpPr txBox="1">
            <a:spLocks noChangeArrowheads="1"/>
          </p:cNvSpPr>
          <p:nvPr/>
        </p:nvSpPr>
        <p:spPr bwMode="auto">
          <a:xfrm>
            <a:off x="4337050" y="1079500"/>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1</a:t>
            </a:r>
          </a:p>
        </p:txBody>
      </p:sp>
      <p:sp>
        <p:nvSpPr>
          <p:cNvPr id="709651" name="Oval 19"/>
          <p:cNvSpPr>
            <a:spLocks noChangeArrowheads="1"/>
          </p:cNvSpPr>
          <p:nvPr/>
        </p:nvSpPr>
        <p:spPr bwMode="auto">
          <a:xfrm>
            <a:off x="4311650" y="2505075"/>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52" name="Text Box 20"/>
          <p:cNvSpPr txBox="1">
            <a:spLocks noChangeArrowheads="1"/>
          </p:cNvSpPr>
          <p:nvPr/>
        </p:nvSpPr>
        <p:spPr bwMode="auto">
          <a:xfrm>
            <a:off x="4343400" y="2514600"/>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3</a:t>
            </a:r>
          </a:p>
        </p:txBody>
      </p:sp>
      <p:sp>
        <p:nvSpPr>
          <p:cNvPr id="709653" name="Text Box 21"/>
          <p:cNvSpPr txBox="1">
            <a:spLocks noChangeArrowheads="1"/>
          </p:cNvSpPr>
          <p:nvPr/>
        </p:nvSpPr>
        <p:spPr bwMode="auto">
          <a:xfrm>
            <a:off x="5153025" y="501650"/>
            <a:ext cx="927100" cy="346075"/>
          </a:xfrm>
          <a:prstGeom prst="rect">
            <a:avLst/>
          </a:prstGeom>
          <a:noFill/>
          <a:ln w="9525">
            <a:noFill/>
            <a:miter lim="800000"/>
            <a:headEnd/>
            <a:tailEnd/>
          </a:ln>
          <a:effectLst/>
        </p:spPr>
        <p:txBody>
          <a:bodyPr wrap="none" lIns="0" tIns="0" rIns="0" bIns="0"/>
          <a:lstStyle/>
          <a:p>
            <a:pPr algn="l"/>
            <a:r>
              <a:rPr lang="en-US" sz="1100" b="1"/>
              <a:t>Membranous</a:t>
            </a:r>
          </a:p>
          <a:p>
            <a:pPr algn="l"/>
            <a:r>
              <a:rPr lang="en-US" sz="1100" b="1"/>
              <a:t>envelope</a:t>
            </a:r>
          </a:p>
        </p:txBody>
      </p:sp>
      <p:sp>
        <p:nvSpPr>
          <p:cNvPr id="709654" name="Text Box 22"/>
          <p:cNvSpPr txBox="1">
            <a:spLocks noChangeArrowheads="1"/>
          </p:cNvSpPr>
          <p:nvPr/>
        </p:nvSpPr>
        <p:spPr bwMode="auto">
          <a:xfrm>
            <a:off x="5153025" y="323850"/>
            <a:ext cx="828675" cy="171450"/>
          </a:xfrm>
          <a:prstGeom prst="rect">
            <a:avLst/>
          </a:prstGeom>
          <a:noFill/>
          <a:ln w="9525">
            <a:noFill/>
            <a:miter lim="800000"/>
            <a:headEnd/>
            <a:tailEnd/>
          </a:ln>
          <a:effectLst/>
        </p:spPr>
        <p:txBody>
          <a:bodyPr wrap="none" lIns="0" tIns="0" rIns="0" bIns="0"/>
          <a:lstStyle/>
          <a:p>
            <a:pPr algn="l"/>
            <a:r>
              <a:rPr lang="en-US" sz="1100" b="1"/>
              <a:t>Protein coat</a:t>
            </a:r>
          </a:p>
        </p:txBody>
      </p:sp>
      <p:sp>
        <p:nvSpPr>
          <p:cNvPr id="709655" name="Text Box 23"/>
          <p:cNvSpPr txBox="1">
            <a:spLocks noChangeArrowheads="1"/>
          </p:cNvSpPr>
          <p:nvPr/>
        </p:nvSpPr>
        <p:spPr bwMode="auto">
          <a:xfrm>
            <a:off x="5156200" y="161925"/>
            <a:ext cx="1314450" cy="184150"/>
          </a:xfrm>
          <a:prstGeom prst="rect">
            <a:avLst/>
          </a:prstGeom>
          <a:noFill/>
          <a:ln w="9525">
            <a:noFill/>
            <a:miter lim="800000"/>
            <a:headEnd/>
            <a:tailEnd/>
          </a:ln>
          <a:effectLst/>
        </p:spPr>
        <p:txBody>
          <a:bodyPr wrap="none" lIns="0" tIns="0" rIns="0" bIns="0"/>
          <a:lstStyle/>
          <a:p>
            <a:pPr algn="l"/>
            <a:r>
              <a:rPr lang="en-US" sz="1100" b="1"/>
              <a:t>Glycoprotein spike</a:t>
            </a:r>
          </a:p>
        </p:txBody>
      </p:sp>
      <p:sp>
        <p:nvSpPr>
          <p:cNvPr id="709656" name="Line 24"/>
          <p:cNvSpPr>
            <a:spLocks noChangeShapeType="1"/>
          </p:cNvSpPr>
          <p:nvPr/>
        </p:nvSpPr>
        <p:spPr bwMode="auto">
          <a:xfrm flipV="1">
            <a:off x="3517900" y="857250"/>
            <a:ext cx="0" cy="219075"/>
          </a:xfrm>
          <a:prstGeom prst="line">
            <a:avLst/>
          </a:prstGeom>
          <a:noFill/>
          <a:ln w="25400">
            <a:solidFill>
              <a:schemeClr val="tx1"/>
            </a:solidFill>
            <a:round/>
            <a:headEnd/>
            <a:tailEnd/>
          </a:ln>
          <a:effectLst/>
        </p:spPr>
        <p:txBody>
          <a:bodyPr wrap="none" anchor="ctr"/>
          <a:lstStyle/>
          <a:p>
            <a:endParaRPr lang="en-US"/>
          </a:p>
        </p:txBody>
      </p:sp>
      <p:sp>
        <p:nvSpPr>
          <p:cNvPr id="709657" name="Line 25"/>
          <p:cNvSpPr>
            <a:spLocks noChangeShapeType="1"/>
          </p:cNvSpPr>
          <p:nvPr/>
        </p:nvSpPr>
        <p:spPr bwMode="auto">
          <a:xfrm>
            <a:off x="3927475" y="638175"/>
            <a:ext cx="431800" cy="0"/>
          </a:xfrm>
          <a:prstGeom prst="line">
            <a:avLst/>
          </a:prstGeom>
          <a:noFill/>
          <a:ln w="25400">
            <a:solidFill>
              <a:schemeClr val="tx1"/>
            </a:solidFill>
            <a:round/>
            <a:headEnd/>
            <a:tailEnd/>
          </a:ln>
          <a:effectLst/>
        </p:spPr>
        <p:txBody>
          <a:bodyPr wrap="none" anchor="ctr"/>
          <a:lstStyle/>
          <a:p>
            <a:endParaRPr lang="en-US"/>
          </a:p>
        </p:txBody>
      </p:sp>
      <p:sp>
        <p:nvSpPr>
          <p:cNvPr id="709658" name="Line 26"/>
          <p:cNvSpPr>
            <a:spLocks noChangeShapeType="1"/>
          </p:cNvSpPr>
          <p:nvPr/>
        </p:nvSpPr>
        <p:spPr bwMode="auto">
          <a:xfrm flipV="1">
            <a:off x="4784725" y="247650"/>
            <a:ext cx="339725" cy="117475"/>
          </a:xfrm>
          <a:prstGeom prst="line">
            <a:avLst/>
          </a:prstGeom>
          <a:noFill/>
          <a:ln w="25400">
            <a:solidFill>
              <a:schemeClr val="tx1"/>
            </a:solidFill>
            <a:round/>
            <a:headEnd/>
            <a:tailEnd/>
          </a:ln>
          <a:effectLst/>
        </p:spPr>
        <p:txBody>
          <a:bodyPr wrap="none" anchor="ctr"/>
          <a:lstStyle/>
          <a:p>
            <a:endParaRPr lang="en-US"/>
          </a:p>
        </p:txBody>
      </p:sp>
      <p:sp>
        <p:nvSpPr>
          <p:cNvPr id="709659" name="Line 27"/>
          <p:cNvSpPr>
            <a:spLocks noChangeShapeType="1"/>
          </p:cNvSpPr>
          <p:nvPr/>
        </p:nvSpPr>
        <p:spPr bwMode="auto">
          <a:xfrm flipV="1">
            <a:off x="4670425" y="412750"/>
            <a:ext cx="463550" cy="123825"/>
          </a:xfrm>
          <a:prstGeom prst="line">
            <a:avLst/>
          </a:prstGeom>
          <a:noFill/>
          <a:ln w="25400">
            <a:solidFill>
              <a:schemeClr val="tx1"/>
            </a:solidFill>
            <a:round/>
            <a:headEnd/>
            <a:tailEnd/>
          </a:ln>
          <a:effectLst/>
        </p:spPr>
        <p:txBody>
          <a:bodyPr wrap="none" anchor="ctr"/>
          <a:lstStyle/>
          <a:p>
            <a:endParaRPr lang="en-US"/>
          </a:p>
        </p:txBody>
      </p:sp>
      <p:sp>
        <p:nvSpPr>
          <p:cNvPr id="709660" name="Line 28"/>
          <p:cNvSpPr>
            <a:spLocks noChangeShapeType="1"/>
          </p:cNvSpPr>
          <p:nvPr/>
        </p:nvSpPr>
        <p:spPr bwMode="auto">
          <a:xfrm flipV="1">
            <a:off x="4857750" y="593725"/>
            <a:ext cx="273050" cy="95250"/>
          </a:xfrm>
          <a:prstGeom prst="line">
            <a:avLst/>
          </a:prstGeom>
          <a:noFill/>
          <a:ln w="25400">
            <a:solidFill>
              <a:schemeClr val="tx1"/>
            </a:solidFill>
            <a:round/>
            <a:headEnd/>
            <a:tailEnd/>
          </a:ln>
          <a:effectLst/>
        </p:spPr>
        <p:txBody>
          <a:bodyPr wrap="none" anchor="ctr"/>
          <a:lstStyle/>
          <a:p>
            <a:endParaRPr lang="en-US"/>
          </a:p>
        </p:txBody>
      </p:sp>
      <p:sp>
        <p:nvSpPr>
          <p:cNvPr id="709661" name="Text Box 29"/>
          <p:cNvSpPr txBox="1">
            <a:spLocks noChangeArrowheads="1"/>
          </p:cNvSpPr>
          <p:nvPr/>
        </p:nvSpPr>
        <p:spPr bwMode="auto">
          <a:xfrm>
            <a:off x="4651375" y="2463800"/>
            <a:ext cx="1092200" cy="358775"/>
          </a:xfrm>
          <a:prstGeom prst="rect">
            <a:avLst/>
          </a:prstGeom>
          <a:noFill/>
          <a:ln w="9525">
            <a:noFill/>
            <a:miter lim="800000"/>
            <a:headEnd/>
            <a:tailEnd/>
          </a:ln>
          <a:effectLst/>
        </p:spPr>
        <p:txBody>
          <a:bodyPr wrap="none" lIns="0" tIns="0" rIns="0" bIns="0"/>
          <a:lstStyle/>
          <a:p>
            <a:pPr algn="l"/>
            <a:r>
              <a:rPr lang="en-US" sz="1100" b="1"/>
              <a:t>RNA synthesis</a:t>
            </a:r>
          </a:p>
          <a:p>
            <a:pPr algn="l"/>
            <a:r>
              <a:rPr lang="en-US" sz="1100" b="1"/>
              <a:t>by viral enzyme</a:t>
            </a:r>
          </a:p>
        </p:txBody>
      </p:sp>
      <p:sp>
        <p:nvSpPr>
          <p:cNvPr id="709662" name="Text Box 30"/>
          <p:cNvSpPr txBox="1">
            <a:spLocks noChangeArrowheads="1"/>
          </p:cNvSpPr>
          <p:nvPr/>
        </p:nvSpPr>
        <p:spPr bwMode="auto">
          <a:xfrm>
            <a:off x="5661025" y="3444875"/>
            <a:ext cx="714375" cy="184150"/>
          </a:xfrm>
          <a:prstGeom prst="rect">
            <a:avLst/>
          </a:prstGeom>
          <a:noFill/>
          <a:ln w="9525">
            <a:noFill/>
            <a:miter lim="800000"/>
            <a:headEnd/>
            <a:tailEnd/>
          </a:ln>
          <a:effectLst/>
        </p:spPr>
        <p:txBody>
          <a:bodyPr wrap="none" lIns="0" tIns="0" rIns="0" bIns="0"/>
          <a:lstStyle/>
          <a:p>
            <a:pPr algn="l"/>
            <a:r>
              <a:rPr lang="en-US" sz="1100" b="1"/>
              <a:t>Template</a:t>
            </a:r>
          </a:p>
        </p:txBody>
      </p:sp>
      <p:sp>
        <p:nvSpPr>
          <p:cNvPr id="709663" name="Text Box 31"/>
          <p:cNvSpPr txBox="1">
            <a:spLocks noChangeArrowheads="1"/>
          </p:cNvSpPr>
          <p:nvPr/>
        </p:nvSpPr>
        <p:spPr bwMode="auto">
          <a:xfrm>
            <a:off x="5165725" y="3073400"/>
            <a:ext cx="1054100" cy="361950"/>
          </a:xfrm>
          <a:prstGeom prst="rect">
            <a:avLst/>
          </a:prstGeom>
          <a:noFill/>
          <a:ln w="9525">
            <a:noFill/>
            <a:miter lim="800000"/>
            <a:headEnd/>
            <a:tailEnd/>
          </a:ln>
          <a:effectLst/>
        </p:spPr>
        <p:txBody>
          <a:bodyPr wrap="none" lIns="0" tIns="0" rIns="0" bIns="0"/>
          <a:lstStyle/>
          <a:p>
            <a:pPr algn="l"/>
            <a:r>
              <a:rPr lang="en-US" sz="1100" b="1"/>
              <a:t>RNA synthesis</a:t>
            </a:r>
          </a:p>
          <a:p>
            <a:pPr algn="l"/>
            <a:r>
              <a:rPr lang="en-US" sz="1100" b="1"/>
              <a:t>(other strand)</a:t>
            </a:r>
          </a:p>
        </p:txBody>
      </p:sp>
      <p:sp>
        <p:nvSpPr>
          <p:cNvPr id="709664" name="Text Box 32"/>
          <p:cNvSpPr txBox="1">
            <a:spLocks noChangeArrowheads="1"/>
          </p:cNvSpPr>
          <p:nvPr/>
        </p:nvSpPr>
        <p:spPr bwMode="auto">
          <a:xfrm>
            <a:off x="3448050" y="3063875"/>
            <a:ext cx="714375" cy="342900"/>
          </a:xfrm>
          <a:prstGeom prst="rect">
            <a:avLst/>
          </a:prstGeom>
          <a:noFill/>
          <a:ln w="9525">
            <a:noFill/>
            <a:miter lim="800000"/>
            <a:headEnd/>
            <a:tailEnd/>
          </a:ln>
          <a:effectLst/>
        </p:spPr>
        <p:txBody>
          <a:bodyPr wrap="none" lIns="0" tIns="0" rIns="0" bIns="0"/>
          <a:lstStyle/>
          <a:p>
            <a:pPr algn="l"/>
            <a:r>
              <a:rPr lang="en-US" sz="1100" b="1"/>
              <a:t>Protein</a:t>
            </a:r>
          </a:p>
          <a:p>
            <a:pPr algn="l"/>
            <a:r>
              <a:rPr lang="en-US" sz="1100" b="1"/>
              <a:t>synthesis</a:t>
            </a:r>
          </a:p>
        </p:txBody>
      </p:sp>
      <p:sp>
        <p:nvSpPr>
          <p:cNvPr id="709665" name="Text Box 33"/>
          <p:cNvSpPr txBox="1">
            <a:spLocks noChangeArrowheads="1"/>
          </p:cNvSpPr>
          <p:nvPr/>
        </p:nvSpPr>
        <p:spPr bwMode="auto">
          <a:xfrm>
            <a:off x="2876550" y="3530600"/>
            <a:ext cx="714375" cy="184150"/>
          </a:xfrm>
          <a:prstGeom prst="rect">
            <a:avLst/>
          </a:prstGeom>
          <a:noFill/>
          <a:ln w="9525">
            <a:noFill/>
            <a:miter lim="800000"/>
            <a:headEnd/>
            <a:tailEnd/>
          </a:ln>
          <a:effectLst/>
        </p:spPr>
        <p:txBody>
          <a:bodyPr wrap="none" lIns="0" tIns="0" rIns="0" bIns="0"/>
          <a:lstStyle/>
          <a:p>
            <a:pPr algn="l"/>
            <a:r>
              <a:rPr lang="en-US" sz="1100" b="1"/>
              <a:t>mRNA</a:t>
            </a:r>
          </a:p>
        </p:txBody>
      </p:sp>
      <p:sp>
        <p:nvSpPr>
          <p:cNvPr id="709666" name="Line 34"/>
          <p:cNvSpPr>
            <a:spLocks noChangeShapeType="1"/>
          </p:cNvSpPr>
          <p:nvPr/>
        </p:nvSpPr>
        <p:spPr bwMode="auto">
          <a:xfrm>
            <a:off x="3311525" y="3616325"/>
            <a:ext cx="79375" cy="28575"/>
          </a:xfrm>
          <a:prstGeom prst="line">
            <a:avLst/>
          </a:prstGeom>
          <a:noFill/>
          <a:ln w="25400">
            <a:solidFill>
              <a:schemeClr val="tx1"/>
            </a:solidFill>
            <a:round/>
            <a:headEnd/>
            <a:tailEnd/>
          </a:ln>
          <a:effectLst/>
        </p:spPr>
        <p:txBody>
          <a:bodyPr wrap="none" anchor="ctr"/>
          <a:lstStyle/>
          <a:p>
            <a:endParaRPr lang="en-US"/>
          </a:p>
        </p:txBody>
      </p:sp>
      <p:sp>
        <p:nvSpPr>
          <p:cNvPr id="709667" name="Line 35"/>
          <p:cNvSpPr>
            <a:spLocks noChangeShapeType="1"/>
          </p:cNvSpPr>
          <p:nvPr/>
        </p:nvSpPr>
        <p:spPr bwMode="auto">
          <a:xfrm flipV="1">
            <a:off x="5486400" y="3530600"/>
            <a:ext cx="142875" cy="79375"/>
          </a:xfrm>
          <a:prstGeom prst="line">
            <a:avLst/>
          </a:prstGeom>
          <a:noFill/>
          <a:ln w="25400">
            <a:solidFill>
              <a:schemeClr val="tx1"/>
            </a:solidFill>
            <a:round/>
            <a:headEnd/>
            <a:tailEnd/>
          </a:ln>
          <a:effectLst/>
        </p:spPr>
        <p:txBody>
          <a:bodyPr wrap="none" anchor="ctr"/>
          <a:lstStyle/>
          <a:p>
            <a:endParaRPr lang="en-US"/>
          </a:p>
        </p:txBody>
      </p:sp>
      <p:sp>
        <p:nvSpPr>
          <p:cNvPr id="709668" name="Oval 36"/>
          <p:cNvSpPr>
            <a:spLocks noChangeArrowheads="1"/>
          </p:cNvSpPr>
          <p:nvPr/>
        </p:nvSpPr>
        <p:spPr bwMode="auto">
          <a:xfrm>
            <a:off x="3238500" y="3130550"/>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69" name="Text Box 37"/>
          <p:cNvSpPr txBox="1">
            <a:spLocks noChangeArrowheads="1"/>
          </p:cNvSpPr>
          <p:nvPr/>
        </p:nvSpPr>
        <p:spPr bwMode="auto">
          <a:xfrm>
            <a:off x="3270250" y="3140075"/>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4</a:t>
            </a:r>
          </a:p>
        </p:txBody>
      </p:sp>
      <p:sp>
        <p:nvSpPr>
          <p:cNvPr id="709670" name="Oval 38"/>
          <p:cNvSpPr>
            <a:spLocks noChangeArrowheads="1"/>
          </p:cNvSpPr>
          <p:nvPr/>
        </p:nvSpPr>
        <p:spPr bwMode="auto">
          <a:xfrm>
            <a:off x="4962525" y="3127375"/>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71" name="Text Box 39"/>
          <p:cNvSpPr txBox="1">
            <a:spLocks noChangeArrowheads="1"/>
          </p:cNvSpPr>
          <p:nvPr/>
        </p:nvSpPr>
        <p:spPr bwMode="auto">
          <a:xfrm>
            <a:off x="4994275" y="3136900"/>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5</a:t>
            </a:r>
          </a:p>
        </p:txBody>
      </p:sp>
      <p:sp>
        <p:nvSpPr>
          <p:cNvPr id="709672" name="Oval 40"/>
          <p:cNvSpPr>
            <a:spLocks noChangeArrowheads="1"/>
          </p:cNvSpPr>
          <p:nvPr/>
        </p:nvSpPr>
        <p:spPr bwMode="auto">
          <a:xfrm>
            <a:off x="4330700" y="4165600"/>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73" name="Text Box 41"/>
          <p:cNvSpPr txBox="1">
            <a:spLocks noChangeArrowheads="1"/>
          </p:cNvSpPr>
          <p:nvPr/>
        </p:nvSpPr>
        <p:spPr bwMode="auto">
          <a:xfrm>
            <a:off x="4362450" y="4175125"/>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6</a:t>
            </a:r>
          </a:p>
        </p:txBody>
      </p:sp>
      <p:sp>
        <p:nvSpPr>
          <p:cNvPr id="709674" name="Text Box 42"/>
          <p:cNvSpPr txBox="1">
            <a:spLocks noChangeArrowheads="1"/>
          </p:cNvSpPr>
          <p:nvPr/>
        </p:nvSpPr>
        <p:spPr bwMode="auto">
          <a:xfrm>
            <a:off x="5464175" y="3851275"/>
            <a:ext cx="714375" cy="342900"/>
          </a:xfrm>
          <a:prstGeom prst="rect">
            <a:avLst/>
          </a:prstGeom>
          <a:noFill/>
          <a:ln w="9525">
            <a:noFill/>
            <a:miter lim="800000"/>
            <a:headEnd/>
            <a:tailEnd/>
          </a:ln>
          <a:effectLst/>
        </p:spPr>
        <p:txBody>
          <a:bodyPr wrap="none" lIns="0" tIns="0" rIns="0" bIns="0"/>
          <a:lstStyle/>
          <a:p>
            <a:pPr algn="l"/>
            <a:r>
              <a:rPr lang="en-US" sz="1100" b="1"/>
              <a:t>New viral</a:t>
            </a:r>
          </a:p>
          <a:p>
            <a:pPr algn="l"/>
            <a:r>
              <a:rPr lang="en-US" sz="1100" b="1"/>
              <a:t>genome</a:t>
            </a:r>
          </a:p>
        </p:txBody>
      </p:sp>
      <p:sp>
        <p:nvSpPr>
          <p:cNvPr id="709675" name="Text Box 43"/>
          <p:cNvSpPr txBox="1">
            <a:spLocks noChangeArrowheads="1"/>
          </p:cNvSpPr>
          <p:nvPr/>
        </p:nvSpPr>
        <p:spPr bwMode="auto">
          <a:xfrm>
            <a:off x="3101975" y="4206875"/>
            <a:ext cx="911225" cy="323850"/>
          </a:xfrm>
          <a:prstGeom prst="rect">
            <a:avLst/>
          </a:prstGeom>
          <a:noFill/>
          <a:ln w="9525">
            <a:noFill/>
            <a:miter lim="800000"/>
            <a:headEnd/>
            <a:tailEnd/>
          </a:ln>
          <a:effectLst/>
        </p:spPr>
        <p:txBody>
          <a:bodyPr wrap="none" lIns="0" tIns="0" rIns="0" bIns="0"/>
          <a:lstStyle/>
          <a:p>
            <a:pPr algn="l"/>
            <a:r>
              <a:rPr lang="en-US" sz="1100" b="1"/>
              <a:t>New</a:t>
            </a:r>
          </a:p>
          <a:p>
            <a:pPr algn="l"/>
            <a:r>
              <a:rPr lang="en-US" sz="1100" b="1"/>
              <a:t>viral proteins</a:t>
            </a:r>
          </a:p>
        </p:txBody>
      </p:sp>
      <p:sp>
        <p:nvSpPr>
          <p:cNvPr id="709676" name="Text Box 44"/>
          <p:cNvSpPr txBox="1">
            <a:spLocks noChangeArrowheads="1"/>
          </p:cNvSpPr>
          <p:nvPr/>
        </p:nvSpPr>
        <p:spPr bwMode="auto">
          <a:xfrm>
            <a:off x="4629150" y="4162425"/>
            <a:ext cx="714375" cy="184150"/>
          </a:xfrm>
          <a:prstGeom prst="rect">
            <a:avLst/>
          </a:prstGeom>
          <a:noFill/>
          <a:ln w="9525">
            <a:noFill/>
            <a:miter lim="800000"/>
            <a:headEnd/>
            <a:tailEnd/>
          </a:ln>
          <a:effectLst/>
        </p:spPr>
        <p:txBody>
          <a:bodyPr wrap="none" lIns="0" tIns="0" rIns="0" bIns="0"/>
          <a:lstStyle/>
          <a:p>
            <a:pPr algn="l"/>
            <a:r>
              <a:rPr lang="en-US" sz="1100" b="1"/>
              <a:t>Assembly</a:t>
            </a:r>
          </a:p>
        </p:txBody>
      </p:sp>
      <p:sp>
        <p:nvSpPr>
          <p:cNvPr id="709677" name="Line 45"/>
          <p:cNvSpPr>
            <a:spLocks noChangeShapeType="1"/>
          </p:cNvSpPr>
          <p:nvPr/>
        </p:nvSpPr>
        <p:spPr bwMode="auto">
          <a:xfrm flipH="1">
            <a:off x="3213100" y="4016375"/>
            <a:ext cx="79375" cy="203200"/>
          </a:xfrm>
          <a:prstGeom prst="line">
            <a:avLst/>
          </a:prstGeom>
          <a:noFill/>
          <a:ln w="25400">
            <a:solidFill>
              <a:schemeClr val="tx1"/>
            </a:solidFill>
            <a:round/>
            <a:headEnd/>
            <a:tailEnd/>
          </a:ln>
          <a:effectLst/>
        </p:spPr>
        <p:txBody>
          <a:bodyPr wrap="none" anchor="ctr"/>
          <a:lstStyle/>
          <a:p>
            <a:endParaRPr lang="en-US"/>
          </a:p>
        </p:txBody>
      </p:sp>
      <p:sp>
        <p:nvSpPr>
          <p:cNvPr id="709678" name="Line 46"/>
          <p:cNvSpPr>
            <a:spLocks noChangeShapeType="1"/>
          </p:cNvSpPr>
          <p:nvPr/>
        </p:nvSpPr>
        <p:spPr bwMode="auto">
          <a:xfrm flipV="1">
            <a:off x="3213100" y="3962400"/>
            <a:ext cx="295275" cy="257175"/>
          </a:xfrm>
          <a:prstGeom prst="line">
            <a:avLst/>
          </a:prstGeom>
          <a:noFill/>
          <a:ln w="25400">
            <a:solidFill>
              <a:schemeClr val="tx1"/>
            </a:solidFill>
            <a:round/>
            <a:headEnd/>
            <a:tailEnd/>
          </a:ln>
          <a:effectLst/>
        </p:spPr>
        <p:txBody>
          <a:bodyPr wrap="none" anchor="ctr"/>
          <a:lstStyle/>
          <a:p>
            <a:endParaRPr lang="en-US"/>
          </a:p>
        </p:txBody>
      </p:sp>
      <p:sp>
        <p:nvSpPr>
          <p:cNvPr id="709679" name="Line 47"/>
          <p:cNvSpPr>
            <a:spLocks noChangeShapeType="1"/>
          </p:cNvSpPr>
          <p:nvPr/>
        </p:nvSpPr>
        <p:spPr bwMode="auto">
          <a:xfrm>
            <a:off x="5035550" y="3797300"/>
            <a:ext cx="400050" cy="133350"/>
          </a:xfrm>
          <a:prstGeom prst="line">
            <a:avLst/>
          </a:prstGeom>
          <a:noFill/>
          <a:ln w="25400">
            <a:solidFill>
              <a:schemeClr val="tx1"/>
            </a:solidFill>
            <a:round/>
            <a:headEnd/>
            <a:tailEnd/>
          </a:ln>
          <a:effectLst/>
        </p:spPr>
        <p:txBody>
          <a:bodyPr wrap="none" anchor="ctr"/>
          <a:lstStyle/>
          <a:p>
            <a:endParaRPr lang="en-US"/>
          </a:p>
        </p:txBody>
      </p:sp>
      <p:sp>
        <p:nvSpPr>
          <p:cNvPr id="709680" name="Oval 48"/>
          <p:cNvSpPr>
            <a:spLocks noChangeArrowheads="1"/>
          </p:cNvSpPr>
          <p:nvPr/>
        </p:nvSpPr>
        <p:spPr bwMode="auto">
          <a:xfrm>
            <a:off x="4860925" y="6054725"/>
            <a:ext cx="152400" cy="152400"/>
          </a:xfrm>
          <a:prstGeom prst="ellipse">
            <a:avLst/>
          </a:prstGeom>
          <a:solidFill>
            <a:srgbClr val="EF1A23"/>
          </a:solidFill>
          <a:ln w="9525">
            <a:noFill/>
            <a:round/>
            <a:headEnd/>
            <a:tailEnd/>
          </a:ln>
          <a:effectLst/>
        </p:spPr>
        <p:txBody>
          <a:bodyPr wrap="none" anchor="ctr"/>
          <a:lstStyle/>
          <a:p>
            <a:endParaRPr lang="en-US"/>
          </a:p>
        </p:txBody>
      </p:sp>
      <p:sp>
        <p:nvSpPr>
          <p:cNvPr id="709681" name="Text Box 49"/>
          <p:cNvSpPr txBox="1">
            <a:spLocks noChangeArrowheads="1"/>
          </p:cNvSpPr>
          <p:nvPr/>
        </p:nvSpPr>
        <p:spPr bwMode="auto">
          <a:xfrm>
            <a:off x="4892675" y="6064250"/>
            <a:ext cx="88900" cy="114300"/>
          </a:xfrm>
          <a:prstGeom prst="rect">
            <a:avLst/>
          </a:prstGeom>
          <a:noFill/>
          <a:ln w="9525">
            <a:noFill/>
            <a:miter lim="800000"/>
            <a:headEnd/>
            <a:tailEnd/>
          </a:ln>
          <a:effectLst/>
        </p:spPr>
        <p:txBody>
          <a:bodyPr wrap="none" lIns="0" tIns="0" rIns="0" bIns="0"/>
          <a:lstStyle/>
          <a:p>
            <a:pPr algn="ctr"/>
            <a:r>
              <a:rPr lang="en-US" sz="900" b="1">
                <a:solidFill>
                  <a:schemeClr val="bg1"/>
                </a:solidFill>
              </a:rPr>
              <a:t>7</a:t>
            </a:r>
          </a:p>
        </p:txBody>
      </p:sp>
      <p:sp>
        <p:nvSpPr>
          <p:cNvPr id="709682" name="Text Box 50"/>
          <p:cNvSpPr txBox="1">
            <a:spLocks noChangeArrowheads="1"/>
          </p:cNvSpPr>
          <p:nvPr/>
        </p:nvSpPr>
        <p:spPr bwMode="auto">
          <a:xfrm>
            <a:off x="5019675" y="5826125"/>
            <a:ext cx="314325" cy="161925"/>
          </a:xfrm>
          <a:prstGeom prst="rect">
            <a:avLst/>
          </a:prstGeom>
          <a:noFill/>
          <a:ln w="9525">
            <a:noFill/>
            <a:miter lim="800000"/>
            <a:headEnd/>
            <a:tailEnd/>
          </a:ln>
          <a:effectLst/>
        </p:spPr>
        <p:txBody>
          <a:bodyPr wrap="none" lIns="0" tIns="0" rIns="0" bIns="0"/>
          <a:lstStyle/>
          <a:p>
            <a:pPr algn="l"/>
            <a:r>
              <a:rPr lang="en-US" sz="1100" b="1"/>
              <a:t>Exit</a:t>
            </a:r>
          </a:p>
        </p:txBody>
      </p:sp>
    </p:spTree>
    <p:custDataLst>
      <p:tags r:id="rId1"/>
    </p:custData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171450" y="171450"/>
            <a:ext cx="8543925" cy="914400"/>
          </a:xfrm>
        </p:spPr>
        <p:txBody>
          <a:bodyPr/>
          <a:lstStyle/>
          <a:p>
            <a:pPr marL="969963" indent="-969963"/>
            <a:r>
              <a:rPr lang="en-US" sz="3200"/>
              <a:t>10.</a:t>
            </a:r>
            <a:r>
              <a:rPr lang="en-US" sz="3200">
                <a:solidFill>
                  <a:srgbClr val="0060AF"/>
                </a:solidFill>
              </a:rPr>
              <a:t>19 EVOLUTION CONNECTION:</a:t>
            </a:r>
            <a:r>
              <a:rPr lang="en-US" sz="3200"/>
              <a:t> Emerging viruses threaten human health</a:t>
            </a:r>
          </a:p>
        </p:txBody>
      </p:sp>
      <p:sp>
        <p:nvSpPr>
          <p:cNvPr id="818179" name="Rectangle 3"/>
          <p:cNvSpPr>
            <a:spLocks noGrp="1" noChangeArrowheads="1"/>
          </p:cNvSpPr>
          <p:nvPr>
            <p:ph type="body" idx="1"/>
          </p:nvPr>
        </p:nvSpPr>
        <p:spPr>
          <a:xfrm>
            <a:off x="44450" y="1282700"/>
            <a:ext cx="8534400" cy="3589338"/>
          </a:xfrm>
        </p:spPr>
        <p:txBody>
          <a:bodyPr/>
          <a:lstStyle/>
          <a:p>
            <a:pPr marL="455613" lvl="1">
              <a:spcBef>
                <a:spcPct val="30000"/>
              </a:spcBef>
            </a:pPr>
            <a:r>
              <a:rPr lang="en-US" sz="2800"/>
              <a:t>How do </a:t>
            </a:r>
            <a:r>
              <a:rPr lang="en-US" sz="2800" b="1"/>
              <a:t>emerging viruses</a:t>
            </a:r>
            <a:r>
              <a:rPr lang="en-US" sz="2800"/>
              <a:t> cause human diseases?</a:t>
            </a:r>
          </a:p>
          <a:p>
            <a:pPr marL="1146175" lvl="2" indent="-344488">
              <a:spcBef>
                <a:spcPct val="30000"/>
              </a:spcBef>
              <a:buFontTx/>
              <a:buChar char="–"/>
            </a:pPr>
            <a:r>
              <a:rPr lang="en-US" sz="2400"/>
              <a:t>Mutation</a:t>
            </a:r>
          </a:p>
          <a:p>
            <a:pPr marL="1825625" lvl="3" indent="-333375">
              <a:spcBef>
                <a:spcPct val="30000"/>
              </a:spcBef>
              <a:buFontTx/>
              <a:buChar char="–"/>
            </a:pPr>
            <a:r>
              <a:rPr lang="en-US"/>
              <a:t>RNA viruses mutate rapidly </a:t>
            </a:r>
          </a:p>
          <a:p>
            <a:pPr marL="1146175" lvl="2" indent="-344488">
              <a:spcBef>
                <a:spcPct val="30000"/>
              </a:spcBef>
              <a:buFontTx/>
              <a:buChar char="–"/>
            </a:pPr>
            <a:r>
              <a:rPr lang="en-US" sz="2400"/>
              <a:t>Contact between species</a:t>
            </a:r>
          </a:p>
          <a:p>
            <a:pPr marL="1825625" lvl="3" indent="-333375">
              <a:spcBef>
                <a:spcPct val="30000"/>
              </a:spcBef>
              <a:buFontTx/>
              <a:buChar char="–"/>
            </a:pPr>
            <a:r>
              <a:rPr lang="en-US"/>
              <a:t>Viruses from other animals spread to humans</a:t>
            </a:r>
          </a:p>
          <a:p>
            <a:pPr marL="1146175" lvl="2" indent="-344488">
              <a:spcBef>
                <a:spcPct val="30000"/>
              </a:spcBef>
              <a:buFontTx/>
              <a:buChar char="–"/>
            </a:pPr>
            <a:r>
              <a:rPr lang="en-US" sz="2400"/>
              <a:t>Spread from isolated populations</a:t>
            </a:r>
            <a:endParaRPr lang="en-US"/>
          </a:p>
        </p:txBody>
      </p:sp>
      <p:sp>
        <p:nvSpPr>
          <p:cNvPr id="81818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81818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81818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81818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ChangeArrowheads="1"/>
          </p:cNvSpPr>
          <p:nvPr>
            <p:ph type="title"/>
          </p:nvPr>
        </p:nvSpPr>
        <p:spPr>
          <a:xfrm>
            <a:off x="169863" y="171450"/>
            <a:ext cx="8543925" cy="914400"/>
          </a:xfrm>
        </p:spPr>
        <p:txBody>
          <a:bodyPr/>
          <a:lstStyle/>
          <a:p>
            <a:pPr marL="969963" indent="-969963"/>
            <a:r>
              <a:rPr lang="en-US" sz="3200">
                <a:solidFill>
                  <a:srgbClr val="0060AF"/>
                </a:solidFill>
              </a:rPr>
              <a:t>10.19 EVOLUTION CONNECTION</a:t>
            </a:r>
            <a:r>
              <a:rPr lang="en-US" sz="3200"/>
              <a:t>: Emerging viruses threaten human health</a:t>
            </a:r>
          </a:p>
        </p:txBody>
      </p:sp>
      <p:sp>
        <p:nvSpPr>
          <p:cNvPr id="990211" name="Rectangle 3"/>
          <p:cNvSpPr>
            <a:spLocks noGrp="1" noChangeArrowheads="1"/>
          </p:cNvSpPr>
          <p:nvPr>
            <p:ph type="body" idx="1"/>
          </p:nvPr>
        </p:nvSpPr>
        <p:spPr>
          <a:xfrm>
            <a:off x="44450" y="1282700"/>
            <a:ext cx="8534400" cy="4256088"/>
          </a:xfrm>
        </p:spPr>
        <p:txBody>
          <a:bodyPr/>
          <a:lstStyle/>
          <a:p>
            <a:pPr marL="455613" lvl="1">
              <a:spcBef>
                <a:spcPct val="30000"/>
              </a:spcBef>
            </a:pPr>
            <a:r>
              <a:rPr lang="en-US" sz="2800"/>
              <a:t>Examples of emerging viruses</a:t>
            </a:r>
          </a:p>
          <a:p>
            <a:pPr marL="1146175" lvl="2" indent="-344488">
              <a:spcBef>
                <a:spcPct val="30000"/>
              </a:spcBef>
              <a:buFontTx/>
              <a:buChar char="–"/>
            </a:pPr>
            <a:r>
              <a:rPr lang="en-US" sz="2400"/>
              <a:t>HIV</a:t>
            </a:r>
          </a:p>
          <a:p>
            <a:pPr marL="1146175" lvl="2" indent="-344488">
              <a:spcBef>
                <a:spcPct val="30000"/>
              </a:spcBef>
              <a:buFontTx/>
              <a:buChar char="–"/>
            </a:pPr>
            <a:r>
              <a:rPr lang="en-US" sz="2400"/>
              <a:t>Ebola virus</a:t>
            </a:r>
          </a:p>
          <a:p>
            <a:pPr marL="1146175" lvl="2" indent="-344488">
              <a:spcBef>
                <a:spcPct val="30000"/>
              </a:spcBef>
              <a:buFontTx/>
              <a:buChar char="–"/>
            </a:pPr>
            <a:r>
              <a:rPr lang="en-US" sz="2400"/>
              <a:t>West Nile virus</a:t>
            </a:r>
          </a:p>
          <a:p>
            <a:pPr marL="1146175" lvl="2" indent="-344488">
              <a:spcBef>
                <a:spcPct val="30000"/>
              </a:spcBef>
              <a:buFontTx/>
              <a:buChar char="–"/>
            </a:pPr>
            <a:r>
              <a:rPr lang="en-US" sz="2400"/>
              <a:t>RNA coronavirus causing severe acute respiratory syndrome (SARS)</a:t>
            </a:r>
          </a:p>
          <a:p>
            <a:pPr marL="1146175" lvl="2" indent="-344488">
              <a:spcBef>
                <a:spcPct val="30000"/>
              </a:spcBef>
              <a:buFontTx/>
              <a:buChar char="–"/>
            </a:pPr>
            <a:r>
              <a:rPr lang="en-US" sz="2400"/>
              <a:t>Avian flu virus</a:t>
            </a:r>
          </a:p>
          <a:p>
            <a:pPr marL="1146175" lvl="2" indent="-344488">
              <a:spcBef>
                <a:spcPct val="30000"/>
              </a:spcBef>
              <a:buFontTx/>
              <a:buChar char="–"/>
            </a:pPr>
            <a:endParaRPr lang="en-US" sz="2400"/>
          </a:p>
        </p:txBody>
      </p:sp>
      <p:sp>
        <p:nvSpPr>
          <p:cNvPr id="99021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021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9021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021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41064" name="Picture 8" descr="10_19_AvianFluVirus-L"/>
          <p:cNvPicPr>
            <a:picLocks noChangeAspect="1" noChangeArrowheads="1"/>
          </p:cNvPicPr>
          <p:nvPr/>
        </p:nvPicPr>
        <p:blipFill>
          <a:blip r:embed="rId5" cstate="print"/>
          <a:srcRect/>
          <a:stretch>
            <a:fillRect/>
          </a:stretch>
        </p:blipFill>
        <p:spPr bwMode="auto">
          <a:xfrm>
            <a:off x="1144588" y="139700"/>
            <a:ext cx="6853237" cy="6578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a:xfrm>
            <a:off x="168275" y="169863"/>
            <a:ext cx="8543925" cy="914400"/>
          </a:xfrm>
        </p:spPr>
        <p:txBody>
          <a:bodyPr/>
          <a:lstStyle/>
          <a:p>
            <a:pPr marL="993775" indent="-993775"/>
            <a:r>
              <a:rPr lang="en-US" sz="3200"/>
              <a:t>10.20 The AIDS virus makes DNA on an RNA template</a:t>
            </a:r>
          </a:p>
        </p:txBody>
      </p:sp>
      <p:sp>
        <p:nvSpPr>
          <p:cNvPr id="943107" name="Rectangle 3"/>
          <p:cNvSpPr>
            <a:spLocks noGrp="1" noChangeArrowheads="1"/>
          </p:cNvSpPr>
          <p:nvPr>
            <p:ph type="body" idx="1"/>
          </p:nvPr>
        </p:nvSpPr>
        <p:spPr>
          <a:xfrm>
            <a:off x="44450" y="1282700"/>
            <a:ext cx="8534400" cy="3133725"/>
          </a:xfrm>
        </p:spPr>
        <p:txBody>
          <a:bodyPr/>
          <a:lstStyle/>
          <a:p>
            <a:pPr marL="455613" lvl="1">
              <a:spcBef>
                <a:spcPct val="30000"/>
              </a:spcBef>
            </a:pPr>
            <a:r>
              <a:rPr lang="en-US" sz="2800" b="1"/>
              <a:t>AIDS</a:t>
            </a:r>
            <a:r>
              <a:rPr lang="en-US" sz="2800"/>
              <a:t> is caused by </a:t>
            </a:r>
            <a:r>
              <a:rPr lang="en-US" sz="2800" b="1"/>
              <a:t>HIV</a:t>
            </a:r>
            <a:r>
              <a:rPr lang="en-US" sz="2800"/>
              <a:t>, human immunodeficiency virus</a:t>
            </a:r>
          </a:p>
          <a:p>
            <a:pPr marL="455613" lvl="1">
              <a:spcBef>
                <a:spcPct val="30000"/>
              </a:spcBef>
            </a:pPr>
            <a:r>
              <a:rPr lang="en-US" sz="2800"/>
              <a:t>HIV is a </a:t>
            </a:r>
            <a:r>
              <a:rPr lang="en-US" sz="2800" b="1"/>
              <a:t>retrovirus</a:t>
            </a:r>
            <a:r>
              <a:rPr lang="en-US" sz="2800"/>
              <a:t>, containing</a:t>
            </a:r>
            <a:endParaRPr lang="en-US"/>
          </a:p>
          <a:p>
            <a:pPr marL="1146175" lvl="2" indent="-344488">
              <a:spcBef>
                <a:spcPct val="30000"/>
              </a:spcBef>
              <a:buFontTx/>
              <a:buChar char="–"/>
            </a:pPr>
            <a:r>
              <a:rPr lang="en-US" sz="2400"/>
              <a:t>Two copies of its RNA genome</a:t>
            </a:r>
          </a:p>
          <a:p>
            <a:pPr marL="1146175" lvl="2" indent="-344488">
              <a:spcBef>
                <a:spcPct val="30000"/>
              </a:spcBef>
              <a:buFontTx/>
              <a:buChar char="–"/>
            </a:pPr>
            <a:r>
              <a:rPr lang="en-US" sz="2400" b="1"/>
              <a:t>Reverse transcriptase</a:t>
            </a:r>
            <a:r>
              <a:rPr lang="en-US" sz="2400"/>
              <a:t>, an enzyme that produces DNA from an RNA template</a:t>
            </a:r>
          </a:p>
        </p:txBody>
      </p:sp>
      <p:sp>
        <p:nvSpPr>
          <p:cNvPr id="9431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43109"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43110"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43111"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59" name="Rectangle 3"/>
          <p:cNvSpPr>
            <a:spLocks noGrp="1" noChangeArrowheads="1"/>
          </p:cNvSpPr>
          <p:nvPr>
            <p:ph type="body" idx="1"/>
          </p:nvPr>
        </p:nvSpPr>
        <p:spPr>
          <a:xfrm>
            <a:off x="44450" y="1304925"/>
            <a:ext cx="8631238" cy="5351463"/>
          </a:xfrm>
        </p:spPr>
        <p:txBody>
          <a:bodyPr/>
          <a:lstStyle/>
          <a:p>
            <a:pPr marL="455613" lvl="1">
              <a:lnSpc>
                <a:spcPct val="95000"/>
              </a:lnSpc>
              <a:spcBef>
                <a:spcPct val="30000"/>
              </a:spcBef>
            </a:pPr>
            <a:r>
              <a:rPr lang="en-US" sz="2800"/>
              <a:t>HIV duplication</a:t>
            </a:r>
          </a:p>
          <a:p>
            <a:pPr marL="1146175" lvl="2" indent="-344488">
              <a:lnSpc>
                <a:spcPct val="95000"/>
              </a:lnSpc>
              <a:spcBef>
                <a:spcPct val="30000"/>
              </a:spcBef>
              <a:buFontTx/>
              <a:buChar char="–"/>
            </a:pPr>
            <a:r>
              <a:rPr lang="en-US" sz="2400"/>
              <a:t>Reverse transcriptase uses RNA to produce one DNA strand</a:t>
            </a:r>
          </a:p>
          <a:p>
            <a:pPr marL="1146175" lvl="2" indent="-344488">
              <a:lnSpc>
                <a:spcPct val="95000"/>
              </a:lnSpc>
              <a:spcBef>
                <a:spcPct val="30000"/>
              </a:spcBef>
              <a:buFontTx/>
              <a:buChar char="–"/>
            </a:pPr>
            <a:r>
              <a:rPr lang="en-US" sz="2400"/>
              <a:t>Reverse transcriptase produces the complementary DNA strand</a:t>
            </a:r>
          </a:p>
          <a:p>
            <a:pPr marL="1146175" lvl="2" indent="-344488">
              <a:lnSpc>
                <a:spcPct val="95000"/>
              </a:lnSpc>
              <a:spcBef>
                <a:spcPct val="30000"/>
              </a:spcBef>
              <a:buFontTx/>
              <a:buChar char="–"/>
            </a:pPr>
            <a:r>
              <a:rPr lang="en-US" sz="2400"/>
              <a:t>Viral DNA enters the nucleus and integrates into the chromosome, becoming a provirus</a:t>
            </a:r>
          </a:p>
          <a:p>
            <a:pPr marL="1146175" lvl="2" indent="-344488">
              <a:lnSpc>
                <a:spcPct val="95000"/>
              </a:lnSpc>
              <a:spcBef>
                <a:spcPct val="30000"/>
              </a:spcBef>
              <a:buFontTx/>
              <a:buChar char="–"/>
            </a:pPr>
            <a:r>
              <a:rPr lang="en-US" sz="2400"/>
              <a:t>Provirus DNA is used to produce mRNA</a:t>
            </a:r>
          </a:p>
          <a:p>
            <a:pPr marL="1146175" lvl="2" indent="-344488">
              <a:lnSpc>
                <a:spcPct val="95000"/>
              </a:lnSpc>
              <a:spcBef>
                <a:spcPct val="30000"/>
              </a:spcBef>
              <a:buFontTx/>
              <a:buChar char="–"/>
            </a:pPr>
            <a:r>
              <a:rPr lang="en-US" sz="2400"/>
              <a:t>mRNA is translated to produce viral proteins</a:t>
            </a:r>
          </a:p>
          <a:p>
            <a:pPr marL="1146175" lvl="2" indent="-344488">
              <a:lnSpc>
                <a:spcPct val="95000"/>
              </a:lnSpc>
              <a:spcBef>
                <a:spcPct val="30000"/>
              </a:spcBef>
              <a:buFontTx/>
              <a:buChar char="–"/>
            </a:pPr>
            <a:r>
              <a:rPr lang="en-US" sz="2400"/>
              <a:t>Viral particles are assembled and leave the host cell</a:t>
            </a:r>
          </a:p>
        </p:txBody>
      </p:sp>
      <p:sp>
        <p:nvSpPr>
          <p:cNvPr id="99226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226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9226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226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
        <p:nvSpPr>
          <p:cNvPr id="992265" name="Rectangle 9"/>
          <p:cNvSpPr>
            <a:spLocks noGrp="1" noChangeArrowheads="1"/>
          </p:cNvSpPr>
          <p:nvPr>
            <p:ph type="title"/>
          </p:nvPr>
        </p:nvSpPr>
        <p:spPr>
          <a:xfrm>
            <a:off x="169863" y="169863"/>
            <a:ext cx="8775700" cy="822325"/>
          </a:xfrm>
          <a:noFill/>
          <a:ln/>
        </p:spPr>
        <p:txBody>
          <a:bodyPr/>
          <a:lstStyle/>
          <a:p>
            <a:pPr marL="993775" indent="-993775"/>
            <a:r>
              <a:rPr lang="en-US" sz="3200"/>
              <a:t>10.20 The AIDS virus makes DNA on an RNA template</a:t>
            </a:r>
          </a:p>
        </p:txBody>
      </p:sp>
    </p:spTree>
    <p:custDataLst>
      <p:tags r:id="rId1"/>
    </p:custData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45160" name="Picture 8" descr="10_20aHIVStructure-U"/>
          <p:cNvPicPr>
            <a:picLocks noChangeAspect="1" noChangeArrowheads="1"/>
          </p:cNvPicPr>
          <p:nvPr/>
        </p:nvPicPr>
        <p:blipFill>
          <a:blip r:embed="rId5" cstate="print"/>
          <a:srcRect/>
          <a:stretch>
            <a:fillRect/>
          </a:stretch>
        </p:blipFill>
        <p:spPr bwMode="auto">
          <a:xfrm>
            <a:off x="330200" y="252413"/>
            <a:ext cx="8482013" cy="6353175"/>
          </a:xfrm>
          <a:prstGeom prst="rect">
            <a:avLst/>
          </a:prstGeom>
          <a:noFill/>
        </p:spPr>
      </p:pic>
      <p:sp>
        <p:nvSpPr>
          <p:cNvPr id="945161" name="Text Box 9"/>
          <p:cNvSpPr txBox="1">
            <a:spLocks noChangeArrowheads="1"/>
          </p:cNvSpPr>
          <p:nvPr/>
        </p:nvSpPr>
        <p:spPr bwMode="auto">
          <a:xfrm>
            <a:off x="373063" y="4633913"/>
            <a:ext cx="2019300" cy="590550"/>
          </a:xfrm>
          <a:prstGeom prst="rect">
            <a:avLst/>
          </a:prstGeom>
          <a:noFill/>
          <a:ln w="9525">
            <a:noFill/>
            <a:miter lim="800000"/>
            <a:headEnd/>
            <a:tailEnd/>
          </a:ln>
          <a:effectLst/>
        </p:spPr>
        <p:txBody>
          <a:bodyPr wrap="none" lIns="0" tIns="0" rIns="0" bIns="0"/>
          <a:lstStyle/>
          <a:p>
            <a:pPr algn="l">
              <a:lnSpc>
                <a:spcPct val="90000"/>
              </a:lnSpc>
            </a:pPr>
            <a:r>
              <a:rPr lang="en-US" b="1"/>
              <a:t>Reverse</a:t>
            </a:r>
          </a:p>
          <a:p>
            <a:pPr algn="l">
              <a:lnSpc>
                <a:spcPct val="90000"/>
              </a:lnSpc>
            </a:pPr>
            <a:r>
              <a:rPr lang="en-US" b="1"/>
              <a:t>transcriptase</a:t>
            </a:r>
          </a:p>
        </p:txBody>
      </p:sp>
      <p:sp>
        <p:nvSpPr>
          <p:cNvPr id="945162" name="Text Box 10"/>
          <p:cNvSpPr txBox="1">
            <a:spLocks noChangeArrowheads="1"/>
          </p:cNvSpPr>
          <p:nvPr/>
        </p:nvSpPr>
        <p:spPr bwMode="auto">
          <a:xfrm>
            <a:off x="373063" y="2795588"/>
            <a:ext cx="2001837" cy="1098550"/>
          </a:xfrm>
          <a:prstGeom prst="rect">
            <a:avLst/>
          </a:prstGeom>
          <a:noFill/>
          <a:ln w="9525">
            <a:noFill/>
            <a:miter lim="800000"/>
            <a:headEnd/>
            <a:tailEnd/>
          </a:ln>
          <a:effectLst/>
        </p:spPr>
        <p:txBody>
          <a:bodyPr wrap="none" lIns="0" tIns="0" rIns="0" bIns="0"/>
          <a:lstStyle/>
          <a:p>
            <a:pPr algn="l">
              <a:lnSpc>
                <a:spcPct val="90000"/>
              </a:lnSpc>
            </a:pPr>
            <a:r>
              <a:rPr lang="en-US" b="1"/>
              <a:t>RNA</a:t>
            </a:r>
          </a:p>
          <a:p>
            <a:pPr algn="l">
              <a:lnSpc>
                <a:spcPct val="90000"/>
              </a:lnSpc>
            </a:pPr>
            <a:r>
              <a:rPr lang="en-US" b="1"/>
              <a:t>(two identical</a:t>
            </a:r>
          </a:p>
          <a:p>
            <a:pPr algn="l">
              <a:lnSpc>
                <a:spcPct val="90000"/>
              </a:lnSpc>
            </a:pPr>
            <a:r>
              <a:rPr lang="en-US" b="1"/>
              <a:t>strands)</a:t>
            </a:r>
          </a:p>
        </p:txBody>
      </p:sp>
      <p:sp>
        <p:nvSpPr>
          <p:cNvPr id="945163" name="Text Box 11"/>
          <p:cNvSpPr txBox="1">
            <a:spLocks noChangeArrowheads="1"/>
          </p:cNvSpPr>
          <p:nvPr/>
        </p:nvSpPr>
        <p:spPr bwMode="auto">
          <a:xfrm>
            <a:off x="373063" y="1644650"/>
            <a:ext cx="1173162" cy="692150"/>
          </a:xfrm>
          <a:prstGeom prst="rect">
            <a:avLst/>
          </a:prstGeom>
          <a:noFill/>
          <a:ln w="9525">
            <a:noFill/>
            <a:miter lim="800000"/>
            <a:headEnd/>
            <a:tailEnd/>
          </a:ln>
          <a:effectLst/>
        </p:spPr>
        <p:txBody>
          <a:bodyPr wrap="none" lIns="0" tIns="0" rIns="0" bIns="0"/>
          <a:lstStyle/>
          <a:p>
            <a:pPr algn="l">
              <a:lnSpc>
                <a:spcPct val="90000"/>
              </a:lnSpc>
            </a:pPr>
            <a:r>
              <a:rPr lang="en-US" b="1"/>
              <a:t>Protein</a:t>
            </a:r>
          </a:p>
          <a:p>
            <a:pPr algn="l">
              <a:lnSpc>
                <a:spcPct val="90000"/>
              </a:lnSpc>
            </a:pPr>
            <a:r>
              <a:rPr lang="en-US" b="1"/>
              <a:t>coat</a:t>
            </a:r>
          </a:p>
        </p:txBody>
      </p:sp>
      <p:sp>
        <p:nvSpPr>
          <p:cNvPr id="945164" name="Text Box 12"/>
          <p:cNvSpPr txBox="1">
            <a:spLocks noChangeArrowheads="1"/>
          </p:cNvSpPr>
          <p:nvPr/>
        </p:nvSpPr>
        <p:spPr bwMode="auto">
          <a:xfrm>
            <a:off x="371475" y="833438"/>
            <a:ext cx="1927225" cy="344487"/>
          </a:xfrm>
          <a:prstGeom prst="rect">
            <a:avLst/>
          </a:prstGeom>
          <a:noFill/>
          <a:ln w="9525">
            <a:noFill/>
            <a:miter lim="800000"/>
            <a:headEnd/>
            <a:tailEnd/>
          </a:ln>
          <a:effectLst/>
        </p:spPr>
        <p:txBody>
          <a:bodyPr wrap="none" lIns="0" tIns="0" rIns="0" bIns="0"/>
          <a:lstStyle/>
          <a:p>
            <a:pPr algn="l">
              <a:lnSpc>
                <a:spcPct val="90000"/>
              </a:lnSpc>
            </a:pPr>
            <a:r>
              <a:rPr lang="en-US" b="1"/>
              <a:t>Glycoprotein</a:t>
            </a:r>
          </a:p>
        </p:txBody>
      </p:sp>
      <p:sp>
        <p:nvSpPr>
          <p:cNvPr id="945165" name="Text Box 13"/>
          <p:cNvSpPr txBox="1">
            <a:spLocks noChangeArrowheads="1"/>
          </p:cNvSpPr>
          <p:nvPr/>
        </p:nvSpPr>
        <p:spPr bwMode="auto">
          <a:xfrm>
            <a:off x="2371725" y="434975"/>
            <a:ext cx="1409700" cy="361950"/>
          </a:xfrm>
          <a:prstGeom prst="rect">
            <a:avLst/>
          </a:prstGeom>
          <a:noFill/>
          <a:ln w="9525">
            <a:noFill/>
            <a:miter lim="800000"/>
            <a:headEnd/>
            <a:tailEnd/>
          </a:ln>
          <a:effectLst/>
        </p:spPr>
        <p:txBody>
          <a:bodyPr wrap="none" lIns="0" tIns="0" rIns="0" bIns="0"/>
          <a:lstStyle/>
          <a:p>
            <a:pPr algn="l">
              <a:lnSpc>
                <a:spcPct val="90000"/>
              </a:lnSpc>
            </a:pPr>
            <a:r>
              <a:rPr lang="en-US" b="1"/>
              <a:t>Envelope</a:t>
            </a:r>
          </a:p>
        </p:txBody>
      </p:sp>
      <p:sp>
        <p:nvSpPr>
          <p:cNvPr id="945166" name="Line 14"/>
          <p:cNvSpPr>
            <a:spLocks noChangeShapeType="1"/>
          </p:cNvSpPr>
          <p:nvPr/>
        </p:nvSpPr>
        <p:spPr bwMode="auto">
          <a:xfrm flipH="1" flipV="1">
            <a:off x="3787775" y="663575"/>
            <a:ext cx="939800" cy="730250"/>
          </a:xfrm>
          <a:prstGeom prst="line">
            <a:avLst/>
          </a:prstGeom>
          <a:noFill/>
          <a:ln w="25400">
            <a:solidFill>
              <a:schemeClr val="tx1"/>
            </a:solidFill>
            <a:round/>
            <a:headEnd/>
            <a:tailEnd/>
          </a:ln>
          <a:effectLst/>
        </p:spPr>
        <p:txBody>
          <a:bodyPr wrap="none" anchor="ctr"/>
          <a:lstStyle/>
          <a:p>
            <a:endParaRPr lang="en-US"/>
          </a:p>
        </p:txBody>
      </p:sp>
      <p:sp>
        <p:nvSpPr>
          <p:cNvPr id="945167" name="Line 15"/>
          <p:cNvSpPr>
            <a:spLocks noChangeShapeType="1"/>
          </p:cNvSpPr>
          <p:nvPr/>
        </p:nvSpPr>
        <p:spPr bwMode="auto">
          <a:xfrm flipH="1" flipV="1">
            <a:off x="2314575" y="1073150"/>
            <a:ext cx="1085850" cy="584200"/>
          </a:xfrm>
          <a:prstGeom prst="line">
            <a:avLst/>
          </a:prstGeom>
          <a:noFill/>
          <a:ln w="25400">
            <a:solidFill>
              <a:schemeClr val="tx1"/>
            </a:solidFill>
            <a:round/>
            <a:headEnd/>
            <a:tailEnd/>
          </a:ln>
          <a:effectLst/>
        </p:spPr>
        <p:txBody>
          <a:bodyPr wrap="none" anchor="ctr"/>
          <a:lstStyle/>
          <a:p>
            <a:endParaRPr lang="en-US"/>
          </a:p>
        </p:txBody>
      </p:sp>
      <p:sp>
        <p:nvSpPr>
          <p:cNvPr id="945168" name="Line 16"/>
          <p:cNvSpPr>
            <a:spLocks noChangeShapeType="1"/>
          </p:cNvSpPr>
          <p:nvPr/>
        </p:nvSpPr>
        <p:spPr bwMode="auto">
          <a:xfrm flipH="1">
            <a:off x="1041400" y="2143125"/>
            <a:ext cx="4032250" cy="0"/>
          </a:xfrm>
          <a:prstGeom prst="line">
            <a:avLst/>
          </a:prstGeom>
          <a:noFill/>
          <a:ln w="25400">
            <a:solidFill>
              <a:schemeClr val="tx1"/>
            </a:solidFill>
            <a:round/>
            <a:headEnd/>
            <a:tailEnd/>
          </a:ln>
          <a:effectLst/>
        </p:spPr>
        <p:txBody>
          <a:bodyPr wrap="none" anchor="ctr"/>
          <a:lstStyle/>
          <a:p>
            <a:endParaRPr lang="en-US"/>
          </a:p>
        </p:txBody>
      </p:sp>
      <p:sp>
        <p:nvSpPr>
          <p:cNvPr id="945169" name="Line 17"/>
          <p:cNvSpPr>
            <a:spLocks noChangeShapeType="1"/>
          </p:cNvSpPr>
          <p:nvPr/>
        </p:nvSpPr>
        <p:spPr bwMode="auto">
          <a:xfrm flipH="1">
            <a:off x="1647825" y="3381375"/>
            <a:ext cx="3695700" cy="269875"/>
          </a:xfrm>
          <a:prstGeom prst="line">
            <a:avLst/>
          </a:prstGeom>
          <a:noFill/>
          <a:ln w="25400">
            <a:solidFill>
              <a:schemeClr val="tx1"/>
            </a:solidFill>
            <a:round/>
            <a:headEnd/>
            <a:tailEnd/>
          </a:ln>
          <a:effectLst/>
        </p:spPr>
        <p:txBody>
          <a:bodyPr wrap="none" anchor="ctr"/>
          <a:lstStyle/>
          <a:p>
            <a:endParaRPr lang="en-US"/>
          </a:p>
        </p:txBody>
      </p:sp>
      <p:sp>
        <p:nvSpPr>
          <p:cNvPr id="945170" name="Line 18"/>
          <p:cNvSpPr>
            <a:spLocks noChangeShapeType="1"/>
          </p:cNvSpPr>
          <p:nvPr/>
        </p:nvSpPr>
        <p:spPr bwMode="auto">
          <a:xfrm>
            <a:off x="1647825" y="3651250"/>
            <a:ext cx="3698875" cy="22225"/>
          </a:xfrm>
          <a:prstGeom prst="line">
            <a:avLst/>
          </a:prstGeom>
          <a:noFill/>
          <a:ln w="25400">
            <a:solidFill>
              <a:schemeClr val="tx1"/>
            </a:solidFill>
            <a:round/>
            <a:headEnd/>
            <a:tailEnd/>
          </a:ln>
          <a:effectLst/>
        </p:spPr>
        <p:txBody>
          <a:bodyPr wrap="none" anchor="ctr"/>
          <a:lstStyle/>
          <a:p>
            <a:endParaRPr lang="en-US"/>
          </a:p>
        </p:txBody>
      </p:sp>
      <p:sp>
        <p:nvSpPr>
          <p:cNvPr id="945171" name="Line 19"/>
          <p:cNvSpPr>
            <a:spLocks noChangeShapeType="1"/>
          </p:cNvSpPr>
          <p:nvPr/>
        </p:nvSpPr>
        <p:spPr bwMode="auto">
          <a:xfrm flipV="1">
            <a:off x="2343150" y="3863975"/>
            <a:ext cx="3200400" cy="12287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47206" name="Picture 6" descr="10_20bHIVInfectedCell-U"/>
          <p:cNvPicPr>
            <a:picLocks noChangeAspect="1" noChangeArrowheads="1"/>
          </p:cNvPicPr>
          <p:nvPr/>
        </p:nvPicPr>
        <p:blipFill>
          <a:blip r:embed="rId5" cstate="print"/>
          <a:srcRect/>
          <a:stretch>
            <a:fillRect/>
          </a:stretch>
        </p:blipFill>
        <p:spPr bwMode="auto">
          <a:xfrm>
            <a:off x="388938" y="212725"/>
            <a:ext cx="8366125" cy="6591300"/>
          </a:xfrm>
          <a:prstGeom prst="rect">
            <a:avLst/>
          </a:prstGeom>
          <a:noFill/>
        </p:spPr>
      </p:pic>
      <p:sp>
        <p:nvSpPr>
          <p:cNvPr id="947207" name="Text Box 7"/>
          <p:cNvSpPr txBox="1">
            <a:spLocks noChangeArrowheads="1"/>
          </p:cNvSpPr>
          <p:nvPr/>
        </p:nvSpPr>
        <p:spPr bwMode="auto">
          <a:xfrm>
            <a:off x="741363" y="2546350"/>
            <a:ext cx="1392237" cy="1022350"/>
          </a:xfrm>
          <a:prstGeom prst="rect">
            <a:avLst/>
          </a:prstGeom>
          <a:noFill/>
          <a:ln w="9525">
            <a:noFill/>
            <a:miter lim="800000"/>
            <a:headEnd/>
            <a:tailEnd/>
          </a:ln>
          <a:effectLst/>
        </p:spPr>
        <p:txBody>
          <a:bodyPr wrap="none" lIns="0" tIns="0" rIns="0" bIns="0"/>
          <a:lstStyle/>
          <a:p>
            <a:pPr algn="l">
              <a:lnSpc>
                <a:spcPct val="90000"/>
              </a:lnSpc>
            </a:pPr>
            <a:r>
              <a:rPr lang="en-US" b="1"/>
              <a:t>Double-</a:t>
            </a:r>
          </a:p>
          <a:p>
            <a:pPr algn="l">
              <a:lnSpc>
                <a:spcPct val="90000"/>
              </a:lnSpc>
            </a:pPr>
            <a:r>
              <a:rPr lang="en-US" b="1"/>
              <a:t>stranded</a:t>
            </a:r>
          </a:p>
          <a:p>
            <a:pPr algn="l">
              <a:lnSpc>
                <a:spcPct val="90000"/>
              </a:lnSpc>
            </a:pPr>
            <a:r>
              <a:rPr lang="en-US" b="1"/>
              <a:t>DNA</a:t>
            </a:r>
          </a:p>
        </p:txBody>
      </p:sp>
      <p:sp>
        <p:nvSpPr>
          <p:cNvPr id="947208" name="Text Box 8"/>
          <p:cNvSpPr txBox="1">
            <a:spLocks noChangeArrowheads="1"/>
          </p:cNvSpPr>
          <p:nvPr/>
        </p:nvSpPr>
        <p:spPr bwMode="auto">
          <a:xfrm>
            <a:off x="741363" y="3800475"/>
            <a:ext cx="1265237" cy="1319213"/>
          </a:xfrm>
          <a:prstGeom prst="rect">
            <a:avLst/>
          </a:prstGeom>
          <a:noFill/>
          <a:ln w="9525">
            <a:noFill/>
            <a:miter lim="800000"/>
            <a:headEnd/>
            <a:tailEnd/>
          </a:ln>
          <a:effectLst/>
        </p:spPr>
        <p:txBody>
          <a:bodyPr wrap="none" lIns="0" tIns="0" rIns="0" bIns="0"/>
          <a:lstStyle/>
          <a:p>
            <a:pPr algn="l">
              <a:lnSpc>
                <a:spcPct val="90000"/>
              </a:lnSpc>
            </a:pPr>
            <a:r>
              <a:rPr lang="en-US" b="1"/>
              <a:t>Viral</a:t>
            </a:r>
          </a:p>
          <a:p>
            <a:pPr algn="l">
              <a:lnSpc>
                <a:spcPct val="90000"/>
              </a:lnSpc>
            </a:pPr>
            <a:r>
              <a:rPr lang="en-US" b="1"/>
              <a:t>RNA</a:t>
            </a:r>
          </a:p>
          <a:p>
            <a:pPr algn="l">
              <a:lnSpc>
                <a:spcPct val="90000"/>
              </a:lnSpc>
            </a:pPr>
            <a:r>
              <a:rPr lang="en-US" b="1"/>
              <a:t>and</a:t>
            </a:r>
          </a:p>
          <a:p>
            <a:pPr algn="l">
              <a:lnSpc>
                <a:spcPct val="90000"/>
              </a:lnSpc>
            </a:pPr>
            <a:r>
              <a:rPr lang="en-US" b="1"/>
              <a:t>proteins</a:t>
            </a:r>
          </a:p>
        </p:txBody>
      </p:sp>
      <p:sp>
        <p:nvSpPr>
          <p:cNvPr id="947209" name="Text Box 9"/>
          <p:cNvSpPr txBox="1">
            <a:spLocks noChangeArrowheads="1"/>
          </p:cNvSpPr>
          <p:nvPr/>
        </p:nvSpPr>
        <p:spPr bwMode="auto">
          <a:xfrm>
            <a:off x="749300" y="1665288"/>
            <a:ext cx="1036638" cy="650875"/>
          </a:xfrm>
          <a:prstGeom prst="rect">
            <a:avLst/>
          </a:prstGeom>
          <a:noFill/>
          <a:ln w="9525">
            <a:noFill/>
            <a:miter lim="800000"/>
            <a:headEnd/>
            <a:tailEnd/>
          </a:ln>
          <a:effectLst/>
        </p:spPr>
        <p:txBody>
          <a:bodyPr wrap="none" lIns="0" tIns="0" rIns="0" bIns="0"/>
          <a:lstStyle/>
          <a:p>
            <a:pPr algn="l">
              <a:lnSpc>
                <a:spcPct val="90000"/>
              </a:lnSpc>
            </a:pPr>
            <a:r>
              <a:rPr lang="en-US" b="1"/>
              <a:t>DNA</a:t>
            </a:r>
          </a:p>
          <a:p>
            <a:pPr algn="l">
              <a:lnSpc>
                <a:spcPct val="90000"/>
              </a:lnSpc>
            </a:pPr>
            <a:r>
              <a:rPr lang="en-US" b="1"/>
              <a:t>strand</a:t>
            </a:r>
          </a:p>
        </p:txBody>
      </p:sp>
      <p:sp>
        <p:nvSpPr>
          <p:cNvPr id="947210" name="Text Box 10"/>
          <p:cNvSpPr txBox="1">
            <a:spLocks noChangeArrowheads="1"/>
          </p:cNvSpPr>
          <p:nvPr/>
        </p:nvSpPr>
        <p:spPr bwMode="auto">
          <a:xfrm>
            <a:off x="747713" y="796925"/>
            <a:ext cx="1443037" cy="319088"/>
          </a:xfrm>
          <a:prstGeom prst="rect">
            <a:avLst/>
          </a:prstGeom>
          <a:noFill/>
          <a:ln w="9525">
            <a:noFill/>
            <a:miter lim="800000"/>
            <a:headEnd/>
            <a:tailEnd/>
          </a:ln>
          <a:effectLst/>
        </p:spPr>
        <p:txBody>
          <a:bodyPr wrap="none" lIns="0" tIns="0" rIns="0" bIns="0"/>
          <a:lstStyle/>
          <a:p>
            <a:pPr algn="l">
              <a:lnSpc>
                <a:spcPct val="90000"/>
              </a:lnSpc>
            </a:pPr>
            <a:r>
              <a:rPr lang="en-US" b="1"/>
              <a:t>Viral RNA</a:t>
            </a:r>
          </a:p>
        </p:txBody>
      </p:sp>
      <p:sp>
        <p:nvSpPr>
          <p:cNvPr id="947211" name="Text Box 11"/>
          <p:cNvSpPr txBox="1">
            <a:spLocks noChangeArrowheads="1"/>
          </p:cNvSpPr>
          <p:nvPr/>
        </p:nvSpPr>
        <p:spPr bwMode="auto">
          <a:xfrm>
            <a:off x="5541963" y="1389063"/>
            <a:ext cx="1358900" cy="311150"/>
          </a:xfrm>
          <a:prstGeom prst="rect">
            <a:avLst/>
          </a:prstGeom>
          <a:noFill/>
          <a:ln w="9525">
            <a:noFill/>
            <a:miter lim="800000"/>
            <a:headEnd/>
            <a:tailEnd/>
          </a:ln>
          <a:effectLst/>
        </p:spPr>
        <p:txBody>
          <a:bodyPr wrap="none" lIns="0" tIns="0" rIns="0" bIns="0"/>
          <a:lstStyle/>
          <a:p>
            <a:pPr algn="l">
              <a:lnSpc>
                <a:spcPct val="90000"/>
              </a:lnSpc>
            </a:pPr>
            <a:r>
              <a:rPr lang="en-US" b="1"/>
              <a:t>N</a:t>
            </a:r>
            <a:r>
              <a:rPr lang="en-US" sz="2000" b="1"/>
              <a:t>UCLEUS</a:t>
            </a:r>
            <a:endParaRPr lang="en-US" b="1"/>
          </a:p>
        </p:txBody>
      </p:sp>
      <p:sp>
        <p:nvSpPr>
          <p:cNvPr id="947212" name="Text Box 12"/>
          <p:cNvSpPr txBox="1">
            <a:spLocks noChangeArrowheads="1"/>
          </p:cNvSpPr>
          <p:nvPr/>
        </p:nvSpPr>
        <p:spPr bwMode="auto">
          <a:xfrm>
            <a:off x="5818188" y="835025"/>
            <a:ext cx="1773237" cy="319088"/>
          </a:xfrm>
          <a:prstGeom prst="rect">
            <a:avLst/>
          </a:prstGeom>
          <a:noFill/>
          <a:ln w="9525">
            <a:noFill/>
            <a:miter lim="800000"/>
            <a:headEnd/>
            <a:tailEnd/>
          </a:ln>
          <a:effectLst/>
        </p:spPr>
        <p:txBody>
          <a:bodyPr wrap="none" lIns="0" tIns="0" rIns="0" bIns="0"/>
          <a:lstStyle/>
          <a:p>
            <a:pPr algn="l">
              <a:lnSpc>
                <a:spcPct val="90000"/>
              </a:lnSpc>
            </a:pPr>
            <a:r>
              <a:rPr lang="en-US" b="1"/>
              <a:t>C</a:t>
            </a:r>
            <a:r>
              <a:rPr lang="en-US" sz="2000" b="1"/>
              <a:t>YTOPLASM</a:t>
            </a:r>
            <a:endParaRPr lang="en-US" b="1"/>
          </a:p>
        </p:txBody>
      </p:sp>
      <p:sp>
        <p:nvSpPr>
          <p:cNvPr id="947213" name="Text Box 13"/>
          <p:cNvSpPr txBox="1">
            <a:spLocks noChangeArrowheads="1"/>
          </p:cNvSpPr>
          <p:nvPr/>
        </p:nvSpPr>
        <p:spPr bwMode="auto">
          <a:xfrm>
            <a:off x="6124575" y="1749425"/>
            <a:ext cx="2085975" cy="650875"/>
          </a:xfrm>
          <a:prstGeom prst="rect">
            <a:avLst/>
          </a:prstGeom>
          <a:noFill/>
          <a:ln w="9525">
            <a:noFill/>
            <a:miter lim="800000"/>
            <a:headEnd/>
            <a:tailEnd/>
          </a:ln>
          <a:effectLst/>
        </p:spPr>
        <p:txBody>
          <a:bodyPr wrap="none" lIns="0" tIns="0" rIns="0" bIns="0"/>
          <a:lstStyle/>
          <a:p>
            <a:pPr algn="l">
              <a:lnSpc>
                <a:spcPct val="90000"/>
              </a:lnSpc>
            </a:pPr>
            <a:r>
              <a:rPr lang="en-US" b="1"/>
              <a:t>Chromosomal</a:t>
            </a:r>
          </a:p>
          <a:p>
            <a:pPr algn="l">
              <a:lnSpc>
                <a:spcPct val="90000"/>
              </a:lnSpc>
            </a:pPr>
            <a:r>
              <a:rPr lang="en-US" b="1"/>
              <a:t>DNA</a:t>
            </a:r>
          </a:p>
        </p:txBody>
      </p:sp>
      <p:sp>
        <p:nvSpPr>
          <p:cNvPr id="947214" name="Text Box 14"/>
          <p:cNvSpPr txBox="1">
            <a:spLocks noChangeArrowheads="1"/>
          </p:cNvSpPr>
          <p:nvPr/>
        </p:nvSpPr>
        <p:spPr bwMode="auto">
          <a:xfrm>
            <a:off x="6950075" y="2547938"/>
            <a:ext cx="1392238" cy="1022350"/>
          </a:xfrm>
          <a:prstGeom prst="rect">
            <a:avLst/>
          </a:prstGeom>
          <a:noFill/>
          <a:ln w="9525">
            <a:noFill/>
            <a:miter lim="800000"/>
            <a:headEnd/>
            <a:tailEnd/>
          </a:ln>
          <a:effectLst/>
        </p:spPr>
        <p:txBody>
          <a:bodyPr wrap="none" lIns="0" tIns="0" rIns="0" bIns="0"/>
          <a:lstStyle/>
          <a:p>
            <a:pPr algn="l">
              <a:lnSpc>
                <a:spcPct val="90000"/>
              </a:lnSpc>
            </a:pPr>
            <a:r>
              <a:rPr lang="en-US" b="1"/>
              <a:t>Provirus</a:t>
            </a:r>
          </a:p>
          <a:p>
            <a:pPr algn="l">
              <a:lnSpc>
                <a:spcPct val="90000"/>
              </a:lnSpc>
            </a:pPr>
            <a:r>
              <a:rPr lang="en-US" b="1"/>
              <a:t>DNA</a:t>
            </a:r>
          </a:p>
        </p:txBody>
      </p:sp>
      <p:sp>
        <p:nvSpPr>
          <p:cNvPr id="947215" name="Text Box 15"/>
          <p:cNvSpPr txBox="1">
            <a:spLocks noChangeArrowheads="1"/>
          </p:cNvSpPr>
          <p:nvPr/>
        </p:nvSpPr>
        <p:spPr bwMode="auto">
          <a:xfrm>
            <a:off x="6107113" y="4552950"/>
            <a:ext cx="868362" cy="352425"/>
          </a:xfrm>
          <a:prstGeom prst="rect">
            <a:avLst/>
          </a:prstGeom>
          <a:noFill/>
          <a:ln w="9525">
            <a:noFill/>
            <a:miter lim="800000"/>
            <a:headEnd/>
            <a:tailEnd/>
          </a:ln>
          <a:effectLst/>
        </p:spPr>
        <p:txBody>
          <a:bodyPr wrap="none" lIns="0" tIns="0" rIns="0" bIns="0"/>
          <a:lstStyle/>
          <a:p>
            <a:pPr algn="l">
              <a:lnSpc>
                <a:spcPct val="90000"/>
              </a:lnSpc>
            </a:pPr>
            <a:r>
              <a:rPr lang="en-US" b="1"/>
              <a:t>RNA</a:t>
            </a:r>
          </a:p>
        </p:txBody>
      </p:sp>
      <p:sp>
        <p:nvSpPr>
          <p:cNvPr id="947216" name="Oval 16"/>
          <p:cNvSpPr>
            <a:spLocks noChangeArrowheads="1"/>
          </p:cNvSpPr>
          <p:nvPr/>
        </p:nvSpPr>
        <p:spPr bwMode="auto">
          <a:xfrm>
            <a:off x="2520950" y="2166938"/>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17" name="Text Box 17"/>
          <p:cNvSpPr txBox="1">
            <a:spLocks noChangeArrowheads="1"/>
          </p:cNvSpPr>
          <p:nvPr/>
        </p:nvSpPr>
        <p:spPr bwMode="auto">
          <a:xfrm>
            <a:off x="2573338" y="2208213"/>
            <a:ext cx="249237"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2</a:t>
            </a:r>
          </a:p>
        </p:txBody>
      </p:sp>
      <p:sp>
        <p:nvSpPr>
          <p:cNvPr id="947218" name="Oval 18"/>
          <p:cNvSpPr>
            <a:spLocks noChangeArrowheads="1"/>
          </p:cNvSpPr>
          <p:nvPr/>
        </p:nvSpPr>
        <p:spPr bwMode="auto">
          <a:xfrm>
            <a:off x="2524125" y="1119188"/>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19" name="Text Box 19"/>
          <p:cNvSpPr txBox="1">
            <a:spLocks noChangeArrowheads="1"/>
          </p:cNvSpPr>
          <p:nvPr/>
        </p:nvSpPr>
        <p:spPr bwMode="auto">
          <a:xfrm>
            <a:off x="2573338" y="1160463"/>
            <a:ext cx="249237"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1</a:t>
            </a:r>
          </a:p>
        </p:txBody>
      </p:sp>
      <p:sp>
        <p:nvSpPr>
          <p:cNvPr id="947220" name="Line 20"/>
          <p:cNvSpPr>
            <a:spLocks noChangeShapeType="1"/>
          </p:cNvSpPr>
          <p:nvPr/>
        </p:nvSpPr>
        <p:spPr bwMode="auto">
          <a:xfrm flipV="1">
            <a:off x="1724025" y="2055813"/>
            <a:ext cx="692150" cy="95250"/>
          </a:xfrm>
          <a:prstGeom prst="line">
            <a:avLst/>
          </a:prstGeom>
          <a:noFill/>
          <a:ln w="25400">
            <a:solidFill>
              <a:schemeClr val="tx1"/>
            </a:solidFill>
            <a:round/>
            <a:headEnd/>
            <a:tailEnd/>
          </a:ln>
          <a:effectLst/>
        </p:spPr>
        <p:txBody>
          <a:bodyPr wrap="none" anchor="ctr"/>
          <a:lstStyle/>
          <a:p>
            <a:endParaRPr lang="en-US"/>
          </a:p>
        </p:txBody>
      </p:sp>
      <p:sp>
        <p:nvSpPr>
          <p:cNvPr id="947221" name="Oval 21"/>
          <p:cNvSpPr>
            <a:spLocks noChangeArrowheads="1"/>
          </p:cNvSpPr>
          <p:nvPr/>
        </p:nvSpPr>
        <p:spPr bwMode="auto">
          <a:xfrm>
            <a:off x="4849813" y="3665538"/>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22" name="Text Box 22"/>
          <p:cNvSpPr txBox="1">
            <a:spLocks noChangeArrowheads="1"/>
          </p:cNvSpPr>
          <p:nvPr/>
        </p:nvSpPr>
        <p:spPr bwMode="auto">
          <a:xfrm>
            <a:off x="4902200" y="3706813"/>
            <a:ext cx="249238"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5</a:t>
            </a:r>
          </a:p>
        </p:txBody>
      </p:sp>
      <p:sp>
        <p:nvSpPr>
          <p:cNvPr id="947223" name="Oval 23"/>
          <p:cNvSpPr>
            <a:spLocks noChangeArrowheads="1"/>
          </p:cNvSpPr>
          <p:nvPr/>
        </p:nvSpPr>
        <p:spPr bwMode="auto">
          <a:xfrm>
            <a:off x="4852988" y="2617788"/>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24" name="Text Box 24"/>
          <p:cNvSpPr txBox="1">
            <a:spLocks noChangeArrowheads="1"/>
          </p:cNvSpPr>
          <p:nvPr/>
        </p:nvSpPr>
        <p:spPr bwMode="auto">
          <a:xfrm>
            <a:off x="4902200" y="2659063"/>
            <a:ext cx="249238"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3</a:t>
            </a:r>
          </a:p>
        </p:txBody>
      </p:sp>
      <p:sp>
        <p:nvSpPr>
          <p:cNvPr id="947225" name="Oval 25"/>
          <p:cNvSpPr>
            <a:spLocks noChangeArrowheads="1"/>
          </p:cNvSpPr>
          <p:nvPr/>
        </p:nvSpPr>
        <p:spPr bwMode="auto">
          <a:xfrm>
            <a:off x="5975350" y="3394075"/>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26" name="Text Box 26"/>
          <p:cNvSpPr txBox="1">
            <a:spLocks noChangeArrowheads="1"/>
          </p:cNvSpPr>
          <p:nvPr/>
        </p:nvSpPr>
        <p:spPr bwMode="auto">
          <a:xfrm>
            <a:off x="6027738" y="3435350"/>
            <a:ext cx="249237"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4</a:t>
            </a:r>
          </a:p>
        </p:txBody>
      </p:sp>
      <p:sp>
        <p:nvSpPr>
          <p:cNvPr id="947227" name="Line 27"/>
          <p:cNvSpPr>
            <a:spLocks noChangeShapeType="1"/>
          </p:cNvSpPr>
          <p:nvPr/>
        </p:nvSpPr>
        <p:spPr bwMode="auto">
          <a:xfrm flipV="1">
            <a:off x="6594475" y="2741613"/>
            <a:ext cx="342900" cy="269875"/>
          </a:xfrm>
          <a:prstGeom prst="line">
            <a:avLst/>
          </a:prstGeom>
          <a:noFill/>
          <a:ln w="25400">
            <a:solidFill>
              <a:schemeClr val="tx1"/>
            </a:solidFill>
            <a:round/>
            <a:headEnd/>
            <a:tailEnd/>
          </a:ln>
          <a:effectLst/>
        </p:spPr>
        <p:txBody>
          <a:bodyPr wrap="none" anchor="ctr"/>
          <a:lstStyle/>
          <a:p>
            <a:endParaRPr lang="en-US"/>
          </a:p>
        </p:txBody>
      </p:sp>
      <p:sp>
        <p:nvSpPr>
          <p:cNvPr id="947228" name="Line 28"/>
          <p:cNvSpPr>
            <a:spLocks noChangeShapeType="1"/>
          </p:cNvSpPr>
          <p:nvPr/>
        </p:nvSpPr>
        <p:spPr bwMode="auto">
          <a:xfrm flipV="1">
            <a:off x="5873750" y="1970088"/>
            <a:ext cx="225425" cy="266700"/>
          </a:xfrm>
          <a:prstGeom prst="line">
            <a:avLst/>
          </a:prstGeom>
          <a:noFill/>
          <a:ln w="25400">
            <a:solidFill>
              <a:schemeClr val="tx1"/>
            </a:solidFill>
            <a:round/>
            <a:headEnd/>
            <a:tailEnd/>
          </a:ln>
          <a:effectLst/>
        </p:spPr>
        <p:txBody>
          <a:bodyPr wrap="none" anchor="ctr"/>
          <a:lstStyle/>
          <a:p>
            <a:endParaRPr lang="en-US"/>
          </a:p>
        </p:txBody>
      </p:sp>
      <p:sp>
        <p:nvSpPr>
          <p:cNvPr id="947229" name="Oval 29"/>
          <p:cNvSpPr>
            <a:spLocks noChangeArrowheads="1"/>
          </p:cNvSpPr>
          <p:nvPr/>
        </p:nvSpPr>
        <p:spPr bwMode="auto">
          <a:xfrm>
            <a:off x="3349625" y="5181600"/>
            <a:ext cx="361950" cy="361950"/>
          </a:xfrm>
          <a:prstGeom prst="ellipse">
            <a:avLst/>
          </a:prstGeom>
          <a:solidFill>
            <a:srgbClr val="EF1A23"/>
          </a:solidFill>
          <a:ln w="9525">
            <a:noFill/>
            <a:round/>
            <a:headEnd/>
            <a:tailEnd/>
          </a:ln>
          <a:effectLst/>
        </p:spPr>
        <p:txBody>
          <a:bodyPr wrap="none" anchor="ctr"/>
          <a:lstStyle/>
          <a:p>
            <a:endParaRPr lang="en-US"/>
          </a:p>
        </p:txBody>
      </p:sp>
      <p:sp>
        <p:nvSpPr>
          <p:cNvPr id="947230" name="Text Box 30"/>
          <p:cNvSpPr txBox="1">
            <a:spLocks noChangeArrowheads="1"/>
          </p:cNvSpPr>
          <p:nvPr/>
        </p:nvSpPr>
        <p:spPr bwMode="auto">
          <a:xfrm>
            <a:off x="3409950" y="5224463"/>
            <a:ext cx="249238" cy="285750"/>
          </a:xfrm>
          <a:prstGeom prst="rect">
            <a:avLst/>
          </a:prstGeom>
          <a:noFill/>
          <a:ln w="9525">
            <a:noFill/>
            <a:miter lim="800000"/>
            <a:headEnd/>
            <a:tailEnd/>
          </a:ln>
          <a:effectLst/>
        </p:spPr>
        <p:txBody>
          <a:bodyPr wrap="none" lIns="0" tIns="0" rIns="0" bIns="0"/>
          <a:lstStyle/>
          <a:p>
            <a:pPr algn="ctr">
              <a:lnSpc>
                <a:spcPct val="90000"/>
              </a:lnSpc>
            </a:pPr>
            <a:r>
              <a:rPr lang="en-US" sz="2100" b="1">
                <a:solidFill>
                  <a:schemeClr val="bg1"/>
                </a:solidFill>
              </a:rPr>
              <a:t>6</a:t>
            </a:r>
          </a:p>
        </p:txBody>
      </p:sp>
    </p:spTree>
    <p:custDataLst>
      <p:tags r:id="rId1"/>
    </p:custData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Grp="1" noChangeArrowheads="1"/>
          </p:cNvSpPr>
          <p:nvPr>
            <p:ph type="title"/>
          </p:nvPr>
        </p:nvSpPr>
        <p:spPr>
          <a:xfrm>
            <a:off x="171450" y="169863"/>
            <a:ext cx="8543925" cy="914400"/>
          </a:xfrm>
        </p:spPr>
        <p:txBody>
          <a:bodyPr/>
          <a:lstStyle/>
          <a:p>
            <a:pPr marL="1030288" indent="-1030288">
              <a:tabLst>
                <a:tab pos="969963" algn="l"/>
              </a:tabLst>
            </a:pPr>
            <a:r>
              <a:rPr lang="en-US" sz="3200"/>
              <a:t>10.21 Viroids and prions are formidable pathogens in plants and animals</a:t>
            </a:r>
          </a:p>
        </p:txBody>
      </p:sp>
      <p:sp>
        <p:nvSpPr>
          <p:cNvPr id="949251" name="Rectangle 3"/>
          <p:cNvSpPr>
            <a:spLocks noGrp="1" noChangeArrowheads="1"/>
          </p:cNvSpPr>
          <p:nvPr>
            <p:ph type="body" idx="1"/>
          </p:nvPr>
        </p:nvSpPr>
        <p:spPr>
          <a:xfrm>
            <a:off x="44450" y="1282700"/>
            <a:ext cx="8534400" cy="5448300"/>
          </a:xfrm>
        </p:spPr>
        <p:txBody>
          <a:bodyPr/>
          <a:lstStyle/>
          <a:p>
            <a:pPr marL="455613" lvl="1">
              <a:spcBef>
                <a:spcPct val="30000"/>
              </a:spcBef>
            </a:pPr>
            <a:r>
              <a:rPr lang="en-US" sz="2800"/>
              <a:t>Some infectious agents are made only of RNA or protein</a:t>
            </a:r>
          </a:p>
          <a:p>
            <a:pPr marL="1146175" lvl="2" indent="-344488">
              <a:spcBef>
                <a:spcPct val="30000"/>
              </a:spcBef>
              <a:buFontTx/>
              <a:buChar char="–"/>
            </a:pPr>
            <a:r>
              <a:rPr lang="en-US" sz="2400" b="1"/>
              <a:t>Viroids</a:t>
            </a:r>
            <a:r>
              <a:rPr lang="en-US" sz="2400"/>
              <a:t>: circular RNA molecules that infect plants</a:t>
            </a:r>
            <a:endParaRPr lang="en-US"/>
          </a:p>
          <a:p>
            <a:pPr marL="1825625" lvl="3" indent="-333375">
              <a:spcBef>
                <a:spcPct val="30000"/>
              </a:spcBef>
              <a:buFontTx/>
              <a:buChar char="–"/>
            </a:pPr>
            <a:r>
              <a:rPr lang="en-US"/>
              <a:t>Replicate within host cells without producing proteins</a:t>
            </a:r>
          </a:p>
          <a:p>
            <a:pPr marL="1825625" lvl="3" indent="-333375">
              <a:spcBef>
                <a:spcPct val="30000"/>
              </a:spcBef>
              <a:buFontTx/>
              <a:buChar char="–"/>
            </a:pPr>
            <a:r>
              <a:rPr lang="en-US"/>
              <a:t>Interfere with plant growth</a:t>
            </a:r>
          </a:p>
          <a:p>
            <a:pPr marL="1146175" lvl="2" indent="-344488">
              <a:spcBef>
                <a:spcPct val="30000"/>
              </a:spcBef>
              <a:buFontTx/>
              <a:buChar char="–"/>
            </a:pPr>
            <a:r>
              <a:rPr lang="en-US" sz="2400" b="1"/>
              <a:t>Prions</a:t>
            </a:r>
            <a:r>
              <a:rPr lang="en-US" sz="2400"/>
              <a:t>: infectious proteins that cause brain diseases in animals</a:t>
            </a:r>
            <a:endParaRPr lang="en-US"/>
          </a:p>
          <a:p>
            <a:pPr marL="1825625" lvl="3" indent="-333375">
              <a:spcBef>
                <a:spcPct val="30000"/>
              </a:spcBef>
              <a:buFontTx/>
              <a:buChar char="–"/>
            </a:pPr>
            <a:r>
              <a:rPr lang="en-US"/>
              <a:t>Misfolded forms of normal brain proteins</a:t>
            </a:r>
          </a:p>
          <a:p>
            <a:pPr marL="1825625" lvl="3" indent="-333375">
              <a:spcBef>
                <a:spcPct val="30000"/>
              </a:spcBef>
              <a:buFontTx/>
              <a:buChar char="–"/>
            </a:pPr>
            <a:r>
              <a:rPr lang="en-US"/>
              <a:t>Convert normal protein to misfolded form</a:t>
            </a:r>
          </a:p>
          <a:p>
            <a:pPr marL="1825625" lvl="3" indent="-333375">
              <a:spcBef>
                <a:spcPct val="30000"/>
              </a:spcBef>
            </a:pPr>
            <a:endParaRPr lang="en-US"/>
          </a:p>
        </p:txBody>
      </p:sp>
      <p:sp>
        <p:nvSpPr>
          <p:cNvPr id="9492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4925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4925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4925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Grp="1" noChangeArrowheads="1"/>
          </p:cNvSpPr>
          <p:nvPr>
            <p:ph type="title"/>
          </p:nvPr>
        </p:nvSpPr>
        <p:spPr>
          <a:xfrm>
            <a:off x="168275" y="169863"/>
            <a:ext cx="8543925" cy="503237"/>
          </a:xfrm>
        </p:spPr>
        <p:txBody>
          <a:bodyPr/>
          <a:lstStyle/>
          <a:p>
            <a:pPr marL="1146175" indent="-1146175"/>
            <a:r>
              <a:rPr lang="en-US" sz="3200"/>
              <a:t>10.22 Bacteria can transfer DNA in three ways</a:t>
            </a:r>
          </a:p>
        </p:txBody>
      </p:sp>
      <p:sp>
        <p:nvSpPr>
          <p:cNvPr id="951299" name="Rectangle 3"/>
          <p:cNvSpPr>
            <a:spLocks noGrp="1" noChangeArrowheads="1"/>
          </p:cNvSpPr>
          <p:nvPr>
            <p:ph type="body" idx="1"/>
          </p:nvPr>
        </p:nvSpPr>
        <p:spPr>
          <a:xfrm>
            <a:off x="44450" y="1282700"/>
            <a:ext cx="8521700" cy="5367338"/>
          </a:xfrm>
        </p:spPr>
        <p:txBody>
          <a:bodyPr/>
          <a:lstStyle/>
          <a:p>
            <a:pPr marL="455613" lvl="1">
              <a:spcBef>
                <a:spcPct val="30000"/>
              </a:spcBef>
            </a:pPr>
            <a:r>
              <a:rPr lang="en-US" sz="2800"/>
              <a:t>Three mechanisms allow transfer of bacterial DNA</a:t>
            </a:r>
          </a:p>
          <a:p>
            <a:pPr marL="1146175" lvl="2" indent="-344488">
              <a:spcBef>
                <a:spcPct val="30000"/>
              </a:spcBef>
              <a:buFontTx/>
              <a:buChar char="–"/>
            </a:pPr>
            <a:r>
              <a:rPr lang="en-US" sz="2400" b="1"/>
              <a:t>Transformation</a:t>
            </a:r>
            <a:r>
              <a:rPr lang="en-US" sz="2400"/>
              <a:t> is the uptake of DNA from the surrounding environment</a:t>
            </a:r>
          </a:p>
          <a:p>
            <a:pPr marL="1146175" lvl="2" indent="-344488">
              <a:spcBef>
                <a:spcPct val="30000"/>
              </a:spcBef>
              <a:buFontTx/>
              <a:buChar char="–"/>
            </a:pPr>
            <a:r>
              <a:rPr lang="en-US" sz="2400" b="1"/>
              <a:t>Transduction</a:t>
            </a:r>
            <a:r>
              <a:rPr lang="en-US" sz="2400"/>
              <a:t> is gene transfer through bacteriophages</a:t>
            </a:r>
          </a:p>
          <a:p>
            <a:pPr marL="1146175" lvl="2" indent="-344488">
              <a:spcBef>
                <a:spcPct val="30000"/>
              </a:spcBef>
              <a:buFontTx/>
              <a:buChar char="–"/>
            </a:pPr>
            <a:r>
              <a:rPr lang="en-US" sz="2400" b="1"/>
              <a:t>Conjugation</a:t>
            </a:r>
            <a:r>
              <a:rPr lang="en-US" sz="2400"/>
              <a:t> is the transfer of DNA from a donor to a recipient bacterial cell through a cytoplasmic bridge</a:t>
            </a:r>
          </a:p>
          <a:p>
            <a:pPr marL="455613" lvl="1">
              <a:spcBef>
                <a:spcPct val="30000"/>
              </a:spcBef>
            </a:pPr>
            <a:r>
              <a:rPr lang="en-US" sz="2800"/>
              <a:t>Recombination of the transferred DNA with the host bacterial chromosome leads to new combinations of genes</a:t>
            </a:r>
          </a:p>
          <a:p>
            <a:pPr marL="1146175" lvl="2" indent="-344488">
              <a:spcBef>
                <a:spcPct val="30000"/>
              </a:spcBef>
            </a:pPr>
            <a:endParaRPr lang="en-US" sz="1600"/>
          </a:p>
        </p:txBody>
      </p:sp>
      <p:sp>
        <p:nvSpPr>
          <p:cNvPr id="95130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5130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5130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5130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34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53352" name="Picture 8" descr="10_22aTransformation-U"/>
          <p:cNvPicPr>
            <a:picLocks noChangeAspect="1" noChangeArrowheads="1"/>
          </p:cNvPicPr>
          <p:nvPr/>
        </p:nvPicPr>
        <p:blipFill>
          <a:blip r:embed="rId5" cstate="print"/>
          <a:srcRect/>
          <a:stretch>
            <a:fillRect/>
          </a:stretch>
        </p:blipFill>
        <p:spPr bwMode="auto">
          <a:xfrm>
            <a:off x="2260600" y="1031875"/>
            <a:ext cx="4621213" cy="4792663"/>
          </a:xfrm>
          <a:prstGeom prst="rect">
            <a:avLst/>
          </a:prstGeom>
          <a:noFill/>
        </p:spPr>
      </p:pic>
      <p:sp>
        <p:nvSpPr>
          <p:cNvPr id="953353" name="Text Box 9"/>
          <p:cNvSpPr txBox="1">
            <a:spLocks noChangeArrowheads="1"/>
          </p:cNvSpPr>
          <p:nvPr/>
        </p:nvSpPr>
        <p:spPr bwMode="auto">
          <a:xfrm>
            <a:off x="3532188" y="1044575"/>
            <a:ext cx="1757362" cy="692150"/>
          </a:xfrm>
          <a:prstGeom prst="rect">
            <a:avLst/>
          </a:prstGeom>
          <a:noFill/>
          <a:ln w="9525">
            <a:noFill/>
            <a:miter lim="800000"/>
            <a:headEnd/>
            <a:tailEnd/>
          </a:ln>
          <a:effectLst/>
        </p:spPr>
        <p:txBody>
          <a:bodyPr wrap="none" lIns="0" tIns="0" rIns="0" bIns="0"/>
          <a:lstStyle/>
          <a:p>
            <a:pPr algn="l">
              <a:lnSpc>
                <a:spcPct val="90000"/>
              </a:lnSpc>
            </a:pPr>
            <a:r>
              <a:rPr lang="en-US" b="1"/>
              <a:t>DNA enters</a:t>
            </a:r>
          </a:p>
          <a:p>
            <a:pPr algn="l">
              <a:lnSpc>
                <a:spcPct val="90000"/>
              </a:lnSpc>
            </a:pPr>
            <a:r>
              <a:rPr lang="en-US" b="1"/>
              <a:t>cell</a:t>
            </a:r>
          </a:p>
        </p:txBody>
      </p:sp>
      <p:sp>
        <p:nvSpPr>
          <p:cNvPr id="953354" name="Text Box 10"/>
          <p:cNvSpPr txBox="1">
            <a:spLocks noChangeArrowheads="1"/>
          </p:cNvSpPr>
          <p:nvPr/>
        </p:nvSpPr>
        <p:spPr bwMode="auto">
          <a:xfrm>
            <a:off x="3560763" y="4979988"/>
            <a:ext cx="3340100" cy="650875"/>
          </a:xfrm>
          <a:prstGeom prst="rect">
            <a:avLst/>
          </a:prstGeom>
          <a:noFill/>
          <a:ln w="9525">
            <a:noFill/>
            <a:miter lim="800000"/>
            <a:headEnd/>
            <a:tailEnd/>
          </a:ln>
          <a:effectLst/>
        </p:spPr>
        <p:txBody>
          <a:bodyPr wrap="none" lIns="0" tIns="0" rIns="0" bIns="0"/>
          <a:lstStyle/>
          <a:p>
            <a:pPr algn="l">
              <a:lnSpc>
                <a:spcPct val="90000"/>
              </a:lnSpc>
            </a:pPr>
            <a:r>
              <a:rPr lang="en-US" b="1"/>
              <a:t>Bacterial chromosome</a:t>
            </a:r>
          </a:p>
          <a:p>
            <a:pPr algn="l">
              <a:lnSpc>
                <a:spcPct val="90000"/>
              </a:lnSpc>
            </a:pPr>
            <a:r>
              <a:rPr lang="en-US" b="1"/>
              <a:t>(DNA)</a:t>
            </a:r>
          </a:p>
        </p:txBody>
      </p:sp>
      <p:sp>
        <p:nvSpPr>
          <p:cNvPr id="953355" name="Text Box 11"/>
          <p:cNvSpPr txBox="1">
            <a:spLocks noChangeArrowheads="1"/>
          </p:cNvSpPr>
          <p:nvPr/>
        </p:nvSpPr>
        <p:spPr bwMode="auto">
          <a:xfrm>
            <a:off x="2293938" y="3221038"/>
            <a:ext cx="1935162" cy="1327150"/>
          </a:xfrm>
          <a:prstGeom prst="rect">
            <a:avLst/>
          </a:prstGeom>
          <a:noFill/>
          <a:ln w="9525">
            <a:noFill/>
            <a:miter lim="800000"/>
            <a:headEnd/>
            <a:tailEnd/>
          </a:ln>
          <a:effectLst/>
        </p:spPr>
        <p:txBody>
          <a:bodyPr wrap="none" lIns="0" tIns="0" rIns="0" bIns="0"/>
          <a:lstStyle/>
          <a:p>
            <a:pPr algn="l">
              <a:lnSpc>
                <a:spcPct val="90000"/>
              </a:lnSpc>
            </a:pPr>
            <a:r>
              <a:rPr lang="en-US" b="1"/>
              <a:t>Fragment of</a:t>
            </a:r>
          </a:p>
          <a:p>
            <a:pPr algn="l">
              <a:lnSpc>
                <a:spcPct val="90000"/>
              </a:lnSpc>
            </a:pPr>
            <a:r>
              <a:rPr lang="en-US" b="1"/>
              <a:t>DNA from</a:t>
            </a:r>
          </a:p>
          <a:p>
            <a:pPr algn="l">
              <a:lnSpc>
                <a:spcPct val="90000"/>
              </a:lnSpc>
            </a:pPr>
            <a:r>
              <a:rPr lang="en-US" b="1"/>
              <a:t>another</a:t>
            </a:r>
          </a:p>
          <a:p>
            <a:pPr algn="l">
              <a:lnSpc>
                <a:spcPct val="90000"/>
              </a:lnSpc>
            </a:pPr>
            <a:r>
              <a:rPr lang="en-US" b="1"/>
              <a:t>bacterial cell</a:t>
            </a:r>
          </a:p>
        </p:txBody>
      </p:sp>
      <p:sp>
        <p:nvSpPr>
          <p:cNvPr id="953356" name="Line 12"/>
          <p:cNvSpPr>
            <a:spLocks noChangeShapeType="1"/>
          </p:cNvSpPr>
          <p:nvPr/>
        </p:nvSpPr>
        <p:spPr bwMode="auto">
          <a:xfrm flipV="1">
            <a:off x="4778375" y="3562350"/>
            <a:ext cx="390525" cy="1339850"/>
          </a:xfrm>
          <a:prstGeom prst="line">
            <a:avLst/>
          </a:prstGeom>
          <a:noFill/>
          <a:ln w="25400">
            <a:solidFill>
              <a:schemeClr val="tx1"/>
            </a:solidFill>
            <a:round/>
            <a:headEnd/>
            <a:tailEnd/>
          </a:ln>
          <a:effectLst/>
        </p:spPr>
        <p:txBody>
          <a:bodyPr wrap="none" anchor="ctr"/>
          <a:lstStyle/>
          <a:p>
            <a:endParaRPr lang="en-US"/>
          </a:p>
        </p:txBody>
      </p:sp>
      <p:sp>
        <p:nvSpPr>
          <p:cNvPr id="953357" name="Line 13"/>
          <p:cNvSpPr>
            <a:spLocks noChangeShapeType="1"/>
          </p:cNvSpPr>
          <p:nvPr/>
        </p:nvSpPr>
        <p:spPr bwMode="auto">
          <a:xfrm flipV="1">
            <a:off x="2965450" y="2378075"/>
            <a:ext cx="0" cy="8604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55398" name="Picture 6" descr="10_22bTransduction-U"/>
          <p:cNvPicPr>
            <a:picLocks noChangeAspect="1" noChangeArrowheads="1"/>
          </p:cNvPicPr>
          <p:nvPr/>
        </p:nvPicPr>
        <p:blipFill>
          <a:blip r:embed="rId5" cstate="print"/>
          <a:srcRect/>
          <a:stretch>
            <a:fillRect/>
          </a:stretch>
        </p:blipFill>
        <p:spPr bwMode="auto">
          <a:xfrm>
            <a:off x="2401888" y="1206500"/>
            <a:ext cx="4340225" cy="4445000"/>
          </a:xfrm>
          <a:prstGeom prst="rect">
            <a:avLst/>
          </a:prstGeom>
          <a:noFill/>
        </p:spPr>
      </p:pic>
      <p:sp>
        <p:nvSpPr>
          <p:cNvPr id="955399" name="Text Box 7"/>
          <p:cNvSpPr txBox="1">
            <a:spLocks noChangeArrowheads="1"/>
          </p:cNvSpPr>
          <p:nvPr/>
        </p:nvSpPr>
        <p:spPr bwMode="auto">
          <a:xfrm>
            <a:off x="3857625" y="1233488"/>
            <a:ext cx="1011238" cy="371475"/>
          </a:xfrm>
          <a:prstGeom prst="rect">
            <a:avLst/>
          </a:prstGeom>
          <a:noFill/>
          <a:ln w="9525">
            <a:noFill/>
            <a:miter lim="800000"/>
            <a:headEnd/>
            <a:tailEnd/>
          </a:ln>
          <a:effectLst/>
        </p:spPr>
        <p:txBody>
          <a:bodyPr wrap="none" lIns="0" tIns="0" rIns="0" bIns="0"/>
          <a:lstStyle/>
          <a:p>
            <a:pPr algn="l">
              <a:lnSpc>
                <a:spcPct val="90000"/>
              </a:lnSpc>
            </a:pPr>
            <a:r>
              <a:rPr lang="en-US" b="1"/>
              <a:t>Phage</a:t>
            </a:r>
          </a:p>
        </p:txBody>
      </p:sp>
      <p:sp>
        <p:nvSpPr>
          <p:cNvPr id="955400" name="Text Box 8"/>
          <p:cNvSpPr txBox="1">
            <a:spLocks noChangeArrowheads="1"/>
          </p:cNvSpPr>
          <p:nvPr/>
        </p:nvSpPr>
        <p:spPr bwMode="auto">
          <a:xfrm>
            <a:off x="2449513" y="3484563"/>
            <a:ext cx="1985962" cy="2105025"/>
          </a:xfrm>
          <a:prstGeom prst="rect">
            <a:avLst/>
          </a:prstGeom>
          <a:noFill/>
          <a:ln w="9525">
            <a:noFill/>
            <a:miter lim="800000"/>
            <a:headEnd/>
            <a:tailEnd/>
          </a:ln>
          <a:effectLst/>
        </p:spPr>
        <p:txBody>
          <a:bodyPr wrap="none" lIns="0" tIns="0" rIns="0" bIns="0"/>
          <a:lstStyle/>
          <a:p>
            <a:pPr algn="l">
              <a:lnSpc>
                <a:spcPct val="90000"/>
              </a:lnSpc>
            </a:pPr>
            <a:r>
              <a:rPr lang="en-US" b="1"/>
              <a:t>Fragment of</a:t>
            </a:r>
          </a:p>
          <a:p>
            <a:pPr algn="l">
              <a:lnSpc>
                <a:spcPct val="90000"/>
              </a:lnSpc>
            </a:pPr>
            <a:r>
              <a:rPr lang="en-US" b="1"/>
              <a:t>DNA from</a:t>
            </a:r>
          </a:p>
          <a:p>
            <a:pPr algn="l">
              <a:lnSpc>
                <a:spcPct val="90000"/>
              </a:lnSpc>
            </a:pPr>
            <a:r>
              <a:rPr lang="en-US" b="1"/>
              <a:t>another</a:t>
            </a:r>
          </a:p>
          <a:p>
            <a:pPr algn="l">
              <a:lnSpc>
                <a:spcPct val="90000"/>
              </a:lnSpc>
            </a:pPr>
            <a:r>
              <a:rPr lang="en-US" b="1"/>
              <a:t>bacterial cell</a:t>
            </a:r>
          </a:p>
          <a:p>
            <a:pPr algn="l">
              <a:lnSpc>
                <a:spcPct val="90000"/>
              </a:lnSpc>
            </a:pPr>
            <a:r>
              <a:rPr lang="en-US" b="1"/>
              <a:t>(former phage</a:t>
            </a:r>
          </a:p>
          <a:p>
            <a:pPr algn="l">
              <a:lnSpc>
                <a:spcPct val="90000"/>
              </a:lnSpc>
            </a:pPr>
            <a:r>
              <a:rPr lang="en-US" b="1"/>
              <a:t>host)</a:t>
            </a:r>
          </a:p>
        </p:txBody>
      </p:sp>
      <p:sp>
        <p:nvSpPr>
          <p:cNvPr id="955401" name="Line 9"/>
          <p:cNvSpPr>
            <a:spLocks noChangeShapeType="1"/>
          </p:cNvSpPr>
          <p:nvPr/>
        </p:nvSpPr>
        <p:spPr bwMode="auto">
          <a:xfrm>
            <a:off x="4283075" y="1628775"/>
            <a:ext cx="0" cy="498475"/>
          </a:xfrm>
          <a:prstGeom prst="line">
            <a:avLst/>
          </a:prstGeom>
          <a:noFill/>
          <a:ln w="25400">
            <a:solidFill>
              <a:schemeClr val="tx1"/>
            </a:solidFill>
            <a:round/>
            <a:headEnd/>
            <a:tailEnd/>
          </a:ln>
          <a:effectLst/>
        </p:spPr>
        <p:txBody>
          <a:bodyPr wrap="none" anchor="ctr"/>
          <a:lstStyle/>
          <a:p>
            <a:endParaRPr lang="en-US"/>
          </a:p>
        </p:txBody>
      </p:sp>
      <p:sp>
        <p:nvSpPr>
          <p:cNvPr id="955402" name="Line 10"/>
          <p:cNvSpPr>
            <a:spLocks noChangeShapeType="1"/>
          </p:cNvSpPr>
          <p:nvPr/>
        </p:nvSpPr>
        <p:spPr bwMode="auto">
          <a:xfrm flipV="1">
            <a:off x="3390900" y="2374900"/>
            <a:ext cx="1362075" cy="11271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57446" name="Picture 6" descr="10_22cConjugation-U"/>
          <p:cNvPicPr>
            <a:picLocks noChangeAspect="1" noChangeArrowheads="1"/>
          </p:cNvPicPr>
          <p:nvPr/>
        </p:nvPicPr>
        <p:blipFill>
          <a:blip r:embed="rId5" cstate="print"/>
          <a:srcRect/>
          <a:stretch>
            <a:fillRect/>
          </a:stretch>
        </p:blipFill>
        <p:spPr bwMode="auto">
          <a:xfrm>
            <a:off x="1681163" y="1027113"/>
            <a:ext cx="5780087" cy="4803775"/>
          </a:xfrm>
          <a:prstGeom prst="rect">
            <a:avLst/>
          </a:prstGeom>
          <a:noFill/>
        </p:spPr>
      </p:pic>
      <p:sp>
        <p:nvSpPr>
          <p:cNvPr id="957447" name="Text Box 7"/>
          <p:cNvSpPr txBox="1">
            <a:spLocks noChangeArrowheads="1"/>
          </p:cNvSpPr>
          <p:nvPr/>
        </p:nvSpPr>
        <p:spPr bwMode="auto">
          <a:xfrm>
            <a:off x="4365625" y="1052513"/>
            <a:ext cx="2052638" cy="355600"/>
          </a:xfrm>
          <a:prstGeom prst="rect">
            <a:avLst/>
          </a:prstGeom>
          <a:noFill/>
          <a:ln w="9525">
            <a:noFill/>
            <a:miter lim="800000"/>
            <a:headEnd/>
            <a:tailEnd/>
          </a:ln>
          <a:effectLst/>
        </p:spPr>
        <p:txBody>
          <a:bodyPr wrap="none" lIns="0" tIns="0" rIns="0" bIns="0"/>
          <a:lstStyle/>
          <a:p>
            <a:pPr algn="l">
              <a:lnSpc>
                <a:spcPct val="90000"/>
              </a:lnSpc>
            </a:pPr>
            <a:r>
              <a:rPr lang="en-US" b="1"/>
              <a:t>Mating bridge</a:t>
            </a:r>
          </a:p>
        </p:txBody>
      </p:sp>
      <p:sp>
        <p:nvSpPr>
          <p:cNvPr id="957448" name="Text Box 8"/>
          <p:cNvSpPr txBox="1">
            <a:spLocks noChangeArrowheads="1"/>
          </p:cNvSpPr>
          <p:nvPr/>
        </p:nvSpPr>
        <p:spPr bwMode="auto">
          <a:xfrm>
            <a:off x="1719263" y="3281363"/>
            <a:ext cx="1290637" cy="336550"/>
          </a:xfrm>
          <a:prstGeom prst="rect">
            <a:avLst/>
          </a:prstGeom>
          <a:noFill/>
          <a:ln w="9525">
            <a:noFill/>
            <a:miter lim="800000"/>
            <a:headEnd/>
            <a:tailEnd/>
          </a:ln>
          <a:effectLst/>
        </p:spPr>
        <p:txBody>
          <a:bodyPr wrap="none" lIns="0" tIns="0" rIns="0" bIns="0"/>
          <a:lstStyle/>
          <a:p>
            <a:pPr algn="l">
              <a:lnSpc>
                <a:spcPct val="90000"/>
              </a:lnSpc>
            </a:pPr>
            <a:r>
              <a:rPr lang="en-US" b="1"/>
              <a:t>Sex pili</a:t>
            </a:r>
          </a:p>
        </p:txBody>
      </p:sp>
      <p:sp>
        <p:nvSpPr>
          <p:cNvPr id="957449" name="Line 9"/>
          <p:cNvSpPr>
            <a:spLocks noChangeShapeType="1"/>
          </p:cNvSpPr>
          <p:nvPr/>
        </p:nvSpPr>
        <p:spPr bwMode="auto">
          <a:xfrm>
            <a:off x="5299075" y="1409700"/>
            <a:ext cx="0" cy="1562100"/>
          </a:xfrm>
          <a:prstGeom prst="line">
            <a:avLst/>
          </a:prstGeom>
          <a:noFill/>
          <a:ln w="25400">
            <a:solidFill>
              <a:schemeClr val="tx1"/>
            </a:solidFill>
            <a:round/>
            <a:headEnd/>
            <a:tailEnd/>
          </a:ln>
          <a:effectLst/>
        </p:spPr>
        <p:txBody>
          <a:bodyPr wrap="none" anchor="ctr"/>
          <a:lstStyle/>
          <a:p>
            <a:endParaRPr lang="en-US"/>
          </a:p>
        </p:txBody>
      </p:sp>
      <p:sp>
        <p:nvSpPr>
          <p:cNvPr id="957450" name="Line 10"/>
          <p:cNvSpPr>
            <a:spLocks noChangeShapeType="1"/>
          </p:cNvSpPr>
          <p:nvPr/>
        </p:nvSpPr>
        <p:spPr bwMode="auto">
          <a:xfrm flipV="1">
            <a:off x="2828925" y="2859088"/>
            <a:ext cx="374650" cy="555625"/>
          </a:xfrm>
          <a:prstGeom prst="line">
            <a:avLst/>
          </a:prstGeom>
          <a:noFill/>
          <a:ln w="25400">
            <a:solidFill>
              <a:schemeClr val="tx1"/>
            </a:solidFill>
            <a:round/>
            <a:headEnd/>
            <a:tailEnd/>
          </a:ln>
          <a:effectLst/>
        </p:spPr>
        <p:txBody>
          <a:bodyPr wrap="none" anchor="ctr"/>
          <a:lstStyle/>
          <a:p>
            <a:endParaRPr lang="en-US"/>
          </a:p>
        </p:txBody>
      </p:sp>
      <p:sp>
        <p:nvSpPr>
          <p:cNvPr id="957451" name="Text Box 11"/>
          <p:cNvSpPr txBox="1">
            <a:spLocks noChangeArrowheads="1"/>
          </p:cNvSpPr>
          <p:nvPr/>
        </p:nvSpPr>
        <p:spPr bwMode="auto">
          <a:xfrm>
            <a:off x="3609975" y="4976813"/>
            <a:ext cx="1460500" cy="920750"/>
          </a:xfrm>
          <a:prstGeom prst="rect">
            <a:avLst/>
          </a:prstGeom>
          <a:noFill/>
          <a:ln w="9525">
            <a:noFill/>
            <a:miter lim="800000"/>
            <a:headEnd/>
            <a:tailEnd/>
          </a:ln>
          <a:effectLst/>
        </p:spPr>
        <p:txBody>
          <a:bodyPr wrap="none" lIns="0" tIns="0" rIns="0" bIns="0"/>
          <a:lstStyle/>
          <a:p>
            <a:pPr algn="l">
              <a:lnSpc>
                <a:spcPct val="90000"/>
              </a:lnSpc>
            </a:pPr>
            <a:r>
              <a:rPr lang="en-US" b="1"/>
              <a:t>Donor cell</a:t>
            </a:r>
          </a:p>
          <a:p>
            <a:pPr algn="l">
              <a:lnSpc>
                <a:spcPct val="90000"/>
              </a:lnSpc>
            </a:pPr>
            <a:r>
              <a:rPr lang="en-US" b="1"/>
              <a:t>(“male”)</a:t>
            </a:r>
          </a:p>
        </p:txBody>
      </p:sp>
      <p:sp>
        <p:nvSpPr>
          <p:cNvPr id="957452" name="Line 12"/>
          <p:cNvSpPr>
            <a:spLocks noChangeShapeType="1"/>
          </p:cNvSpPr>
          <p:nvPr/>
        </p:nvSpPr>
        <p:spPr bwMode="auto">
          <a:xfrm>
            <a:off x="2828925" y="3416300"/>
            <a:ext cx="504825" cy="327025"/>
          </a:xfrm>
          <a:prstGeom prst="line">
            <a:avLst/>
          </a:prstGeom>
          <a:noFill/>
          <a:ln w="25400">
            <a:solidFill>
              <a:schemeClr val="tx1"/>
            </a:solidFill>
            <a:round/>
            <a:headEnd/>
            <a:tailEnd/>
          </a:ln>
          <a:effectLst/>
        </p:spPr>
        <p:txBody>
          <a:bodyPr wrap="none" anchor="ctr"/>
          <a:lstStyle/>
          <a:p>
            <a:endParaRPr lang="en-US"/>
          </a:p>
        </p:txBody>
      </p:sp>
      <p:sp>
        <p:nvSpPr>
          <p:cNvPr id="957453" name="Text Box 13"/>
          <p:cNvSpPr txBox="1">
            <a:spLocks noChangeArrowheads="1"/>
          </p:cNvSpPr>
          <p:nvPr/>
        </p:nvSpPr>
        <p:spPr bwMode="auto">
          <a:xfrm>
            <a:off x="5464175" y="4979988"/>
            <a:ext cx="2082800" cy="742950"/>
          </a:xfrm>
          <a:prstGeom prst="rect">
            <a:avLst/>
          </a:prstGeom>
          <a:noFill/>
          <a:ln w="9525">
            <a:noFill/>
            <a:miter lim="800000"/>
            <a:headEnd/>
            <a:tailEnd/>
          </a:ln>
          <a:effectLst/>
        </p:spPr>
        <p:txBody>
          <a:bodyPr wrap="none" lIns="0" tIns="0" rIns="0" bIns="0"/>
          <a:lstStyle/>
          <a:p>
            <a:pPr algn="l">
              <a:lnSpc>
                <a:spcPct val="90000"/>
              </a:lnSpc>
            </a:pPr>
            <a:r>
              <a:rPr lang="en-US" b="1"/>
              <a:t>Recipient cell</a:t>
            </a:r>
          </a:p>
          <a:p>
            <a:pPr algn="l">
              <a:lnSpc>
                <a:spcPct val="90000"/>
              </a:lnSpc>
            </a:pPr>
            <a:r>
              <a:rPr lang="en-US" b="1"/>
              <a:t>(“female”)</a:t>
            </a:r>
          </a:p>
        </p:txBody>
      </p:sp>
    </p:spTree>
    <p:custDataLst>
      <p:tags r:id="rId1"/>
    </p:custData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59494" name="Picture 6" descr="10_22dIntegratDonatedDNA-U"/>
          <p:cNvPicPr>
            <a:picLocks noChangeAspect="1" noChangeArrowheads="1"/>
          </p:cNvPicPr>
          <p:nvPr/>
        </p:nvPicPr>
        <p:blipFill>
          <a:blip r:embed="rId5" cstate="print"/>
          <a:srcRect/>
          <a:stretch>
            <a:fillRect/>
          </a:stretch>
        </p:blipFill>
        <p:spPr bwMode="auto">
          <a:xfrm>
            <a:off x="623888" y="1163638"/>
            <a:ext cx="7896225" cy="4530725"/>
          </a:xfrm>
          <a:prstGeom prst="rect">
            <a:avLst/>
          </a:prstGeom>
          <a:noFill/>
        </p:spPr>
      </p:pic>
      <p:sp>
        <p:nvSpPr>
          <p:cNvPr id="959495" name="Text Box 7"/>
          <p:cNvSpPr txBox="1">
            <a:spLocks noChangeArrowheads="1"/>
          </p:cNvSpPr>
          <p:nvPr/>
        </p:nvSpPr>
        <p:spPr bwMode="auto">
          <a:xfrm>
            <a:off x="657225" y="1185863"/>
            <a:ext cx="2019300" cy="371475"/>
          </a:xfrm>
          <a:prstGeom prst="rect">
            <a:avLst/>
          </a:prstGeom>
          <a:noFill/>
          <a:ln w="9525">
            <a:noFill/>
            <a:miter lim="800000"/>
            <a:headEnd/>
            <a:tailEnd/>
          </a:ln>
          <a:effectLst/>
        </p:spPr>
        <p:txBody>
          <a:bodyPr wrap="none" lIns="0" tIns="0" rIns="0" bIns="0"/>
          <a:lstStyle/>
          <a:p>
            <a:pPr algn="l">
              <a:lnSpc>
                <a:spcPct val="90000"/>
              </a:lnSpc>
            </a:pPr>
            <a:r>
              <a:rPr lang="en-US" b="1"/>
              <a:t>Donated DNA</a:t>
            </a:r>
          </a:p>
        </p:txBody>
      </p:sp>
      <p:sp>
        <p:nvSpPr>
          <p:cNvPr id="959496" name="Text Box 8"/>
          <p:cNvSpPr txBox="1">
            <a:spLocks noChangeArrowheads="1"/>
          </p:cNvSpPr>
          <p:nvPr/>
        </p:nvSpPr>
        <p:spPr bwMode="auto">
          <a:xfrm>
            <a:off x="728663" y="4889500"/>
            <a:ext cx="2257425" cy="657225"/>
          </a:xfrm>
          <a:prstGeom prst="rect">
            <a:avLst/>
          </a:prstGeom>
          <a:noFill/>
          <a:ln w="9525">
            <a:noFill/>
            <a:miter lim="800000"/>
            <a:headEnd/>
            <a:tailEnd/>
          </a:ln>
          <a:effectLst/>
        </p:spPr>
        <p:txBody>
          <a:bodyPr wrap="none" lIns="0" tIns="0" rIns="0" bIns="0"/>
          <a:lstStyle/>
          <a:p>
            <a:pPr algn="l">
              <a:lnSpc>
                <a:spcPct val="90000"/>
              </a:lnSpc>
            </a:pPr>
            <a:r>
              <a:rPr lang="en-US" b="1"/>
              <a:t>Recipient cell’s</a:t>
            </a:r>
          </a:p>
          <a:p>
            <a:pPr algn="l">
              <a:lnSpc>
                <a:spcPct val="90000"/>
              </a:lnSpc>
            </a:pPr>
            <a:r>
              <a:rPr lang="en-US" b="1"/>
              <a:t>chromosome</a:t>
            </a:r>
          </a:p>
        </p:txBody>
      </p:sp>
      <p:sp>
        <p:nvSpPr>
          <p:cNvPr id="959497" name="Line 9"/>
          <p:cNvSpPr>
            <a:spLocks noChangeShapeType="1"/>
          </p:cNvSpPr>
          <p:nvPr/>
        </p:nvSpPr>
        <p:spPr bwMode="auto">
          <a:xfrm>
            <a:off x="1631950" y="3803650"/>
            <a:ext cx="0" cy="1060450"/>
          </a:xfrm>
          <a:prstGeom prst="line">
            <a:avLst/>
          </a:prstGeom>
          <a:noFill/>
          <a:ln w="25400">
            <a:solidFill>
              <a:schemeClr val="tx1"/>
            </a:solidFill>
            <a:round/>
            <a:headEnd/>
            <a:tailEnd/>
          </a:ln>
          <a:effectLst/>
        </p:spPr>
        <p:txBody>
          <a:bodyPr wrap="none" anchor="ctr"/>
          <a:lstStyle/>
          <a:p>
            <a:endParaRPr lang="en-US"/>
          </a:p>
        </p:txBody>
      </p:sp>
      <p:sp>
        <p:nvSpPr>
          <p:cNvPr id="959498" name="Line 10"/>
          <p:cNvSpPr>
            <a:spLocks noChangeShapeType="1"/>
          </p:cNvSpPr>
          <p:nvPr/>
        </p:nvSpPr>
        <p:spPr bwMode="auto">
          <a:xfrm flipV="1">
            <a:off x="4702175" y="1533525"/>
            <a:ext cx="101600" cy="1714500"/>
          </a:xfrm>
          <a:prstGeom prst="line">
            <a:avLst/>
          </a:prstGeom>
          <a:noFill/>
          <a:ln w="25400">
            <a:solidFill>
              <a:schemeClr val="tx1"/>
            </a:solidFill>
            <a:round/>
            <a:headEnd/>
            <a:tailEnd/>
          </a:ln>
          <a:effectLst/>
        </p:spPr>
        <p:txBody>
          <a:bodyPr wrap="none" anchor="ctr"/>
          <a:lstStyle/>
          <a:p>
            <a:endParaRPr lang="en-US"/>
          </a:p>
        </p:txBody>
      </p:sp>
      <p:sp>
        <p:nvSpPr>
          <p:cNvPr id="959499" name="Text Box 11"/>
          <p:cNvSpPr txBox="1">
            <a:spLocks noChangeArrowheads="1"/>
          </p:cNvSpPr>
          <p:nvPr/>
        </p:nvSpPr>
        <p:spPr bwMode="auto">
          <a:xfrm>
            <a:off x="4110038" y="1189038"/>
            <a:ext cx="2019300" cy="371475"/>
          </a:xfrm>
          <a:prstGeom prst="rect">
            <a:avLst/>
          </a:prstGeom>
          <a:noFill/>
          <a:ln w="9525">
            <a:noFill/>
            <a:miter lim="800000"/>
            <a:headEnd/>
            <a:tailEnd/>
          </a:ln>
          <a:effectLst/>
        </p:spPr>
        <p:txBody>
          <a:bodyPr wrap="none" lIns="0" tIns="0" rIns="0" bIns="0"/>
          <a:lstStyle/>
          <a:p>
            <a:pPr algn="l">
              <a:lnSpc>
                <a:spcPct val="90000"/>
              </a:lnSpc>
            </a:pPr>
            <a:r>
              <a:rPr lang="en-US" b="1"/>
              <a:t>Crossovers</a:t>
            </a:r>
          </a:p>
        </p:txBody>
      </p:sp>
      <p:sp>
        <p:nvSpPr>
          <p:cNvPr id="959500" name="Text Box 12"/>
          <p:cNvSpPr txBox="1">
            <a:spLocks noChangeArrowheads="1"/>
          </p:cNvSpPr>
          <p:nvPr/>
        </p:nvSpPr>
        <p:spPr bwMode="auto">
          <a:xfrm>
            <a:off x="6486525" y="4892675"/>
            <a:ext cx="2257425" cy="657225"/>
          </a:xfrm>
          <a:prstGeom prst="rect">
            <a:avLst/>
          </a:prstGeom>
          <a:noFill/>
          <a:ln w="9525">
            <a:noFill/>
            <a:miter lim="800000"/>
            <a:headEnd/>
            <a:tailEnd/>
          </a:ln>
          <a:effectLst/>
        </p:spPr>
        <p:txBody>
          <a:bodyPr wrap="none" lIns="0" tIns="0" rIns="0" bIns="0"/>
          <a:lstStyle/>
          <a:p>
            <a:pPr algn="l">
              <a:lnSpc>
                <a:spcPct val="90000"/>
              </a:lnSpc>
            </a:pPr>
            <a:r>
              <a:rPr lang="en-US" b="1"/>
              <a:t>Recombinant</a:t>
            </a:r>
          </a:p>
          <a:p>
            <a:pPr algn="l">
              <a:lnSpc>
                <a:spcPct val="90000"/>
              </a:lnSpc>
            </a:pPr>
            <a:r>
              <a:rPr lang="en-US" b="1"/>
              <a:t>chromosome</a:t>
            </a:r>
          </a:p>
        </p:txBody>
      </p:sp>
      <p:sp>
        <p:nvSpPr>
          <p:cNvPr id="959501" name="Text Box 13"/>
          <p:cNvSpPr txBox="1">
            <a:spLocks noChangeArrowheads="1"/>
          </p:cNvSpPr>
          <p:nvPr/>
        </p:nvSpPr>
        <p:spPr bwMode="auto">
          <a:xfrm>
            <a:off x="6329363" y="1189038"/>
            <a:ext cx="2019300" cy="371475"/>
          </a:xfrm>
          <a:prstGeom prst="rect">
            <a:avLst/>
          </a:prstGeom>
          <a:noFill/>
          <a:ln w="9525">
            <a:noFill/>
            <a:miter lim="800000"/>
            <a:headEnd/>
            <a:tailEnd/>
          </a:ln>
          <a:effectLst/>
        </p:spPr>
        <p:txBody>
          <a:bodyPr wrap="none" lIns="0" tIns="0" rIns="0" bIns="0"/>
          <a:lstStyle/>
          <a:p>
            <a:pPr algn="l">
              <a:lnSpc>
                <a:spcPct val="90000"/>
              </a:lnSpc>
            </a:pPr>
            <a:r>
              <a:rPr lang="en-US" b="1"/>
              <a:t>Degraded DNA</a:t>
            </a:r>
          </a:p>
        </p:txBody>
      </p:sp>
      <p:sp>
        <p:nvSpPr>
          <p:cNvPr id="959502" name="Line 14"/>
          <p:cNvSpPr>
            <a:spLocks noChangeShapeType="1"/>
          </p:cNvSpPr>
          <p:nvPr/>
        </p:nvSpPr>
        <p:spPr bwMode="auto">
          <a:xfrm>
            <a:off x="7346950" y="3924300"/>
            <a:ext cx="0" cy="939800"/>
          </a:xfrm>
          <a:prstGeom prst="line">
            <a:avLst/>
          </a:prstGeom>
          <a:noFill/>
          <a:ln w="25400">
            <a:solidFill>
              <a:schemeClr val="tx1"/>
            </a:solidFill>
            <a:round/>
            <a:headEnd/>
            <a:tailEnd/>
          </a:ln>
          <a:effectLst/>
        </p:spPr>
        <p:txBody>
          <a:bodyPr wrap="none" anchor="ctr"/>
          <a:lstStyle/>
          <a:p>
            <a:endParaRPr lang="en-US"/>
          </a:p>
        </p:txBody>
      </p:sp>
      <p:sp>
        <p:nvSpPr>
          <p:cNvPr id="959503" name="Line 15"/>
          <p:cNvSpPr>
            <a:spLocks noChangeShapeType="1"/>
          </p:cNvSpPr>
          <p:nvPr/>
        </p:nvSpPr>
        <p:spPr bwMode="auto">
          <a:xfrm>
            <a:off x="1109663" y="1530350"/>
            <a:ext cx="450850" cy="841375"/>
          </a:xfrm>
          <a:prstGeom prst="line">
            <a:avLst/>
          </a:prstGeom>
          <a:noFill/>
          <a:ln w="25400">
            <a:solidFill>
              <a:schemeClr val="tx1"/>
            </a:solidFill>
            <a:round/>
            <a:headEnd/>
            <a:tailEnd/>
          </a:ln>
          <a:effectLst/>
        </p:spPr>
        <p:txBody>
          <a:bodyPr wrap="none" anchor="ctr"/>
          <a:lstStyle/>
          <a:p>
            <a:endParaRPr lang="en-US"/>
          </a:p>
        </p:txBody>
      </p:sp>
      <p:sp>
        <p:nvSpPr>
          <p:cNvPr id="959504" name="Line 16"/>
          <p:cNvSpPr>
            <a:spLocks noChangeShapeType="1"/>
          </p:cNvSpPr>
          <p:nvPr/>
        </p:nvSpPr>
        <p:spPr bwMode="auto">
          <a:xfrm>
            <a:off x="7299325" y="1536700"/>
            <a:ext cx="158750" cy="879475"/>
          </a:xfrm>
          <a:prstGeom prst="line">
            <a:avLst/>
          </a:prstGeom>
          <a:noFill/>
          <a:ln w="25400">
            <a:solidFill>
              <a:schemeClr val="tx1"/>
            </a:solidFill>
            <a:round/>
            <a:headEnd/>
            <a:tailEnd/>
          </a:ln>
          <a:effectLst/>
        </p:spPr>
        <p:txBody>
          <a:bodyPr wrap="none" anchor="ctr"/>
          <a:lstStyle/>
          <a:p>
            <a:endParaRPr lang="en-US"/>
          </a:p>
        </p:txBody>
      </p:sp>
      <p:sp>
        <p:nvSpPr>
          <p:cNvPr id="959505" name="Line 17"/>
          <p:cNvSpPr>
            <a:spLocks noChangeShapeType="1"/>
          </p:cNvSpPr>
          <p:nvPr/>
        </p:nvSpPr>
        <p:spPr bwMode="auto">
          <a:xfrm flipH="1">
            <a:off x="4479925" y="1533525"/>
            <a:ext cx="323850" cy="1025525"/>
          </a:xfrm>
          <a:prstGeom prst="line">
            <a:avLst/>
          </a:prstGeom>
          <a:noFill/>
          <a:ln w="25400">
            <a:solidFill>
              <a:schemeClr val="tx1"/>
            </a:solidFill>
            <a:round/>
            <a:headEnd/>
            <a:tailEnd/>
          </a:ln>
          <a:effectLst/>
        </p:spPr>
        <p:txBody>
          <a:bodyPr wrap="none" anchor="ctr"/>
          <a:lstStyle/>
          <a:p>
            <a:endParaRPr lang="en-US"/>
          </a:p>
        </p:txBody>
      </p:sp>
      <p:sp>
        <p:nvSpPr>
          <p:cNvPr id="959506" name="Line 18"/>
          <p:cNvSpPr>
            <a:spLocks noChangeShapeType="1"/>
          </p:cNvSpPr>
          <p:nvPr/>
        </p:nvSpPr>
        <p:spPr bwMode="auto">
          <a:xfrm>
            <a:off x="7299325" y="1536700"/>
            <a:ext cx="323850" cy="9302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Rectangle 2"/>
          <p:cNvSpPr>
            <a:spLocks noGrp="1" noChangeArrowheads="1"/>
          </p:cNvSpPr>
          <p:nvPr>
            <p:ph type="title"/>
          </p:nvPr>
        </p:nvSpPr>
        <p:spPr>
          <a:xfrm>
            <a:off x="168275" y="169863"/>
            <a:ext cx="8543925" cy="914400"/>
          </a:xfrm>
        </p:spPr>
        <p:txBody>
          <a:bodyPr/>
          <a:lstStyle/>
          <a:p>
            <a:pPr marL="969963" indent="-969963"/>
            <a:r>
              <a:rPr lang="en-US" sz="3200"/>
              <a:t>10.23 Bacterial plasmids can serve as carriers for gene transfer</a:t>
            </a:r>
          </a:p>
        </p:txBody>
      </p:sp>
      <p:sp>
        <p:nvSpPr>
          <p:cNvPr id="961539" name="Rectangle 3"/>
          <p:cNvSpPr>
            <a:spLocks noGrp="1" noChangeArrowheads="1"/>
          </p:cNvSpPr>
          <p:nvPr>
            <p:ph type="body" idx="1"/>
          </p:nvPr>
        </p:nvSpPr>
        <p:spPr>
          <a:xfrm>
            <a:off x="44450" y="1282700"/>
            <a:ext cx="8534400" cy="4138613"/>
          </a:xfrm>
        </p:spPr>
        <p:txBody>
          <a:bodyPr/>
          <a:lstStyle/>
          <a:p>
            <a:pPr marL="455613" lvl="1">
              <a:spcBef>
                <a:spcPct val="30000"/>
              </a:spcBef>
            </a:pPr>
            <a:r>
              <a:rPr lang="en-US" sz="2800" b="1"/>
              <a:t>Plasmids</a:t>
            </a:r>
            <a:r>
              <a:rPr lang="en-US" sz="2800"/>
              <a:t> are small circular DNA molecules that are separate from the bacterial chromosome</a:t>
            </a:r>
          </a:p>
          <a:p>
            <a:pPr marL="1146175" lvl="2" indent="-344488">
              <a:spcBef>
                <a:spcPct val="30000"/>
              </a:spcBef>
              <a:buFontTx/>
              <a:buChar char="–"/>
            </a:pPr>
            <a:r>
              <a:rPr lang="en-US" sz="2400" b="1"/>
              <a:t>F factor</a:t>
            </a:r>
            <a:r>
              <a:rPr lang="en-US" sz="2400"/>
              <a:t> is involved in conjugation</a:t>
            </a:r>
            <a:endParaRPr lang="en-US"/>
          </a:p>
          <a:p>
            <a:pPr marL="1825625" lvl="3" indent="-333375">
              <a:spcBef>
                <a:spcPct val="30000"/>
              </a:spcBef>
              <a:buFontTx/>
              <a:buChar char="–"/>
            </a:pPr>
            <a:r>
              <a:rPr lang="en-US"/>
              <a:t>When integrated into the chromosome, transfers bacterial genes from donor to recipient</a:t>
            </a:r>
          </a:p>
          <a:p>
            <a:pPr marL="1825625" lvl="3" indent="-333375">
              <a:spcBef>
                <a:spcPct val="30000"/>
              </a:spcBef>
              <a:buFontTx/>
              <a:buChar char="–"/>
            </a:pPr>
            <a:r>
              <a:rPr lang="en-US"/>
              <a:t>When separate, transfers F-factor plasmid </a:t>
            </a:r>
          </a:p>
          <a:p>
            <a:pPr marL="1146175" lvl="2" indent="-344488">
              <a:spcBef>
                <a:spcPct val="30000"/>
              </a:spcBef>
              <a:buFontTx/>
              <a:buChar char="–"/>
            </a:pPr>
            <a:r>
              <a:rPr lang="en-US" sz="2400" b="1"/>
              <a:t>R plasmids</a:t>
            </a:r>
            <a:r>
              <a:rPr lang="en-US" sz="2400"/>
              <a:t> transfer genes for antibiotic resistance by conjugation</a:t>
            </a:r>
          </a:p>
        </p:txBody>
      </p:sp>
      <p:sp>
        <p:nvSpPr>
          <p:cNvPr id="96154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6154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6154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6154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1071108" name="Picture 4" descr="10_23aIntegratedFFactor-U"/>
          <p:cNvPicPr>
            <a:picLocks noChangeAspect="1" noChangeArrowheads="1"/>
          </p:cNvPicPr>
          <p:nvPr/>
        </p:nvPicPr>
        <p:blipFill>
          <a:blip r:embed="rId5" cstate="print"/>
          <a:srcRect/>
          <a:stretch>
            <a:fillRect/>
          </a:stretch>
        </p:blipFill>
        <p:spPr bwMode="auto">
          <a:xfrm>
            <a:off x="2376488" y="133350"/>
            <a:ext cx="4389437" cy="6591300"/>
          </a:xfrm>
          <a:prstGeom prst="rect">
            <a:avLst/>
          </a:prstGeom>
          <a:noFill/>
        </p:spPr>
      </p:pic>
      <p:sp>
        <p:nvSpPr>
          <p:cNvPr id="1071109" name="Text Box 5"/>
          <p:cNvSpPr txBox="1">
            <a:spLocks noChangeArrowheads="1"/>
          </p:cNvSpPr>
          <p:nvPr/>
        </p:nvSpPr>
        <p:spPr bwMode="auto">
          <a:xfrm>
            <a:off x="4513263" y="149225"/>
            <a:ext cx="1098550" cy="390525"/>
          </a:xfrm>
          <a:prstGeom prst="rect">
            <a:avLst/>
          </a:prstGeom>
          <a:noFill/>
          <a:ln w="9525">
            <a:noFill/>
            <a:miter lim="800000"/>
            <a:headEnd/>
            <a:tailEnd/>
          </a:ln>
          <a:effectLst/>
        </p:spPr>
        <p:txBody>
          <a:bodyPr wrap="none" lIns="0" tIns="0" rIns="0" bIns="0"/>
          <a:lstStyle/>
          <a:p>
            <a:pPr algn="l">
              <a:lnSpc>
                <a:spcPct val="90000"/>
              </a:lnSpc>
            </a:pPr>
            <a:r>
              <a:rPr lang="en-US" sz="1500" b="1"/>
              <a:t>Male (donor)</a:t>
            </a:r>
          </a:p>
          <a:p>
            <a:pPr algn="l">
              <a:lnSpc>
                <a:spcPct val="90000"/>
              </a:lnSpc>
            </a:pPr>
            <a:r>
              <a:rPr lang="en-US" sz="1500" b="1"/>
              <a:t>cell</a:t>
            </a:r>
          </a:p>
        </p:txBody>
      </p:sp>
      <p:sp>
        <p:nvSpPr>
          <p:cNvPr id="1071110" name="Text Box 6"/>
          <p:cNvSpPr txBox="1">
            <a:spLocks noChangeArrowheads="1"/>
          </p:cNvSpPr>
          <p:nvPr/>
        </p:nvSpPr>
        <p:spPr bwMode="auto">
          <a:xfrm>
            <a:off x="4510088" y="704850"/>
            <a:ext cx="1098550" cy="390525"/>
          </a:xfrm>
          <a:prstGeom prst="rect">
            <a:avLst/>
          </a:prstGeom>
          <a:noFill/>
          <a:ln w="9525">
            <a:noFill/>
            <a:miter lim="800000"/>
            <a:headEnd/>
            <a:tailEnd/>
          </a:ln>
          <a:effectLst/>
        </p:spPr>
        <p:txBody>
          <a:bodyPr wrap="none" lIns="0" tIns="0" rIns="0" bIns="0"/>
          <a:lstStyle/>
          <a:p>
            <a:pPr algn="l">
              <a:lnSpc>
                <a:spcPct val="90000"/>
              </a:lnSpc>
            </a:pPr>
            <a:r>
              <a:rPr lang="en-US" sz="1500" b="1"/>
              <a:t>Origin of F</a:t>
            </a:r>
          </a:p>
          <a:p>
            <a:pPr algn="l">
              <a:lnSpc>
                <a:spcPct val="90000"/>
              </a:lnSpc>
            </a:pPr>
            <a:r>
              <a:rPr lang="en-US" sz="1500" b="1"/>
              <a:t>replication</a:t>
            </a:r>
          </a:p>
        </p:txBody>
      </p:sp>
      <p:sp>
        <p:nvSpPr>
          <p:cNvPr id="1071111" name="Text Box 7"/>
          <p:cNvSpPr txBox="1">
            <a:spLocks noChangeArrowheads="1"/>
          </p:cNvSpPr>
          <p:nvPr/>
        </p:nvSpPr>
        <p:spPr bwMode="auto">
          <a:xfrm>
            <a:off x="4506913" y="1308100"/>
            <a:ext cx="1247775" cy="406400"/>
          </a:xfrm>
          <a:prstGeom prst="rect">
            <a:avLst/>
          </a:prstGeom>
          <a:noFill/>
          <a:ln w="9525">
            <a:noFill/>
            <a:miter lim="800000"/>
            <a:headEnd/>
            <a:tailEnd/>
          </a:ln>
          <a:effectLst/>
        </p:spPr>
        <p:txBody>
          <a:bodyPr wrap="none" lIns="0" tIns="0" rIns="0" bIns="0"/>
          <a:lstStyle/>
          <a:p>
            <a:pPr algn="l">
              <a:lnSpc>
                <a:spcPct val="90000"/>
              </a:lnSpc>
            </a:pPr>
            <a:r>
              <a:rPr lang="en-US" sz="1500" b="1"/>
              <a:t>Bacterial</a:t>
            </a:r>
          </a:p>
          <a:p>
            <a:pPr algn="l">
              <a:lnSpc>
                <a:spcPct val="90000"/>
              </a:lnSpc>
            </a:pPr>
            <a:r>
              <a:rPr lang="en-US" sz="1500" b="1"/>
              <a:t>chromosome</a:t>
            </a:r>
          </a:p>
        </p:txBody>
      </p:sp>
      <p:sp>
        <p:nvSpPr>
          <p:cNvPr id="1071112" name="Text Box 8"/>
          <p:cNvSpPr txBox="1">
            <a:spLocks noChangeArrowheads="1"/>
          </p:cNvSpPr>
          <p:nvPr/>
        </p:nvSpPr>
        <p:spPr bwMode="auto">
          <a:xfrm>
            <a:off x="3957638" y="1911350"/>
            <a:ext cx="2228850" cy="577850"/>
          </a:xfrm>
          <a:prstGeom prst="rect">
            <a:avLst/>
          </a:prstGeom>
          <a:noFill/>
          <a:ln w="9525">
            <a:noFill/>
            <a:miter lim="800000"/>
            <a:headEnd/>
            <a:tailEnd/>
          </a:ln>
          <a:effectLst/>
        </p:spPr>
        <p:txBody>
          <a:bodyPr wrap="none" lIns="0" tIns="0" rIns="0" bIns="0"/>
          <a:lstStyle/>
          <a:p>
            <a:pPr algn="l">
              <a:lnSpc>
                <a:spcPct val="80000"/>
              </a:lnSpc>
            </a:pPr>
            <a:r>
              <a:rPr lang="en-US" sz="1500" b="1"/>
              <a:t>F factor starts</a:t>
            </a:r>
          </a:p>
          <a:p>
            <a:pPr algn="l">
              <a:lnSpc>
                <a:spcPct val="80000"/>
              </a:lnSpc>
            </a:pPr>
            <a:r>
              <a:rPr lang="en-US" sz="1500" b="1"/>
              <a:t>replication and</a:t>
            </a:r>
          </a:p>
          <a:p>
            <a:pPr algn="l">
              <a:lnSpc>
                <a:spcPct val="80000"/>
              </a:lnSpc>
            </a:pPr>
            <a:r>
              <a:rPr lang="en-US" sz="1500" b="1"/>
              <a:t>transfer of chromosome</a:t>
            </a:r>
          </a:p>
        </p:txBody>
      </p:sp>
      <p:sp>
        <p:nvSpPr>
          <p:cNvPr id="1071113" name="Text Box 9"/>
          <p:cNvSpPr txBox="1">
            <a:spLocks noChangeArrowheads="1"/>
          </p:cNvSpPr>
          <p:nvPr/>
        </p:nvSpPr>
        <p:spPr bwMode="auto">
          <a:xfrm>
            <a:off x="2360613" y="266700"/>
            <a:ext cx="1098550" cy="390525"/>
          </a:xfrm>
          <a:prstGeom prst="rect">
            <a:avLst/>
          </a:prstGeom>
          <a:noFill/>
          <a:ln w="9525">
            <a:noFill/>
            <a:miter lim="800000"/>
            <a:headEnd/>
            <a:tailEnd/>
          </a:ln>
          <a:effectLst/>
        </p:spPr>
        <p:txBody>
          <a:bodyPr wrap="none" lIns="0" tIns="0" rIns="0" bIns="0"/>
          <a:lstStyle/>
          <a:p>
            <a:pPr>
              <a:lnSpc>
                <a:spcPct val="90000"/>
              </a:lnSpc>
            </a:pPr>
            <a:r>
              <a:rPr lang="en-US" sz="1500" b="1"/>
              <a:t>F factor</a:t>
            </a:r>
          </a:p>
          <a:p>
            <a:pPr>
              <a:lnSpc>
                <a:spcPct val="90000"/>
              </a:lnSpc>
            </a:pPr>
            <a:r>
              <a:rPr lang="en-US" sz="1500" b="1"/>
              <a:t>(integrated)</a:t>
            </a:r>
          </a:p>
        </p:txBody>
      </p:sp>
      <p:sp>
        <p:nvSpPr>
          <p:cNvPr id="1071114" name="Line 10"/>
          <p:cNvSpPr>
            <a:spLocks noChangeShapeType="1"/>
          </p:cNvSpPr>
          <p:nvPr/>
        </p:nvSpPr>
        <p:spPr bwMode="auto">
          <a:xfrm>
            <a:off x="3503613" y="384175"/>
            <a:ext cx="279400" cy="117475"/>
          </a:xfrm>
          <a:prstGeom prst="line">
            <a:avLst/>
          </a:prstGeom>
          <a:noFill/>
          <a:ln w="25400">
            <a:solidFill>
              <a:schemeClr val="tx1"/>
            </a:solidFill>
            <a:round/>
            <a:headEnd/>
            <a:tailEnd/>
          </a:ln>
          <a:effectLst/>
        </p:spPr>
        <p:txBody>
          <a:bodyPr wrap="none" anchor="ctr"/>
          <a:lstStyle/>
          <a:p>
            <a:endParaRPr lang="en-US"/>
          </a:p>
        </p:txBody>
      </p:sp>
      <p:sp>
        <p:nvSpPr>
          <p:cNvPr id="1071115" name="Line 11"/>
          <p:cNvSpPr>
            <a:spLocks noChangeShapeType="1"/>
          </p:cNvSpPr>
          <p:nvPr/>
        </p:nvSpPr>
        <p:spPr bwMode="auto">
          <a:xfrm flipV="1">
            <a:off x="4071938" y="244475"/>
            <a:ext cx="422275" cy="330200"/>
          </a:xfrm>
          <a:prstGeom prst="line">
            <a:avLst/>
          </a:prstGeom>
          <a:noFill/>
          <a:ln w="25400">
            <a:solidFill>
              <a:schemeClr val="tx1"/>
            </a:solidFill>
            <a:round/>
            <a:headEnd/>
            <a:tailEnd/>
          </a:ln>
          <a:effectLst/>
        </p:spPr>
        <p:txBody>
          <a:bodyPr wrap="none" anchor="ctr"/>
          <a:lstStyle/>
          <a:p>
            <a:endParaRPr lang="en-US"/>
          </a:p>
        </p:txBody>
      </p:sp>
      <p:sp>
        <p:nvSpPr>
          <p:cNvPr id="1071116" name="Line 12"/>
          <p:cNvSpPr>
            <a:spLocks noChangeShapeType="1"/>
          </p:cNvSpPr>
          <p:nvPr/>
        </p:nvSpPr>
        <p:spPr bwMode="auto">
          <a:xfrm>
            <a:off x="3986213" y="815975"/>
            <a:ext cx="482600" cy="0"/>
          </a:xfrm>
          <a:prstGeom prst="line">
            <a:avLst/>
          </a:prstGeom>
          <a:noFill/>
          <a:ln w="25400">
            <a:solidFill>
              <a:schemeClr val="tx1"/>
            </a:solidFill>
            <a:round/>
            <a:headEnd/>
            <a:tailEnd/>
          </a:ln>
          <a:effectLst/>
        </p:spPr>
        <p:txBody>
          <a:bodyPr wrap="none" anchor="ctr"/>
          <a:lstStyle/>
          <a:p>
            <a:endParaRPr lang="en-US"/>
          </a:p>
        </p:txBody>
      </p:sp>
      <p:sp>
        <p:nvSpPr>
          <p:cNvPr id="1071117" name="Line 13"/>
          <p:cNvSpPr>
            <a:spLocks noChangeShapeType="1"/>
          </p:cNvSpPr>
          <p:nvPr/>
        </p:nvSpPr>
        <p:spPr bwMode="auto">
          <a:xfrm>
            <a:off x="3948113" y="1412875"/>
            <a:ext cx="511175" cy="0"/>
          </a:xfrm>
          <a:prstGeom prst="line">
            <a:avLst/>
          </a:prstGeom>
          <a:noFill/>
          <a:ln w="25400">
            <a:solidFill>
              <a:schemeClr val="tx1"/>
            </a:solidFill>
            <a:round/>
            <a:headEnd/>
            <a:tailEnd/>
          </a:ln>
          <a:effectLst/>
        </p:spPr>
        <p:txBody>
          <a:bodyPr wrap="none" anchor="ctr"/>
          <a:lstStyle/>
          <a:p>
            <a:endParaRPr lang="en-US"/>
          </a:p>
        </p:txBody>
      </p:sp>
      <p:sp>
        <p:nvSpPr>
          <p:cNvPr id="1071118" name="Text Box 14"/>
          <p:cNvSpPr txBox="1">
            <a:spLocks noChangeArrowheads="1"/>
          </p:cNvSpPr>
          <p:nvPr/>
        </p:nvSpPr>
        <p:spPr bwMode="auto">
          <a:xfrm>
            <a:off x="5233988" y="2867025"/>
            <a:ext cx="1098550" cy="390525"/>
          </a:xfrm>
          <a:prstGeom prst="rect">
            <a:avLst/>
          </a:prstGeom>
          <a:noFill/>
          <a:ln w="9525">
            <a:noFill/>
            <a:miter lim="800000"/>
            <a:headEnd/>
            <a:tailEnd/>
          </a:ln>
          <a:effectLst/>
        </p:spPr>
        <p:txBody>
          <a:bodyPr wrap="none" lIns="0" tIns="0" rIns="0" bIns="0"/>
          <a:lstStyle/>
          <a:p>
            <a:pPr algn="l">
              <a:lnSpc>
                <a:spcPct val="90000"/>
              </a:lnSpc>
            </a:pPr>
            <a:r>
              <a:rPr lang="en-US" sz="1500" b="1"/>
              <a:t>Recipient</a:t>
            </a:r>
          </a:p>
          <a:p>
            <a:pPr algn="l">
              <a:lnSpc>
                <a:spcPct val="90000"/>
              </a:lnSpc>
            </a:pPr>
            <a:r>
              <a:rPr lang="en-US" sz="1500" b="1"/>
              <a:t>cell</a:t>
            </a:r>
          </a:p>
        </p:txBody>
      </p:sp>
      <p:sp>
        <p:nvSpPr>
          <p:cNvPr id="1071119" name="Line 15"/>
          <p:cNvSpPr>
            <a:spLocks noChangeShapeType="1"/>
          </p:cNvSpPr>
          <p:nvPr/>
        </p:nvSpPr>
        <p:spPr bwMode="auto">
          <a:xfrm flipV="1">
            <a:off x="4840288" y="2952750"/>
            <a:ext cx="365125" cy="3175"/>
          </a:xfrm>
          <a:prstGeom prst="line">
            <a:avLst/>
          </a:prstGeom>
          <a:noFill/>
          <a:ln w="25400">
            <a:solidFill>
              <a:schemeClr val="tx1"/>
            </a:solidFill>
            <a:round/>
            <a:headEnd/>
            <a:tailEnd/>
          </a:ln>
          <a:effectLst/>
        </p:spPr>
        <p:txBody>
          <a:bodyPr wrap="none" anchor="ctr"/>
          <a:lstStyle/>
          <a:p>
            <a:endParaRPr lang="en-US"/>
          </a:p>
        </p:txBody>
      </p:sp>
      <p:sp>
        <p:nvSpPr>
          <p:cNvPr id="1071120" name="Text Box 16"/>
          <p:cNvSpPr txBox="1">
            <a:spLocks noChangeArrowheads="1"/>
          </p:cNvSpPr>
          <p:nvPr/>
        </p:nvSpPr>
        <p:spPr bwMode="auto">
          <a:xfrm>
            <a:off x="3957638" y="4368800"/>
            <a:ext cx="1390650" cy="593725"/>
          </a:xfrm>
          <a:prstGeom prst="rect">
            <a:avLst/>
          </a:prstGeom>
          <a:noFill/>
          <a:ln w="9525">
            <a:noFill/>
            <a:miter lim="800000"/>
            <a:headEnd/>
            <a:tailEnd/>
          </a:ln>
          <a:effectLst/>
        </p:spPr>
        <p:txBody>
          <a:bodyPr wrap="none" lIns="0" tIns="0" rIns="0" bIns="0"/>
          <a:lstStyle/>
          <a:p>
            <a:pPr algn="l">
              <a:lnSpc>
                <a:spcPct val="90000"/>
              </a:lnSpc>
            </a:pPr>
            <a:r>
              <a:rPr lang="en-US" sz="1500" b="1"/>
              <a:t>Only part of the</a:t>
            </a:r>
          </a:p>
          <a:p>
            <a:pPr algn="l">
              <a:lnSpc>
                <a:spcPct val="90000"/>
              </a:lnSpc>
            </a:pPr>
            <a:r>
              <a:rPr lang="en-US" sz="1500" b="1"/>
              <a:t>chromosome</a:t>
            </a:r>
          </a:p>
          <a:p>
            <a:pPr algn="l">
              <a:lnSpc>
                <a:spcPct val="90000"/>
              </a:lnSpc>
            </a:pPr>
            <a:r>
              <a:rPr lang="en-US" sz="1500" b="1"/>
              <a:t>transfers</a:t>
            </a:r>
          </a:p>
        </p:txBody>
      </p:sp>
      <p:sp>
        <p:nvSpPr>
          <p:cNvPr id="1071121" name="Text Box 17"/>
          <p:cNvSpPr txBox="1">
            <a:spLocks noChangeArrowheads="1"/>
          </p:cNvSpPr>
          <p:nvPr/>
        </p:nvSpPr>
        <p:spPr bwMode="auto">
          <a:xfrm>
            <a:off x="5364163" y="5699125"/>
            <a:ext cx="1406525" cy="392113"/>
          </a:xfrm>
          <a:prstGeom prst="rect">
            <a:avLst/>
          </a:prstGeom>
          <a:noFill/>
          <a:ln w="9525">
            <a:noFill/>
            <a:miter lim="800000"/>
            <a:headEnd/>
            <a:tailEnd/>
          </a:ln>
          <a:effectLst/>
        </p:spPr>
        <p:txBody>
          <a:bodyPr wrap="none" lIns="0" tIns="0" rIns="0" bIns="0"/>
          <a:lstStyle/>
          <a:p>
            <a:pPr algn="l">
              <a:lnSpc>
                <a:spcPct val="90000"/>
              </a:lnSpc>
            </a:pPr>
            <a:r>
              <a:rPr lang="en-US" sz="1500" b="1"/>
              <a:t>Recombination </a:t>
            </a:r>
          </a:p>
          <a:p>
            <a:pPr algn="l">
              <a:lnSpc>
                <a:spcPct val="90000"/>
              </a:lnSpc>
            </a:pPr>
            <a:r>
              <a:rPr lang="en-US" sz="1500" b="1"/>
              <a:t>can occur</a:t>
            </a:r>
          </a:p>
        </p:txBody>
      </p:sp>
      <p:sp>
        <p:nvSpPr>
          <p:cNvPr id="1071122" name="Line 18"/>
          <p:cNvSpPr>
            <a:spLocks noChangeShapeType="1"/>
          </p:cNvSpPr>
          <p:nvPr/>
        </p:nvSpPr>
        <p:spPr bwMode="auto">
          <a:xfrm flipH="1">
            <a:off x="4713288" y="5784850"/>
            <a:ext cx="574675" cy="63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635"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65638" name="Picture 6" descr="10_23bPlasmidTransfer-U"/>
          <p:cNvPicPr>
            <a:picLocks noChangeAspect="1" noChangeArrowheads="1"/>
          </p:cNvPicPr>
          <p:nvPr/>
        </p:nvPicPr>
        <p:blipFill>
          <a:blip r:embed="rId5" cstate="print"/>
          <a:srcRect/>
          <a:stretch>
            <a:fillRect/>
          </a:stretch>
        </p:blipFill>
        <p:spPr bwMode="auto">
          <a:xfrm>
            <a:off x="3005138" y="133350"/>
            <a:ext cx="3133725" cy="6591300"/>
          </a:xfrm>
          <a:prstGeom prst="rect">
            <a:avLst/>
          </a:prstGeom>
          <a:noFill/>
        </p:spPr>
      </p:pic>
      <p:sp>
        <p:nvSpPr>
          <p:cNvPr id="965639" name="Text Box 7"/>
          <p:cNvSpPr txBox="1">
            <a:spLocks noChangeArrowheads="1"/>
          </p:cNvSpPr>
          <p:nvPr/>
        </p:nvSpPr>
        <p:spPr bwMode="auto">
          <a:xfrm>
            <a:off x="4124325" y="582613"/>
            <a:ext cx="1098550" cy="390525"/>
          </a:xfrm>
          <a:prstGeom prst="rect">
            <a:avLst/>
          </a:prstGeom>
          <a:noFill/>
          <a:ln w="9525">
            <a:noFill/>
            <a:miter lim="800000"/>
            <a:headEnd/>
            <a:tailEnd/>
          </a:ln>
          <a:effectLst/>
        </p:spPr>
        <p:txBody>
          <a:bodyPr wrap="none" lIns="0" tIns="0" rIns="0" bIns="0"/>
          <a:lstStyle/>
          <a:p>
            <a:pPr algn="l">
              <a:lnSpc>
                <a:spcPct val="80000"/>
              </a:lnSpc>
            </a:pPr>
            <a:r>
              <a:rPr lang="en-US" sz="1500" b="1"/>
              <a:t>Male (donor)</a:t>
            </a:r>
          </a:p>
          <a:p>
            <a:pPr algn="l">
              <a:lnSpc>
                <a:spcPct val="80000"/>
              </a:lnSpc>
            </a:pPr>
            <a:r>
              <a:rPr lang="en-US" sz="1500" b="1"/>
              <a:t>cell</a:t>
            </a:r>
          </a:p>
        </p:txBody>
      </p:sp>
      <p:sp>
        <p:nvSpPr>
          <p:cNvPr id="965640" name="Text Box 8"/>
          <p:cNvSpPr txBox="1">
            <a:spLocks noChangeArrowheads="1"/>
          </p:cNvSpPr>
          <p:nvPr/>
        </p:nvSpPr>
        <p:spPr bwMode="auto">
          <a:xfrm>
            <a:off x="4130675" y="1122363"/>
            <a:ext cx="1270000" cy="412750"/>
          </a:xfrm>
          <a:prstGeom prst="rect">
            <a:avLst/>
          </a:prstGeom>
          <a:noFill/>
          <a:ln w="9525">
            <a:noFill/>
            <a:miter lim="800000"/>
            <a:headEnd/>
            <a:tailEnd/>
          </a:ln>
          <a:effectLst/>
        </p:spPr>
        <p:txBody>
          <a:bodyPr wrap="none" lIns="0" tIns="0" rIns="0" bIns="0"/>
          <a:lstStyle/>
          <a:p>
            <a:pPr algn="l">
              <a:lnSpc>
                <a:spcPct val="90000"/>
              </a:lnSpc>
            </a:pPr>
            <a:r>
              <a:rPr lang="en-US" sz="1500" b="1"/>
              <a:t>Bacterial</a:t>
            </a:r>
          </a:p>
          <a:p>
            <a:pPr algn="l">
              <a:lnSpc>
                <a:spcPct val="90000"/>
              </a:lnSpc>
            </a:pPr>
            <a:r>
              <a:rPr lang="en-US" sz="1500" b="1"/>
              <a:t>chromosome</a:t>
            </a:r>
          </a:p>
        </p:txBody>
      </p:sp>
      <p:sp>
        <p:nvSpPr>
          <p:cNvPr id="965641" name="Text Box 9"/>
          <p:cNvSpPr txBox="1">
            <a:spLocks noChangeArrowheads="1"/>
          </p:cNvSpPr>
          <p:nvPr/>
        </p:nvSpPr>
        <p:spPr bwMode="auto">
          <a:xfrm>
            <a:off x="3536950" y="1849438"/>
            <a:ext cx="1308100" cy="596900"/>
          </a:xfrm>
          <a:prstGeom prst="rect">
            <a:avLst/>
          </a:prstGeom>
          <a:noFill/>
          <a:ln w="9525">
            <a:noFill/>
            <a:miter lim="800000"/>
            <a:headEnd/>
            <a:tailEnd/>
          </a:ln>
          <a:effectLst/>
        </p:spPr>
        <p:txBody>
          <a:bodyPr wrap="none" lIns="0" tIns="0" rIns="0" bIns="0"/>
          <a:lstStyle/>
          <a:p>
            <a:pPr algn="l">
              <a:lnSpc>
                <a:spcPct val="80000"/>
              </a:lnSpc>
            </a:pPr>
            <a:r>
              <a:rPr lang="en-US" sz="1500" b="1"/>
              <a:t>F factor starts</a:t>
            </a:r>
          </a:p>
          <a:p>
            <a:pPr algn="l">
              <a:lnSpc>
                <a:spcPct val="80000"/>
              </a:lnSpc>
            </a:pPr>
            <a:r>
              <a:rPr lang="en-US" sz="1500" b="1"/>
              <a:t>replication </a:t>
            </a:r>
          </a:p>
          <a:p>
            <a:pPr algn="l">
              <a:lnSpc>
                <a:spcPct val="80000"/>
              </a:lnSpc>
            </a:pPr>
            <a:r>
              <a:rPr lang="en-US" sz="1500" b="1"/>
              <a:t>and transfer</a:t>
            </a:r>
          </a:p>
        </p:txBody>
      </p:sp>
      <p:sp>
        <p:nvSpPr>
          <p:cNvPr id="965642" name="Text Box 10"/>
          <p:cNvSpPr txBox="1">
            <a:spLocks noChangeArrowheads="1"/>
          </p:cNvSpPr>
          <p:nvPr/>
        </p:nvSpPr>
        <p:spPr bwMode="auto">
          <a:xfrm>
            <a:off x="4121150" y="150813"/>
            <a:ext cx="1511300" cy="215900"/>
          </a:xfrm>
          <a:prstGeom prst="rect">
            <a:avLst/>
          </a:prstGeom>
          <a:noFill/>
          <a:ln w="9525">
            <a:noFill/>
            <a:miter lim="800000"/>
            <a:headEnd/>
            <a:tailEnd/>
          </a:ln>
          <a:effectLst/>
        </p:spPr>
        <p:txBody>
          <a:bodyPr wrap="none" lIns="0" tIns="0" rIns="0" bIns="0"/>
          <a:lstStyle/>
          <a:p>
            <a:pPr algn="l">
              <a:lnSpc>
                <a:spcPct val="90000"/>
              </a:lnSpc>
            </a:pPr>
            <a:r>
              <a:rPr lang="en-US" sz="1500" b="1"/>
              <a:t>F factor (plasmid)</a:t>
            </a:r>
          </a:p>
        </p:txBody>
      </p:sp>
      <p:sp>
        <p:nvSpPr>
          <p:cNvPr id="965643" name="Text Box 11"/>
          <p:cNvSpPr txBox="1">
            <a:spLocks noChangeArrowheads="1"/>
          </p:cNvSpPr>
          <p:nvPr/>
        </p:nvSpPr>
        <p:spPr bwMode="auto">
          <a:xfrm>
            <a:off x="3540125" y="4306888"/>
            <a:ext cx="1752600" cy="590550"/>
          </a:xfrm>
          <a:prstGeom prst="rect">
            <a:avLst/>
          </a:prstGeom>
          <a:noFill/>
          <a:ln w="9525">
            <a:noFill/>
            <a:miter lim="800000"/>
            <a:headEnd/>
            <a:tailEnd/>
          </a:ln>
          <a:effectLst/>
        </p:spPr>
        <p:txBody>
          <a:bodyPr wrap="none" lIns="0" tIns="0" rIns="0" bIns="0"/>
          <a:lstStyle/>
          <a:p>
            <a:pPr algn="l">
              <a:lnSpc>
                <a:spcPct val="80000"/>
              </a:lnSpc>
            </a:pPr>
            <a:r>
              <a:rPr lang="en-US" sz="1500" b="1"/>
              <a:t>Plasmid completes</a:t>
            </a:r>
          </a:p>
          <a:p>
            <a:pPr algn="l">
              <a:lnSpc>
                <a:spcPct val="80000"/>
              </a:lnSpc>
            </a:pPr>
            <a:r>
              <a:rPr lang="en-US" sz="1500" b="1"/>
              <a:t>transfer and</a:t>
            </a:r>
          </a:p>
          <a:p>
            <a:pPr algn="l">
              <a:lnSpc>
                <a:spcPct val="80000"/>
              </a:lnSpc>
            </a:pPr>
            <a:r>
              <a:rPr lang="en-US" sz="1500" b="1"/>
              <a:t>circularizes</a:t>
            </a:r>
          </a:p>
        </p:txBody>
      </p:sp>
      <p:sp>
        <p:nvSpPr>
          <p:cNvPr id="965644" name="Text Box 12"/>
          <p:cNvSpPr txBox="1">
            <a:spLocks noChangeArrowheads="1"/>
          </p:cNvSpPr>
          <p:nvPr/>
        </p:nvSpPr>
        <p:spPr bwMode="auto">
          <a:xfrm>
            <a:off x="4832350" y="6354763"/>
            <a:ext cx="1273175" cy="187325"/>
          </a:xfrm>
          <a:prstGeom prst="rect">
            <a:avLst/>
          </a:prstGeom>
          <a:noFill/>
          <a:ln w="9525">
            <a:noFill/>
            <a:miter lim="800000"/>
            <a:headEnd/>
            <a:tailEnd/>
          </a:ln>
          <a:effectLst/>
        </p:spPr>
        <p:txBody>
          <a:bodyPr wrap="none" lIns="0" tIns="0" rIns="0" bIns="0"/>
          <a:lstStyle/>
          <a:p>
            <a:pPr algn="l">
              <a:lnSpc>
                <a:spcPct val="90000"/>
              </a:lnSpc>
            </a:pPr>
            <a:r>
              <a:rPr lang="en-US" sz="1500" b="1"/>
              <a:t>Cell now male</a:t>
            </a:r>
          </a:p>
        </p:txBody>
      </p:sp>
      <p:sp>
        <p:nvSpPr>
          <p:cNvPr id="965645" name="Line 13"/>
          <p:cNvSpPr>
            <a:spLocks noChangeShapeType="1"/>
          </p:cNvSpPr>
          <p:nvPr/>
        </p:nvSpPr>
        <p:spPr bwMode="auto">
          <a:xfrm flipV="1">
            <a:off x="3505200" y="266700"/>
            <a:ext cx="536575" cy="225425"/>
          </a:xfrm>
          <a:prstGeom prst="line">
            <a:avLst/>
          </a:prstGeom>
          <a:noFill/>
          <a:ln w="25400">
            <a:solidFill>
              <a:schemeClr val="tx1"/>
            </a:solidFill>
            <a:round/>
            <a:headEnd/>
            <a:tailEnd/>
          </a:ln>
          <a:effectLst/>
        </p:spPr>
        <p:txBody>
          <a:bodyPr wrap="none" anchor="ctr"/>
          <a:lstStyle/>
          <a:p>
            <a:endParaRPr lang="en-US"/>
          </a:p>
        </p:txBody>
      </p:sp>
      <p:sp>
        <p:nvSpPr>
          <p:cNvPr id="965646" name="Line 14"/>
          <p:cNvSpPr>
            <a:spLocks noChangeShapeType="1"/>
          </p:cNvSpPr>
          <p:nvPr/>
        </p:nvSpPr>
        <p:spPr bwMode="auto">
          <a:xfrm flipV="1">
            <a:off x="4322763" y="6440488"/>
            <a:ext cx="428625" cy="0"/>
          </a:xfrm>
          <a:prstGeom prst="line">
            <a:avLst/>
          </a:prstGeom>
          <a:noFill/>
          <a:ln w="25400">
            <a:solidFill>
              <a:schemeClr val="tx1"/>
            </a:solidFill>
            <a:round/>
            <a:headEnd/>
            <a:tailEnd/>
          </a:ln>
          <a:effectLst/>
        </p:spPr>
        <p:txBody>
          <a:bodyPr wrap="none" anchor="ctr"/>
          <a:lstStyle/>
          <a:p>
            <a:endParaRPr lang="en-US"/>
          </a:p>
        </p:txBody>
      </p:sp>
      <p:sp>
        <p:nvSpPr>
          <p:cNvPr id="965647" name="Line 15"/>
          <p:cNvSpPr>
            <a:spLocks noChangeShapeType="1"/>
          </p:cNvSpPr>
          <p:nvPr/>
        </p:nvSpPr>
        <p:spPr bwMode="auto">
          <a:xfrm>
            <a:off x="3609975" y="568325"/>
            <a:ext cx="473075" cy="95250"/>
          </a:xfrm>
          <a:prstGeom prst="line">
            <a:avLst/>
          </a:prstGeom>
          <a:noFill/>
          <a:ln w="25400">
            <a:solidFill>
              <a:schemeClr val="tx1"/>
            </a:solidFill>
            <a:round/>
            <a:headEnd/>
            <a:tailEnd/>
          </a:ln>
          <a:effectLst/>
        </p:spPr>
        <p:txBody>
          <a:bodyPr wrap="none" anchor="ctr"/>
          <a:lstStyle/>
          <a:p>
            <a:endParaRPr lang="en-US"/>
          </a:p>
        </p:txBody>
      </p:sp>
      <p:sp>
        <p:nvSpPr>
          <p:cNvPr id="965648" name="Line 16"/>
          <p:cNvSpPr>
            <a:spLocks noChangeShapeType="1"/>
          </p:cNvSpPr>
          <p:nvPr/>
        </p:nvSpPr>
        <p:spPr bwMode="auto">
          <a:xfrm>
            <a:off x="3495675" y="1057275"/>
            <a:ext cx="590550" cy="16827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3"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67686" name="Picture 6" descr="10_23cPlasmids-U"/>
          <p:cNvPicPr>
            <a:picLocks noChangeAspect="1" noChangeArrowheads="1"/>
          </p:cNvPicPr>
          <p:nvPr/>
        </p:nvPicPr>
        <p:blipFill>
          <a:blip r:embed="rId5" cstate="print"/>
          <a:srcRect/>
          <a:stretch>
            <a:fillRect/>
          </a:stretch>
        </p:blipFill>
        <p:spPr bwMode="auto">
          <a:xfrm>
            <a:off x="300038" y="1068388"/>
            <a:ext cx="8542337" cy="4719637"/>
          </a:xfrm>
          <a:prstGeom prst="rect">
            <a:avLst/>
          </a:prstGeom>
          <a:noFill/>
        </p:spPr>
      </p:pic>
      <p:sp>
        <p:nvSpPr>
          <p:cNvPr id="967687" name="Text Box 7"/>
          <p:cNvSpPr txBox="1">
            <a:spLocks noChangeArrowheads="1"/>
          </p:cNvSpPr>
          <p:nvPr/>
        </p:nvSpPr>
        <p:spPr bwMode="auto">
          <a:xfrm>
            <a:off x="7142163" y="2638425"/>
            <a:ext cx="1387475" cy="323850"/>
          </a:xfrm>
          <a:prstGeom prst="rect">
            <a:avLst/>
          </a:prstGeom>
          <a:noFill/>
          <a:ln w="9525">
            <a:noFill/>
            <a:miter lim="800000"/>
            <a:headEnd/>
            <a:tailEnd/>
          </a:ln>
          <a:effectLst/>
        </p:spPr>
        <p:txBody>
          <a:bodyPr wrap="none" lIns="0" tIns="0" rIns="0" bIns="0"/>
          <a:lstStyle/>
          <a:p>
            <a:pPr algn="l">
              <a:lnSpc>
                <a:spcPct val="90000"/>
              </a:lnSpc>
            </a:pPr>
            <a:r>
              <a:rPr lang="en-US" b="1">
                <a:solidFill>
                  <a:schemeClr val="bg1"/>
                </a:solidFill>
              </a:rPr>
              <a:t>Plasmids</a:t>
            </a:r>
          </a:p>
        </p:txBody>
      </p:sp>
      <p:sp>
        <p:nvSpPr>
          <p:cNvPr id="967688" name="Line 8"/>
          <p:cNvSpPr>
            <a:spLocks noChangeShapeType="1"/>
          </p:cNvSpPr>
          <p:nvPr/>
        </p:nvSpPr>
        <p:spPr bwMode="auto">
          <a:xfrm>
            <a:off x="7588250" y="2147888"/>
            <a:ext cx="371475" cy="527050"/>
          </a:xfrm>
          <a:prstGeom prst="line">
            <a:avLst/>
          </a:prstGeom>
          <a:noFill/>
          <a:ln w="50800">
            <a:solidFill>
              <a:schemeClr val="bg1"/>
            </a:solidFill>
            <a:round/>
            <a:headEnd/>
            <a:tailEnd/>
          </a:ln>
          <a:effectLst/>
        </p:spPr>
        <p:txBody>
          <a:bodyPr wrap="none" anchor="ctr"/>
          <a:lstStyle/>
          <a:p>
            <a:endParaRPr lang="en-US"/>
          </a:p>
        </p:txBody>
      </p:sp>
      <p:sp>
        <p:nvSpPr>
          <p:cNvPr id="967689" name="Line 9"/>
          <p:cNvSpPr>
            <a:spLocks noChangeShapeType="1"/>
          </p:cNvSpPr>
          <p:nvPr/>
        </p:nvSpPr>
        <p:spPr bwMode="auto">
          <a:xfrm flipV="1">
            <a:off x="7753350" y="2957513"/>
            <a:ext cx="228600" cy="327025"/>
          </a:xfrm>
          <a:prstGeom prst="line">
            <a:avLst/>
          </a:prstGeom>
          <a:noFill/>
          <a:ln w="50800">
            <a:solidFill>
              <a:schemeClr val="bg1"/>
            </a:solidFill>
            <a:round/>
            <a:headEnd/>
            <a:tailEnd/>
          </a:ln>
          <a:effectLst/>
        </p:spPr>
        <p:txBody>
          <a:bodyPr wrap="none" anchor="ctr"/>
          <a:lstStyle/>
          <a:p>
            <a:endParaRPr lang="en-US"/>
          </a:p>
        </p:txBody>
      </p:sp>
      <p:sp>
        <p:nvSpPr>
          <p:cNvPr id="967690" name="Line 10"/>
          <p:cNvSpPr>
            <a:spLocks noChangeShapeType="1"/>
          </p:cNvSpPr>
          <p:nvPr/>
        </p:nvSpPr>
        <p:spPr bwMode="auto">
          <a:xfrm>
            <a:off x="7588250" y="2147888"/>
            <a:ext cx="371475" cy="527050"/>
          </a:xfrm>
          <a:prstGeom prst="line">
            <a:avLst/>
          </a:prstGeom>
          <a:noFill/>
          <a:ln w="25400">
            <a:solidFill>
              <a:schemeClr val="tx1"/>
            </a:solidFill>
            <a:round/>
            <a:headEnd/>
            <a:tailEnd/>
          </a:ln>
          <a:effectLst/>
        </p:spPr>
        <p:txBody>
          <a:bodyPr wrap="none" anchor="ctr"/>
          <a:lstStyle/>
          <a:p>
            <a:endParaRPr lang="en-US"/>
          </a:p>
        </p:txBody>
      </p:sp>
      <p:sp>
        <p:nvSpPr>
          <p:cNvPr id="967691" name="Line 11"/>
          <p:cNvSpPr>
            <a:spLocks noChangeShapeType="1"/>
          </p:cNvSpPr>
          <p:nvPr/>
        </p:nvSpPr>
        <p:spPr bwMode="auto">
          <a:xfrm flipV="1">
            <a:off x="7753350" y="2957513"/>
            <a:ext cx="228600" cy="327025"/>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09" name="Picture 9" descr="10_UN01Review-U"/>
          <p:cNvPicPr>
            <a:picLocks noChangeAspect="1" noChangeArrowheads="1"/>
          </p:cNvPicPr>
          <p:nvPr/>
        </p:nvPicPr>
        <p:blipFill>
          <a:blip r:embed="rId4" cstate="print"/>
          <a:srcRect/>
          <a:stretch>
            <a:fillRect/>
          </a:stretch>
        </p:blipFill>
        <p:spPr bwMode="auto">
          <a:xfrm>
            <a:off x="300038" y="849313"/>
            <a:ext cx="8539162" cy="5156200"/>
          </a:xfrm>
          <a:prstGeom prst="rect">
            <a:avLst/>
          </a:prstGeom>
          <a:noFill/>
        </p:spPr>
      </p:pic>
      <p:sp>
        <p:nvSpPr>
          <p:cNvPr id="1075210" name="Text Box 10"/>
          <p:cNvSpPr txBox="1">
            <a:spLocks noChangeArrowheads="1"/>
          </p:cNvSpPr>
          <p:nvPr/>
        </p:nvSpPr>
        <p:spPr bwMode="auto">
          <a:xfrm>
            <a:off x="2941638" y="882650"/>
            <a:ext cx="1304925" cy="877888"/>
          </a:xfrm>
          <a:prstGeom prst="rect">
            <a:avLst/>
          </a:prstGeom>
          <a:noFill/>
          <a:ln w="9525">
            <a:noFill/>
            <a:miter lim="800000"/>
            <a:headEnd/>
            <a:tailEnd/>
          </a:ln>
          <a:effectLst/>
        </p:spPr>
        <p:txBody>
          <a:bodyPr wrap="none" lIns="0" tIns="0" rIns="0" bIns="0"/>
          <a:lstStyle/>
          <a:p>
            <a:pPr algn="ctr">
              <a:lnSpc>
                <a:spcPct val="90000"/>
              </a:lnSpc>
            </a:pPr>
            <a:r>
              <a:rPr lang="en-US" sz="2000" b="1"/>
              <a:t>Sugar-</a:t>
            </a:r>
          </a:p>
          <a:p>
            <a:pPr algn="ctr">
              <a:lnSpc>
                <a:spcPct val="90000"/>
              </a:lnSpc>
            </a:pPr>
            <a:r>
              <a:rPr lang="en-US" sz="2000" b="1"/>
              <a:t>phosphate</a:t>
            </a:r>
          </a:p>
          <a:p>
            <a:pPr algn="ctr">
              <a:lnSpc>
                <a:spcPct val="90000"/>
              </a:lnSpc>
            </a:pPr>
            <a:r>
              <a:rPr lang="en-US" sz="2000" b="1"/>
              <a:t>backbone</a:t>
            </a:r>
          </a:p>
        </p:txBody>
      </p:sp>
      <p:sp>
        <p:nvSpPr>
          <p:cNvPr id="1075211" name="Text Box 11"/>
          <p:cNvSpPr txBox="1">
            <a:spLocks noChangeArrowheads="1"/>
          </p:cNvSpPr>
          <p:nvPr/>
        </p:nvSpPr>
        <p:spPr bwMode="auto">
          <a:xfrm>
            <a:off x="6808788" y="5130800"/>
            <a:ext cx="942975" cy="639763"/>
          </a:xfrm>
          <a:prstGeom prst="rect">
            <a:avLst/>
          </a:prstGeom>
          <a:noFill/>
          <a:ln w="9525">
            <a:noFill/>
            <a:miter lim="800000"/>
            <a:headEnd/>
            <a:tailEnd/>
          </a:ln>
          <a:effectLst/>
        </p:spPr>
        <p:txBody>
          <a:bodyPr wrap="none" lIns="0" tIns="0" rIns="0" bIns="0"/>
          <a:lstStyle/>
          <a:p>
            <a:pPr algn="ctr">
              <a:lnSpc>
                <a:spcPct val="90000"/>
              </a:lnSpc>
            </a:pPr>
            <a:r>
              <a:rPr lang="en-US" sz="2000" b="1"/>
              <a:t>Deoxy-</a:t>
            </a:r>
          </a:p>
          <a:p>
            <a:pPr algn="ctr">
              <a:lnSpc>
                <a:spcPct val="90000"/>
              </a:lnSpc>
            </a:pPr>
            <a:r>
              <a:rPr lang="en-US" sz="2000" b="1"/>
              <a:t>ribose</a:t>
            </a:r>
          </a:p>
        </p:txBody>
      </p:sp>
      <p:sp>
        <p:nvSpPr>
          <p:cNvPr id="1075212" name="Text Box 12"/>
          <p:cNvSpPr txBox="1">
            <a:spLocks noChangeArrowheads="1"/>
          </p:cNvSpPr>
          <p:nvPr/>
        </p:nvSpPr>
        <p:spPr bwMode="auto">
          <a:xfrm>
            <a:off x="7883525" y="5240338"/>
            <a:ext cx="847725" cy="306387"/>
          </a:xfrm>
          <a:prstGeom prst="rect">
            <a:avLst/>
          </a:prstGeom>
          <a:noFill/>
          <a:ln w="9525">
            <a:noFill/>
            <a:miter lim="800000"/>
            <a:headEnd/>
            <a:tailEnd/>
          </a:ln>
          <a:effectLst/>
        </p:spPr>
        <p:txBody>
          <a:bodyPr wrap="none" lIns="0" tIns="0" rIns="0" bIns="0"/>
          <a:lstStyle/>
          <a:p>
            <a:pPr algn="l"/>
            <a:r>
              <a:rPr lang="en-US" sz="2000" b="1"/>
              <a:t>Ribose</a:t>
            </a:r>
          </a:p>
        </p:txBody>
      </p:sp>
      <p:sp>
        <p:nvSpPr>
          <p:cNvPr id="1075213" name="Text Box 13"/>
          <p:cNvSpPr txBox="1">
            <a:spLocks noChangeArrowheads="1"/>
          </p:cNvSpPr>
          <p:nvPr/>
        </p:nvSpPr>
        <p:spPr bwMode="auto">
          <a:xfrm>
            <a:off x="6243638" y="2697163"/>
            <a:ext cx="1360487" cy="328612"/>
          </a:xfrm>
          <a:prstGeom prst="rect">
            <a:avLst/>
          </a:prstGeom>
          <a:noFill/>
          <a:ln w="9525">
            <a:noFill/>
            <a:miter lim="800000"/>
            <a:headEnd/>
            <a:tailEnd/>
          </a:ln>
          <a:effectLst/>
        </p:spPr>
        <p:txBody>
          <a:bodyPr wrap="none" lIns="0" tIns="0" rIns="0" bIns="0"/>
          <a:lstStyle/>
          <a:p>
            <a:pPr algn="l"/>
            <a:r>
              <a:rPr lang="en-US" sz="2000" b="1"/>
              <a:t>Nucleotide</a:t>
            </a:r>
          </a:p>
        </p:txBody>
      </p:sp>
      <p:sp>
        <p:nvSpPr>
          <p:cNvPr id="1075214" name="Text Box 14"/>
          <p:cNvSpPr txBox="1">
            <a:spLocks noChangeArrowheads="1"/>
          </p:cNvSpPr>
          <p:nvPr/>
        </p:nvSpPr>
        <p:spPr bwMode="auto">
          <a:xfrm>
            <a:off x="7038975" y="2300288"/>
            <a:ext cx="774700" cy="361950"/>
          </a:xfrm>
          <a:prstGeom prst="rect">
            <a:avLst/>
          </a:prstGeom>
          <a:noFill/>
          <a:ln w="9525">
            <a:noFill/>
            <a:miter lim="800000"/>
            <a:headEnd/>
            <a:tailEnd/>
          </a:ln>
          <a:effectLst/>
        </p:spPr>
        <p:txBody>
          <a:bodyPr wrap="none" lIns="0" tIns="0" rIns="0" bIns="0"/>
          <a:lstStyle/>
          <a:p>
            <a:pPr algn="l"/>
            <a:r>
              <a:rPr lang="en-US" sz="2000" b="1"/>
              <a:t>Sugar</a:t>
            </a:r>
          </a:p>
        </p:txBody>
      </p:sp>
      <p:sp>
        <p:nvSpPr>
          <p:cNvPr id="1075215" name="Text Box 15"/>
          <p:cNvSpPr txBox="1">
            <a:spLocks noChangeArrowheads="1"/>
          </p:cNvSpPr>
          <p:nvPr/>
        </p:nvSpPr>
        <p:spPr bwMode="auto">
          <a:xfrm>
            <a:off x="5522913" y="1828800"/>
            <a:ext cx="1377950" cy="539750"/>
          </a:xfrm>
          <a:prstGeom prst="rect">
            <a:avLst/>
          </a:prstGeom>
          <a:noFill/>
          <a:ln w="9525">
            <a:noFill/>
            <a:miter lim="800000"/>
            <a:headEnd/>
            <a:tailEnd/>
          </a:ln>
          <a:effectLst/>
        </p:spPr>
        <p:txBody>
          <a:bodyPr wrap="none" lIns="0" tIns="0" rIns="0" bIns="0"/>
          <a:lstStyle/>
          <a:p>
            <a:pPr algn="ctr"/>
            <a:r>
              <a:rPr lang="en-US" sz="2000" b="1"/>
              <a:t>Phosphate</a:t>
            </a:r>
          </a:p>
          <a:p>
            <a:pPr algn="ctr"/>
            <a:r>
              <a:rPr lang="en-US" sz="2000" b="1"/>
              <a:t>group</a:t>
            </a:r>
          </a:p>
        </p:txBody>
      </p:sp>
      <p:sp>
        <p:nvSpPr>
          <p:cNvPr id="1075216" name="Text Box 16"/>
          <p:cNvSpPr txBox="1">
            <a:spLocks noChangeArrowheads="1"/>
          </p:cNvSpPr>
          <p:nvPr/>
        </p:nvSpPr>
        <p:spPr bwMode="auto">
          <a:xfrm>
            <a:off x="7004050" y="3308350"/>
            <a:ext cx="623888" cy="369888"/>
          </a:xfrm>
          <a:prstGeom prst="rect">
            <a:avLst/>
          </a:prstGeom>
          <a:noFill/>
          <a:ln w="9525">
            <a:noFill/>
            <a:miter lim="800000"/>
            <a:headEnd/>
            <a:tailEnd/>
          </a:ln>
          <a:effectLst/>
        </p:spPr>
        <p:txBody>
          <a:bodyPr wrap="none" lIns="0" tIns="0" rIns="0" bIns="0"/>
          <a:lstStyle/>
          <a:p>
            <a:pPr algn="l"/>
            <a:r>
              <a:rPr lang="en-US" sz="2000" b="1"/>
              <a:t>DNA</a:t>
            </a:r>
          </a:p>
        </p:txBody>
      </p:sp>
      <p:sp>
        <p:nvSpPr>
          <p:cNvPr id="1075217" name="Text Box 17"/>
          <p:cNvSpPr txBox="1">
            <a:spLocks noChangeArrowheads="1"/>
          </p:cNvSpPr>
          <p:nvPr/>
        </p:nvSpPr>
        <p:spPr bwMode="auto">
          <a:xfrm>
            <a:off x="5103813" y="4029075"/>
            <a:ext cx="1741487" cy="582613"/>
          </a:xfrm>
          <a:prstGeom prst="rect">
            <a:avLst/>
          </a:prstGeom>
          <a:noFill/>
          <a:ln w="9525">
            <a:noFill/>
            <a:miter lim="800000"/>
            <a:headEnd/>
            <a:tailEnd/>
          </a:ln>
          <a:effectLst/>
        </p:spPr>
        <p:txBody>
          <a:bodyPr wrap="none" lIns="0" tIns="0" rIns="0" bIns="0"/>
          <a:lstStyle/>
          <a:p>
            <a:pPr algn="ctr"/>
            <a:r>
              <a:rPr lang="en-US" sz="2000" b="1"/>
              <a:t>Nitrogenous</a:t>
            </a:r>
          </a:p>
          <a:p>
            <a:pPr algn="ctr"/>
            <a:r>
              <a:rPr lang="en-US" sz="2000" b="1"/>
              <a:t>base</a:t>
            </a:r>
          </a:p>
        </p:txBody>
      </p:sp>
      <p:sp>
        <p:nvSpPr>
          <p:cNvPr id="1075218" name="Text Box 18"/>
          <p:cNvSpPr txBox="1">
            <a:spLocks noChangeArrowheads="1"/>
          </p:cNvSpPr>
          <p:nvPr/>
        </p:nvSpPr>
        <p:spPr bwMode="auto">
          <a:xfrm>
            <a:off x="6638925" y="846138"/>
            <a:ext cx="2214563" cy="301625"/>
          </a:xfrm>
          <a:prstGeom prst="rect">
            <a:avLst/>
          </a:prstGeom>
          <a:noFill/>
          <a:ln w="9525">
            <a:noFill/>
            <a:miter lim="800000"/>
            <a:headEnd/>
            <a:tailEnd/>
          </a:ln>
          <a:effectLst/>
        </p:spPr>
        <p:txBody>
          <a:bodyPr wrap="none" lIns="0" tIns="0" rIns="0" bIns="0"/>
          <a:lstStyle/>
          <a:p>
            <a:pPr algn="l"/>
            <a:r>
              <a:rPr lang="en-US" sz="2000" b="1"/>
              <a:t>Nitrogenous base</a:t>
            </a:r>
          </a:p>
        </p:txBody>
      </p:sp>
      <p:sp>
        <p:nvSpPr>
          <p:cNvPr id="1075219" name="Text Box 19"/>
          <p:cNvSpPr txBox="1">
            <a:spLocks noChangeArrowheads="1"/>
          </p:cNvSpPr>
          <p:nvPr/>
        </p:nvSpPr>
        <p:spPr bwMode="auto">
          <a:xfrm>
            <a:off x="2693988" y="5519738"/>
            <a:ext cx="1825625" cy="334962"/>
          </a:xfrm>
          <a:prstGeom prst="rect">
            <a:avLst/>
          </a:prstGeom>
          <a:noFill/>
          <a:ln w="9525">
            <a:noFill/>
            <a:miter lim="800000"/>
            <a:headEnd/>
            <a:tailEnd/>
          </a:ln>
          <a:effectLst/>
        </p:spPr>
        <p:txBody>
          <a:bodyPr wrap="none" lIns="0" tIns="0" rIns="0" bIns="0"/>
          <a:lstStyle/>
          <a:p>
            <a:pPr algn="l"/>
            <a:r>
              <a:rPr lang="en-US" sz="2000" b="1"/>
              <a:t>Polynucleotide</a:t>
            </a:r>
          </a:p>
        </p:txBody>
      </p:sp>
      <p:sp>
        <p:nvSpPr>
          <p:cNvPr id="1075220" name="Text Box 20"/>
          <p:cNvSpPr txBox="1">
            <a:spLocks noChangeArrowheads="1"/>
          </p:cNvSpPr>
          <p:nvPr/>
        </p:nvSpPr>
        <p:spPr bwMode="auto">
          <a:xfrm>
            <a:off x="1006475" y="5516563"/>
            <a:ext cx="666750" cy="387350"/>
          </a:xfrm>
          <a:prstGeom prst="rect">
            <a:avLst/>
          </a:prstGeom>
          <a:noFill/>
          <a:ln w="9525">
            <a:noFill/>
            <a:miter lim="800000"/>
            <a:headEnd/>
            <a:tailEnd/>
          </a:ln>
          <a:effectLst/>
        </p:spPr>
        <p:txBody>
          <a:bodyPr wrap="none" lIns="0" tIns="0" rIns="0" bIns="0"/>
          <a:lstStyle/>
          <a:p>
            <a:pPr algn="l"/>
            <a:r>
              <a:rPr lang="en-US" sz="2000" b="1"/>
              <a:t>DNA</a:t>
            </a:r>
          </a:p>
        </p:txBody>
      </p:sp>
      <p:sp>
        <p:nvSpPr>
          <p:cNvPr id="1075221" name="Text Box 21"/>
          <p:cNvSpPr txBox="1">
            <a:spLocks noChangeArrowheads="1"/>
          </p:cNvSpPr>
          <p:nvPr/>
        </p:nvSpPr>
        <p:spPr bwMode="auto">
          <a:xfrm>
            <a:off x="8027988" y="3308350"/>
            <a:ext cx="623887" cy="369888"/>
          </a:xfrm>
          <a:prstGeom prst="rect">
            <a:avLst/>
          </a:prstGeom>
          <a:noFill/>
          <a:ln w="9525">
            <a:noFill/>
            <a:miter lim="800000"/>
            <a:headEnd/>
            <a:tailEnd/>
          </a:ln>
          <a:effectLst/>
        </p:spPr>
        <p:txBody>
          <a:bodyPr wrap="none" lIns="0" tIns="0" rIns="0" bIns="0"/>
          <a:lstStyle/>
          <a:p>
            <a:pPr algn="l"/>
            <a:r>
              <a:rPr lang="en-US" sz="2000" b="1"/>
              <a:t>RNA</a:t>
            </a:r>
          </a:p>
        </p:txBody>
      </p:sp>
      <p:sp>
        <p:nvSpPr>
          <p:cNvPr id="1075222" name="AutoShape 22"/>
          <p:cNvSpPr>
            <a:spLocks/>
          </p:cNvSpPr>
          <p:nvPr/>
        </p:nvSpPr>
        <p:spPr bwMode="auto">
          <a:xfrm rot="-5400000">
            <a:off x="6859588" y="1693863"/>
            <a:ext cx="107950" cy="1917700"/>
          </a:xfrm>
          <a:prstGeom prst="leftBrace">
            <a:avLst>
              <a:gd name="adj1" fmla="val 148039"/>
              <a:gd name="adj2" fmla="val 50000"/>
            </a:avLst>
          </a:prstGeom>
          <a:noFill/>
          <a:ln w="25400">
            <a:solidFill>
              <a:schemeClr val="tx1"/>
            </a:solidFill>
            <a:round/>
            <a:headEnd/>
            <a:tailEnd/>
          </a:ln>
          <a:effectLst/>
        </p:spPr>
        <p:txBody>
          <a:bodyPr wrap="none" anchor="ctr"/>
          <a:lstStyle/>
          <a:p>
            <a:endParaRPr lang="en-US"/>
          </a:p>
        </p:txBody>
      </p:sp>
      <p:sp>
        <p:nvSpPr>
          <p:cNvPr id="1075223" name="AutoShape 23"/>
          <p:cNvSpPr>
            <a:spLocks/>
          </p:cNvSpPr>
          <p:nvPr/>
        </p:nvSpPr>
        <p:spPr bwMode="auto">
          <a:xfrm rot="-5363469">
            <a:off x="3479007" y="1462881"/>
            <a:ext cx="144462" cy="657225"/>
          </a:xfrm>
          <a:prstGeom prst="rightBrace">
            <a:avLst>
              <a:gd name="adj1" fmla="val 37912"/>
              <a:gd name="adj2" fmla="val 50000"/>
            </a:avLst>
          </a:prstGeom>
          <a:noFill/>
          <a:ln w="25400">
            <a:solidFill>
              <a:schemeClr val="tx1"/>
            </a:solidFill>
            <a:round/>
            <a:headEnd/>
            <a:tailEnd/>
          </a:ln>
          <a:effectLst/>
        </p:spPr>
        <p:txBody>
          <a:bodyPr wrap="none" anchor="ctr"/>
          <a:lstStyle/>
          <a:p>
            <a:endParaRPr lang="en-US"/>
          </a:p>
        </p:txBody>
      </p:sp>
      <p:sp>
        <p:nvSpPr>
          <p:cNvPr id="1075224" name="Text Box 24"/>
          <p:cNvSpPr txBox="1">
            <a:spLocks noChangeArrowheads="1"/>
          </p:cNvSpPr>
          <p:nvPr/>
        </p:nvSpPr>
        <p:spPr bwMode="auto">
          <a:xfrm>
            <a:off x="5673725" y="5210175"/>
            <a:ext cx="774700" cy="361950"/>
          </a:xfrm>
          <a:prstGeom prst="rect">
            <a:avLst/>
          </a:prstGeom>
          <a:noFill/>
          <a:ln w="9525">
            <a:noFill/>
            <a:miter lim="800000"/>
            <a:headEnd/>
            <a:tailEnd/>
          </a:ln>
          <a:effectLst/>
        </p:spPr>
        <p:txBody>
          <a:bodyPr wrap="none" lIns="0" tIns="0" rIns="0" bIns="0"/>
          <a:lstStyle/>
          <a:p>
            <a:pPr algn="l"/>
            <a:r>
              <a:rPr lang="en-US" sz="2000" b="1"/>
              <a:t>Sugar</a:t>
            </a:r>
          </a:p>
        </p:txBody>
      </p:sp>
      <p:sp>
        <p:nvSpPr>
          <p:cNvPr id="1075225" name="Text Box 25"/>
          <p:cNvSpPr txBox="1">
            <a:spLocks noChangeArrowheads="1"/>
          </p:cNvSpPr>
          <p:nvPr/>
        </p:nvSpPr>
        <p:spPr bwMode="auto">
          <a:xfrm>
            <a:off x="7081838" y="3816350"/>
            <a:ext cx="368300" cy="1096963"/>
          </a:xfrm>
          <a:prstGeom prst="rect">
            <a:avLst/>
          </a:prstGeom>
          <a:noFill/>
          <a:ln w="9525">
            <a:noFill/>
            <a:miter lim="800000"/>
            <a:headEnd/>
            <a:tailEnd/>
          </a:ln>
          <a:effectLst/>
        </p:spPr>
        <p:txBody>
          <a:bodyPr wrap="none" lIns="0" tIns="0" rIns="0" bIns="0"/>
          <a:lstStyle/>
          <a:p>
            <a:pPr algn="ctr">
              <a:lnSpc>
                <a:spcPct val="90000"/>
              </a:lnSpc>
            </a:pPr>
            <a:r>
              <a:rPr lang="en-US" sz="2000" b="1"/>
              <a:t>C</a:t>
            </a:r>
          </a:p>
          <a:p>
            <a:pPr algn="ctr">
              <a:lnSpc>
                <a:spcPct val="90000"/>
              </a:lnSpc>
            </a:pPr>
            <a:r>
              <a:rPr lang="en-US" sz="2000" b="1"/>
              <a:t>G</a:t>
            </a:r>
          </a:p>
          <a:p>
            <a:pPr algn="ctr">
              <a:lnSpc>
                <a:spcPct val="90000"/>
              </a:lnSpc>
            </a:pPr>
            <a:r>
              <a:rPr lang="en-US" sz="2000" b="1"/>
              <a:t>A</a:t>
            </a:r>
          </a:p>
          <a:p>
            <a:pPr algn="ctr">
              <a:lnSpc>
                <a:spcPct val="90000"/>
              </a:lnSpc>
            </a:pPr>
            <a:r>
              <a:rPr lang="en-US" sz="2000" b="1">
                <a:solidFill>
                  <a:srgbClr val="EF1A23"/>
                </a:solidFill>
              </a:rPr>
              <a:t>T</a:t>
            </a:r>
            <a:endParaRPr lang="en-US" sz="2000" b="1"/>
          </a:p>
        </p:txBody>
      </p:sp>
      <p:sp>
        <p:nvSpPr>
          <p:cNvPr id="1075226" name="Text Box 26"/>
          <p:cNvSpPr txBox="1">
            <a:spLocks noChangeArrowheads="1"/>
          </p:cNvSpPr>
          <p:nvPr/>
        </p:nvSpPr>
        <p:spPr bwMode="auto">
          <a:xfrm>
            <a:off x="8104188" y="3816350"/>
            <a:ext cx="368300" cy="1096963"/>
          </a:xfrm>
          <a:prstGeom prst="rect">
            <a:avLst/>
          </a:prstGeom>
          <a:noFill/>
          <a:ln w="9525">
            <a:noFill/>
            <a:miter lim="800000"/>
            <a:headEnd/>
            <a:tailEnd/>
          </a:ln>
          <a:effectLst/>
        </p:spPr>
        <p:txBody>
          <a:bodyPr wrap="none" lIns="0" tIns="0" rIns="0" bIns="0"/>
          <a:lstStyle/>
          <a:p>
            <a:pPr algn="ctr">
              <a:lnSpc>
                <a:spcPct val="90000"/>
              </a:lnSpc>
            </a:pPr>
            <a:r>
              <a:rPr lang="en-US" sz="2000" b="1"/>
              <a:t>C</a:t>
            </a:r>
          </a:p>
          <a:p>
            <a:pPr algn="ctr">
              <a:lnSpc>
                <a:spcPct val="90000"/>
              </a:lnSpc>
            </a:pPr>
            <a:r>
              <a:rPr lang="en-US" sz="2000" b="1"/>
              <a:t>G</a:t>
            </a:r>
          </a:p>
          <a:p>
            <a:pPr algn="ctr">
              <a:lnSpc>
                <a:spcPct val="90000"/>
              </a:lnSpc>
            </a:pPr>
            <a:r>
              <a:rPr lang="en-US" sz="2000" b="1"/>
              <a:t>A</a:t>
            </a:r>
          </a:p>
          <a:p>
            <a:pPr algn="ctr">
              <a:lnSpc>
                <a:spcPct val="90000"/>
              </a:lnSpc>
            </a:pPr>
            <a:r>
              <a:rPr lang="en-US" sz="2000" b="1">
                <a:solidFill>
                  <a:srgbClr val="EF1A23"/>
                </a:solidFill>
              </a:rPr>
              <a:t>U</a:t>
            </a:r>
            <a:endParaRPr lang="en-US" sz="2000" b="1"/>
          </a:p>
        </p:txBody>
      </p:sp>
      <p:sp>
        <p:nvSpPr>
          <p:cNvPr id="1075227" name="Line 27"/>
          <p:cNvSpPr>
            <a:spLocks noChangeShapeType="1"/>
          </p:cNvSpPr>
          <p:nvPr/>
        </p:nvSpPr>
        <p:spPr bwMode="auto">
          <a:xfrm>
            <a:off x="2314575" y="1584325"/>
            <a:ext cx="92075" cy="0"/>
          </a:xfrm>
          <a:prstGeom prst="line">
            <a:avLst/>
          </a:prstGeom>
          <a:noFill/>
          <a:ln w="25400">
            <a:solidFill>
              <a:schemeClr val="tx1"/>
            </a:solidFill>
            <a:round/>
            <a:headEnd/>
            <a:tailEnd/>
          </a:ln>
          <a:effectLst/>
        </p:spPr>
        <p:txBody>
          <a:bodyPr wrap="none" anchor="ctr"/>
          <a:lstStyle/>
          <a:p>
            <a:endParaRPr lang="en-US"/>
          </a:p>
        </p:txBody>
      </p:sp>
      <p:sp>
        <p:nvSpPr>
          <p:cNvPr id="1075228" name="Line 28"/>
          <p:cNvSpPr>
            <a:spLocks noChangeShapeType="1"/>
          </p:cNvSpPr>
          <p:nvPr/>
        </p:nvSpPr>
        <p:spPr bwMode="auto">
          <a:xfrm>
            <a:off x="2314575" y="2841625"/>
            <a:ext cx="92075" cy="0"/>
          </a:xfrm>
          <a:prstGeom prst="line">
            <a:avLst/>
          </a:prstGeom>
          <a:noFill/>
          <a:ln w="25400">
            <a:solidFill>
              <a:schemeClr val="tx1"/>
            </a:solidFill>
            <a:round/>
            <a:headEnd/>
            <a:tailEnd/>
          </a:ln>
          <a:effectLst/>
        </p:spPr>
        <p:txBody>
          <a:bodyPr wrap="none" anchor="ctr"/>
          <a:lstStyle/>
          <a:p>
            <a:endParaRPr lang="en-US"/>
          </a:p>
        </p:txBody>
      </p:sp>
      <p:sp>
        <p:nvSpPr>
          <p:cNvPr id="1075229" name="Line 29"/>
          <p:cNvSpPr>
            <a:spLocks noChangeShapeType="1"/>
          </p:cNvSpPr>
          <p:nvPr/>
        </p:nvSpPr>
        <p:spPr bwMode="auto">
          <a:xfrm flipV="1">
            <a:off x="2409825" y="1571625"/>
            <a:ext cx="0" cy="1284288"/>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9298" name="Picture 2" descr="10_UN02Review-U"/>
          <p:cNvPicPr>
            <a:picLocks noChangeAspect="1" noChangeArrowheads="1"/>
          </p:cNvPicPr>
          <p:nvPr/>
        </p:nvPicPr>
        <p:blipFill>
          <a:blip r:embed="rId4" cstate="print"/>
          <a:srcRect/>
          <a:stretch>
            <a:fillRect/>
          </a:stretch>
        </p:blipFill>
        <p:spPr bwMode="auto">
          <a:xfrm>
            <a:off x="866775" y="871538"/>
            <a:ext cx="7408863" cy="5114925"/>
          </a:xfrm>
          <a:prstGeom prst="rect">
            <a:avLst/>
          </a:prstGeom>
          <a:noFill/>
        </p:spPr>
      </p:pic>
      <p:sp>
        <p:nvSpPr>
          <p:cNvPr id="1079299" name="Text Box 3"/>
          <p:cNvSpPr txBox="1">
            <a:spLocks noChangeArrowheads="1"/>
          </p:cNvSpPr>
          <p:nvPr/>
        </p:nvSpPr>
        <p:spPr bwMode="auto">
          <a:xfrm>
            <a:off x="3597275" y="5124450"/>
            <a:ext cx="1266825" cy="352425"/>
          </a:xfrm>
          <a:prstGeom prst="rect">
            <a:avLst/>
          </a:prstGeom>
          <a:noFill/>
          <a:ln w="9525">
            <a:noFill/>
            <a:miter lim="800000"/>
            <a:headEnd/>
            <a:tailEnd/>
          </a:ln>
          <a:effectLst/>
        </p:spPr>
        <p:txBody>
          <a:bodyPr wrap="none" lIns="0" tIns="0" rIns="0" bIns="0"/>
          <a:lstStyle/>
          <a:p>
            <a:pPr algn="l"/>
            <a:r>
              <a:rPr lang="en-US" b="1"/>
              <a:t>Codons</a:t>
            </a:r>
          </a:p>
        </p:txBody>
      </p:sp>
      <p:sp>
        <p:nvSpPr>
          <p:cNvPr id="1079300" name="Text Box 4"/>
          <p:cNvSpPr txBox="1">
            <a:spLocks noChangeArrowheads="1"/>
          </p:cNvSpPr>
          <p:nvPr/>
        </p:nvSpPr>
        <p:spPr bwMode="auto">
          <a:xfrm>
            <a:off x="3697288" y="909638"/>
            <a:ext cx="3052762" cy="344487"/>
          </a:xfrm>
          <a:prstGeom prst="rect">
            <a:avLst/>
          </a:prstGeom>
          <a:noFill/>
          <a:ln w="9525">
            <a:noFill/>
            <a:miter lim="800000"/>
            <a:headEnd/>
            <a:tailEnd/>
          </a:ln>
          <a:effectLst/>
        </p:spPr>
        <p:txBody>
          <a:bodyPr wrap="none" lIns="0" tIns="0" rIns="0" bIns="0"/>
          <a:lstStyle/>
          <a:p>
            <a:pPr algn="l"/>
            <a:r>
              <a:rPr lang="en-US" b="1"/>
              <a:t>Growing polypeptide</a:t>
            </a:r>
          </a:p>
        </p:txBody>
      </p:sp>
      <p:sp>
        <p:nvSpPr>
          <p:cNvPr id="1079301" name="Text Box 5"/>
          <p:cNvSpPr txBox="1">
            <a:spLocks noChangeArrowheads="1"/>
          </p:cNvSpPr>
          <p:nvPr/>
        </p:nvSpPr>
        <p:spPr bwMode="auto">
          <a:xfrm>
            <a:off x="6604000" y="1487488"/>
            <a:ext cx="1673225" cy="344487"/>
          </a:xfrm>
          <a:prstGeom prst="rect">
            <a:avLst/>
          </a:prstGeom>
          <a:noFill/>
          <a:ln w="9525">
            <a:noFill/>
            <a:miter lim="800000"/>
            <a:headEnd/>
            <a:tailEnd/>
          </a:ln>
          <a:effectLst/>
        </p:spPr>
        <p:txBody>
          <a:bodyPr wrap="none" lIns="0" tIns="0" rIns="0" bIns="0"/>
          <a:lstStyle/>
          <a:p>
            <a:pPr algn="l"/>
            <a:r>
              <a:rPr lang="en-US" b="1"/>
              <a:t>Amino acid</a:t>
            </a:r>
          </a:p>
        </p:txBody>
      </p:sp>
      <p:sp>
        <p:nvSpPr>
          <p:cNvPr id="1079302" name="Text Box 6"/>
          <p:cNvSpPr txBox="1">
            <a:spLocks noChangeArrowheads="1"/>
          </p:cNvSpPr>
          <p:nvPr/>
        </p:nvSpPr>
        <p:spPr bwMode="auto">
          <a:xfrm>
            <a:off x="6610350" y="2611438"/>
            <a:ext cx="1266825" cy="352425"/>
          </a:xfrm>
          <a:prstGeom prst="rect">
            <a:avLst/>
          </a:prstGeom>
          <a:noFill/>
          <a:ln w="9525">
            <a:noFill/>
            <a:miter lim="800000"/>
            <a:headEnd/>
            <a:tailEnd/>
          </a:ln>
          <a:effectLst/>
        </p:spPr>
        <p:txBody>
          <a:bodyPr wrap="none" lIns="0" tIns="0" rIns="0" bIns="0"/>
          <a:lstStyle/>
          <a:p>
            <a:pPr algn="l"/>
            <a:r>
              <a:rPr lang="en-US" b="1"/>
              <a:t>tRNA</a:t>
            </a:r>
          </a:p>
        </p:txBody>
      </p:sp>
      <p:sp>
        <p:nvSpPr>
          <p:cNvPr id="1079303" name="Text Box 7"/>
          <p:cNvSpPr txBox="1">
            <a:spLocks noChangeArrowheads="1"/>
          </p:cNvSpPr>
          <p:nvPr/>
        </p:nvSpPr>
        <p:spPr bwMode="auto">
          <a:xfrm>
            <a:off x="6596063" y="3635375"/>
            <a:ext cx="1606550" cy="327025"/>
          </a:xfrm>
          <a:prstGeom prst="rect">
            <a:avLst/>
          </a:prstGeom>
          <a:noFill/>
          <a:ln w="9525">
            <a:noFill/>
            <a:miter lim="800000"/>
            <a:headEnd/>
            <a:tailEnd/>
          </a:ln>
          <a:effectLst/>
        </p:spPr>
        <p:txBody>
          <a:bodyPr wrap="none" lIns="0" tIns="0" rIns="0" bIns="0"/>
          <a:lstStyle/>
          <a:p>
            <a:pPr algn="l"/>
            <a:r>
              <a:rPr lang="en-US" b="1"/>
              <a:t>Anticodon</a:t>
            </a:r>
          </a:p>
        </p:txBody>
      </p:sp>
      <p:sp>
        <p:nvSpPr>
          <p:cNvPr id="1079304" name="Text Box 8"/>
          <p:cNvSpPr txBox="1">
            <a:spLocks noChangeArrowheads="1"/>
          </p:cNvSpPr>
          <p:nvPr/>
        </p:nvSpPr>
        <p:spPr bwMode="auto">
          <a:xfrm>
            <a:off x="1254125" y="1555750"/>
            <a:ext cx="1538288" cy="1139825"/>
          </a:xfrm>
          <a:prstGeom prst="rect">
            <a:avLst/>
          </a:prstGeom>
          <a:noFill/>
          <a:ln w="9525">
            <a:noFill/>
            <a:miter lim="800000"/>
            <a:headEnd/>
            <a:tailEnd/>
          </a:ln>
          <a:effectLst/>
        </p:spPr>
        <p:txBody>
          <a:bodyPr wrap="none" lIns="0" tIns="0" rIns="0" bIns="0"/>
          <a:lstStyle/>
          <a:p>
            <a:pPr algn="l">
              <a:lnSpc>
                <a:spcPct val="90000"/>
              </a:lnSpc>
            </a:pPr>
            <a:r>
              <a:rPr lang="en-US" b="1"/>
              <a:t>Large</a:t>
            </a:r>
          </a:p>
          <a:p>
            <a:pPr algn="l">
              <a:lnSpc>
                <a:spcPct val="90000"/>
              </a:lnSpc>
            </a:pPr>
            <a:r>
              <a:rPr lang="en-US" b="1"/>
              <a:t>ribosomal</a:t>
            </a:r>
          </a:p>
          <a:p>
            <a:pPr algn="l">
              <a:lnSpc>
                <a:spcPct val="90000"/>
              </a:lnSpc>
            </a:pPr>
            <a:r>
              <a:rPr lang="en-US" b="1"/>
              <a:t>subunit</a:t>
            </a:r>
          </a:p>
        </p:txBody>
      </p:sp>
      <p:sp>
        <p:nvSpPr>
          <p:cNvPr id="1079305" name="Text Box 9"/>
          <p:cNvSpPr txBox="1">
            <a:spLocks noChangeArrowheads="1"/>
          </p:cNvSpPr>
          <p:nvPr/>
        </p:nvSpPr>
        <p:spPr bwMode="auto">
          <a:xfrm>
            <a:off x="946150" y="3762375"/>
            <a:ext cx="1266825" cy="352425"/>
          </a:xfrm>
          <a:prstGeom prst="rect">
            <a:avLst/>
          </a:prstGeom>
          <a:noFill/>
          <a:ln w="9525">
            <a:noFill/>
            <a:miter lim="800000"/>
            <a:headEnd/>
            <a:tailEnd/>
          </a:ln>
          <a:effectLst/>
        </p:spPr>
        <p:txBody>
          <a:bodyPr wrap="none" lIns="0" tIns="0" rIns="0" bIns="0"/>
          <a:lstStyle/>
          <a:p>
            <a:pPr algn="l"/>
            <a:r>
              <a:rPr lang="en-US" b="1"/>
              <a:t>mRNA</a:t>
            </a:r>
          </a:p>
        </p:txBody>
      </p:sp>
      <p:sp>
        <p:nvSpPr>
          <p:cNvPr id="1079306" name="Text Box 10"/>
          <p:cNvSpPr txBox="1">
            <a:spLocks noChangeArrowheads="1"/>
          </p:cNvSpPr>
          <p:nvPr/>
        </p:nvSpPr>
        <p:spPr bwMode="auto">
          <a:xfrm>
            <a:off x="6602413" y="4772025"/>
            <a:ext cx="1325562" cy="1139825"/>
          </a:xfrm>
          <a:prstGeom prst="rect">
            <a:avLst/>
          </a:prstGeom>
          <a:noFill/>
          <a:ln w="9525">
            <a:noFill/>
            <a:miter lim="800000"/>
            <a:headEnd/>
            <a:tailEnd/>
          </a:ln>
          <a:effectLst/>
        </p:spPr>
        <p:txBody>
          <a:bodyPr wrap="none" lIns="0" tIns="0" rIns="0" bIns="0"/>
          <a:lstStyle/>
          <a:p>
            <a:pPr algn="l">
              <a:lnSpc>
                <a:spcPct val="90000"/>
              </a:lnSpc>
            </a:pPr>
            <a:r>
              <a:rPr lang="en-US" b="1"/>
              <a:t>Small</a:t>
            </a:r>
          </a:p>
          <a:p>
            <a:pPr algn="l">
              <a:lnSpc>
                <a:spcPct val="90000"/>
              </a:lnSpc>
            </a:pPr>
            <a:r>
              <a:rPr lang="en-US" b="1"/>
              <a:t>ribosomal</a:t>
            </a:r>
          </a:p>
          <a:p>
            <a:pPr algn="l">
              <a:lnSpc>
                <a:spcPct val="90000"/>
              </a:lnSpc>
            </a:pPr>
            <a:r>
              <a:rPr lang="en-US" b="1"/>
              <a:t>subunit</a:t>
            </a:r>
          </a:p>
        </p:txBody>
      </p:sp>
      <p:sp>
        <p:nvSpPr>
          <p:cNvPr id="1079307" name="Line 11"/>
          <p:cNvSpPr>
            <a:spLocks noChangeShapeType="1"/>
          </p:cNvSpPr>
          <p:nvPr/>
        </p:nvSpPr>
        <p:spPr bwMode="auto">
          <a:xfrm>
            <a:off x="2949575" y="1085850"/>
            <a:ext cx="663575" cy="0"/>
          </a:xfrm>
          <a:prstGeom prst="line">
            <a:avLst/>
          </a:prstGeom>
          <a:noFill/>
          <a:ln w="25400">
            <a:solidFill>
              <a:schemeClr val="tx1"/>
            </a:solidFill>
            <a:round/>
            <a:headEnd/>
            <a:tailEnd/>
          </a:ln>
          <a:effectLst/>
        </p:spPr>
        <p:txBody>
          <a:bodyPr wrap="none" anchor="ctr"/>
          <a:lstStyle/>
          <a:p>
            <a:endParaRPr lang="en-US"/>
          </a:p>
        </p:txBody>
      </p:sp>
      <p:sp>
        <p:nvSpPr>
          <p:cNvPr id="1079308" name="Line 12"/>
          <p:cNvSpPr>
            <a:spLocks noChangeShapeType="1"/>
          </p:cNvSpPr>
          <p:nvPr/>
        </p:nvSpPr>
        <p:spPr bwMode="auto">
          <a:xfrm>
            <a:off x="2327275" y="2530475"/>
            <a:ext cx="390525" cy="1019175"/>
          </a:xfrm>
          <a:prstGeom prst="line">
            <a:avLst/>
          </a:prstGeom>
          <a:noFill/>
          <a:ln w="25400">
            <a:solidFill>
              <a:schemeClr val="tx1"/>
            </a:solidFill>
            <a:round/>
            <a:headEnd/>
            <a:tailEnd/>
          </a:ln>
          <a:effectLst/>
        </p:spPr>
        <p:txBody>
          <a:bodyPr wrap="none" anchor="ctr"/>
          <a:lstStyle/>
          <a:p>
            <a:endParaRPr lang="en-US"/>
          </a:p>
        </p:txBody>
      </p:sp>
      <p:sp>
        <p:nvSpPr>
          <p:cNvPr id="1079309" name="Line 13"/>
          <p:cNvSpPr>
            <a:spLocks noChangeShapeType="1"/>
          </p:cNvSpPr>
          <p:nvPr/>
        </p:nvSpPr>
        <p:spPr bwMode="auto">
          <a:xfrm>
            <a:off x="1358900" y="4127500"/>
            <a:ext cx="282575" cy="695325"/>
          </a:xfrm>
          <a:prstGeom prst="line">
            <a:avLst/>
          </a:prstGeom>
          <a:noFill/>
          <a:ln w="25400">
            <a:solidFill>
              <a:schemeClr val="tx1"/>
            </a:solidFill>
            <a:round/>
            <a:headEnd/>
            <a:tailEnd/>
          </a:ln>
          <a:effectLst/>
        </p:spPr>
        <p:txBody>
          <a:bodyPr wrap="none" anchor="ctr"/>
          <a:lstStyle/>
          <a:p>
            <a:endParaRPr lang="en-US"/>
          </a:p>
        </p:txBody>
      </p:sp>
      <p:sp>
        <p:nvSpPr>
          <p:cNvPr id="1079310" name="Line 14"/>
          <p:cNvSpPr>
            <a:spLocks noChangeShapeType="1"/>
          </p:cNvSpPr>
          <p:nvPr/>
        </p:nvSpPr>
        <p:spPr bwMode="auto">
          <a:xfrm flipV="1">
            <a:off x="5149850" y="4933950"/>
            <a:ext cx="1387475" cy="358775"/>
          </a:xfrm>
          <a:prstGeom prst="line">
            <a:avLst/>
          </a:prstGeom>
          <a:noFill/>
          <a:ln w="25400">
            <a:solidFill>
              <a:schemeClr val="tx1"/>
            </a:solidFill>
            <a:round/>
            <a:headEnd/>
            <a:tailEnd/>
          </a:ln>
          <a:effectLst/>
        </p:spPr>
        <p:txBody>
          <a:bodyPr wrap="none" anchor="ctr"/>
          <a:lstStyle/>
          <a:p>
            <a:endParaRPr lang="en-US"/>
          </a:p>
        </p:txBody>
      </p:sp>
      <p:sp>
        <p:nvSpPr>
          <p:cNvPr id="1079311" name="Line 15"/>
          <p:cNvSpPr>
            <a:spLocks noChangeShapeType="1"/>
          </p:cNvSpPr>
          <p:nvPr/>
        </p:nvSpPr>
        <p:spPr bwMode="auto">
          <a:xfrm flipV="1">
            <a:off x="4867275" y="3797300"/>
            <a:ext cx="1670050" cy="482600"/>
          </a:xfrm>
          <a:prstGeom prst="line">
            <a:avLst/>
          </a:prstGeom>
          <a:noFill/>
          <a:ln w="25400">
            <a:solidFill>
              <a:schemeClr val="tx1"/>
            </a:solidFill>
            <a:round/>
            <a:headEnd/>
            <a:tailEnd/>
          </a:ln>
          <a:effectLst/>
        </p:spPr>
        <p:txBody>
          <a:bodyPr wrap="none" anchor="ctr"/>
          <a:lstStyle/>
          <a:p>
            <a:endParaRPr lang="en-US"/>
          </a:p>
        </p:txBody>
      </p:sp>
      <p:sp>
        <p:nvSpPr>
          <p:cNvPr id="1079312" name="AutoShape 16"/>
          <p:cNvSpPr>
            <a:spLocks/>
          </p:cNvSpPr>
          <p:nvPr/>
        </p:nvSpPr>
        <p:spPr bwMode="auto">
          <a:xfrm rot="16143931">
            <a:off x="3700463" y="4718050"/>
            <a:ext cx="227012" cy="661988"/>
          </a:xfrm>
          <a:prstGeom prst="leftBrace">
            <a:avLst>
              <a:gd name="adj1" fmla="val 24301"/>
              <a:gd name="adj2" fmla="val 50000"/>
            </a:avLst>
          </a:prstGeom>
          <a:noFill/>
          <a:ln w="25400">
            <a:solidFill>
              <a:schemeClr val="tx1"/>
            </a:solidFill>
            <a:round/>
            <a:headEnd/>
            <a:tailEnd/>
          </a:ln>
          <a:effectLst/>
        </p:spPr>
        <p:txBody>
          <a:bodyPr wrap="none" anchor="ctr"/>
          <a:lstStyle/>
          <a:p>
            <a:endParaRPr lang="en-US"/>
          </a:p>
        </p:txBody>
      </p:sp>
      <p:sp>
        <p:nvSpPr>
          <p:cNvPr id="1079313" name="AutoShape 17"/>
          <p:cNvSpPr>
            <a:spLocks/>
          </p:cNvSpPr>
          <p:nvPr/>
        </p:nvSpPr>
        <p:spPr bwMode="auto">
          <a:xfrm rot="16143931">
            <a:off x="4402138" y="4721225"/>
            <a:ext cx="227012" cy="661988"/>
          </a:xfrm>
          <a:prstGeom prst="leftBrace">
            <a:avLst>
              <a:gd name="adj1" fmla="val 24301"/>
              <a:gd name="adj2" fmla="val 50000"/>
            </a:avLst>
          </a:prstGeom>
          <a:noFill/>
          <a:ln w="25400">
            <a:solidFill>
              <a:schemeClr val="tx1"/>
            </a:solidFill>
            <a:round/>
            <a:headEnd/>
            <a:tailEnd/>
          </a:ln>
          <a:effectLst/>
        </p:spPr>
        <p:txBody>
          <a:bodyPr wrap="none" anchor="ctr"/>
          <a:lstStyle/>
          <a:p>
            <a:endParaRPr lang="en-US"/>
          </a:p>
        </p:txBody>
      </p:sp>
      <p:sp>
        <p:nvSpPr>
          <p:cNvPr id="1079314" name="Line 18"/>
          <p:cNvSpPr>
            <a:spLocks noChangeShapeType="1"/>
          </p:cNvSpPr>
          <p:nvPr/>
        </p:nvSpPr>
        <p:spPr bwMode="auto">
          <a:xfrm flipV="1">
            <a:off x="5200650" y="2800350"/>
            <a:ext cx="1323975" cy="438150"/>
          </a:xfrm>
          <a:prstGeom prst="line">
            <a:avLst/>
          </a:prstGeom>
          <a:noFill/>
          <a:ln w="25400">
            <a:solidFill>
              <a:schemeClr val="tx1"/>
            </a:solidFill>
            <a:round/>
            <a:headEnd/>
            <a:tailEnd/>
          </a:ln>
          <a:effectLst/>
        </p:spPr>
        <p:txBody>
          <a:bodyPr wrap="none" anchor="ctr"/>
          <a:lstStyle/>
          <a:p>
            <a:endParaRPr lang="en-US"/>
          </a:p>
        </p:txBody>
      </p:sp>
      <p:sp>
        <p:nvSpPr>
          <p:cNvPr id="1079315" name="Line 19"/>
          <p:cNvSpPr>
            <a:spLocks noChangeShapeType="1"/>
          </p:cNvSpPr>
          <p:nvPr/>
        </p:nvSpPr>
        <p:spPr bwMode="auto">
          <a:xfrm flipV="1">
            <a:off x="5549900" y="1666875"/>
            <a:ext cx="996950" cy="29845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7250" name="Picture 2" descr="10_UN03ConceptMap-U"/>
          <p:cNvPicPr>
            <a:picLocks noChangeAspect="1" noChangeArrowheads="1"/>
          </p:cNvPicPr>
          <p:nvPr/>
        </p:nvPicPr>
        <p:blipFill>
          <a:blip r:embed="rId4" cstate="print"/>
          <a:srcRect/>
          <a:stretch>
            <a:fillRect/>
          </a:stretch>
        </p:blipFill>
        <p:spPr bwMode="auto">
          <a:xfrm>
            <a:off x="1452563" y="139700"/>
            <a:ext cx="6237287" cy="6578600"/>
          </a:xfrm>
          <a:prstGeom prst="rect">
            <a:avLst/>
          </a:prstGeom>
          <a:noFill/>
        </p:spPr>
      </p:pic>
      <p:sp>
        <p:nvSpPr>
          <p:cNvPr id="1077251" name="Text Box 3"/>
          <p:cNvSpPr txBox="1">
            <a:spLocks noChangeArrowheads="1"/>
          </p:cNvSpPr>
          <p:nvPr/>
        </p:nvSpPr>
        <p:spPr bwMode="auto">
          <a:xfrm>
            <a:off x="3386138" y="3003550"/>
            <a:ext cx="1208087" cy="555625"/>
          </a:xfrm>
          <a:prstGeom prst="rect">
            <a:avLst/>
          </a:prstGeom>
          <a:noFill/>
          <a:ln w="9525">
            <a:noFill/>
            <a:miter lim="800000"/>
            <a:headEnd/>
            <a:tailEnd/>
          </a:ln>
          <a:effectLst/>
        </p:spPr>
        <p:txBody>
          <a:bodyPr wrap="none" lIns="0" tIns="0" rIns="0" bIns="0"/>
          <a:lstStyle/>
          <a:p>
            <a:pPr algn="ctr">
              <a:lnSpc>
                <a:spcPct val="90000"/>
              </a:lnSpc>
            </a:pPr>
            <a:r>
              <a:rPr lang="en-US" sz="1300" b="1"/>
              <a:t>comes</a:t>
            </a:r>
          </a:p>
          <a:p>
            <a:pPr algn="ctr">
              <a:lnSpc>
                <a:spcPct val="90000"/>
              </a:lnSpc>
            </a:pPr>
            <a:r>
              <a:rPr lang="en-US" sz="1300" b="1"/>
              <a:t>in three</a:t>
            </a:r>
          </a:p>
          <a:p>
            <a:pPr algn="ctr">
              <a:lnSpc>
                <a:spcPct val="90000"/>
              </a:lnSpc>
            </a:pPr>
            <a:r>
              <a:rPr lang="en-US" sz="1300" b="1"/>
              <a:t>kinds called</a:t>
            </a:r>
          </a:p>
        </p:txBody>
      </p:sp>
      <p:sp>
        <p:nvSpPr>
          <p:cNvPr id="1077252" name="Text Box 4"/>
          <p:cNvSpPr txBox="1">
            <a:spLocks noChangeArrowheads="1"/>
          </p:cNvSpPr>
          <p:nvPr/>
        </p:nvSpPr>
        <p:spPr bwMode="auto">
          <a:xfrm>
            <a:off x="2284413" y="3165475"/>
            <a:ext cx="566737" cy="200025"/>
          </a:xfrm>
          <a:prstGeom prst="rect">
            <a:avLst/>
          </a:prstGeom>
          <a:noFill/>
          <a:ln w="9525">
            <a:noFill/>
            <a:miter lim="800000"/>
            <a:headEnd/>
            <a:tailEnd/>
          </a:ln>
          <a:effectLst/>
        </p:spPr>
        <p:txBody>
          <a:bodyPr wrap="none" lIns="0" tIns="0" rIns="0" bIns="0"/>
          <a:lstStyle/>
          <a:p>
            <a:pPr algn="ctr">
              <a:lnSpc>
                <a:spcPct val="90000"/>
              </a:lnSpc>
            </a:pPr>
            <a:r>
              <a:rPr lang="en-US" sz="1500" b="1"/>
              <a:t>RNA</a:t>
            </a:r>
          </a:p>
        </p:txBody>
      </p:sp>
      <p:sp>
        <p:nvSpPr>
          <p:cNvPr id="1077253" name="Text Box 5"/>
          <p:cNvSpPr txBox="1">
            <a:spLocks noChangeArrowheads="1"/>
          </p:cNvSpPr>
          <p:nvPr/>
        </p:nvSpPr>
        <p:spPr bwMode="auto">
          <a:xfrm>
            <a:off x="4827588" y="2555875"/>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(d)</a:t>
            </a:r>
          </a:p>
        </p:txBody>
      </p:sp>
      <p:sp>
        <p:nvSpPr>
          <p:cNvPr id="1077254" name="Text Box 6"/>
          <p:cNvSpPr txBox="1">
            <a:spLocks noChangeArrowheads="1"/>
          </p:cNvSpPr>
          <p:nvPr/>
        </p:nvSpPr>
        <p:spPr bwMode="auto">
          <a:xfrm>
            <a:off x="4827588" y="3168650"/>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(e)</a:t>
            </a:r>
          </a:p>
        </p:txBody>
      </p:sp>
      <p:sp>
        <p:nvSpPr>
          <p:cNvPr id="1077255" name="Text Box 7"/>
          <p:cNvSpPr txBox="1">
            <a:spLocks noChangeArrowheads="1"/>
          </p:cNvSpPr>
          <p:nvPr/>
        </p:nvSpPr>
        <p:spPr bwMode="auto">
          <a:xfrm>
            <a:off x="4824413" y="3775075"/>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(f)</a:t>
            </a:r>
          </a:p>
        </p:txBody>
      </p:sp>
      <p:sp>
        <p:nvSpPr>
          <p:cNvPr id="1077256" name="Text Box 8"/>
          <p:cNvSpPr txBox="1">
            <a:spLocks noChangeArrowheads="1"/>
          </p:cNvSpPr>
          <p:nvPr/>
        </p:nvSpPr>
        <p:spPr bwMode="auto">
          <a:xfrm>
            <a:off x="3268663" y="4759325"/>
            <a:ext cx="1455737" cy="361950"/>
          </a:xfrm>
          <a:prstGeom prst="rect">
            <a:avLst/>
          </a:prstGeom>
          <a:noFill/>
          <a:ln w="9525">
            <a:noFill/>
            <a:miter lim="800000"/>
            <a:headEnd/>
            <a:tailEnd/>
          </a:ln>
          <a:effectLst/>
        </p:spPr>
        <p:txBody>
          <a:bodyPr wrap="none" lIns="0" tIns="0" rIns="0" bIns="0"/>
          <a:lstStyle/>
          <a:p>
            <a:pPr algn="ctr">
              <a:lnSpc>
                <a:spcPct val="90000"/>
              </a:lnSpc>
            </a:pPr>
            <a:r>
              <a:rPr lang="en-US" sz="1300" b="1"/>
              <a:t>is performed by</a:t>
            </a:r>
          </a:p>
          <a:p>
            <a:pPr algn="ctr">
              <a:lnSpc>
                <a:spcPct val="90000"/>
              </a:lnSpc>
            </a:pPr>
            <a:r>
              <a:rPr lang="en-US" sz="1300" b="1"/>
              <a:t>organelles called</a:t>
            </a:r>
          </a:p>
        </p:txBody>
      </p:sp>
      <p:sp>
        <p:nvSpPr>
          <p:cNvPr id="1077257" name="Text Box 9"/>
          <p:cNvSpPr txBox="1">
            <a:spLocks noChangeArrowheads="1"/>
          </p:cNvSpPr>
          <p:nvPr/>
        </p:nvSpPr>
        <p:spPr bwMode="auto">
          <a:xfrm>
            <a:off x="4560888" y="4476750"/>
            <a:ext cx="1893887" cy="393700"/>
          </a:xfrm>
          <a:prstGeom prst="rect">
            <a:avLst/>
          </a:prstGeom>
          <a:noFill/>
          <a:ln w="9525">
            <a:noFill/>
            <a:miter lim="800000"/>
            <a:headEnd/>
            <a:tailEnd/>
          </a:ln>
          <a:effectLst/>
        </p:spPr>
        <p:txBody>
          <a:bodyPr wrap="none" lIns="0" tIns="0" rIns="0" bIns="0"/>
          <a:lstStyle/>
          <a:p>
            <a:pPr algn="ctr">
              <a:lnSpc>
                <a:spcPct val="90000"/>
              </a:lnSpc>
            </a:pPr>
            <a:r>
              <a:rPr lang="en-US" sz="1300" b="1"/>
              <a:t>use amino-acid-bearing</a:t>
            </a:r>
          </a:p>
          <a:p>
            <a:pPr algn="ctr">
              <a:lnSpc>
                <a:spcPct val="90000"/>
              </a:lnSpc>
            </a:pPr>
            <a:r>
              <a:rPr lang="en-US" sz="1300" b="1"/>
              <a:t>molecules called</a:t>
            </a:r>
          </a:p>
        </p:txBody>
      </p:sp>
      <p:sp>
        <p:nvSpPr>
          <p:cNvPr id="1077258" name="Text Box 10"/>
          <p:cNvSpPr txBox="1">
            <a:spLocks noChangeArrowheads="1"/>
          </p:cNvSpPr>
          <p:nvPr/>
        </p:nvSpPr>
        <p:spPr bwMode="auto">
          <a:xfrm>
            <a:off x="4827588" y="5118100"/>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(h)</a:t>
            </a:r>
          </a:p>
        </p:txBody>
      </p:sp>
      <p:sp>
        <p:nvSpPr>
          <p:cNvPr id="1077259" name="Text Box 11"/>
          <p:cNvSpPr txBox="1">
            <a:spLocks noChangeArrowheads="1"/>
          </p:cNvSpPr>
          <p:nvPr/>
        </p:nvSpPr>
        <p:spPr bwMode="auto">
          <a:xfrm>
            <a:off x="6443663" y="3952875"/>
            <a:ext cx="1189037" cy="336550"/>
          </a:xfrm>
          <a:prstGeom prst="rect">
            <a:avLst/>
          </a:prstGeom>
          <a:noFill/>
          <a:ln w="9525">
            <a:noFill/>
            <a:miter lim="800000"/>
            <a:headEnd/>
            <a:tailEnd/>
          </a:ln>
          <a:effectLst/>
        </p:spPr>
        <p:txBody>
          <a:bodyPr wrap="none" lIns="0" tIns="0" rIns="0" bIns="0"/>
          <a:lstStyle/>
          <a:p>
            <a:pPr algn="ctr">
              <a:lnSpc>
                <a:spcPct val="90000"/>
              </a:lnSpc>
            </a:pPr>
            <a:r>
              <a:rPr lang="en-US" sz="1300" b="1"/>
              <a:t>molecules are</a:t>
            </a:r>
          </a:p>
          <a:p>
            <a:pPr algn="ctr">
              <a:lnSpc>
                <a:spcPct val="90000"/>
              </a:lnSpc>
            </a:pPr>
            <a:r>
              <a:rPr lang="en-US" sz="1300" b="1"/>
              <a:t>components of</a:t>
            </a:r>
          </a:p>
        </p:txBody>
      </p:sp>
      <p:sp>
        <p:nvSpPr>
          <p:cNvPr id="1077260" name="Text Box 12"/>
          <p:cNvSpPr txBox="1">
            <a:spLocks noChangeArrowheads="1"/>
          </p:cNvSpPr>
          <p:nvPr/>
        </p:nvSpPr>
        <p:spPr bwMode="auto">
          <a:xfrm>
            <a:off x="3708400" y="5803900"/>
            <a:ext cx="1700213" cy="539750"/>
          </a:xfrm>
          <a:prstGeom prst="rect">
            <a:avLst/>
          </a:prstGeom>
          <a:noFill/>
          <a:ln w="9525">
            <a:noFill/>
            <a:miter lim="800000"/>
            <a:headEnd/>
            <a:tailEnd/>
          </a:ln>
          <a:effectLst/>
        </p:spPr>
        <p:txBody>
          <a:bodyPr wrap="none" lIns="0" tIns="0" rIns="0" bIns="0"/>
          <a:lstStyle/>
          <a:p>
            <a:pPr algn="ctr">
              <a:lnSpc>
                <a:spcPct val="90000"/>
              </a:lnSpc>
            </a:pPr>
            <a:r>
              <a:rPr lang="en-US" sz="1300" b="1"/>
              <a:t>one or more polymers</a:t>
            </a:r>
          </a:p>
          <a:p>
            <a:pPr algn="ctr">
              <a:lnSpc>
                <a:spcPct val="90000"/>
              </a:lnSpc>
            </a:pPr>
            <a:r>
              <a:rPr lang="en-US" sz="1300" b="1"/>
              <a:t>made from</a:t>
            </a:r>
          </a:p>
          <a:p>
            <a:pPr algn="ctr">
              <a:lnSpc>
                <a:spcPct val="90000"/>
              </a:lnSpc>
            </a:pPr>
            <a:r>
              <a:rPr lang="en-US" sz="1300" b="1"/>
              <a:t>monomers called</a:t>
            </a:r>
          </a:p>
        </p:txBody>
      </p:sp>
      <p:sp>
        <p:nvSpPr>
          <p:cNvPr id="1077261" name="Text Box 13"/>
          <p:cNvSpPr txBox="1">
            <a:spLocks noChangeArrowheads="1"/>
          </p:cNvSpPr>
          <p:nvPr/>
        </p:nvSpPr>
        <p:spPr bwMode="auto">
          <a:xfrm>
            <a:off x="3683000" y="1673225"/>
            <a:ext cx="1189038" cy="336550"/>
          </a:xfrm>
          <a:prstGeom prst="rect">
            <a:avLst/>
          </a:prstGeom>
          <a:noFill/>
          <a:ln w="9525">
            <a:noFill/>
            <a:miter lim="800000"/>
            <a:headEnd/>
            <a:tailEnd/>
          </a:ln>
          <a:effectLst/>
        </p:spPr>
        <p:txBody>
          <a:bodyPr wrap="none" lIns="0" tIns="0" rIns="0" bIns="0"/>
          <a:lstStyle/>
          <a:p>
            <a:pPr algn="ctr">
              <a:lnSpc>
                <a:spcPct val="90000"/>
              </a:lnSpc>
            </a:pPr>
            <a:r>
              <a:rPr lang="en-US" sz="1300" b="1"/>
              <a:t>is performed by</a:t>
            </a:r>
          </a:p>
          <a:p>
            <a:pPr algn="ctr">
              <a:lnSpc>
                <a:spcPct val="90000"/>
              </a:lnSpc>
            </a:pPr>
            <a:r>
              <a:rPr lang="en-US" sz="1300" b="1"/>
              <a:t>enzyme called</a:t>
            </a:r>
          </a:p>
        </p:txBody>
      </p:sp>
      <p:sp>
        <p:nvSpPr>
          <p:cNvPr id="1077262" name="Text Box 14"/>
          <p:cNvSpPr txBox="1">
            <a:spLocks noChangeArrowheads="1"/>
          </p:cNvSpPr>
          <p:nvPr/>
        </p:nvSpPr>
        <p:spPr bwMode="auto">
          <a:xfrm>
            <a:off x="3733800" y="180975"/>
            <a:ext cx="1639888" cy="552450"/>
          </a:xfrm>
          <a:prstGeom prst="rect">
            <a:avLst/>
          </a:prstGeom>
          <a:noFill/>
          <a:ln w="9525">
            <a:noFill/>
            <a:miter lim="800000"/>
            <a:headEnd/>
            <a:tailEnd/>
          </a:ln>
          <a:effectLst/>
        </p:spPr>
        <p:txBody>
          <a:bodyPr wrap="none" lIns="0" tIns="0" rIns="0" bIns="0"/>
          <a:lstStyle/>
          <a:p>
            <a:pPr algn="ctr">
              <a:lnSpc>
                <a:spcPct val="90000"/>
              </a:lnSpc>
            </a:pPr>
            <a:r>
              <a:rPr lang="en-US" sz="1300" b="1"/>
              <a:t>is a polymer</a:t>
            </a:r>
          </a:p>
          <a:p>
            <a:pPr algn="ctr">
              <a:lnSpc>
                <a:spcPct val="90000"/>
              </a:lnSpc>
            </a:pPr>
            <a:r>
              <a:rPr lang="en-US" sz="1300" b="1"/>
              <a:t>made from</a:t>
            </a:r>
          </a:p>
          <a:p>
            <a:pPr algn="ctr">
              <a:lnSpc>
                <a:spcPct val="90000"/>
              </a:lnSpc>
            </a:pPr>
            <a:r>
              <a:rPr lang="en-US" sz="1300" b="1"/>
              <a:t>monomers called</a:t>
            </a:r>
          </a:p>
        </p:txBody>
      </p:sp>
      <p:sp>
        <p:nvSpPr>
          <p:cNvPr id="1077263" name="Text Box 15"/>
          <p:cNvSpPr txBox="1">
            <a:spLocks noChangeArrowheads="1"/>
          </p:cNvSpPr>
          <p:nvPr/>
        </p:nvSpPr>
        <p:spPr bwMode="auto">
          <a:xfrm>
            <a:off x="2281238" y="344488"/>
            <a:ext cx="566737" cy="200025"/>
          </a:xfrm>
          <a:prstGeom prst="rect">
            <a:avLst/>
          </a:prstGeom>
          <a:noFill/>
          <a:ln w="9525">
            <a:noFill/>
            <a:miter lim="800000"/>
            <a:headEnd/>
            <a:tailEnd/>
          </a:ln>
          <a:effectLst/>
        </p:spPr>
        <p:txBody>
          <a:bodyPr wrap="none" lIns="0" tIns="0" rIns="0" bIns="0"/>
          <a:lstStyle/>
          <a:p>
            <a:pPr algn="ctr">
              <a:lnSpc>
                <a:spcPct val="90000"/>
              </a:lnSpc>
            </a:pPr>
            <a:r>
              <a:rPr lang="en-US" sz="1500" b="1"/>
              <a:t>DNA</a:t>
            </a:r>
          </a:p>
        </p:txBody>
      </p:sp>
      <p:sp>
        <p:nvSpPr>
          <p:cNvPr id="1077264" name="Text Box 16"/>
          <p:cNvSpPr txBox="1">
            <a:spLocks noChangeArrowheads="1"/>
          </p:cNvSpPr>
          <p:nvPr/>
        </p:nvSpPr>
        <p:spPr bwMode="auto">
          <a:xfrm>
            <a:off x="5916613" y="341313"/>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(a)</a:t>
            </a:r>
          </a:p>
        </p:txBody>
      </p:sp>
      <p:sp>
        <p:nvSpPr>
          <p:cNvPr id="1077265" name="Text Box 17"/>
          <p:cNvSpPr txBox="1">
            <a:spLocks noChangeArrowheads="1"/>
          </p:cNvSpPr>
          <p:nvPr/>
        </p:nvSpPr>
        <p:spPr bwMode="auto">
          <a:xfrm>
            <a:off x="1865313" y="1746250"/>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(b)</a:t>
            </a:r>
          </a:p>
        </p:txBody>
      </p:sp>
      <p:sp>
        <p:nvSpPr>
          <p:cNvPr id="1077266" name="Text Box 18"/>
          <p:cNvSpPr txBox="1">
            <a:spLocks noChangeArrowheads="1"/>
          </p:cNvSpPr>
          <p:nvPr/>
        </p:nvSpPr>
        <p:spPr bwMode="auto">
          <a:xfrm>
            <a:off x="5594350" y="1728788"/>
            <a:ext cx="236538" cy="219075"/>
          </a:xfrm>
          <a:prstGeom prst="rect">
            <a:avLst/>
          </a:prstGeom>
          <a:noFill/>
          <a:ln w="9525">
            <a:noFill/>
            <a:miter lim="800000"/>
            <a:headEnd/>
            <a:tailEnd/>
          </a:ln>
          <a:effectLst/>
        </p:spPr>
        <p:txBody>
          <a:bodyPr wrap="none" lIns="0" tIns="0" rIns="0" bIns="0"/>
          <a:lstStyle/>
          <a:p>
            <a:pPr algn="ctr">
              <a:lnSpc>
                <a:spcPct val="90000"/>
              </a:lnSpc>
            </a:pPr>
            <a:r>
              <a:rPr lang="en-US" sz="1500" b="1"/>
              <a:t>(c)</a:t>
            </a:r>
          </a:p>
        </p:txBody>
      </p:sp>
      <p:sp>
        <p:nvSpPr>
          <p:cNvPr id="1077267" name="Text Box 19"/>
          <p:cNvSpPr txBox="1">
            <a:spLocks noChangeArrowheads="1"/>
          </p:cNvSpPr>
          <p:nvPr/>
        </p:nvSpPr>
        <p:spPr bwMode="auto">
          <a:xfrm>
            <a:off x="2281238" y="5997575"/>
            <a:ext cx="566737" cy="200025"/>
          </a:xfrm>
          <a:prstGeom prst="rect">
            <a:avLst/>
          </a:prstGeom>
          <a:noFill/>
          <a:ln w="9525">
            <a:noFill/>
            <a:miter lim="800000"/>
            <a:headEnd/>
            <a:tailEnd/>
          </a:ln>
          <a:effectLst/>
        </p:spPr>
        <p:txBody>
          <a:bodyPr wrap="none" lIns="0" tIns="0" rIns="0" bIns="0"/>
          <a:lstStyle/>
          <a:p>
            <a:pPr algn="ctr">
              <a:lnSpc>
                <a:spcPct val="90000"/>
              </a:lnSpc>
            </a:pPr>
            <a:r>
              <a:rPr lang="en-US" sz="1500" b="1"/>
              <a:t>Protein</a:t>
            </a:r>
          </a:p>
        </p:txBody>
      </p:sp>
      <p:sp>
        <p:nvSpPr>
          <p:cNvPr id="1077268" name="Text Box 20"/>
          <p:cNvSpPr txBox="1">
            <a:spLocks noChangeArrowheads="1"/>
          </p:cNvSpPr>
          <p:nvPr/>
        </p:nvSpPr>
        <p:spPr bwMode="auto">
          <a:xfrm>
            <a:off x="1870075" y="4568825"/>
            <a:ext cx="236538" cy="219075"/>
          </a:xfrm>
          <a:prstGeom prst="rect">
            <a:avLst/>
          </a:prstGeom>
          <a:noFill/>
          <a:ln w="9525">
            <a:noFill/>
            <a:miter lim="800000"/>
            <a:headEnd/>
            <a:tailEnd/>
          </a:ln>
          <a:effectLst/>
        </p:spPr>
        <p:txBody>
          <a:bodyPr wrap="none" lIns="0" tIns="0" rIns="0" bIns="0"/>
          <a:lstStyle/>
          <a:p>
            <a:pPr algn="ctr">
              <a:lnSpc>
                <a:spcPct val="90000"/>
              </a:lnSpc>
            </a:pPr>
            <a:r>
              <a:rPr lang="en-US" sz="1500" b="1"/>
              <a:t>(g)</a:t>
            </a:r>
          </a:p>
        </p:txBody>
      </p:sp>
      <p:sp>
        <p:nvSpPr>
          <p:cNvPr id="1077269" name="Text Box 21"/>
          <p:cNvSpPr txBox="1">
            <a:spLocks noChangeArrowheads="1"/>
          </p:cNvSpPr>
          <p:nvPr/>
        </p:nvSpPr>
        <p:spPr bwMode="auto">
          <a:xfrm>
            <a:off x="5913438" y="5981700"/>
            <a:ext cx="236537" cy="219075"/>
          </a:xfrm>
          <a:prstGeom prst="rect">
            <a:avLst/>
          </a:prstGeom>
          <a:noFill/>
          <a:ln w="9525">
            <a:noFill/>
            <a:miter lim="800000"/>
            <a:headEnd/>
            <a:tailEnd/>
          </a:ln>
          <a:effectLst/>
        </p:spPr>
        <p:txBody>
          <a:bodyPr wrap="none" lIns="0" tIns="0" rIns="0" bIns="0"/>
          <a:lstStyle/>
          <a:p>
            <a:pPr algn="ctr">
              <a:lnSpc>
                <a:spcPct val="90000"/>
              </a:lnSpc>
            </a:pPr>
            <a:r>
              <a:rPr lang="en-US" sz="1500" b="1"/>
              <a:t>(i)</a:t>
            </a:r>
          </a:p>
        </p:txBody>
      </p:sp>
    </p:spTree>
    <p:custDataLst>
      <p:tags r:id="rId1"/>
    </p:custData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body" idx="1"/>
          </p:nvPr>
        </p:nvSpPr>
        <p:spPr>
          <a:xfrm>
            <a:off x="66675" y="1303338"/>
            <a:ext cx="8534400" cy="5410200"/>
          </a:xfrm>
        </p:spPr>
        <p:txBody>
          <a:bodyPr/>
          <a:lstStyle/>
          <a:p>
            <a:pPr marL="768350" lvl="1" indent="-654050">
              <a:buFont typeface="Arial" charset="0"/>
              <a:buAutoNum type="arabicPeriod"/>
            </a:pPr>
            <a:r>
              <a:rPr lang="en-US" sz="2800"/>
              <a:t>Compare and contrast the structures of DNA and RNA</a:t>
            </a:r>
          </a:p>
          <a:p>
            <a:pPr marL="768350" lvl="1" indent="-654050">
              <a:buFont typeface="Arial" charset="0"/>
              <a:buAutoNum type="arabicPeriod"/>
            </a:pPr>
            <a:r>
              <a:rPr lang="en-US" sz="2800"/>
              <a:t>Describe how DNA replicates</a:t>
            </a:r>
          </a:p>
          <a:p>
            <a:pPr marL="768350" lvl="1" indent="-654050">
              <a:buFont typeface="Arial" charset="0"/>
              <a:buAutoNum type="arabicPeriod"/>
            </a:pPr>
            <a:r>
              <a:rPr lang="en-US" sz="2800"/>
              <a:t>Explain how a protein is produced</a:t>
            </a:r>
          </a:p>
          <a:p>
            <a:pPr marL="768350" lvl="1" indent="-654050">
              <a:buFont typeface="Arial" charset="0"/>
              <a:buAutoNum type="arabicPeriod"/>
            </a:pPr>
            <a:r>
              <a:rPr lang="en-US" sz="2800"/>
              <a:t>Distinguish between the functions of mRNA, tRNA, and rRNA in translation</a:t>
            </a:r>
          </a:p>
          <a:p>
            <a:pPr marL="768350" lvl="1" indent="-654050">
              <a:buFont typeface="Arial" charset="0"/>
              <a:buAutoNum type="arabicPeriod"/>
            </a:pPr>
            <a:r>
              <a:rPr lang="en-US" sz="2800"/>
              <a:t>Determine DNA, RNA, and protein sequences when given any complementary sequence</a:t>
            </a:r>
          </a:p>
          <a:p>
            <a:pPr marL="768350" lvl="1" indent="-654050">
              <a:buFont typeface="Wingdings" pitchFamily="48" charset="2"/>
              <a:buNone/>
            </a:pPr>
            <a:endParaRPr lang="en-US" sz="2800"/>
          </a:p>
        </p:txBody>
      </p:sp>
      <p:sp>
        <p:nvSpPr>
          <p:cNvPr id="58777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587780" name="Rectangle 4"/>
          <p:cNvSpPr>
            <a:spLocks noGrp="1" noChangeArrowheads="1"/>
          </p:cNvSpPr>
          <p:nvPr>
            <p:ph type="title"/>
          </p:nvPr>
        </p:nvSpPr>
        <p:spPr>
          <a:xfrm>
            <a:off x="177800" y="169863"/>
            <a:ext cx="8534400" cy="438150"/>
          </a:xfrm>
          <a:noFill/>
          <a:ln/>
        </p:spPr>
        <p:txBody>
          <a:bodyPr>
            <a:spAutoFit/>
          </a:bodyPr>
          <a:lstStyle/>
          <a:p>
            <a:r>
              <a:rPr lang="en-US" sz="3200"/>
              <a:t>You should now be able to</a:t>
            </a:r>
            <a:endParaRPr lang="en-US" sz="3200">
              <a:solidFill>
                <a:schemeClr val="tx1"/>
              </a:solidFill>
            </a:endParaRPr>
          </a:p>
        </p:txBody>
      </p:sp>
      <p:sp>
        <p:nvSpPr>
          <p:cNvPr id="58778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58778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58778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Rectangle 2"/>
          <p:cNvSpPr>
            <a:spLocks noGrp="1" noChangeArrowheads="1"/>
          </p:cNvSpPr>
          <p:nvPr>
            <p:ph type="body" idx="1"/>
          </p:nvPr>
        </p:nvSpPr>
        <p:spPr>
          <a:xfrm>
            <a:off x="66675" y="1298575"/>
            <a:ext cx="8534400" cy="5365750"/>
          </a:xfrm>
        </p:spPr>
        <p:txBody>
          <a:bodyPr/>
          <a:lstStyle/>
          <a:p>
            <a:pPr marL="790575" lvl="1" indent="-676275">
              <a:buFont typeface="Arial" charset="0"/>
              <a:buAutoNum type="arabicPeriod" startAt="6"/>
            </a:pPr>
            <a:r>
              <a:rPr lang="en-US" sz="2800"/>
              <a:t>Distinguish between exons and introns and describe the steps in RNA processing that lead to a mature mRNA</a:t>
            </a:r>
          </a:p>
          <a:p>
            <a:pPr marL="790575" lvl="1" indent="-676275">
              <a:buFont typeface="Arial" charset="0"/>
              <a:buAutoNum type="arabicPeriod" startAt="6"/>
            </a:pPr>
            <a:r>
              <a:rPr lang="en-US" sz="2800"/>
              <a:t>Explain the relationship between DNA genotype and the action of proteins in influencing phenotype </a:t>
            </a:r>
          </a:p>
          <a:p>
            <a:pPr marL="790575" lvl="1" indent="-676275">
              <a:buFont typeface="Arial" charset="0"/>
              <a:buAutoNum type="arabicPeriod" startAt="6"/>
            </a:pPr>
            <a:r>
              <a:rPr lang="en-US" sz="2800"/>
              <a:t>Distinguish between the effects of base substitution and insertion or deletion mutations</a:t>
            </a:r>
          </a:p>
        </p:txBody>
      </p:sp>
      <p:sp>
        <p:nvSpPr>
          <p:cNvPr id="995331"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5332" name="Rectangle 4"/>
          <p:cNvSpPr>
            <a:spLocks noGrp="1" noChangeArrowheads="1"/>
          </p:cNvSpPr>
          <p:nvPr>
            <p:ph type="title"/>
          </p:nvPr>
        </p:nvSpPr>
        <p:spPr>
          <a:xfrm>
            <a:off x="177800" y="169863"/>
            <a:ext cx="8534400" cy="438150"/>
          </a:xfrm>
          <a:noFill/>
          <a:ln/>
        </p:spPr>
        <p:txBody>
          <a:bodyPr>
            <a:spAutoFit/>
          </a:bodyPr>
          <a:lstStyle/>
          <a:p>
            <a:r>
              <a:rPr lang="en-US" sz="3200"/>
              <a:t>You should now be able to</a:t>
            </a:r>
            <a:endParaRPr lang="en-US" sz="3200">
              <a:solidFill>
                <a:schemeClr val="tx1"/>
              </a:solidFill>
            </a:endParaRPr>
          </a:p>
        </p:txBody>
      </p:sp>
      <p:sp>
        <p:nvSpPr>
          <p:cNvPr id="995333"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95334"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5335"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Rectangle 2"/>
          <p:cNvSpPr>
            <a:spLocks noGrp="1" noChangeArrowheads="1"/>
          </p:cNvSpPr>
          <p:nvPr>
            <p:ph type="body" idx="1"/>
          </p:nvPr>
        </p:nvSpPr>
        <p:spPr>
          <a:xfrm>
            <a:off x="47625" y="1314450"/>
            <a:ext cx="8594725" cy="5035550"/>
          </a:xfrm>
        </p:spPr>
        <p:txBody>
          <a:bodyPr/>
          <a:lstStyle/>
          <a:p>
            <a:pPr marL="801688" lvl="1" indent="-687388">
              <a:lnSpc>
                <a:spcPct val="95000"/>
              </a:lnSpc>
              <a:spcBef>
                <a:spcPct val="40000"/>
              </a:spcBef>
              <a:buFont typeface="Arial" charset="0"/>
              <a:buAutoNum type="arabicPeriod" startAt="9"/>
            </a:pPr>
            <a:r>
              <a:rPr lang="en-US" sz="2800"/>
              <a:t>Distinguish between lytic and lysogenic viral reproductive cycles and describe how RNA viruses are duplicated within a host cell</a:t>
            </a:r>
          </a:p>
          <a:p>
            <a:pPr marL="801688" lvl="1" indent="-687388">
              <a:lnSpc>
                <a:spcPct val="95000"/>
              </a:lnSpc>
              <a:spcBef>
                <a:spcPct val="40000"/>
              </a:spcBef>
              <a:buFont typeface="Arial" charset="0"/>
              <a:buAutoNum type="arabicPeriod" startAt="9"/>
            </a:pPr>
            <a:r>
              <a:rPr lang="en-US" sz="2800"/>
              <a:t>Explain how an emerging virus can become a threat to human health</a:t>
            </a:r>
          </a:p>
          <a:p>
            <a:pPr marL="801688" lvl="1" indent="-687388">
              <a:lnSpc>
                <a:spcPct val="95000"/>
              </a:lnSpc>
              <a:spcBef>
                <a:spcPct val="40000"/>
              </a:spcBef>
              <a:buFont typeface="Arial" charset="0"/>
              <a:buAutoNum type="arabicPeriod" startAt="9"/>
            </a:pPr>
            <a:r>
              <a:rPr lang="en-US" sz="2800"/>
              <a:t>Identify three methods of transfer for bacterial genes</a:t>
            </a:r>
          </a:p>
          <a:p>
            <a:pPr marL="801688" lvl="1" indent="-687388">
              <a:lnSpc>
                <a:spcPct val="95000"/>
              </a:lnSpc>
              <a:spcBef>
                <a:spcPct val="40000"/>
              </a:spcBef>
              <a:buFont typeface="Arial" charset="0"/>
              <a:buAutoNum type="arabicPeriod" startAt="9"/>
            </a:pPr>
            <a:r>
              <a:rPr lang="en-US" sz="2800"/>
              <a:t>Distinguish between viroids and prions</a:t>
            </a:r>
          </a:p>
          <a:p>
            <a:pPr marL="801688" lvl="1" indent="-687388">
              <a:lnSpc>
                <a:spcPct val="95000"/>
              </a:lnSpc>
              <a:spcBef>
                <a:spcPct val="40000"/>
              </a:spcBef>
              <a:buFont typeface="Arial" charset="0"/>
              <a:buAutoNum type="arabicPeriod" startAt="9"/>
            </a:pPr>
            <a:r>
              <a:rPr lang="en-US" sz="2800"/>
              <a:t>Describe the effects of transferring plasmids from donor to recipient cells</a:t>
            </a:r>
          </a:p>
        </p:txBody>
      </p:sp>
      <p:sp>
        <p:nvSpPr>
          <p:cNvPr id="997379"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997380" name="Rectangle 4"/>
          <p:cNvSpPr>
            <a:spLocks noGrp="1" noChangeArrowheads="1"/>
          </p:cNvSpPr>
          <p:nvPr>
            <p:ph type="title"/>
          </p:nvPr>
        </p:nvSpPr>
        <p:spPr>
          <a:xfrm>
            <a:off x="180975" y="169863"/>
            <a:ext cx="8534400" cy="438150"/>
          </a:xfrm>
          <a:noFill/>
          <a:ln/>
        </p:spPr>
        <p:txBody>
          <a:bodyPr>
            <a:spAutoFit/>
          </a:bodyPr>
          <a:lstStyle/>
          <a:p>
            <a:r>
              <a:rPr lang="en-US" sz="3200"/>
              <a:t>You should now be able to</a:t>
            </a:r>
            <a:endParaRPr lang="en-US" sz="3200">
              <a:solidFill>
                <a:schemeClr val="tx1"/>
              </a:solidFill>
            </a:endParaRPr>
          </a:p>
        </p:txBody>
      </p:sp>
      <p:sp>
        <p:nvSpPr>
          <p:cNvPr id="997381" name="Line 5"/>
          <p:cNvSpPr>
            <a:spLocks noChangeShapeType="1"/>
          </p:cNvSpPr>
          <p:nvPr/>
        </p:nvSpPr>
        <p:spPr bwMode="auto">
          <a:xfrm>
            <a:off x="182563" y="1095375"/>
            <a:ext cx="8775700" cy="0"/>
          </a:xfrm>
          <a:prstGeom prst="line">
            <a:avLst/>
          </a:prstGeom>
          <a:noFill/>
          <a:ln w="76200">
            <a:solidFill>
              <a:srgbClr val="A8B99B"/>
            </a:solidFill>
            <a:round/>
            <a:headEnd/>
            <a:tailEnd/>
          </a:ln>
        </p:spPr>
        <p:txBody>
          <a:bodyPr wrap="none" anchor="ctr"/>
          <a:lstStyle/>
          <a:p>
            <a:endParaRPr lang="en-US"/>
          </a:p>
        </p:txBody>
      </p:sp>
      <p:sp>
        <p:nvSpPr>
          <p:cNvPr id="997382" name="Line 6"/>
          <p:cNvSpPr>
            <a:spLocks noChangeShapeType="1"/>
          </p:cNvSpPr>
          <p:nvPr/>
        </p:nvSpPr>
        <p:spPr bwMode="auto">
          <a:xfrm>
            <a:off x="182563" y="6535738"/>
            <a:ext cx="8775700" cy="0"/>
          </a:xfrm>
          <a:prstGeom prst="line">
            <a:avLst/>
          </a:prstGeom>
          <a:noFill/>
          <a:ln w="19050">
            <a:solidFill>
              <a:schemeClr val="tx1"/>
            </a:solidFill>
            <a:round/>
            <a:headEnd/>
            <a:tailEnd/>
          </a:ln>
        </p:spPr>
        <p:txBody>
          <a:bodyPr wrap="none" anchor="ctr"/>
          <a:lstStyle/>
          <a:p>
            <a:endParaRPr lang="en-US"/>
          </a:p>
        </p:txBody>
      </p:sp>
      <p:sp>
        <p:nvSpPr>
          <p:cNvPr id="997383" name="Text Box 7"/>
          <p:cNvSpPr txBox="1">
            <a:spLocks noChangeArrowheads="1"/>
          </p:cNvSpPr>
          <p:nvPr/>
        </p:nvSpPr>
        <p:spPr bwMode="auto">
          <a:xfrm>
            <a:off x="182563" y="6626225"/>
            <a:ext cx="8775700" cy="136525"/>
          </a:xfrm>
          <a:prstGeom prst="rect">
            <a:avLst/>
          </a:prstGeom>
          <a:noFill/>
          <a:ln w="9525">
            <a:noFill/>
            <a:miter lim="800000"/>
            <a:headEnd/>
            <a:tailEnd/>
          </a:ln>
        </p:spPr>
        <p:txBody>
          <a:bodyPr lIns="0" tIns="0" rIns="0" bIns="0" anchor="ctr"/>
          <a:lstStyle/>
          <a:p>
            <a:pPr algn="l">
              <a:spcBef>
                <a:spcPct val="50000"/>
              </a:spcBef>
            </a:pPr>
            <a:r>
              <a:rPr lang="en-US" sz="900"/>
              <a:t>Copyright © 2009 Pearson Education, Inc.</a:t>
            </a:r>
            <a:endParaRPr lang="en-US"/>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GAMESHOW" val="False"/>
  <p:tag name="PPTVERSION" val="XP"/>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ags/tag3.xml><?xml version="1.0" encoding="utf-8"?>
<p:tagLst xmlns:a="http://schemas.openxmlformats.org/drawingml/2006/main" xmlns:r="http://schemas.openxmlformats.org/officeDocument/2006/relationships" xmlns:p="http://schemas.openxmlformats.org/presentationml/2006/main">
  <p:tag name="TBTEXT" val=""/>
</p:tagLst>
</file>

<file path=ppt/tags/tag4.xml><?xml version="1.0" encoding="utf-8"?>
<p:tagLst xmlns:a="http://schemas.openxmlformats.org/drawingml/2006/main" xmlns:r="http://schemas.openxmlformats.org/officeDocument/2006/relationships" xmlns:p="http://schemas.openxmlformats.org/presentationml/2006/main">
  <p:tag name="TBTEXT" val=""/>
</p:tagLst>
</file>

<file path=ppt/tags/tag5.xml><?xml version="1.0" encoding="utf-8"?>
<p:tagLst xmlns:a="http://schemas.openxmlformats.org/drawingml/2006/main" xmlns:r="http://schemas.openxmlformats.org/officeDocument/2006/relationships" xmlns:p="http://schemas.openxmlformats.org/presentationml/2006/main">
  <p:tag name="TBTEXT" val=""/>
</p:tagLst>
</file>

<file path=ppt/tags/tag6.xml><?xml version="1.0" encoding="utf-8"?>
<p:tagLst xmlns:a="http://schemas.openxmlformats.org/drawingml/2006/main" xmlns:r="http://schemas.openxmlformats.org/officeDocument/2006/relationships" xmlns:p="http://schemas.openxmlformats.org/presentationml/2006/main">
  <p:tag name="TBTEXT" val=""/>
</p:tagLst>
</file>

<file path=ppt/tags/tag7.xml><?xml version="1.0" encoding="utf-8"?>
<p:tagLst xmlns:a="http://schemas.openxmlformats.org/drawingml/2006/main" xmlns:r="http://schemas.openxmlformats.org/officeDocument/2006/relationships" xmlns:p="http://schemas.openxmlformats.org/presentationml/2006/main">
  <p:tag name="TBTEXT" val=""/>
</p:tagLst>
</file>

<file path=ppt/tags/tag8.xml><?xml version="1.0" encoding="utf-8"?>
<p:tagLst xmlns:a="http://schemas.openxmlformats.org/drawingml/2006/main" xmlns:r="http://schemas.openxmlformats.org/officeDocument/2006/relationships" xmlns:p="http://schemas.openxmlformats.org/presentationml/2006/main">
  <p:tag name="TBTEXT" val=""/>
</p:tagLst>
</file>

<file path=ppt/tags/tag9.xml><?xml version="1.0" encoding="utf-8"?>
<p:tagLst xmlns:a="http://schemas.openxmlformats.org/drawingml/2006/main" xmlns:r="http://schemas.openxmlformats.org/officeDocument/2006/relationships" xmlns:p="http://schemas.openxmlformats.org/presentationml/2006/main">
  <p:tag name="TBTEXT" val=""/>
</p:tagLst>
</file>

<file path=ppt/tags/tag10.xml><?xml version="1.0" encoding="utf-8"?>
<p:tagLst xmlns:a="http://schemas.openxmlformats.org/drawingml/2006/main" xmlns:r="http://schemas.openxmlformats.org/officeDocument/2006/relationships" xmlns:p="http://schemas.openxmlformats.org/presentationml/2006/main">
  <p:tag name="TBTEXT" val=""/>
</p:tagLst>
</file>

<file path=ppt/tags/tag11.xml><?xml version="1.0" encoding="utf-8"?>
<p:tagLst xmlns:a="http://schemas.openxmlformats.org/drawingml/2006/main" xmlns:r="http://schemas.openxmlformats.org/officeDocument/2006/relationships" xmlns:p="http://schemas.openxmlformats.org/presentationml/2006/main">
  <p:tag name="TBTEXT" val=""/>
</p:tagLst>
</file>

<file path=ppt/tags/tag12.xml><?xml version="1.0" encoding="utf-8"?>
<p:tagLst xmlns:a="http://schemas.openxmlformats.org/drawingml/2006/main" xmlns:r="http://schemas.openxmlformats.org/officeDocument/2006/relationships" xmlns:p="http://schemas.openxmlformats.org/presentationml/2006/main">
  <p:tag name="TBTEXT" val=""/>
</p:tagLst>
</file>

<file path=ppt/tags/tag13.xml><?xml version="1.0" encoding="utf-8"?>
<p:tagLst xmlns:a="http://schemas.openxmlformats.org/drawingml/2006/main" xmlns:r="http://schemas.openxmlformats.org/officeDocument/2006/relationships" xmlns:p="http://schemas.openxmlformats.org/presentationml/2006/main">
  <p:tag name="TBTEXT" val=""/>
</p:tagLst>
</file>

<file path=ppt/tags/tag14.xml><?xml version="1.0" encoding="utf-8"?>
<p:tagLst xmlns:a="http://schemas.openxmlformats.org/drawingml/2006/main" xmlns:r="http://schemas.openxmlformats.org/officeDocument/2006/relationships" xmlns:p="http://schemas.openxmlformats.org/presentationml/2006/main">
  <p:tag name="TBTEXT" val=""/>
</p:tagLst>
</file>

<file path=ppt/tags/tag15.xml><?xml version="1.0" encoding="utf-8"?>
<p:tagLst xmlns:a="http://schemas.openxmlformats.org/drawingml/2006/main" xmlns:r="http://schemas.openxmlformats.org/officeDocument/2006/relationships" xmlns:p="http://schemas.openxmlformats.org/presentationml/2006/main">
  <p:tag name="TBTEXT" val=""/>
</p:tagLst>
</file>

<file path=ppt/tags/tag16.xml><?xml version="1.0" encoding="utf-8"?>
<p:tagLst xmlns:a="http://schemas.openxmlformats.org/drawingml/2006/main" xmlns:r="http://schemas.openxmlformats.org/officeDocument/2006/relationships" xmlns:p="http://schemas.openxmlformats.org/presentationml/2006/main">
  <p:tag name="TBTEXT" val=""/>
</p:tagLst>
</file>

<file path=ppt/tags/tag17.xml><?xml version="1.0" encoding="utf-8"?>
<p:tagLst xmlns:a="http://schemas.openxmlformats.org/drawingml/2006/main" xmlns:r="http://schemas.openxmlformats.org/officeDocument/2006/relationships" xmlns:p="http://schemas.openxmlformats.org/presentationml/2006/main">
  <p:tag name="TBTEXT" val=""/>
</p:tagLst>
</file>

<file path=ppt/tags/tag18.xml><?xml version="1.0" encoding="utf-8"?>
<p:tagLst xmlns:a="http://schemas.openxmlformats.org/drawingml/2006/main" xmlns:r="http://schemas.openxmlformats.org/officeDocument/2006/relationships" xmlns:p="http://schemas.openxmlformats.org/presentationml/2006/main">
  <p:tag name="TBTEXT" val=""/>
</p:tagLst>
</file>

<file path=ppt/tags/tag19.xml><?xml version="1.0" encoding="utf-8"?>
<p:tagLst xmlns:a="http://schemas.openxmlformats.org/drawingml/2006/main" xmlns:r="http://schemas.openxmlformats.org/officeDocument/2006/relationships" xmlns:p="http://schemas.openxmlformats.org/presentationml/2006/main">
  <p:tag name="TBTEXT" val=""/>
</p:tagLst>
</file>

<file path=ppt/tags/tag20.xml><?xml version="1.0" encoding="utf-8"?>
<p:tagLst xmlns:a="http://schemas.openxmlformats.org/drawingml/2006/main" xmlns:r="http://schemas.openxmlformats.org/officeDocument/2006/relationships" xmlns:p="http://schemas.openxmlformats.org/presentationml/2006/main">
  <p:tag name="TBTEXT" val=""/>
</p:tagLst>
</file>

<file path=ppt/tags/tag21.xml><?xml version="1.0" encoding="utf-8"?>
<p:tagLst xmlns:a="http://schemas.openxmlformats.org/drawingml/2006/main" xmlns:r="http://schemas.openxmlformats.org/officeDocument/2006/relationships" xmlns:p="http://schemas.openxmlformats.org/presentationml/2006/main">
  <p:tag name="TBTEXT" val=""/>
</p:tagLst>
</file>

<file path=ppt/tags/tag22.xml><?xml version="1.0" encoding="utf-8"?>
<p:tagLst xmlns:a="http://schemas.openxmlformats.org/drawingml/2006/main" xmlns:r="http://schemas.openxmlformats.org/officeDocument/2006/relationships" xmlns:p="http://schemas.openxmlformats.org/presentationml/2006/main">
  <p:tag name="TBTEXT" val=""/>
</p:tagLst>
</file>

<file path=ppt/tags/tag23.xml><?xml version="1.0" encoding="utf-8"?>
<p:tagLst xmlns:a="http://schemas.openxmlformats.org/drawingml/2006/main" xmlns:r="http://schemas.openxmlformats.org/officeDocument/2006/relationships" xmlns:p="http://schemas.openxmlformats.org/presentationml/2006/main">
  <p:tag name="TBTEXT" val=""/>
</p:tagLst>
</file>

<file path=ppt/tags/tag24.xml><?xml version="1.0" encoding="utf-8"?>
<p:tagLst xmlns:a="http://schemas.openxmlformats.org/drawingml/2006/main" xmlns:r="http://schemas.openxmlformats.org/officeDocument/2006/relationships" xmlns:p="http://schemas.openxmlformats.org/presentationml/2006/main">
  <p:tag name="TBTEXT" val=""/>
</p:tagLst>
</file>

<file path=ppt/tags/tag25.xml><?xml version="1.0" encoding="utf-8"?>
<p:tagLst xmlns:a="http://schemas.openxmlformats.org/drawingml/2006/main" xmlns:r="http://schemas.openxmlformats.org/officeDocument/2006/relationships" xmlns:p="http://schemas.openxmlformats.org/presentationml/2006/main">
  <p:tag name="TBTEXT" val=""/>
</p:tagLst>
</file>

<file path=ppt/tags/tag26.xml><?xml version="1.0" encoding="utf-8"?>
<p:tagLst xmlns:a="http://schemas.openxmlformats.org/drawingml/2006/main" xmlns:r="http://schemas.openxmlformats.org/officeDocument/2006/relationships" xmlns:p="http://schemas.openxmlformats.org/presentationml/2006/main">
  <p:tag name="TBTEXT" val=""/>
</p:tagLst>
</file>

<file path=ppt/tags/tag27.xml><?xml version="1.0" encoding="utf-8"?>
<p:tagLst xmlns:a="http://schemas.openxmlformats.org/drawingml/2006/main" xmlns:r="http://schemas.openxmlformats.org/officeDocument/2006/relationships" xmlns:p="http://schemas.openxmlformats.org/presentationml/2006/main">
  <p:tag name="TBTEXT" val=""/>
</p:tagLst>
</file>

<file path=ppt/tags/tag28.xml><?xml version="1.0" encoding="utf-8"?>
<p:tagLst xmlns:a="http://schemas.openxmlformats.org/drawingml/2006/main" xmlns:r="http://schemas.openxmlformats.org/officeDocument/2006/relationships" xmlns:p="http://schemas.openxmlformats.org/presentationml/2006/main">
  <p:tag name="TBTEXT" val=""/>
</p:tagLst>
</file>

<file path=ppt/tags/tag29.xml><?xml version="1.0" encoding="utf-8"?>
<p:tagLst xmlns:a="http://schemas.openxmlformats.org/drawingml/2006/main" xmlns:r="http://schemas.openxmlformats.org/officeDocument/2006/relationships" xmlns:p="http://schemas.openxmlformats.org/presentationml/2006/main">
  <p:tag name="TBTEXT" val=""/>
</p:tagLst>
</file>

<file path=ppt/tags/tag30.xml><?xml version="1.0" encoding="utf-8"?>
<p:tagLst xmlns:a="http://schemas.openxmlformats.org/drawingml/2006/main" xmlns:r="http://schemas.openxmlformats.org/officeDocument/2006/relationships" xmlns:p="http://schemas.openxmlformats.org/presentationml/2006/main">
  <p:tag name="TBTEXT" val=""/>
</p:tagLst>
</file>

<file path=ppt/tags/tag31.xml><?xml version="1.0" encoding="utf-8"?>
<p:tagLst xmlns:a="http://schemas.openxmlformats.org/drawingml/2006/main" xmlns:r="http://schemas.openxmlformats.org/officeDocument/2006/relationships" xmlns:p="http://schemas.openxmlformats.org/presentationml/2006/main">
  <p:tag name="TBTEXT" val=""/>
</p:tagLst>
</file>

<file path=ppt/tags/tag32.xml><?xml version="1.0" encoding="utf-8"?>
<p:tagLst xmlns:a="http://schemas.openxmlformats.org/drawingml/2006/main" xmlns:r="http://schemas.openxmlformats.org/officeDocument/2006/relationships" xmlns:p="http://schemas.openxmlformats.org/presentationml/2006/main">
  <p:tag name="TBTEXT" val=""/>
</p:tagLst>
</file>

<file path=ppt/tags/tag33.xml><?xml version="1.0" encoding="utf-8"?>
<p:tagLst xmlns:a="http://schemas.openxmlformats.org/drawingml/2006/main" xmlns:r="http://schemas.openxmlformats.org/officeDocument/2006/relationships" xmlns:p="http://schemas.openxmlformats.org/presentationml/2006/main">
  <p:tag name="TBTEXT" val=""/>
</p:tagLst>
</file>

<file path=ppt/tags/tag34.xml><?xml version="1.0" encoding="utf-8"?>
<p:tagLst xmlns:a="http://schemas.openxmlformats.org/drawingml/2006/main" xmlns:r="http://schemas.openxmlformats.org/officeDocument/2006/relationships" xmlns:p="http://schemas.openxmlformats.org/presentationml/2006/main">
  <p:tag name="TBTEXT" val=""/>
</p:tagLst>
</file>

<file path=ppt/tags/tag35.xml><?xml version="1.0" encoding="utf-8"?>
<p:tagLst xmlns:a="http://schemas.openxmlformats.org/drawingml/2006/main" xmlns:r="http://schemas.openxmlformats.org/officeDocument/2006/relationships" xmlns:p="http://schemas.openxmlformats.org/presentationml/2006/main">
  <p:tag name="TBTEXT" val=""/>
</p:tagLst>
</file>

<file path=ppt/tags/tag36.xml><?xml version="1.0" encoding="utf-8"?>
<p:tagLst xmlns:a="http://schemas.openxmlformats.org/drawingml/2006/main" xmlns:r="http://schemas.openxmlformats.org/officeDocument/2006/relationships" xmlns:p="http://schemas.openxmlformats.org/presentationml/2006/main">
  <p:tag name="TBTEXT" val=""/>
</p:tagLst>
</file>

<file path=ppt/tags/tag37.xml><?xml version="1.0" encoding="utf-8"?>
<p:tagLst xmlns:a="http://schemas.openxmlformats.org/drawingml/2006/main" xmlns:r="http://schemas.openxmlformats.org/officeDocument/2006/relationships" xmlns:p="http://schemas.openxmlformats.org/presentationml/2006/main">
  <p:tag name="TBTEXT" val=""/>
</p:tagLst>
</file>

<file path=ppt/tags/tag38.xml><?xml version="1.0" encoding="utf-8"?>
<p:tagLst xmlns:a="http://schemas.openxmlformats.org/drawingml/2006/main" xmlns:r="http://schemas.openxmlformats.org/officeDocument/2006/relationships" xmlns:p="http://schemas.openxmlformats.org/presentationml/2006/main">
  <p:tag name="TBTEXT" val=""/>
</p:tagLst>
</file>

<file path=ppt/tags/tag39.xml><?xml version="1.0" encoding="utf-8"?>
<p:tagLst xmlns:a="http://schemas.openxmlformats.org/drawingml/2006/main" xmlns:r="http://schemas.openxmlformats.org/officeDocument/2006/relationships" xmlns:p="http://schemas.openxmlformats.org/presentationml/2006/main">
  <p:tag name="TBTEXT" val=""/>
</p:tagLst>
</file>

<file path=ppt/tags/tag40.xml><?xml version="1.0" encoding="utf-8"?>
<p:tagLst xmlns:a="http://schemas.openxmlformats.org/drawingml/2006/main" xmlns:r="http://schemas.openxmlformats.org/officeDocument/2006/relationships" xmlns:p="http://schemas.openxmlformats.org/presentationml/2006/main">
  <p:tag name="TBTEXT" val=""/>
</p:tagLst>
</file>

<file path=ppt/tags/tag41.xml><?xml version="1.0" encoding="utf-8"?>
<p:tagLst xmlns:a="http://schemas.openxmlformats.org/drawingml/2006/main" xmlns:r="http://schemas.openxmlformats.org/officeDocument/2006/relationships" xmlns:p="http://schemas.openxmlformats.org/presentationml/2006/main">
  <p:tag name="TBTEXT" val=""/>
</p:tagLst>
</file>

<file path=ppt/tags/tag42.xml><?xml version="1.0" encoding="utf-8"?>
<p:tagLst xmlns:a="http://schemas.openxmlformats.org/drawingml/2006/main" xmlns:r="http://schemas.openxmlformats.org/officeDocument/2006/relationships" xmlns:p="http://schemas.openxmlformats.org/presentationml/2006/main">
  <p:tag name="TBTEXT" val=""/>
</p:tagLst>
</file>

<file path=ppt/tags/tag43.xml><?xml version="1.0" encoding="utf-8"?>
<p:tagLst xmlns:a="http://schemas.openxmlformats.org/drawingml/2006/main" xmlns:r="http://schemas.openxmlformats.org/officeDocument/2006/relationships" xmlns:p="http://schemas.openxmlformats.org/presentationml/2006/main">
  <p:tag name="TBTEXT" val=""/>
</p:tagLst>
</file>

<file path=ppt/tags/tag44.xml><?xml version="1.0" encoding="utf-8"?>
<p:tagLst xmlns:a="http://schemas.openxmlformats.org/drawingml/2006/main" xmlns:r="http://schemas.openxmlformats.org/officeDocument/2006/relationships" xmlns:p="http://schemas.openxmlformats.org/presentationml/2006/main">
  <p:tag name="TBTEXT" val=""/>
</p:tagLst>
</file>

<file path=ppt/tags/tag45.xml><?xml version="1.0" encoding="utf-8"?>
<p:tagLst xmlns:a="http://schemas.openxmlformats.org/drawingml/2006/main" xmlns:r="http://schemas.openxmlformats.org/officeDocument/2006/relationships" xmlns:p="http://schemas.openxmlformats.org/presentationml/2006/main">
  <p:tag name="TBTEXT" val=""/>
</p:tagLst>
</file>

<file path=ppt/tags/tag46.xml><?xml version="1.0" encoding="utf-8"?>
<p:tagLst xmlns:a="http://schemas.openxmlformats.org/drawingml/2006/main" xmlns:r="http://schemas.openxmlformats.org/officeDocument/2006/relationships" xmlns:p="http://schemas.openxmlformats.org/presentationml/2006/main">
  <p:tag name="TBTEXT" val=""/>
</p:tagLst>
</file>

<file path=ppt/tags/tag47.xml><?xml version="1.0" encoding="utf-8"?>
<p:tagLst xmlns:a="http://schemas.openxmlformats.org/drawingml/2006/main" xmlns:r="http://schemas.openxmlformats.org/officeDocument/2006/relationships" xmlns:p="http://schemas.openxmlformats.org/presentationml/2006/main">
  <p:tag name="TBTEXT" val=""/>
</p:tagLst>
</file>

<file path=ppt/tags/tag48.xml><?xml version="1.0" encoding="utf-8"?>
<p:tagLst xmlns:a="http://schemas.openxmlformats.org/drawingml/2006/main" xmlns:r="http://schemas.openxmlformats.org/officeDocument/2006/relationships" xmlns:p="http://schemas.openxmlformats.org/presentationml/2006/main">
  <p:tag name="TBTEXT" val=""/>
</p:tagLst>
</file>

<file path=ppt/tags/tag49.xml><?xml version="1.0" encoding="utf-8"?>
<p:tagLst xmlns:a="http://schemas.openxmlformats.org/drawingml/2006/main" xmlns:r="http://schemas.openxmlformats.org/officeDocument/2006/relationships" xmlns:p="http://schemas.openxmlformats.org/presentationml/2006/main">
  <p:tag name="TBTEXT" val=""/>
</p:tagLst>
</file>

<file path=ppt/tags/tag50.xml><?xml version="1.0" encoding="utf-8"?>
<p:tagLst xmlns:a="http://schemas.openxmlformats.org/drawingml/2006/main" xmlns:r="http://schemas.openxmlformats.org/officeDocument/2006/relationships" xmlns:p="http://schemas.openxmlformats.org/presentationml/2006/main">
  <p:tag name="TBTEXT" val=""/>
</p:tagLst>
</file>

<file path=ppt/tags/tag51.xml><?xml version="1.0" encoding="utf-8"?>
<p:tagLst xmlns:a="http://schemas.openxmlformats.org/drawingml/2006/main" xmlns:r="http://schemas.openxmlformats.org/officeDocument/2006/relationships" xmlns:p="http://schemas.openxmlformats.org/presentationml/2006/main">
  <p:tag name="TBTEXT" val=""/>
</p:tagLst>
</file>

<file path=ppt/tags/tag52.xml><?xml version="1.0" encoding="utf-8"?>
<p:tagLst xmlns:a="http://schemas.openxmlformats.org/drawingml/2006/main" xmlns:r="http://schemas.openxmlformats.org/officeDocument/2006/relationships" xmlns:p="http://schemas.openxmlformats.org/presentationml/2006/main">
  <p:tag name="TBTEXT" val=""/>
</p:tagLst>
</file>

<file path=ppt/tags/tag53.xml><?xml version="1.0" encoding="utf-8"?>
<p:tagLst xmlns:a="http://schemas.openxmlformats.org/drawingml/2006/main" xmlns:r="http://schemas.openxmlformats.org/officeDocument/2006/relationships" xmlns:p="http://schemas.openxmlformats.org/presentationml/2006/main">
  <p:tag name="TBTEXT" val=""/>
</p:tagLst>
</file>

<file path=ppt/tags/tag54.xml><?xml version="1.0" encoding="utf-8"?>
<p:tagLst xmlns:a="http://schemas.openxmlformats.org/drawingml/2006/main" xmlns:r="http://schemas.openxmlformats.org/officeDocument/2006/relationships" xmlns:p="http://schemas.openxmlformats.org/presentationml/2006/main">
  <p:tag name="TBTEXT" val=""/>
</p:tagLst>
</file>

<file path=ppt/tags/tag55.xml><?xml version="1.0" encoding="utf-8"?>
<p:tagLst xmlns:a="http://schemas.openxmlformats.org/drawingml/2006/main" xmlns:r="http://schemas.openxmlformats.org/officeDocument/2006/relationships" xmlns:p="http://schemas.openxmlformats.org/presentationml/2006/main">
  <p:tag name="TBTEXT" val=""/>
</p:tagLst>
</file>

<file path=ppt/tags/tag56.xml><?xml version="1.0" encoding="utf-8"?>
<p:tagLst xmlns:a="http://schemas.openxmlformats.org/drawingml/2006/main" xmlns:r="http://schemas.openxmlformats.org/officeDocument/2006/relationships" xmlns:p="http://schemas.openxmlformats.org/presentationml/2006/main">
  <p:tag name="TBTEXT" val=""/>
</p:tagLst>
</file>

<file path=ppt/tags/tag57.xml><?xml version="1.0" encoding="utf-8"?>
<p:tagLst xmlns:a="http://schemas.openxmlformats.org/drawingml/2006/main" xmlns:r="http://schemas.openxmlformats.org/officeDocument/2006/relationships" xmlns:p="http://schemas.openxmlformats.org/presentationml/2006/main">
  <p:tag name="TBTEXT" val=""/>
</p:tagLst>
</file>

<file path=ppt/tags/tag58.xml><?xml version="1.0" encoding="utf-8"?>
<p:tagLst xmlns:a="http://schemas.openxmlformats.org/drawingml/2006/main" xmlns:r="http://schemas.openxmlformats.org/officeDocument/2006/relationships" xmlns:p="http://schemas.openxmlformats.org/presentationml/2006/main">
  <p:tag name="TBTEXT" val=""/>
</p:tagLst>
</file>

<file path=ppt/tags/tag59.xml><?xml version="1.0" encoding="utf-8"?>
<p:tagLst xmlns:a="http://schemas.openxmlformats.org/drawingml/2006/main" xmlns:r="http://schemas.openxmlformats.org/officeDocument/2006/relationships" xmlns:p="http://schemas.openxmlformats.org/presentationml/2006/main">
  <p:tag name="TBTEXT" val=""/>
</p:tagLst>
</file>

<file path=ppt/tags/tag60.xml><?xml version="1.0" encoding="utf-8"?>
<p:tagLst xmlns:a="http://schemas.openxmlformats.org/drawingml/2006/main" xmlns:r="http://schemas.openxmlformats.org/officeDocument/2006/relationships" xmlns:p="http://schemas.openxmlformats.org/presentationml/2006/main">
  <p:tag name="TBTEXT" val=""/>
</p:tagLst>
</file>

<file path=ppt/tags/tag61.xml><?xml version="1.0" encoding="utf-8"?>
<p:tagLst xmlns:a="http://schemas.openxmlformats.org/drawingml/2006/main" xmlns:r="http://schemas.openxmlformats.org/officeDocument/2006/relationships" xmlns:p="http://schemas.openxmlformats.org/presentationml/2006/main">
  <p:tag name="TBTEXT" val=""/>
</p:tagLst>
</file>

<file path=ppt/tags/tag62.xml><?xml version="1.0" encoding="utf-8"?>
<p:tagLst xmlns:a="http://schemas.openxmlformats.org/drawingml/2006/main" xmlns:r="http://schemas.openxmlformats.org/officeDocument/2006/relationships" xmlns:p="http://schemas.openxmlformats.org/presentationml/2006/main">
  <p:tag name="TBTEXT" val=""/>
</p:tagLst>
</file>

<file path=ppt/tags/tag63.xml><?xml version="1.0" encoding="utf-8"?>
<p:tagLst xmlns:a="http://schemas.openxmlformats.org/drawingml/2006/main" xmlns:r="http://schemas.openxmlformats.org/officeDocument/2006/relationships" xmlns:p="http://schemas.openxmlformats.org/presentationml/2006/main">
  <p:tag name="TBTEXT" val=""/>
</p:tagLst>
</file>

<file path=ppt/tags/tag64.xml><?xml version="1.0" encoding="utf-8"?>
<p:tagLst xmlns:a="http://schemas.openxmlformats.org/drawingml/2006/main" xmlns:r="http://schemas.openxmlformats.org/officeDocument/2006/relationships" xmlns:p="http://schemas.openxmlformats.org/presentationml/2006/main">
  <p:tag name="TBTEXT" val=""/>
</p:tagLst>
</file>

<file path=ppt/tags/tag65.xml><?xml version="1.0" encoding="utf-8"?>
<p:tagLst xmlns:a="http://schemas.openxmlformats.org/drawingml/2006/main" xmlns:r="http://schemas.openxmlformats.org/officeDocument/2006/relationships" xmlns:p="http://schemas.openxmlformats.org/presentationml/2006/main">
  <p:tag name="TBTEXT" val=""/>
</p:tagLst>
</file>

<file path=ppt/tags/tag66.xml><?xml version="1.0" encoding="utf-8"?>
<p:tagLst xmlns:a="http://schemas.openxmlformats.org/drawingml/2006/main" xmlns:r="http://schemas.openxmlformats.org/officeDocument/2006/relationships" xmlns:p="http://schemas.openxmlformats.org/presentationml/2006/main">
  <p:tag name="TBTEXT" val=""/>
</p:tagLst>
</file>

<file path=ppt/tags/tag67.xml><?xml version="1.0" encoding="utf-8"?>
<p:tagLst xmlns:a="http://schemas.openxmlformats.org/drawingml/2006/main" xmlns:r="http://schemas.openxmlformats.org/officeDocument/2006/relationships" xmlns:p="http://schemas.openxmlformats.org/presentationml/2006/main">
  <p:tag name="TBTEXT" val=""/>
</p:tagLst>
</file>

<file path=ppt/tags/tag68.xml><?xml version="1.0" encoding="utf-8"?>
<p:tagLst xmlns:a="http://schemas.openxmlformats.org/drawingml/2006/main" xmlns:r="http://schemas.openxmlformats.org/officeDocument/2006/relationships" xmlns:p="http://schemas.openxmlformats.org/presentationml/2006/main">
  <p:tag name="TBTEXT" val=""/>
</p:tagLst>
</file>

<file path=ppt/tags/tag69.xml><?xml version="1.0" encoding="utf-8"?>
<p:tagLst xmlns:a="http://schemas.openxmlformats.org/drawingml/2006/main" xmlns:r="http://schemas.openxmlformats.org/officeDocument/2006/relationships" xmlns:p="http://schemas.openxmlformats.org/presentationml/2006/main">
  <p:tag name="TBTEXT" val=""/>
</p:tagLst>
</file>

<file path=ppt/tags/tag70.xml><?xml version="1.0" encoding="utf-8"?>
<p:tagLst xmlns:a="http://schemas.openxmlformats.org/drawingml/2006/main" xmlns:r="http://schemas.openxmlformats.org/officeDocument/2006/relationships" xmlns:p="http://schemas.openxmlformats.org/presentationml/2006/main">
  <p:tag name="TBTEXT" val=""/>
</p:tagLst>
</file>

<file path=ppt/tags/tag71.xml><?xml version="1.0" encoding="utf-8"?>
<p:tagLst xmlns:a="http://schemas.openxmlformats.org/drawingml/2006/main" xmlns:r="http://schemas.openxmlformats.org/officeDocument/2006/relationships" xmlns:p="http://schemas.openxmlformats.org/presentationml/2006/main">
  <p:tag name="TBTEXT" val=""/>
</p:tagLst>
</file>

<file path=ppt/tags/tag72.xml><?xml version="1.0" encoding="utf-8"?>
<p:tagLst xmlns:a="http://schemas.openxmlformats.org/drawingml/2006/main" xmlns:r="http://schemas.openxmlformats.org/officeDocument/2006/relationships" xmlns:p="http://schemas.openxmlformats.org/presentationml/2006/main">
  <p:tag name="TBTEXT" val=""/>
</p:tagLst>
</file>

<file path=ppt/tags/tag73.xml><?xml version="1.0" encoding="utf-8"?>
<p:tagLst xmlns:a="http://schemas.openxmlformats.org/drawingml/2006/main" xmlns:r="http://schemas.openxmlformats.org/officeDocument/2006/relationships" xmlns:p="http://schemas.openxmlformats.org/presentationml/2006/main">
  <p:tag name="TBTEXT" val=""/>
</p:tagLst>
</file>

<file path=ppt/tags/tag74.xml><?xml version="1.0" encoding="utf-8"?>
<p:tagLst xmlns:a="http://schemas.openxmlformats.org/drawingml/2006/main" xmlns:r="http://schemas.openxmlformats.org/officeDocument/2006/relationships" xmlns:p="http://schemas.openxmlformats.org/presentationml/2006/main">
  <p:tag name="TBTEXT" val=""/>
</p:tagLst>
</file>

<file path=ppt/tags/tag75.xml><?xml version="1.0" encoding="utf-8"?>
<p:tagLst xmlns:a="http://schemas.openxmlformats.org/drawingml/2006/main" xmlns:r="http://schemas.openxmlformats.org/officeDocument/2006/relationships" xmlns:p="http://schemas.openxmlformats.org/presentationml/2006/main">
  <p:tag name="TBTEXT" val=""/>
</p:tagLst>
</file>

<file path=ppt/tags/tag76.xml><?xml version="1.0" encoding="utf-8"?>
<p:tagLst xmlns:a="http://schemas.openxmlformats.org/drawingml/2006/main" xmlns:r="http://schemas.openxmlformats.org/officeDocument/2006/relationships" xmlns:p="http://schemas.openxmlformats.org/presentationml/2006/main">
  <p:tag name="TBTEXT" val=""/>
</p:tagLst>
</file>

<file path=ppt/tags/tag77.xml><?xml version="1.0" encoding="utf-8"?>
<p:tagLst xmlns:a="http://schemas.openxmlformats.org/drawingml/2006/main" xmlns:r="http://schemas.openxmlformats.org/officeDocument/2006/relationships" xmlns:p="http://schemas.openxmlformats.org/presentationml/2006/main">
  <p:tag name="TBTEXT" val=""/>
</p:tagLst>
</file>

<file path=ppt/tags/tag78.xml><?xml version="1.0" encoding="utf-8"?>
<p:tagLst xmlns:a="http://schemas.openxmlformats.org/drawingml/2006/main" xmlns:r="http://schemas.openxmlformats.org/officeDocument/2006/relationships" xmlns:p="http://schemas.openxmlformats.org/presentationml/2006/main">
  <p:tag name="TBTEXT" val=""/>
</p:tagLst>
</file>

<file path=ppt/tags/tag79.xml><?xml version="1.0" encoding="utf-8"?>
<p:tagLst xmlns:a="http://schemas.openxmlformats.org/drawingml/2006/main" xmlns:r="http://schemas.openxmlformats.org/officeDocument/2006/relationships" xmlns:p="http://schemas.openxmlformats.org/presentationml/2006/main">
  <p:tag name="TBTEXT" val=""/>
</p:tagLst>
</file>

<file path=ppt/tags/tag80.xml><?xml version="1.0" encoding="utf-8"?>
<p:tagLst xmlns:a="http://schemas.openxmlformats.org/drawingml/2006/main" xmlns:r="http://schemas.openxmlformats.org/officeDocument/2006/relationships" xmlns:p="http://schemas.openxmlformats.org/presentationml/2006/main">
  <p:tag name="TBTEXT" val=""/>
</p:tagLst>
</file>

<file path=ppt/tags/tag81.xml><?xml version="1.0" encoding="utf-8"?>
<p:tagLst xmlns:a="http://schemas.openxmlformats.org/drawingml/2006/main" xmlns:r="http://schemas.openxmlformats.org/officeDocument/2006/relationships" xmlns:p="http://schemas.openxmlformats.org/presentationml/2006/main">
  <p:tag name="TBTEXT" val=""/>
</p:tagLst>
</file>

<file path=ppt/tags/tag82.xml><?xml version="1.0" encoding="utf-8"?>
<p:tagLst xmlns:a="http://schemas.openxmlformats.org/drawingml/2006/main" xmlns:r="http://schemas.openxmlformats.org/officeDocument/2006/relationships" xmlns:p="http://schemas.openxmlformats.org/presentationml/2006/main">
  <p:tag name="TBTEXT" val=""/>
</p:tagLst>
</file>

<file path=ppt/tags/tag83.xml><?xml version="1.0" encoding="utf-8"?>
<p:tagLst xmlns:a="http://schemas.openxmlformats.org/drawingml/2006/main" xmlns:r="http://schemas.openxmlformats.org/officeDocument/2006/relationships" xmlns:p="http://schemas.openxmlformats.org/presentationml/2006/main">
  <p:tag name="TBTEXT" val=""/>
</p:tagLst>
</file>

<file path=ppt/tags/tag84.xml><?xml version="1.0" encoding="utf-8"?>
<p:tagLst xmlns:a="http://schemas.openxmlformats.org/drawingml/2006/main" xmlns:r="http://schemas.openxmlformats.org/officeDocument/2006/relationships" xmlns:p="http://schemas.openxmlformats.org/presentationml/2006/main">
  <p:tag name="TBTEXT" val=""/>
</p:tagLst>
</file>

<file path=ppt/tags/tag85.xml><?xml version="1.0" encoding="utf-8"?>
<p:tagLst xmlns:a="http://schemas.openxmlformats.org/drawingml/2006/main" xmlns:r="http://schemas.openxmlformats.org/officeDocument/2006/relationships" xmlns:p="http://schemas.openxmlformats.org/presentationml/2006/main">
  <p:tag name="TBTEXT" val=""/>
</p:tagLst>
</file>

<file path=ppt/tags/tag86.xml><?xml version="1.0" encoding="utf-8"?>
<p:tagLst xmlns:a="http://schemas.openxmlformats.org/drawingml/2006/main" xmlns:r="http://schemas.openxmlformats.org/officeDocument/2006/relationships" xmlns:p="http://schemas.openxmlformats.org/presentationml/2006/main">
  <p:tag name="TBTEXT" val=""/>
</p:tagLst>
</file>

<file path=ppt/tags/tag87.xml><?xml version="1.0" encoding="utf-8"?>
<p:tagLst xmlns:a="http://schemas.openxmlformats.org/drawingml/2006/main" xmlns:r="http://schemas.openxmlformats.org/officeDocument/2006/relationships" xmlns:p="http://schemas.openxmlformats.org/presentationml/2006/main">
  <p:tag name="TBTEXT" val=""/>
</p:tagLst>
</file>

<file path=ppt/tags/tag88.xml><?xml version="1.0" encoding="utf-8"?>
<p:tagLst xmlns:a="http://schemas.openxmlformats.org/drawingml/2006/main" xmlns:r="http://schemas.openxmlformats.org/officeDocument/2006/relationships" xmlns:p="http://schemas.openxmlformats.org/presentationml/2006/main">
  <p:tag name="TBTEXT" val=""/>
</p:tagLst>
</file>

<file path=ppt/tags/tag89.xml><?xml version="1.0" encoding="utf-8"?>
<p:tagLst xmlns:a="http://schemas.openxmlformats.org/drawingml/2006/main" xmlns:r="http://schemas.openxmlformats.org/officeDocument/2006/relationships" xmlns:p="http://schemas.openxmlformats.org/presentationml/2006/main">
  <p:tag name="TBTEXT" val=""/>
</p:tagLst>
</file>

<file path=ppt/tags/tag90.xml><?xml version="1.0" encoding="utf-8"?>
<p:tagLst xmlns:a="http://schemas.openxmlformats.org/drawingml/2006/main" xmlns:r="http://schemas.openxmlformats.org/officeDocument/2006/relationships" xmlns:p="http://schemas.openxmlformats.org/presentationml/2006/main">
  <p:tag name="TBTEXT" val=""/>
</p:tagLst>
</file>

<file path=ppt/tags/tag91.xml><?xml version="1.0" encoding="utf-8"?>
<p:tagLst xmlns:a="http://schemas.openxmlformats.org/drawingml/2006/main" xmlns:r="http://schemas.openxmlformats.org/officeDocument/2006/relationships" xmlns:p="http://schemas.openxmlformats.org/presentationml/2006/main">
  <p:tag name="TBTEXT" val=""/>
</p:tagLst>
</file>

<file path=ppt/tags/tag92.xml><?xml version="1.0" encoding="utf-8"?>
<p:tagLst xmlns:a="http://schemas.openxmlformats.org/drawingml/2006/main" xmlns:r="http://schemas.openxmlformats.org/officeDocument/2006/relationships" xmlns:p="http://schemas.openxmlformats.org/presentationml/2006/main">
  <p:tag name="TBTEXT" val=""/>
</p:tagLst>
</file>

<file path=ppt/tags/tag93.xml><?xml version="1.0" encoding="utf-8"?>
<p:tagLst xmlns:a="http://schemas.openxmlformats.org/drawingml/2006/main" xmlns:r="http://schemas.openxmlformats.org/officeDocument/2006/relationships" xmlns:p="http://schemas.openxmlformats.org/presentationml/2006/main">
  <p:tag name="TBTEXT" val=""/>
</p:tagLst>
</file>

<file path=ppt/tags/tag94.xml><?xml version="1.0" encoding="utf-8"?>
<p:tagLst xmlns:a="http://schemas.openxmlformats.org/drawingml/2006/main" xmlns:r="http://schemas.openxmlformats.org/officeDocument/2006/relationships" xmlns:p="http://schemas.openxmlformats.org/presentationml/2006/main">
  <p:tag name="TBTEXT" val=""/>
</p:tagLst>
</file>

<file path=ppt/tags/tag95.xml><?xml version="1.0" encoding="utf-8"?>
<p:tagLst xmlns:a="http://schemas.openxmlformats.org/drawingml/2006/main" xmlns:r="http://schemas.openxmlformats.org/officeDocument/2006/relationships" xmlns:p="http://schemas.openxmlformats.org/presentationml/2006/main">
  <p:tag name="TBTEXT" val=""/>
</p:tagLst>
</file>

<file path=ppt/tags/tag96.xml><?xml version="1.0" encoding="utf-8"?>
<p:tagLst xmlns:a="http://schemas.openxmlformats.org/drawingml/2006/main" xmlns:r="http://schemas.openxmlformats.org/officeDocument/2006/relationships" xmlns:p="http://schemas.openxmlformats.org/presentationml/2006/main">
  <p:tag name="TBTEXT" val=""/>
</p:tagLst>
</file>

<file path=ppt/tags/tag97.xml><?xml version="1.0" encoding="utf-8"?>
<p:tagLst xmlns:a="http://schemas.openxmlformats.org/drawingml/2006/main" xmlns:r="http://schemas.openxmlformats.org/officeDocument/2006/relationships" xmlns:p="http://schemas.openxmlformats.org/presentationml/2006/main">
  <p:tag name="TBTEXT" val=""/>
</p:tagLst>
</file>

<file path=ppt/tags/tag98.xml><?xml version="1.0" encoding="utf-8"?>
<p:tagLst xmlns:a="http://schemas.openxmlformats.org/drawingml/2006/main" xmlns:r="http://schemas.openxmlformats.org/officeDocument/2006/relationships" xmlns:p="http://schemas.openxmlformats.org/presentationml/2006/main">
  <p:tag name="TBTEXT" val=""/>
</p:tagLst>
</file>

<file path=ppt/tags/tag99.xml><?xml version="1.0" encoding="utf-8"?>
<p:tagLst xmlns:a="http://schemas.openxmlformats.org/drawingml/2006/main" xmlns:r="http://schemas.openxmlformats.org/officeDocument/2006/relationships" xmlns:p="http://schemas.openxmlformats.org/presentationml/2006/main">
  <p:tag name="TBTEXT" val=""/>
</p:tagLst>
</file>

<file path=ppt/tags/tag100.xml><?xml version="1.0" encoding="utf-8"?>
<p:tagLst xmlns:a="http://schemas.openxmlformats.org/drawingml/2006/main" xmlns:r="http://schemas.openxmlformats.org/officeDocument/2006/relationships" xmlns:p="http://schemas.openxmlformats.org/presentationml/2006/main">
  <p:tag name="TBTEXT" val=""/>
</p:tagLst>
</file>

<file path=ppt/tags/tag101.xml><?xml version="1.0" encoding="utf-8"?>
<p:tagLst xmlns:a="http://schemas.openxmlformats.org/drawingml/2006/main" xmlns:r="http://schemas.openxmlformats.org/officeDocument/2006/relationships" xmlns:p="http://schemas.openxmlformats.org/presentationml/2006/main">
  <p:tag name="TBTEXT" val=""/>
</p:tagLst>
</file>

<file path=ppt/tags/tag102.xml><?xml version="1.0" encoding="utf-8"?>
<p:tagLst xmlns:a="http://schemas.openxmlformats.org/drawingml/2006/main" xmlns:r="http://schemas.openxmlformats.org/officeDocument/2006/relationships" xmlns:p="http://schemas.openxmlformats.org/presentationml/2006/main">
  <p:tag name="TBTEXT" val=""/>
</p:tagLst>
</file>

<file path=ppt/tags/tag103.xml><?xml version="1.0" encoding="utf-8"?>
<p:tagLst xmlns:a="http://schemas.openxmlformats.org/drawingml/2006/main" xmlns:r="http://schemas.openxmlformats.org/officeDocument/2006/relationships" xmlns:p="http://schemas.openxmlformats.org/presentationml/2006/main">
  <p:tag name="TBTEXT" val=""/>
</p:tagLst>
</file>

<file path=ppt/tags/tag104.xml><?xml version="1.0" encoding="utf-8"?>
<p:tagLst xmlns:a="http://schemas.openxmlformats.org/drawingml/2006/main" xmlns:r="http://schemas.openxmlformats.org/officeDocument/2006/relationships" xmlns:p="http://schemas.openxmlformats.org/presentationml/2006/main">
  <p:tag name="TBTEXT" val=""/>
</p:tagLst>
</file>

<file path=ppt/tags/tag105.xml><?xml version="1.0" encoding="utf-8"?>
<p:tagLst xmlns:a="http://schemas.openxmlformats.org/drawingml/2006/main" xmlns:r="http://schemas.openxmlformats.org/officeDocument/2006/relationships" xmlns:p="http://schemas.openxmlformats.org/presentationml/2006/main">
  <p:tag name="TBTEXT" val=""/>
</p:tagLst>
</file>

<file path=ppt/tags/tag106.xml><?xml version="1.0" encoding="utf-8"?>
<p:tagLst xmlns:a="http://schemas.openxmlformats.org/drawingml/2006/main" xmlns:r="http://schemas.openxmlformats.org/officeDocument/2006/relationships" xmlns:p="http://schemas.openxmlformats.org/presentationml/2006/main">
  <p:tag name="TBTEXT" val=""/>
</p:tagLst>
</file>

<file path=ppt/tags/tag107.xml><?xml version="1.0" encoding="utf-8"?>
<p:tagLst xmlns:a="http://schemas.openxmlformats.org/drawingml/2006/main" xmlns:r="http://schemas.openxmlformats.org/officeDocument/2006/relationships" xmlns:p="http://schemas.openxmlformats.org/presentationml/2006/main">
  <p:tag name="TBTEXT" val=""/>
</p:tagLst>
</file>

<file path=ppt/tags/tag108.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1_CC4eActiveLectureQuestions">
  <a:themeElements>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1_CC4eActiveLectureQuestions">
      <a:majorFont>
        <a:latin typeface="Times New Roman"/>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3587</TotalTime>
  <Words>11061</Words>
  <Application>Microsoft Office PowerPoint</Application>
  <PresentationFormat>On-screen Show (4:3)</PresentationFormat>
  <Paragraphs>1495</Paragraphs>
  <Slides>113</Slides>
  <Notes>111</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1_CC4eActiveLectureQuestions</vt:lpstr>
      <vt:lpstr>Chapter 10</vt:lpstr>
      <vt:lpstr>Introduction: Sabotage Inside Our Cells</vt:lpstr>
      <vt:lpstr>Slide 3</vt:lpstr>
      <vt:lpstr>Slide 4</vt:lpstr>
      <vt:lpstr>Slide 5</vt:lpstr>
      <vt:lpstr>10.1 Experiments showed that DNA is the genetic material</vt:lpstr>
      <vt:lpstr>10.1 Experiments showed that DNA is the genetic material</vt:lpstr>
      <vt:lpstr>10.1 Experiments showed that DNA is the genetic material</vt:lpstr>
      <vt:lpstr>Slide 9</vt:lpstr>
      <vt:lpstr>Slide 10</vt:lpstr>
      <vt:lpstr>Slide 11</vt:lpstr>
      <vt:lpstr>10.2 DNA and RNA are polymers of nucleotides</vt:lpstr>
      <vt:lpstr>Slide 13</vt:lpstr>
      <vt:lpstr>Slide 14</vt:lpstr>
      <vt:lpstr>Slide 15</vt:lpstr>
      <vt:lpstr>Slide 16</vt:lpstr>
      <vt:lpstr>10.3 DNA is a double-stranded helix</vt:lpstr>
      <vt:lpstr>Slide 18</vt:lpstr>
      <vt:lpstr>Slide 19</vt:lpstr>
      <vt:lpstr>Slide 20</vt:lpstr>
      <vt:lpstr>Slide 21</vt:lpstr>
      <vt:lpstr>Slide 22</vt:lpstr>
      <vt:lpstr>Slide 23</vt:lpstr>
      <vt:lpstr>10.4 DNA replication depends on specific base pairing</vt:lpstr>
      <vt:lpstr>Slide 25</vt:lpstr>
      <vt:lpstr>Slide 26</vt:lpstr>
      <vt:lpstr>Slide 27</vt:lpstr>
      <vt:lpstr>Slide 28</vt:lpstr>
      <vt:lpstr>10.5 DNA replication proceeds in two directions at many sites simultaneously</vt:lpstr>
      <vt:lpstr>10.5 DNA replication proceeds in two directions at many sites simultaneously</vt:lpstr>
      <vt:lpstr>Slide 31</vt:lpstr>
      <vt:lpstr>Slide 32</vt:lpstr>
      <vt:lpstr>Slide 33</vt:lpstr>
      <vt:lpstr>Slide 34</vt:lpstr>
      <vt:lpstr>10.6 The DNA genotype is expressed as proteins, which provide the molecular basis for phenotypic traits</vt:lpstr>
      <vt:lpstr>10.6 The DNA genotype is expressed as proteins, which provide the molecular basis for phenotypic traits</vt:lpstr>
      <vt:lpstr>Slide 37</vt:lpstr>
      <vt:lpstr>Slide 38</vt:lpstr>
      <vt:lpstr>Slide 39</vt:lpstr>
      <vt:lpstr>Slide 40</vt:lpstr>
      <vt:lpstr>10.7 Genetic information written in codons is   translated into amino acid sequences</vt:lpstr>
      <vt:lpstr>Slide 42</vt:lpstr>
      <vt:lpstr>Slide 43</vt:lpstr>
      <vt:lpstr>10.8 The genetic code is the Rosetta stone of life</vt:lpstr>
      <vt:lpstr>10.8 The genetic code is the Rosetta stone of life</vt:lpstr>
      <vt:lpstr>Slide 46</vt:lpstr>
      <vt:lpstr>Slide 47</vt:lpstr>
      <vt:lpstr>Slide 48</vt:lpstr>
      <vt:lpstr>Slide 49</vt:lpstr>
      <vt:lpstr>10.9 Transcription produces genetic messages in the form of RNA</vt:lpstr>
      <vt:lpstr>10.9 Transcription produces genetic messages in the form of RNA</vt:lpstr>
      <vt:lpstr>Slide 52</vt:lpstr>
      <vt:lpstr>Slide 53</vt:lpstr>
      <vt:lpstr>10.10 Eukaryotic RNA is processed before leaving the nucleus</vt:lpstr>
      <vt:lpstr>Slide 55</vt:lpstr>
      <vt:lpstr>10.11 Transfer RNA molecules serve as interpreters during translation</vt:lpstr>
      <vt:lpstr>Slide 57</vt:lpstr>
      <vt:lpstr>Slide 58</vt:lpstr>
      <vt:lpstr>10.12 Ribosomes build polypeptides</vt:lpstr>
      <vt:lpstr>Slide 60</vt:lpstr>
      <vt:lpstr>Slide 61</vt:lpstr>
      <vt:lpstr>Slide 62</vt:lpstr>
      <vt:lpstr>10.13 An initiation codon marks the start of an mRNA message</vt:lpstr>
      <vt:lpstr>Slide 64</vt:lpstr>
      <vt:lpstr>Slide 65</vt:lpstr>
      <vt:lpstr>Slide 66</vt:lpstr>
      <vt:lpstr>10.14 Elongation adds amino acids to the polypeptide chain until a stop codon terminates translation</vt:lpstr>
      <vt:lpstr>10.14 Elongation adds amino acids to the polypeptide chain until a stop codon terminates translation</vt:lpstr>
      <vt:lpstr>10.14 Elongation adds amino acids to the polypeptide chain until a stop codon terminates translation</vt:lpstr>
      <vt:lpstr>Slide 70</vt:lpstr>
      <vt:lpstr>Slide 71</vt:lpstr>
      <vt:lpstr>Slide 72</vt:lpstr>
      <vt:lpstr>Slide 73</vt:lpstr>
      <vt:lpstr>10.15 Review: The flow of genetic information in the cell is DNA  RNA  protein</vt:lpstr>
      <vt:lpstr>Slide 75</vt:lpstr>
      <vt:lpstr>Slide 76</vt:lpstr>
      <vt:lpstr>10.16 Mutations can change the meaning of genes</vt:lpstr>
      <vt:lpstr>10.16 Mutations can change the meaning of genes</vt:lpstr>
      <vt:lpstr>Slide 79</vt:lpstr>
      <vt:lpstr>Slide 80</vt:lpstr>
      <vt:lpstr>Slide 81</vt:lpstr>
      <vt:lpstr>10.17 Viral DNA may become part of the host chromosome</vt:lpstr>
      <vt:lpstr>10.17 Viral DNA may become part of the host chromosome</vt:lpstr>
      <vt:lpstr>Slide 84</vt:lpstr>
      <vt:lpstr>Slide 85</vt:lpstr>
      <vt:lpstr>Slide 86</vt:lpstr>
      <vt:lpstr>Slide 87</vt:lpstr>
      <vt:lpstr>10.18 CONNECTION: Many viruses cause disease in animals and plants</vt:lpstr>
      <vt:lpstr>10.18 CONNECTION: Many viruses cause disease in animals and plants</vt:lpstr>
      <vt:lpstr>Slide 90</vt:lpstr>
      <vt:lpstr>10.19 EVOLUTION CONNECTION: Emerging viruses threaten human health</vt:lpstr>
      <vt:lpstr>10.19 EVOLUTION CONNECTION: Emerging viruses threaten human health</vt:lpstr>
      <vt:lpstr>Slide 93</vt:lpstr>
      <vt:lpstr>10.20 The AIDS virus makes DNA on an RNA template</vt:lpstr>
      <vt:lpstr>10.20 The AIDS virus makes DNA on an RNA template</vt:lpstr>
      <vt:lpstr>Slide 96</vt:lpstr>
      <vt:lpstr>Slide 97</vt:lpstr>
      <vt:lpstr>10.21 Viroids and prions are formidable pathogens in plants and animals</vt:lpstr>
      <vt:lpstr>10.22 Bacteria can transfer DNA in three ways</vt:lpstr>
      <vt:lpstr>Slide 100</vt:lpstr>
      <vt:lpstr>Slide 101</vt:lpstr>
      <vt:lpstr>Slide 102</vt:lpstr>
      <vt:lpstr>Slide 103</vt:lpstr>
      <vt:lpstr>10.23 Bacterial plasmids can serve as carriers for gene transfer</vt:lpstr>
      <vt:lpstr>Slide 105</vt:lpstr>
      <vt:lpstr>Slide 106</vt:lpstr>
      <vt:lpstr>Slide 107</vt:lpstr>
      <vt:lpstr>Slide 108</vt:lpstr>
      <vt:lpstr>Slide 109</vt:lpstr>
      <vt:lpstr>Slide 110</vt:lpstr>
      <vt:lpstr>You should now be able to</vt:lpstr>
      <vt:lpstr>You should now be able to</vt:lpstr>
      <vt:lpstr>You should now be able to</vt:lpstr>
    </vt:vector>
  </TitlesOfParts>
  <Company>Pearson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Mary Colavito</dc:creator>
  <cp:lastModifiedBy>ltorres</cp:lastModifiedBy>
  <cp:revision>923</cp:revision>
  <cp:lastPrinted>2005-04-02T23:11:35Z</cp:lastPrinted>
  <dcterms:created xsi:type="dcterms:W3CDTF">2004-07-21T00:54:38Z</dcterms:created>
  <dcterms:modified xsi:type="dcterms:W3CDTF">2011-04-25T16:51:21Z</dcterms:modified>
</cp:coreProperties>
</file>