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tags/tag49.xml" ContentType="application/vnd.openxmlformats-officedocument.presentationml.tags+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notesSlides/notesSlide63.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tags/tag63.xml" ContentType="application/vnd.openxmlformats-officedocument.presentationml.tags+xml"/>
  <Override PartName="/ppt/tags/tag74.xml" ContentType="application/vnd.openxmlformats-officedocument.presentationml.tags+xml"/>
  <Override PartName="/ppt/notesSlides/notesSlide30.xml" ContentType="application/vnd.openxmlformats-officedocument.presentationml.notesSlide+xml"/>
  <Override PartName="/ppt/tags/tag52.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notesSlides/notesSlide46.xml" ContentType="application/vnd.openxmlformats-officedocument.presentationml.notesSlide+xml"/>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tags/tag3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60.xml" ContentType="application/vnd.openxmlformats-officedocument.presentationml.notesSlide+xml"/>
  <Override PartName="/ppt/tags/tag64.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53.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tags/tag58.xml" ContentType="application/vnd.openxmlformats-officedocument.presentationml.tags+xml"/>
  <Override PartName="/ppt/notesSlides/notesSlide65.xml" ContentType="application/vnd.openxmlformats-officedocument.presentationml.notesSlide+xml"/>
  <Override PartName="/ppt/tags/tag6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tags/tag54.xml" ContentType="application/vnd.openxmlformats-officedocument.presentationml.tags+xml"/>
  <Override PartName="/ppt/notesSlides/notesSlide61.xml" ContentType="application/vnd.openxmlformats-officedocument.presentationml.notesSlide+xml"/>
  <Override PartName="/ppt/tags/tag65.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notesSlides/notesSlide50.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tags/tag59.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3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62.xml" ContentType="application/vnd.openxmlformats-officedocument.presentationml.notesSlide+xml"/>
  <Override PartName="/ppt/tags/tag66.xml" ContentType="application/vnd.openxmlformats-officedocument.presentationml.tags+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tags/tag55.xml" ContentType="application/vnd.openxmlformats-officedocument.presentationml.tags+xml"/>
  <Override PartName="/ppt/tags/tag73.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tags/tag62.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s/slide69.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tags/tag45.xml" ContentType="application/vnd.openxmlformats-officedocument.presentationml.tags+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48.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39.xml" ContentType="application/vnd.openxmlformats-officedocument.presentationml.tags+xml"/>
  <Override PartName="/ppt/notesSlides/notesSlide64.xml" ContentType="application/vnd.openxmlformats-officedocument.presentationml.notesSlide+xml"/>
  <Override PartName="/ppt/notesSlides/notesSlide7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78"/>
  </p:notesMasterIdLst>
  <p:handoutMasterIdLst>
    <p:handoutMasterId r:id="rId79"/>
  </p:handoutMasterIdLst>
  <p:sldIdLst>
    <p:sldId id="256" r:id="rId2"/>
    <p:sldId id="399" r:id="rId3"/>
    <p:sldId id="578" r:id="rId4"/>
    <p:sldId id="579" r:id="rId5"/>
    <p:sldId id="580" r:id="rId6"/>
    <p:sldId id="314" r:id="rId7"/>
    <p:sldId id="330" r:id="rId8"/>
    <p:sldId id="581" r:id="rId9"/>
    <p:sldId id="590" r:id="rId10"/>
    <p:sldId id="582" r:id="rId11"/>
    <p:sldId id="542" r:id="rId12"/>
    <p:sldId id="593" r:id="rId13"/>
    <p:sldId id="594" r:id="rId14"/>
    <p:sldId id="544" r:id="rId15"/>
    <p:sldId id="474" r:id="rId16"/>
    <p:sldId id="545" r:id="rId17"/>
    <p:sldId id="479" r:id="rId18"/>
    <p:sldId id="608" r:id="rId19"/>
    <p:sldId id="546" r:id="rId20"/>
    <p:sldId id="485" r:id="rId21"/>
    <p:sldId id="547" r:id="rId22"/>
    <p:sldId id="488" r:id="rId23"/>
    <p:sldId id="583" r:id="rId24"/>
    <p:sldId id="612" r:id="rId25"/>
    <p:sldId id="548" r:id="rId26"/>
    <p:sldId id="494" r:id="rId27"/>
    <p:sldId id="549" r:id="rId28"/>
    <p:sldId id="497" r:id="rId29"/>
    <p:sldId id="609" r:id="rId30"/>
    <p:sldId id="550" r:id="rId31"/>
    <p:sldId id="551" r:id="rId32"/>
    <p:sldId id="552" r:id="rId33"/>
    <p:sldId id="502" r:id="rId34"/>
    <p:sldId id="584" r:id="rId35"/>
    <p:sldId id="585" r:id="rId36"/>
    <p:sldId id="610" r:id="rId37"/>
    <p:sldId id="598" r:id="rId38"/>
    <p:sldId id="599" r:id="rId39"/>
    <p:sldId id="505" r:id="rId40"/>
    <p:sldId id="611" r:id="rId41"/>
    <p:sldId id="554" r:id="rId42"/>
    <p:sldId id="555" r:id="rId43"/>
    <p:sldId id="556" r:id="rId44"/>
    <p:sldId id="591" r:id="rId45"/>
    <p:sldId id="558" r:id="rId46"/>
    <p:sldId id="560" r:id="rId47"/>
    <p:sldId id="517" r:id="rId48"/>
    <p:sldId id="561" r:id="rId49"/>
    <p:sldId id="519" r:id="rId50"/>
    <p:sldId id="562" r:id="rId51"/>
    <p:sldId id="563" r:id="rId52"/>
    <p:sldId id="564" r:id="rId53"/>
    <p:sldId id="565" r:id="rId54"/>
    <p:sldId id="566" r:id="rId55"/>
    <p:sldId id="567" r:id="rId56"/>
    <p:sldId id="521" r:id="rId57"/>
    <p:sldId id="587" r:id="rId58"/>
    <p:sldId id="586" r:id="rId59"/>
    <p:sldId id="568" r:id="rId60"/>
    <p:sldId id="569" r:id="rId61"/>
    <p:sldId id="573" r:id="rId62"/>
    <p:sldId id="571" r:id="rId63"/>
    <p:sldId id="572" r:id="rId64"/>
    <p:sldId id="570" r:id="rId65"/>
    <p:sldId id="592" r:id="rId66"/>
    <p:sldId id="574" r:id="rId67"/>
    <p:sldId id="575" r:id="rId68"/>
    <p:sldId id="576" r:id="rId69"/>
    <p:sldId id="577" r:id="rId70"/>
    <p:sldId id="604" r:id="rId71"/>
    <p:sldId id="605" r:id="rId72"/>
    <p:sldId id="606" r:id="rId73"/>
    <p:sldId id="607" r:id="rId74"/>
    <p:sldId id="352" r:id="rId75"/>
    <p:sldId id="588" r:id="rId76"/>
    <p:sldId id="589" r:id="rId77"/>
  </p:sldIdLst>
  <p:sldSz cx="9144000" cy="6858000" type="screen4x3"/>
  <p:notesSz cx="6858000" cy="9144000"/>
  <p:custDataLst>
    <p:tags r:id="rId80"/>
  </p:custDataLst>
  <p:defaultTextStyle>
    <a:defPPr>
      <a:defRPr lang="en-US"/>
    </a:defPPr>
    <a:lvl1pPr algn="r" rtl="0" eaLnBrk="0" fontAlgn="base" hangingPunct="0">
      <a:spcBef>
        <a:spcPct val="0"/>
      </a:spcBef>
      <a:spcAft>
        <a:spcPct val="0"/>
      </a:spcAft>
      <a:defRPr sz="2400" kern="1200">
        <a:solidFill>
          <a:schemeClr val="tx1"/>
        </a:solidFill>
        <a:latin typeface="Arial" charset="0"/>
        <a:ea typeface="+mn-ea"/>
        <a:cs typeface="+mn-cs"/>
      </a:defRPr>
    </a:lvl1pPr>
    <a:lvl2pPr marL="457200" algn="r" rtl="0" eaLnBrk="0" fontAlgn="base" hangingPunct="0">
      <a:spcBef>
        <a:spcPct val="0"/>
      </a:spcBef>
      <a:spcAft>
        <a:spcPct val="0"/>
      </a:spcAft>
      <a:defRPr sz="2400" kern="1200">
        <a:solidFill>
          <a:schemeClr val="tx1"/>
        </a:solidFill>
        <a:latin typeface="Arial" charset="0"/>
        <a:ea typeface="+mn-ea"/>
        <a:cs typeface="+mn-cs"/>
      </a:defRPr>
    </a:lvl2pPr>
    <a:lvl3pPr marL="914400" algn="r" rtl="0" eaLnBrk="0" fontAlgn="base" hangingPunct="0">
      <a:spcBef>
        <a:spcPct val="0"/>
      </a:spcBef>
      <a:spcAft>
        <a:spcPct val="0"/>
      </a:spcAft>
      <a:defRPr sz="2400" kern="1200">
        <a:solidFill>
          <a:schemeClr val="tx1"/>
        </a:solidFill>
        <a:latin typeface="Arial" charset="0"/>
        <a:ea typeface="+mn-ea"/>
        <a:cs typeface="+mn-cs"/>
      </a:defRPr>
    </a:lvl3pPr>
    <a:lvl4pPr marL="1371600" algn="r" rtl="0" eaLnBrk="0" fontAlgn="base" hangingPunct="0">
      <a:spcBef>
        <a:spcPct val="0"/>
      </a:spcBef>
      <a:spcAft>
        <a:spcPct val="0"/>
      </a:spcAft>
      <a:defRPr sz="2400" kern="1200">
        <a:solidFill>
          <a:schemeClr val="tx1"/>
        </a:solidFill>
        <a:latin typeface="Arial" charset="0"/>
        <a:ea typeface="+mn-ea"/>
        <a:cs typeface="+mn-cs"/>
      </a:defRPr>
    </a:lvl4pPr>
    <a:lvl5pPr marL="1828800" algn="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209"/>
    <a:srgbClr val="990066"/>
    <a:srgbClr val="009247"/>
    <a:srgbClr val="FFECD7"/>
    <a:srgbClr val="0060AF"/>
    <a:srgbClr val="FFE5C1"/>
    <a:srgbClr val="F7955A"/>
    <a:srgbClr val="637BB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2" autoAdjust="0"/>
    <p:restoredTop sz="87124" autoAdjust="0"/>
  </p:normalViewPr>
  <p:slideViewPr>
    <p:cSldViewPr snapToGrid="0">
      <p:cViewPr>
        <p:scale>
          <a:sx n="80" d="100"/>
          <a:sy n="80" d="100"/>
        </p:scale>
        <p:origin x="-1266" y="-90"/>
      </p:cViewPr>
      <p:guideLst>
        <p:guide orient="horz" pos="2164"/>
        <p:guide pos="116"/>
        <p:guide pos="2880"/>
        <p:guide pos="1287"/>
        <p:guide pos="44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96" d="100"/>
          <a:sy n="96" d="100"/>
        </p:scale>
        <p:origin x="-2456"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48" charset="0"/>
              </a:defRPr>
            </a:lvl1pPr>
          </a:lstStyle>
          <a:p>
            <a:endParaRPr lang="en-US"/>
          </a:p>
        </p:txBody>
      </p:sp>
      <p:sp>
        <p:nvSpPr>
          <p:cNvPr id="4628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48" charset="0"/>
              </a:defRPr>
            </a:lvl1pPr>
          </a:lstStyle>
          <a:p>
            <a:endParaRPr lang="en-US"/>
          </a:p>
        </p:txBody>
      </p:sp>
      <p:sp>
        <p:nvSpPr>
          <p:cNvPr id="4628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48" charset="0"/>
              </a:defRPr>
            </a:lvl1pPr>
          </a:lstStyle>
          <a:p>
            <a:endParaRPr lang="en-US"/>
          </a:p>
        </p:txBody>
      </p:sp>
      <p:sp>
        <p:nvSpPr>
          <p:cNvPr id="4628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48" charset="0"/>
              </a:defRPr>
            </a:lvl1pPr>
          </a:lstStyle>
          <a:p>
            <a:fld id="{B37AEE90-F38C-4553-88FD-A400F8BDD827}"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88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48" charset="0"/>
              </a:defRPr>
            </a:lvl1pPr>
          </a:lstStyle>
          <a:p>
            <a:endParaRPr lang="en-US"/>
          </a:p>
        </p:txBody>
      </p:sp>
      <p:sp>
        <p:nvSpPr>
          <p:cNvPr id="5888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48" charset="0"/>
              </a:defRPr>
            </a:lvl1pPr>
          </a:lstStyle>
          <a:p>
            <a:endParaRPr lang="en-US"/>
          </a:p>
        </p:txBody>
      </p:sp>
      <p:sp>
        <p:nvSpPr>
          <p:cNvPr id="5888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888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88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48" charset="0"/>
              </a:defRPr>
            </a:lvl1pPr>
          </a:lstStyle>
          <a:p>
            <a:endParaRPr lang="en-US"/>
          </a:p>
        </p:txBody>
      </p:sp>
      <p:sp>
        <p:nvSpPr>
          <p:cNvPr id="5888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48" charset="0"/>
              </a:defRPr>
            </a:lvl1pPr>
          </a:lstStyle>
          <a:p>
            <a:fld id="{25645A6B-C91F-41AF-A7BC-A31D9AF4612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48" charset="0"/>
        <a:ea typeface="+mn-ea"/>
        <a:cs typeface="+mn-cs"/>
      </a:defRPr>
    </a:lvl1pPr>
    <a:lvl2pPr marL="457200" algn="l" rtl="0" fontAlgn="base">
      <a:spcBef>
        <a:spcPct val="30000"/>
      </a:spcBef>
      <a:spcAft>
        <a:spcPct val="0"/>
      </a:spcAft>
      <a:defRPr sz="1200" kern="1200">
        <a:solidFill>
          <a:schemeClr val="tx1"/>
        </a:solidFill>
        <a:latin typeface="Times New Roman" pitchFamily="48" charset="0"/>
        <a:ea typeface="+mn-ea"/>
        <a:cs typeface="+mn-cs"/>
      </a:defRPr>
    </a:lvl2pPr>
    <a:lvl3pPr marL="914400" algn="l" rtl="0" fontAlgn="base">
      <a:spcBef>
        <a:spcPct val="30000"/>
      </a:spcBef>
      <a:spcAft>
        <a:spcPct val="0"/>
      </a:spcAft>
      <a:defRPr sz="1200" kern="1200">
        <a:solidFill>
          <a:schemeClr val="tx1"/>
        </a:solidFill>
        <a:latin typeface="Times New Roman" pitchFamily="48" charset="0"/>
        <a:ea typeface="+mn-ea"/>
        <a:cs typeface="+mn-cs"/>
      </a:defRPr>
    </a:lvl3pPr>
    <a:lvl4pPr marL="1371600" algn="l" rtl="0" fontAlgn="base">
      <a:spcBef>
        <a:spcPct val="30000"/>
      </a:spcBef>
      <a:spcAft>
        <a:spcPct val="0"/>
      </a:spcAft>
      <a:defRPr sz="1200" kern="1200">
        <a:solidFill>
          <a:schemeClr val="tx1"/>
        </a:solidFill>
        <a:latin typeface="Times New Roman" pitchFamily="48" charset="0"/>
        <a:ea typeface="+mn-ea"/>
        <a:cs typeface="+mn-cs"/>
      </a:defRPr>
    </a:lvl4pPr>
    <a:lvl5pPr marL="1828800" algn="l" rtl="0" fontAlgn="base">
      <a:spcBef>
        <a:spcPct val="30000"/>
      </a:spcBef>
      <a:spcAft>
        <a:spcPct val="0"/>
      </a:spcAft>
      <a:defRPr sz="1200" kern="1200">
        <a:solidFill>
          <a:schemeClr val="tx1"/>
        </a:solidFill>
        <a:latin typeface="Times New Roman" pitchFamily="4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73447A-4C0D-4DD6-ACD1-4B4A90A9E2E8}" type="slidenum">
              <a:rPr lang="en-US"/>
              <a:pPr/>
              <a:t>1</a:t>
            </a:fld>
            <a:endParaRPr lang="en-US"/>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1798F0-6ED0-4C0A-A0C9-878F9B86BD82}" type="slidenum">
              <a:rPr lang="en-US"/>
              <a:pPr/>
              <a:t>2</a:t>
            </a:fld>
            <a:endParaRPr lang="en-US"/>
          </a:p>
        </p:txBody>
      </p:sp>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878B71-E04E-4C07-AF9A-62B8A36838A6}" type="slidenum">
              <a:rPr lang="en-US"/>
              <a:pPr/>
              <a:t>3</a:t>
            </a:fld>
            <a:endParaRPr lang="en-US"/>
          </a:p>
        </p:txBody>
      </p:sp>
      <p:sp>
        <p:nvSpPr>
          <p:cNvPr id="1044482" name="Rectangle 2"/>
          <p:cNvSpPr>
            <a:spLocks noGrp="1" noRot="1" noChangeAspect="1" noChangeArrowheads="1" noTextEdit="1"/>
          </p:cNvSpPr>
          <p:nvPr>
            <p:ph type="sldImg"/>
          </p:nvPr>
        </p:nvSpPr>
        <p:spPr>
          <a:ln/>
        </p:spPr>
      </p:sp>
      <p:sp>
        <p:nvSpPr>
          <p:cNvPr id="1044483" name="Rectangle 3"/>
          <p:cNvSpPr>
            <a:spLocks noGrp="1" noChangeArrowheads="1"/>
          </p:cNvSpPr>
          <p:nvPr>
            <p:ph type="body" idx="1"/>
          </p:nvPr>
        </p:nvSpPr>
        <p:spPr/>
        <p:txBody>
          <a:bodyPr/>
          <a:lstStyle/>
          <a:p>
            <a:r>
              <a:rPr lang="en-US"/>
              <a:t>This gray wolf is one of two cloned animals produced in 2006 by scientists in Korea. This species faced extinction in the United States during the early 20th century.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26D671-89B2-4BF4-8ED6-A8AF5A03C448}" type="slidenum">
              <a:rPr lang="en-US"/>
              <a:pPr/>
              <a:t>4</a:t>
            </a:fld>
            <a:endParaRPr lang="en-US"/>
          </a:p>
        </p:txBody>
      </p:sp>
      <p:sp>
        <p:nvSpPr>
          <p:cNvPr id="1046530" name="Rectangle 2"/>
          <p:cNvSpPr>
            <a:spLocks noGrp="1" noRot="1" noChangeAspect="1" noChangeArrowheads="1" noTextEdit="1"/>
          </p:cNvSpPr>
          <p:nvPr>
            <p:ph type="sldImg"/>
          </p:nvPr>
        </p:nvSpPr>
        <p:spPr>
          <a:ln/>
        </p:spPr>
      </p:sp>
      <p:sp>
        <p:nvSpPr>
          <p:cNvPr id="1046531" name="Rectangle 3"/>
          <p:cNvSpPr>
            <a:spLocks noGrp="1" noChangeArrowheads="1"/>
          </p:cNvSpPr>
          <p:nvPr>
            <p:ph type="body" idx="1"/>
          </p:nvPr>
        </p:nvSpPr>
        <p:spPr/>
        <p:txBody>
          <a:bodyPr/>
          <a:lstStyle/>
          <a:p>
            <a:r>
              <a:rPr lang="en-US"/>
              <a:t>This cloned African wildcat resulted from efforts at the Audubon Center for Research of Endangered Species in New Orleans.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6962AF-93C5-439E-9152-2E268C5B7D21}" type="slidenum">
              <a:rPr lang="en-US"/>
              <a:pPr/>
              <a:t>5</a:t>
            </a:fld>
            <a:endParaRPr lang="en-US"/>
          </a:p>
        </p:txBody>
      </p:sp>
      <p:sp>
        <p:nvSpPr>
          <p:cNvPr id="1048578" name="Rectangle 2"/>
          <p:cNvSpPr>
            <a:spLocks noGrp="1" noRot="1" noChangeAspect="1" noChangeArrowheads="1" noTextEdit="1"/>
          </p:cNvSpPr>
          <p:nvPr>
            <p:ph type="sldImg"/>
          </p:nvPr>
        </p:nvSpPr>
        <p:spPr>
          <a:ln/>
        </p:spPr>
      </p:sp>
      <p:sp>
        <p:nvSpPr>
          <p:cNvPr id="1048579" name="Rectangle 3"/>
          <p:cNvSpPr>
            <a:spLocks noGrp="1" noChangeArrowheads="1"/>
          </p:cNvSpPr>
          <p:nvPr>
            <p:ph type="body" idx="1"/>
          </p:nvPr>
        </p:nvSpPr>
        <p:spPr/>
        <p:txBody>
          <a:bodyPr/>
          <a:lstStyle/>
          <a:p>
            <a:r>
              <a:rPr lang="en-US" dirty="0"/>
              <a:t>The </a:t>
            </a:r>
            <a:r>
              <a:rPr lang="en-US" dirty="0" err="1"/>
              <a:t>banteng</a:t>
            </a:r>
            <a:r>
              <a:rPr lang="en-US" dirty="0"/>
              <a:t>, a Javanese cow, is in danger of extinction in the wild. This animal was cloned from frozen skin cells of a deceased zoo-raised animal. Nuclei from the </a:t>
            </a:r>
            <a:r>
              <a:rPr lang="en-US" dirty="0" err="1"/>
              <a:t>banteng</a:t>
            </a:r>
            <a:r>
              <a:rPr lang="en-US" dirty="0"/>
              <a:t> skin cells were transferred into enucleated eggs from another cow species. Embryos completed development in an Angus cow surrogate. This cross-species approach provides a method for cloning an endangered animal even if a female from that species is not available.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7EBBB3-4E66-4E94-9FA9-9A33D3F88CA6}" type="slidenum">
              <a:rPr lang="en-US"/>
              <a:pPr/>
              <a:t>6</a:t>
            </a:fld>
            <a:endParaRPr lang="en-US"/>
          </a:p>
        </p:txBody>
      </p:sp>
      <p:sp>
        <p:nvSpPr>
          <p:cNvPr id="666626" name="Rectangle 2"/>
          <p:cNvSpPr>
            <a:spLocks noGrp="1" noRot="1" noChangeAspect="1" noChangeArrowheads="1" noTextEdit="1"/>
          </p:cNvSpPr>
          <p:nvPr>
            <p:ph type="sldImg"/>
          </p:nvPr>
        </p:nvSpPr>
        <p:spPr>
          <a:ln/>
        </p:spPr>
      </p:sp>
      <p:sp>
        <p:nvSpPr>
          <p:cNvPr id="66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F6578D-A364-42F8-BB62-C44F127A5C35}" type="slidenum">
              <a:rPr lang="en-US"/>
              <a:pPr/>
              <a:t>7</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A83AAE-7E93-4DEF-8B8B-04ECE35271FA}" type="slidenum">
              <a:rPr lang="en-US"/>
              <a:pPr/>
              <a:t>8</a:t>
            </a:fld>
            <a:endParaRPr lang="en-US"/>
          </a:p>
        </p:txBody>
      </p:sp>
      <p:sp>
        <p:nvSpPr>
          <p:cNvPr id="1050626" name="Rectangle 2"/>
          <p:cNvSpPr>
            <a:spLocks noGrp="1" noRot="1" noChangeAspect="1" noChangeArrowheads="1" noTextEdit="1"/>
          </p:cNvSpPr>
          <p:nvPr>
            <p:ph type="sldImg"/>
          </p:nvPr>
        </p:nvSpPr>
        <p:spPr>
          <a:ln/>
        </p:spPr>
      </p:sp>
      <p:sp>
        <p:nvSpPr>
          <p:cNvPr id="10506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09E84F-C332-4EC4-AC59-A1C6769629E8}" type="slidenum">
              <a:rPr lang="en-US"/>
              <a:pPr/>
              <a:t>9</a:t>
            </a:fld>
            <a:endParaRPr lang="en-US"/>
          </a:p>
        </p:txBody>
      </p:sp>
      <p:sp>
        <p:nvSpPr>
          <p:cNvPr id="1070082" name="Rectangle 2"/>
          <p:cNvSpPr>
            <a:spLocks noGrp="1" noRot="1" noChangeAspect="1" noChangeArrowheads="1" noTextEdit="1"/>
          </p:cNvSpPr>
          <p:nvPr>
            <p:ph type="sldImg"/>
          </p:nvPr>
        </p:nvSpPr>
        <p:spPr>
          <a:ln/>
        </p:spPr>
      </p:sp>
      <p:sp>
        <p:nvSpPr>
          <p:cNvPr id="10700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A7E4A80-53F2-489E-9A5D-BDA168C9DD61}" type="slidenum">
              <a:rPr lang="en-US"/>
              <a:pPr/>
              <a:t>10</a:t>
            </a:fld>
            <a:endParaRPr lang="en-US"/>
          </a:p>
        </p:txBody>
      </p:sp>
      <p:sp>
        <p:nvSpPr>
          <p:cNvPr id="1052674" name="Rectangle 2"/>
          <p:cNvSpPr>
            <a:spLocks noGrp="1" noRot="1" noChangeAspect="1" noChangeArrowheads="1" noTextEdit="1"/>
          </p:cNvSpPr>
          <p:nvPr>
            <p:ph type="sldImg"/>
          </p:nvPr>
        </p:nvSpPr>
        <p:spPr>
          <a:ln/>
        </p:spPr>
      </p:sp>
      <p:sp>
        <p:nvSpPr>
          <p:cNvPr id="1052675" name="Rectangle 3"/>
          <p:cNvSpPr>
            <a:spLocks noGrp="1" noChangeArrowheads="1"/>
          </p:cNvSpPr>
          <p:nvPr>
            <p:ph type="body" idx="1"/>
          </p:nvPr>
        </p:nvSpPr>
        <p:spPr/>
        <p:txBody>
          <a:bodyPr/>
          <a:lstStyle/>
          <a:p>
            <a:r>
              <a:rPr lang="en-US" dirty="0"/>
              <a:t>The </a:t>
            </a:r>
            <a:r>
              <a:rPr lang="en-US" i="1" dirty="0" err="1"/>
              <a:t>lac</a:t>
            </a:r>
            <a:r>
              <a:rPr lang="en-US" dirty="0"/>
              <a:t> </a:t>
            </a:r>
            <a:r>
              <a:rPr lang="en-US" dirty="0" err="1"/>
              <a:t>operon</a:t>
            </a:r>
            <a:r>
              <a:rPr lang="en-US" dirty="0"/>
              <a:t> has an activator called </a:t>
            </a:r>
            <a:r>
              <a:rPr lang="en-US" dirty="0" err="1"/>
              <a:t>catabolite</a:t>
            </a:r>
            <a:r>
              <a:rPr lang="en-US" dirty="0"/>
              <a:t> activator protein (CAP). CAP responds to levels of glucose, the main energy source for the cell. If glucose supplies are abundant, CAP is inactive. If glucose levels fall, cyclic AMP is produced as a by-product of the declining energy levels. Cyclic AMP binds to and activates CAP protein. Activated CAP protein binds to the promoter region and enhances the binding of RNA polymerase, increasing the rate of transcription of the lactose-utilization genes. The following table summarizes </a:t>
            </a:r>
            <a:r>
              <a:rPr lang="en-US" i="1" dirty="0" err="1"/>
              <a:t>lac</a:t>
            </a:r>
            <a:r>
              <a:rPr lang="en-US" dirty="0"/>
              <a:t> </a:t>
            </a:r>
            <a:r>
              <a:rPr lang="en-US" dirty="0" err="1"/>
              <a:t>operon</a:t>
            </a:r>
            <a:r>
              <a:rPr lang="en-US" dirty="0"/>
              <a:t> control with various levels of lactose and glucose present. </a:t>
            </a:r>
          </a:p>
          <a:p>
            <a:endParaRPr lang="en-US" dirty="0"/>
          </a:p>
          <a:p>
            <a:endParaRPr lang="en-US" dirty="0"/>
          </a:p>
          <a:p>
            <a:endParaRPr lang="en-US" dirty="0"/>
          </a:p>
          <a:p>
            <a:endParaRPr lang="en-US" dirty="0"/>
          </a:p>
          <a:p>
            <a:endParaRPr lang="en-US" dirty="0"/>
          </a:p>
          <a:p>
            <a:endParaRPr lang="en-US" dirty="0"/>
          </a:p>
          <a:p>
            <a:r>
              <a:rPr lang="en-US" dirty="0"/>
              <a:t> </a:t>
            </a:r>
          </a:p>
        </p:txBody>
      </p:sp>
      <p:pic>
        <p:nvPicPr>
          <p:cNvPr id="1052757" name="Picture 85" descr="untitled"/>
          <p:cNvPicPr>
            <a:picLocks noChangeAspect="1" noChangeArrowheads="1"/>
          </p:cNvPicPr>
          <p:nvPr/>
        </p:nvPicPr>
        <p:blipFill>
          <a:blip r:embed="rId3"/>
          <a:srcRect b="31815"/>
          <a:stretch>
            <a:fillRect/>
          </a:stretch>
        </p:blipFill>
        <p:spPr bwMode="auto">
          <a:xfrm>
            <a:off x="649288" y="6003925"/>
            <a:ext cx="5600700" cy="2493963"/>
          </a:xfrm>
          <a:prstGeom prst="rect">
            <a:avLst/>
          </a:prstGeom>
          <a:noFill/>
        </p:spPr>
      </p:pic>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8C2111-10B0-4D54-BE39-0F57E0DE940E}" type="slidenum">
              <a:rPr lang="en-US"/>
              <a:pPr/>
              <a:t>11</a:t>
            </a:fld>
            <a:endParaRPr lang="en-US"/>
          </a:p>
        </p:txBody>
      </p:sp>
      <p:sp>
        <p:nvSpPr>
          <p:cNvPr id="970754" name="Rectangle 2"/>
          <p:cNvSpPr>
            <a:spLocks noGrp="1" noRot="1" noChangeAspect="1" noChangeArrowheads="1" noTextEdit="1"/>
          </p:cNvSpPr>
          <p:nvPr>
            <p:ph type="sldImg"/>
          </p:nvPr>
        </p:nvSpPr>
        <p:spPr>
          <a:ln/>
        </p:spPr>
      </p:sp>
      <p:sp>
        <p:nvSpPr>
          <p:cNvPr id="970755" name="Rectangle 3"/>
          <p:cNvSpPr>
            <a:spLocks noGrp="1" noChangeArrowheads="1"/>
          </p:cNvSpPr>
          <p:nvPr>
            <p:ph type="body" idx="1"/>
          </p:nvPr>
        </p:nvSpPr>
        <p:spPr/>
        <p:txBody>
          <a:bodyPr/>
          <a:lstStyle/>
          <a:p>
            <a:r>
              <a:rPr lang="en-US"/>
              <a:t>Figure 11.1A Cells of </a:t>
            </a:r>
            <a:r>
              <a:rPr lang="en-US" i="1"/>
              <a:t>E.coli </a:t>
            </a:r>
            <a:r>
              <a:rPr lang="en-US"/>
              <a:t>bacteria.</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88E1DA-B4F1-4DA7-B054-9AC7444516A9}" type="slidenum">
              <a:rPr lang="en-US"/>
              <a:pPr/>
              <a:t>12</a:t>
            </a:fld>
            <a:endParaRPr lang="en-US"/>
          </a:p>
        </p:txBody>
      </p:sp>
      <p:sp>
        <p:nvSpPr>
          <p:cNvPr id="1076226" name="Rectangle 2"/>
          <p:cNvSpPr>
            <a:spLocks noGrp="1" noRot="1" noChangeAspect="1" noChangeArrowheads="1" noTextEdit="1"/>
          </p:cNvSpPr>
          <p:nvPr>
            <p:ph type="sldImg"/>
          </p:nvPr>
        </p:nvSpPr>
        <p:spPr>
          <a:ln/>
        </p:spPr>
      </p:sp>
      <p:sp>
        <p:nvSpPr>
          <p:cNvPr id="1076227" name="Rectangle 3"/>
          <p:cNvSpPr>
            <a:spLocks noGrp="1" noChangeArrowheads="1"/>
          </p:cNvSpPr>
          <p:nvPr>
            <p:ph type="body" idx="1"/>
          </p:nvPr>
        </p:nvSpPr>
        <p:spPr/>
        <p:txBody>
          <a:bodyPr/>
          <a:lstStyle/>
          <a:p>
            <a:r>
              <a:rPr lang="en-US" dirty="0"/>
              <a:t>Figure 11.1B The </a:t>
            </a:r>
            <a:r>
              <a:rPr lang="en-US" i="1" dirty="0" err="1"/>
              <a:t>lac</a:t>
            </a:r>
            <a:r>
              <a:rPr lang="en-US" i="1" dirty="0"/>
              <a:t> </a:t>
            </a:r>
            <a:r>
              <a:rPr lang="en-US" dirty="0" err="1"/>
              <a:t>operon</a:t>
            </a:r>
            <a:r>
              <a:rPr lang="en-US" dirty="0"/>
              <a:t>.</a:t>
            </a:r>
          </a:p>
          <a:p>
            <a:r>
              <a:rPr lang="en-US" dirty="0"/>
              <a:t>The </a:t>
            </a:r>
            <a:r>
              <a:rPr lang="en-US" i="1" dirty="0" err="1"/>
              <a:t>lac</a:t>
            </a:r>
            <a:r>
              <a:rPr lang="en-US" dirty="0"/>
              <a:t> </a:t>
            </a:r>
            <a:r>
              <a:rPr lang="en-US" dirty="0" err="1"/>
              <a:t>operon</a:t>
            </a:r>
            <a:r>
              <a:rPr lang="en-US" dirty="0"/>
              <a:t> is inducible, usually off, unless the inducer, lactose, is present. </a:t>
            </a:r>
          </a:p>
          <a:p>
            <a:r>
              <a:rPr lang="en-US" dirty="0"/>
              <a:t>In the absence of lactose, active repressor binds to the operator and prevents transcription from the promoter sequence. It should be noted that small amounts of repressor are always present in the cell, since there is no operator region between the regulatory gene promoter (not shown) and the regulatory gene. The repressor binds reversibly to the operator region upstream of the lactose-utilization enzyme genes. When repressor is bound, RNA polymerase cannot initiate transcription from the promoter region. </a:t>
            </a:r>
          </a:p>
          <a:p>
            <a:r>
              <a:rPr lang="en-US" dirty="0"/>
              <a:t>If lactose is present in the environment, some can diffuse into the cell and bind to free repressors, inactivating them. Inactivated repressors cannot bind to the operator region. Therefore, RNA polymerase can bind to the promoter and initiate transcription of the lactose-utilization enzyme genes. An mRNA with coding regions for all three genes is produced and then three separate proteins are translated from this mRNA. These proteins allow the cell to use lactose as an energy source.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13FEA-840F-415E-B5A0-100A8DE9BC8D}" type="slidenum">
              <a:rPr lang="en-US"/>
              <a:pPr/>
              <a:t>13</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r>
              <a:rPr lang="en-US" dirty="0"/>
              <a:t>Figure 11.1B The </a:t>
            </a:r>
            <a:r>
              <a:rPr lang="en-US" i="1" dirty="0" err="1"/>
              <a:t>lac</a:t>
            </a:r>
            <a:r>
              <a:rPr lang="en-US" i="1" dirty="0"/>
              <a:t> </a:t>
            </a:r>
            <a:r>
              <a:rPr lang="en-US" dirty="0" err="1"/>
              <a:t>operon</a:t>
            </a:r>
            <a:r>
              <a:rPr lang="en-US" dirty="0"/>
              <a:t>.</a:t>
            </a:r>
          </a:p>
          <a:p>
            <a:r>
              <a:rPr lang="en-US" dirty="0"/>
              <a:t>The </a:t>
            </a:r>
            <a:r>
              <a:rPr lang="en-US" i="1" dirty="0" err="1"/>
              <a:t>lac</a:t>
            </a:r>
            <a:r>
              <a:rPr lang="en-US" dirty="0"/>
              <a:t> </a:t>
            </a:r>
            <a:r>
              <a:rPr lang="en-US" dirty="0" err="1"/>
              <a:t>operon</a:t>
            </a:r>
            <a:r>
              <a:rPr lang="en-US" dirty="0"/>
              <a:t> is inducible, usually off, unless the inducer, lactose, is present. </a:t>
            </a:r>
          </a:p>
          <a:p>
            <a:r>
              <a:rPr lang="en-US" dirty="0"/>
              <a:t>In the absence of lactose, active repressor binds to the operator and prevents transcription from the promoter sequence. It should be noted that small amounts of repressor are always present in the cell, since there is no operator region between the regulatory gene promoter (not shown) and the regulatory gene. The repressor binds reversibly to the operator region upstream of the lactose-utilization enzyme genes. When repressor is bound, RNA polymerase cannot initiate transcription from the promoter region. </a:t>
            </a:r>
          </a:p>
          <a:p>
            <a:r>
              <a:rPr lang="en-US" dirty="0"/>
              <a:t>If lactose is present in the environment, some can diffuse into the cell and bind to free repressors, inactivating them. Inactivated repressors cannot bind to the operator region. Therefore, RNA polymerase can bind to the promoter and initiate transcription of the lactose-utilization enzyme genes. An mRNA with coding regions for all three genes is produced and then three separate proteins are translated from this mRNA. These proteins allow the cell to use lactose as an energy source.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FD288-7F0B-4326-8981-9B56F6C1BB4F}" type="slidenum">
              <a:rPr lang="en-US"/>
              <a:pPr/>
              <a:t>14</a:t>
            </a:fld>
            <a:endParaRPr lang="en-US"/>
          </a:p>
        </p:txBody>
      </p:sp>
      <p:sp>
        <p:nvSpPr>
          <p:cNvPr id="974850" name="Rectangle 2"/>
          <p:cNvSpPr>
            <a:spLocks noGrp="1" noRot="1" noChangeAspect="1" noChangeArrowheads="1" noTextEdit="1"/>
          </p:cNvSpPr>
          <p:nvPr>
            <p:ph type="sldImg"/>
          </p:nvPr>
        </p:nvSpPr>
        <p:spPr>
          <a:ln/>
        </p:spPr>
      </p:sp>
      <p:sp>
        <p:nvSpPr>
          <p:cNvPr id="974851" name="Rectangle 3"/>
          <p:cNvSpPr>
            <a:spLocks noGrp="1" noChangeArrowheads="1"/>
          </p:cNvSpPr>
          <p:nvPr>
            <p:ph type="body" idx="1"/>
          </p:nvPr>
        </p:nvSpPr>
        <p:spPr/>
        <p:txBody>
          <a:bodyPr/>
          <a:lstStyle/>
          <a:p>
            <a:r>
              <a:rPr lang="en-US"/>
              <a:t>Figure 11.1C Two types of repressor-controlled operons.</a:t>
            </a:r>
          </a:p>
          <a:p>
            <a:r>
              <a:rPr lang="en-US"/>
              <a:t>This figure contrasts the control of the tryptophan (</a:t>
            </a:r>
            <a:r>
              <a:rPr lang="en-US" i="1"/>
              <a:t>trp</a:t>
            </a:r>
            <a:r>
              <a:rPr lang="en-US"/>
              <a:t>) operon with the </a:t>
            </a:r>
            <a:r>
              <a:rPr lang="en-US" i="1"/>
              <a:t>lac</a:t>
            </a:r>
            <a:r>
              <a:rPr lang="en-US"/>
              <a:t> operon. The </a:t>
            </a:r>
            <a:r>
              <a:rPr lang="en-US" i="1"/>
              <a:t>trp</a:t>
            </a:r>
            <a:r>
              <a:rPr lang="en-US"/>
              <a:t> operon is repressible, usually turned on unless an active repressor is available to switch it off. When first produced, the </a:t>
            </a:r>
            <a:r>
              <a:rPr lang="en-US" i="1"/>
              <a:t>trp</a:t>
            </a:r>
            <a:r>
              <a:rPr lang="en-US"/>
              <a:t> repressor is inactive so that it does not block transcription of the tryptophan-producing enzymes of the operon. As a result, tryptophan is generally produced by the cell. But if tryptophan is available in the environment, it is energetically efficient for the cell to use the externally supplied amino acid. Tryptophan binds to the inactive repressor, converting it to an active repressor that blocks transcription. </a:t>
            </a:r>
          </a:p>
          <a:p>
            <a:r>
              <a:rPr lang="en-US"/>
              <a:t>Both operons show adaptive responses to changes in the environment. Unless lactose is present as an alternative energy source, it is not advantageous to produce the enzymes for lactose utilization. Therefore, the </a:t>
            </a:r>
            <a:r>
              <a:rPr lang="en-US" i="1"/>
              <a:t>lac</a:t>
            </a:r>
            <a:r>
              <a:rPr lang="en-US"/>
              <a:t> operon is switched on only in the presence of lactose. On the other hand, the cell requires tryptophan in a continuous supply for protein synthesis. So the </a:t>
            </a:r>
            <a:r>
              <a:rPr lang="en-US" i="1"/>
              <a:t>trp</a:t>
            </a:r>
            <a:r>
              <a:rPr lang="en-US"/>
              <a:t> operon is switched on unless tryptophan can be supplied by the surrounding environment. </a:t>
            </a:r>
          </a:p>
          <a:p>
            <a:endParaRPr lang="en-US"/>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F995B-F45D-440C-A673-6425380E15E7}" type="slidenum">
              <a:rPr lang="en-US"/>
              <a:pPr/>
              <a:t>15</a:t>
            </a:fld>
            <a:endParaRPr lang="en-US"/>
          </a:p>
        </p:txBody>
      </p:sp>
      <p:sp>
        <p:nvSpPr>
          <p:cNvPr id="829442" name="Rectangle 2"/>
          <p:cNvSpPr>
            <a:spLocks noGrp="1" noRot="1" noChangeAspect="1" noChangeArrowheads="1" noTextEdit="1"/>
          </p:cNvSpPr>
          <p:nvPr>
            <p:ph type="sldImg"/>
          </p:nvPr>
        </p:nvSpPr>
        <p:spPr>
          <a:ln/>
        </p:spPr>
      </p:sp>
      <p:sp>
        <p:nvSpPr>
          <p:cNvPr id="829443" name="Rectangle 3"/>
          <p:cNvSpPr>
            <a:spLocks noGrp="1" noChangeArrowheads="1"/>
          </p:cNvSpPr>
          <p:nvPr>
            <p:ph type="body" idx="1"/>
          </p:nvPr>
        </p:nvSpPr>
        <p:spPr/>
        <p:txBody>
          <a:bodyPr/>
          <a:lstStyle/>
          <a:p>
            <a:r>
              <a:rPr lang="en-US" dirty="0"/>
              <a:t>For the BLAST Animation Signaling Across Membranes, go to Animation and Video Files.</a:t>
            </a:r>
          </a:p>
          <a:p>
            <a:endParaRPr lang="en-US" dirty="0"/>
          </a:p>
          <a:p>
            <a:endParaRPr lang="en-US" dirty="0"/>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B58B3C-25D8-4D74-AB89-AC9FD97F3994}" type="slidenum">
              <a:rPr lang="en-US"/>
              <a:pPr/>
              <a:t>16</a:t>
            </a:fld>
            <a:endParaRPr lang="en-US"/>
          </a:p>
        </p:txBody>
      </p:sp>
      <p:sp>
        <p:nvSpPr>
          <p:cNvPr id="976898" name="Rectangle 2"/>
          <p:cNvSpPr>
            <a:spLocks noGrp="1" noRot="1" noChangeAspect="1" noChangeArrowheads="1" noTextEdit="1"/>
          </p:cNvSpPr>
          <p:nvPr>
            <p:ph type="sldImg"/>
          </p:nvPr>
        </p:nvSpPr>
        <p:spPr>
          <a:ln/>
        </p:spPr>
      </p:sp>
      <p:sp>
        <p:nvSpPr>
          <p:cNvPr id="976899" name="Rectangle 3"/>
          <p:cNvSpPr>
            <a:spLocks noGrp="1" noChangeArrowheads="1"/>
          </p:cNvSpPr>
          <p:nvPr>
            <p:ph type="body" idx="1"/>
          </p:nvPr>
        </p:nvSpPr>
        <p:spPr/>
        <p:txBody>
          <a:bodyPr/>
          <a:lstStyle/>
          <a:p>
            <a:r>
              <a:rPr lang="en-US" dirty="0"/>
              <a:t>Figure 11.2 Some types of human cells.</a:t>
            </a:r>
          </a:p>
          <a:p>
            <a:r>
              <a:rPr lang="en-US" dirty="0"/>
              <a:t>This figure compares the appearance of muscle, pancreas, and blood cells. It can be used to emphasize that different genes are active in each cell type, coding for the specific proteins related to the function of the cell. </a:t>
            </a:r>
          </a:p>
          <a:p>
            <a:r>
              <a:rPr lang="en-US" dirty="0"/>
              <a:t>In muscle cells, proteins such as </a:t>
            </a:r>
            <a:r>
              <a:rPr lang="en-US" dirty="0" err="1"/>
              <a:t>actin</a:t>
            </a:r>
            <a:r>
              <a:rPr lang="en-US" dirty="0"/>
              <a:t> and myosin that are responsible for contraction are produced. </a:t>
            </a:r>
          </a:p>
          <a:p>
            <a:r>
              <a:rPr lang="en-US" dirty="0"/>
              <a:t>Insulin is produced in beta cells of the pancreas while glucagon is produced in alpha cells. </a:t>
            </a:r>
          </a:p>
          <a:p>
            <a:r>
              <a:rPr lang="en-US" dirty="0"/>
              <a:t>Hemoglobin is produced in tremendous quantities in red blood cells. </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D99831-E879-45BE-A642-5E4751671222}" type="slidenum">
              <a:rPr lang="en-US"/>
              <a:pPr/>
              <a:t>17</a:t>
            </a:fld>
            <a:endParaRPr lang="en-US"/>
          </a:p>
        </p:txBody>
      </p:sp>
      <p:sp>
        <p:nvSpPr>
          <p:cNvPr id="839682" name="Rectangle 2"/>
          <p:cNvSpPr>
            <a:spLocks noGrp="1" noRot="1" noChangeAspect="1" noChangeArrowheads="1" noTextEdit="1"/>
          </p:cNvSpPr>
          <p:nvPr>
            <p:ph type="sldImg"/>
          </p:nvPr>
        </p:nvSpPr>
        <p:spPr>
          <a:ln/>
        </p:spPr>
      </p:sp>
      <p:sp>
        <p:nvSpPr>
          <p:cNvPr id="8396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C027E5-8DA7-46D6-BD13-5194FF7E5727}" type="slidenum">
              <a:rPr lang="en-US"/>
              <a:pPr/>
              <a:t>18</a:t>
            </a:fld>
            <a:endParaRPr lang="en-US"/>
          </a:p>
        </p:txBody>
      </p:sp>
      <p:sp>
        <p:nvSpPr>
          <p:cNvPr id="1106946" name="Rectangle 2"/>
          <p:cNvSpPr>
            <a:spLocks noGrp="1" noRot="1" noChangeAspect="1" noChangeArrowheads="1" noTextEdit="1"/>
          </p:cNvSpPr>
          <p:nvPr>
            <p:ph type="sldImg"/>
          </p:nvPr>
        </p:nvSpPr>
        <p:spPr>
          <a:ln/>
        </p:spPr>
      </p:sp>
      <p:sp>
        <p:nvSpPr>
          <p:cNvPr id="1106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A92C3-6B12-4C84-ABE2-655EB7D1E16E}" type="slidenum">
              <a:rPr lang="en-US"/>
              <a:pPr/>
              <a:t>19</a:t>
            </a:fld>
            <a:endParaRPr lang="en-US"/>
          </a:p>
        </p:txBody>
      </p:sp>
      <p:sp>
        <p:nvSpPr>
          <p:cNvPr id="978946" name="Rectangle 2"/>
          <p:cNvSpPr>
            <a:spLocks noGrp="1" noRot="1" noChangeAspect="1" noChangeArrowheads="1" noTextEdit="1"/>
          </p:cNvSpPr>
          <p:nvPr>
            <p:ph type="sldImg"/>
          </p:nvPr>
        </p:nvSpPr>
        <p:spPr>
          <a:ln/>
        </p:spPr>
      </p:sp>
      <p:sp>
        <p:nvSpPr>
          <p:cNvPr id="978947" name="Rectangle 3"/>
          <p:cNvSpPr>
            <a:spLocks noGrp="1" noChangeArrowheads="1"/>
          </p:cNvSpPr>
          <p:nvPr>
            <p:ph type="body" idx="1"/>
          </p:nvPr>
        </p:nvSpPr>
        <p:spPr/>
        <p:txBody>
          <a:bodyPr/>
          <a:lstStyle/>
          <a:p>
            <a:r>
              <a:rPr lang="en-US" dirty="0"/>
              <a:t>Figure 11.3 DNA packing in a eukaryotic chromosome.</a:t>
            </a:r>
          </a:p>
          <a:p>
            <a:r>
              <a:rPr lang="en-US" dirty="0"/>
              <a:t>This figure shows the increasing levels of DNA packing. The initial level of the </a:t>
            </a:r>
            <a:r>
              <a:rPr lang="en-US" dirty="0" err="1"/>
              <a:t>nucleosome</a:t>
            </a:r>
            <a:r>
              <a:rPr lang="en-US" dirty="0"/>
              <a:t> involves ~140 base pairs of DNA surrounding 8 molecules of </a:t>
            </a:r>
            <a:r>
              <a:rPr lang="en-US" dirty="0" err="1"/>
              <a:t>histone</a:t>
            </a:r>
            <a:r>
              <a:rPr lang="en-US" dirty="0"/>
              <a:t> proteins. A linker region of 40–60 nucleotides is found between </a:t>
            </a:r>
            <a:r>
              <a:rPr lang="en-US" dirty="0" err="1"/>
              <a:t>nucleosomes</a:t>
            </a:r>
            <a:r>
              <a:rPr lang="en-US" dirty="0"/>
              <a:t>. </a:t>
            </a:r>
            <a:r>
              <a:rPr lang="en-US" dirty="0" err="1"/>
              <a:t>Histones</a:t>
            </a:r>
            <a:r>
              <a:rPr lang="en-US" dirty="0"/>
              <a:t> are highly evolutionarily conserved proteins, with only two amino acid changes between </a:t>
            </a:r>
            <a:r>
              <a:rPr lang="en-US" dirty="0" err="1"/>
              <a:t>histone</a:t>
            </a:r>
            <a:r>
              <a:rPr lang="en-US" dirty="0"/>
              <a:t> H4 molecules in pea plants and cows. The combination of </a:t>
            </a:r>
            <a:r>
              <a:rPr lang="en-US" dirty="0" err="1"/>
              <a:t>histones</a:t>
            </a:r>
            <a:r>
              <a:rPr lang="en-US" dirty="0"/>
              <a:t> with DNA has long been associated with the inhibition of transcription. </a:t>
            </a:r>
            <a:r>
              <a:rPr lang="en-US" dirty="0" err="1"/>
              <a:t>Histones</a:t>
            </a:r>
            <a:r>
              <a:rPr lang="en-US" dirty="0"/>
              <a:t> have sites for </a:t>
            </a:r>
            <a:r>
              <a:rPr lang="en-US" dirty="0" err="1"/>
              <a:t>acetylation</a:t>
            </a:r>
            <a:r>
              <a:rPr lang="en-US" dirty="0"/>
              <a:t> in their amino-terminal regions that can reduce binding between positively charged lysine residues and negatively charged DNA. </a:t>
            </a:r>
            <a:r>
              <a:rPr lang="en-US" dirty="0" err="1"/>
              <a:t>Histone</a:t>
            </a:r>
            <a:r>
              <a:rPr lang="en-US" dirty="0"/>
              <a:t> </a:t>
            </a:r>
            <a:r>
              <a:rPr lang="en-US" dirty="0" err="1"/>
              <a:t>acetylation</a:t>
            </a:r>
            <a:r>
              <a:rPr lang="en-US" dirty="0"/>
              <a:t> has been correlated with increased transcriptional activity as it would allow for transient removal of the </a:t>
            </a:r>
            <a:r>
              <a:rPr lang="en-US" dirty="0" err="1"/>
              <a:t>histone</a:t>
            </a:r>
            <a:r>
              <a:rPr lang="en-US" dirty="0"/>
              <a:t>-protein portion of the </a:t>
            </a:r>
            <a:r>
              <a:rPr lang="en-US" dirty="0" err="1"/>
              <a:t>nucleosome</a:t>
            </a:r>
            <a:r>
              <a:rPr lang="en-US" dirty="0"/>
              <a:t> during transcription. </a:t>
            </a:r>
          </a:p>
          <a:p>
            <a:endParaRPr lang="en-US" dirty="0"/>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3E9CC9-2A4A-4A62-B27A-84C5D5FA5631}" type="slidenum">
              <a:rPr lang="en-US"/>
              <a:pPr/>
              <a:t>20</a:t>
            </a:fld>
            <a:endParaRPr lang="en-US"/>
          </a:p>
        </p:txBody>
      </p:sp>
      <p:sp>
        <p:nvSpPr>
          <p:cNvPr id="854018" name="Rectangle 2"/>
          <p:cNvSpPr>
            <a:spLocks noGrp="1" noRot="1" noChangeAspect="1" noChangeArrowheads="1" noTextEdit="1"/>
          </p:cNvSpPr>
          <p:nvPr>
            <p:ph type="sldImg"/>
          </p:nvPr>
        </p:nvSpPr>
        <p:spPr>
          <a:ln/>
        </p:spPr>
      </p:sp>
      <p:sp>
        <p:nvSpPr>
          <p:cNvPr id="854019" name="Rectangle 3"/>
          <p:cNvSpPr>
            <a:spLocks noGrp="1" noChangeArrowheads="1"/>
          </p:cNvSpPr>
          <p:nvPr>
            <p:ph type="body" idx="1"/>
          </p:nvPr>
        </p:nvSpPr>
        <p:spPr/>
        <p:txBody>
          <a:bodyPr/>
          <a:lstStyle/>
          <a:p>
            <a:r>
              <a:rPr lang="en-US" dirty="0"/>
              <a:t>Human athletes are tested for the presence of a Barr body to be sure they are appropriately competing as males and females.</a:t>
            </a:r>
          </a:p>
          <a:p>
            <a:r>
              <a:rPr lang="en-US" dirty="0"/>
              <a:t>The number of Barr bodies is equal to the number of X chromosomes minus 1. </a:t>
            </a:r>
          </a:p>
          <a:p>
            <a:r>
              <a:rPr lang="en-US" dirty="0"/>
              <a:t>Related to Module 8.22, females with Turner syndrome will have 0 Barr bodies and males with </a:t>
            </a:r>
            <a:r>
              <a:rPr lang="en-US" dirty="0" err="1"/>
              <a:t>Klinefelter</a:t>
            </a:r>
            <a:r>
              <a:rPr lang="en-US" dirty="0"/>
              <a:t> syndrome will have 1 Barr body. </a:t>
            </a:r>
          </a:p>
          <a:p>
            <a:endParaRPr lang="en-US" dirty="0"/>
          </a:p>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B48DCF-0928-4A63-A736-43D348F686C2}" type="slidenum">
              <a:rPr lang="en-US"/>
              <a:pPr/>
              <a:t>21</a:t>
            </a:fld>
            <a:endParaRPr lang="en-US"/>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r>
              <a:rPr lang="en-US"/>
              <a:t>Figure 11.4 Tortoiseshell pattern on a cat, a result of X chromosome inactivation.</a:t>
            </a:r>
          </a:p>
          <a:p>
            <a:r>
              <a:rPr lang="en-US"/>
              <a:t>Alternative inactivation of X chromosomes can produce patches of black and orange fur in a female cat heterozygous for these two alleles. </a:t>
            </a:r>
          </a:p>
          <a:p>
            <a:r>
              <a:rPr lang="en-US"/>
              <a:t>Can a male cat show the tortoiseshell phenotype? Yes, if he has an XXY chromosome composition!</a:t>
            </a:r>
          </a:p>
          <a:p>
            <a:endParaRPr lang="en-US"/>
          </a:p>
          <a:p>
            <a:endParaRPr lang="en-US"/>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3C49F9-6F6C-4C58-A1F6-51C63199C33F}" type="slidenum">
              <a:rPr lang="en-US"/>
              <a:pPr/>
              <a:t>22</a:t>
            </a:fld>
            <a:endParaRPr lang="en-US"/>
          </a:p>
        </p:txBody>
      </p:sp>
      <p:sp>
        <p:nvSpPr>
          <p:cNvPr id="860162" name="Rectangle 2"/>
          <p:cNvSpPr>
            <a:spLocks noGrp="1" noRot="1" noChangeAspect="1" noChangeArrowheads="1" noTextEdit="1"/>
          </p:cNvSpPr>
          <p:nvPr>
            <p:ph type="sldImg"/>
          </p:nvPr>
        </p:nvSpPr>
        <p:spPr>
          <a:ln/>
        </p:spPr>
      </p:sp>
      <p:sp>
        <p:nvSpPr>
          <p:cNvPr id="860163" name="Rectangle 3"/>
          <p:cNvSpPr>
            <a:spLocks noGrp="1" noChangeArrowheads="1"/>
          </p:cNvSpPr>
          <p:nvPr>
            <p:ph type="body" idx="1"/>
          </p:nvPr>
        </p:nvSpPr>
        <p:spPr/>
        <p:txBody>
          <a:bodyPr/>
          <a:lstStyle/>
          <a:p>
            <a:r>
              <a:rPr lang="en-US" dirty="0"/>
              <a:t>It is useful to compare gene organization in eukaryotes to prokaryotes, where genes are found in </a:t>
            </a:r>
            <a:r>
              <a:rPr lang="en-US" dirty="0" err="1"/>
              <a:t>operons</a:t>
            </a:r>
            <a:r>
              <a:rPr lang="en-US" dirty="0"/>
              <a:t> so that a cluster of genes is under the control of the same promoter and terminator. Many genes in prokaryotes are continually active and are only switched off in response to environmental circumstances. Prokaryotic genes have repressors and activators as regulatory proteins and promoters and operators as control sequences, but this represents a smaller array of control elements than found in eukaryotic nuclei. </a:t>
            </a:r>
          </a:p>
          <a:p>
            <a:endParaRPr lang="en-US" dirty="0"/>
          </a:p>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348361-9F54-4523-949D-1EA561A1A531}" type="slidenum">
              <a:rPr lang="en-US"/>
              <a:pPr/>
              <a:t>23</a:t>
            </a:fld>
            <a:endParaRPr lang="en-US"/>
          </a:p>
        </p:txBody>
      </p:sp>
      <p:sp>
        <p:nvSpPr>
          <p:cNvPr id="1054722" name="Rectangle 2"/>
          <p:cNvSpPr>
            <a:spLocks noGrp="1" noRot="1" noChangeAspect="1" noChangeArrowheads="1" noTextEdit="1"/>
          </p:cNvSpPr>
          <p:nvPr>
            <p:ph type="sldImg"/>
          </p:nvPr>
        </p:nvSpPr>
        <p:spPr>
          <a:ln/>
        </p:spPr>
      </p:sp>
      <p:sp>
        <p:nvSpPr>
          <p:cNvPr id="1054723" name="Rectangle 3"/>
          <p:cNvSpPr>
            <a:spLocks noGrp="1" noChangeArrowheads="1"/>
          </p:cNvSpPr>
          <p:nvPr>
            <p:ph type="body" idx="1"/>
          </p:nvPr>
        </p:nvSpPr>
        <p:spPr/>
        <p:txBody>
          <a:bodyPr/>
          <a:lstStyle/>
          <a:p>
            <a:r>
              <a:rPr lang="en-US" dirty="0"/>
              <a:t>Enhancer sequences can be located either upstream or downstream from the promoter. They can be found in close proximity or at great distances from the promoter region. Sequences called insulators can be positioned between an enhancer and a promoter to prevent enhancer action on that promoter. </a:t>
            </a:r>
          </a:p>
          <a:p>
            <a:endParaRPr lang="en-US" dirty="0"/>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3C238D-6554-4F22-BA1D-2DC846730173}" type="slidenum">
              <a:rPr lang="en-US"/>
              <a:pPr/>
              <a:t>24</a:t>
            </a:fld>
            <a:endParaRPr lang="en-US"/>
          </a:p>
        </p:txBody>
      </p:sp>
      <p:sp>
        <p:nvSpPr>
          <p:cNvPr id="1115138" name="Rectangle 2"/>
          <p:cNvSpPr>
            <a:spLocks noGrp="1" noRot="1" noChangeAspect="1" noChangeArrowheads="1" noTextEdit="1"/>
          </p:cNvSpPr>
          <p:nvPr>
            <p:ph type="sldImg"/>
          </p:nvPr>
        </p:nvSpPr>
        <p:spPr>
          <a:ln/>
        </p:spPr>
      </p:sp>
      <p:sp>
        <p:nvSpPr>
          <p:cNvPr id="11151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BA37C4-85F1-42BA-A459-938CEA1F5584}" type="slidenum">
              <a:rPr lang="en-US"/>
              <a:pPr/>
              <a:t>25</a:t>
            </a:fld>
            <a:endParaRPr lang="en-US"/>
          </a:p>
        </p:txBody>
      </p:sp>
      <p:sp>
        <p:nvSpPr>
          <p:cNvPr id="983042" name="Rectangle 2"/>
          <p:cNvSpPr>
            <a:spLocks noGrp="1" noRot="1" noChangeAspect="1" noChangeArrowheads="1" noTextEdit="1"/>
          </p:cNvSpPr>
          <p:nvPr>
            <p:ph type="sldImg"/>
          </p:nvPr>
        </p:nvSpPr>
        <p:spPr>
          <a:ln/>
        </p:spPr>
      </p:sp>
      <p:sp>
        <p:nvSpPr>
          <p:cNvPr id="983043" name="Rectangle 3"/>
          <p:cNvSpPr>
            <a:spLocks noGrp="1" noChangeArrowheads="1"/>
          </p:cNvSpPr>
          <p:nvPr>
            <p:ph type="body" idx="1"/>
          </p:nvPr>
        </p:nvSpPr>
        <p:spPr/>
        <p:txBody>
          <a:bodyPr/>
          <a:lstStyle/>
          <a:p>
            <a:r>
              <a:rPr lang="en-US"/>
              <a:t>Figure 11.5 A model for the turning on of a eukaryotic gene.</a:t>
            </a:r>
          </a:p>
          <a:p>
            <a:r>
              <a:rPr lang="en-US"/>
              <a:t>Sequence of events:</a:t>
            </a:r>
          </a:p>
          <a:p>
            <a:r>
              <a:rPr lang="en-US"/>
              <a:t>Activator proteins bind to an enhancer sequence.</a:t>
            </a:r>
          </a:p>
          <a:p>
            <a:r>
              <a:rPr lang="en-US"/>
              <a:t>DNA bends to bring the enhancer sequence closer to the promoter region.</a:t>
            </a:r>
          </a:p>
          <a:p>
            <a:r>
              <a:rPr lang="en-US"/>
              <a:t>Activators interact with other transcription factors that bind to the promoter.</a:t>
            </a:r>
          </a:p>
          <a:p>
            <a:r>
              <a:rPr lang="en-US"/>
              <a:t>RNA polymerase is properly positioned on the promoter and transcription is initiated.</a:t>
            </a:r>
          </a:p>
          <a:p>
            <a:endParaRPr lang="en-US"/>
          </a:p>
          <a:p>
            <a:endParaRPr lang="en-US"/>
          </a:p>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C8C226-1EA0-4579-9868-3358AFB1ABC5}" type="slidenum">
              <a:rPr lang="en-US"/>
              <a:pPr/>
              <a:t>26</a:t>
            </a:fld>
            <a:endParaRPr lang="en-US"/>
          </a:p>
        </p:txBody>
      </p:sp>
      <p:sp>
        <p:nvSpPr>
          <p:cNvPr id="872450" name="Rectangle 2"/>
          <p:cNvSpPr>
            <a:spLocks noGrp="1" noRot="1" noChangeAspect="1" noChangeArrowheads="1" noTextEdit="1"/>
          </p:cNvSpPr>
          <p:nvPr>
            <p:ph type="sldImg"/>
          </p:nvPr>
        </p:nvSpPr>
        <p:spPr>
          <a:ln/>
        </p:spPr>
      </p:sp>
      <p:sp>
        <p:nvSpPr>
          <p:cNvPr id="872451" name="Rectangle 3"/>
          <p:cNvSpPr>
            <a:spLocks noGrp="1" noChangeArrowheads="1"/>
          </p:cNvSpPr>
          <p:nvPr>
            <p:ph type="body" idx="1"/>
          </p:nvPr>
        </p:nvSpPr>
        <p:spPr/>
        <p:txBody>
          <a:bodyPr/>
          <a:lstStyle/>
          <a:p>
            <a:r>
              <a:rPr lang="en-US" dirty="0" smtClean="0"/>
              <a:t>Modes of alternative splicing can include </a:t>
            </a:r>
            <a:r>
              <a:rPr lang="en-US" dirty="0" err="1" smtClean="0"/>
              <a:t>exon</a:t>
            </a:r>
            <a:r>
              <a:rPr lang="en-US" dirty="0" smtClean="0"/>
              <a:t> skipping (as shown in Figure 11.6), </a:t>
            </a:r>
            <a:r>
              <a:rPr lang="en-US" dirty="0" err="1" smtClean="0"/>
              <a:t>intron</a:t>
            </a:r>
            <a:r>
              <a:rPr lang="en-US" dirty="0" smtClean="0"/>
              <a:t> retention, or the use of an alternative splice donor or acceptor site located within an </a:t>
            </a:r>
            <a:r>
              <a:rPr lang="en-US" dirty="0" err="1" smtClean="0"/>
              <a:t>exon</a:t>
            </a:r>
            <a:r>
              <a:rPr lang="en-US" dirty="0" smtClean="0"/>
              <a:t> region. </a:t>
            </a:r>
          </a:p>
          <a:p>
            <a:r>
              <a:rPr lang="en-US" dirty="0" smtClean="0"/>
              <a:t>Some diseases are caused by mutations that promote alternative splicing. For example, one form of </a:t>
            </a:r>
            <a:r>
              <a:rPr lang="en-US" dirty="0" smtClean="0">
                <a:latin typeface="Symbol" pitchFamily="1" charset="2"/>
                <a:sym typeface="Symbol" pitchFamily="1" charset="2"/>
              </a:rPr>
              <a:t></a:t>
            </a:r>
            <a:r>
              <a:rPr lang="en-US" dirty="0" smtClean="0"/>
              <a:t>-</a:t>
            </a:r>
            <a:r>
              <a:rPr lang="en-US" dirty="0" err="1" smtClean="0"/>
              <a:t>thalassemia</a:t>
            </a:r>
            <a:r>
              <a:rPr lang="en-US" dirty="0" smtClean="0"/>
              <a:t> is due to mutations in </a:t>
            </a:r>
            <a:r>
              <a:rPr lang="en-US" dirty="0" err="1" smtClean="0"/>
              <a:t>exons</a:t>
            </a:r>
            <a:r>
              <a:rPr lang="en-US" dirty="0" smtClean="0"/>
              <a:t> 1 and 2 of the </a:t>
            </a:r>
            <a:r>
              <a:rPr lang="en-US" dirty="0" smtClean="0">
                <a:latin typeface="Symbol" pitchFamily="1" charset="2"/>
                <a:sym typeface="Symbol" pitchFamily="1" charset="2"/>
              </a:rPr>
              <a:t></a:t>
            </a:r>
            <a:r>
              <a:rPr lang="en-US" dirty="0" smtClean="0"/>
              <a:t>-</a:t>
            </a:r>
            <a:r>
              <a:rPr lang="en-US" dirty="0" err="1" smtClean="0"/>
              <a:t>globin</a:t>
            </a:r>
            <a:r>
              <a:rPr lang="en-US" dirty="0" smtClean="0"/>
              <a:t> gene that cause aberrant splicing and production of an abnormal hemoglobin chain. The use of small nucleotide chains complementary to the mRNA (antisense </a:t>
            </a:r>
            <a:r>
              <a:rPr lang="en-US" dirty="0" err="1" smtClean="0"/>
              <a:t>oligonucleotides</a:t>
            </a:r>
            <a:r>
              <a:rPr lang="en-US" dirty="0" smtClean="0"/>
              <a:t>) to block the incorrect splice sites has been demonstrated in cultured human cells, indicating promise as a possible therapy for </a:t>
            </a:r>
            <a:r>
              <a:rPr lang="en-US" dirty="0" err="1" smtClean="0"/>
              <a:t>thalassemia</a:t>
            </a:r>
            <a:r>
              <a:rPr lang="en-US" dirty="0" smtClean="0"/>
              <a:t> patients. </a:t>
            </a:r>
          </a:p>
          <a:p>
            <a:endParaRPr lang="en-US" dirty="0" smtClean="0">
              <a:latin typeface="Symbol" pitchFamily="1" charset="2"/>
              <a:sym typeface="Symbol" pitchFamily="1" charset="2"/>
            </a:endParaRPr>
          </a:p>
          <a:p>
            <a:endParaRPr lang="en-US" dirty="0">
              <a:latin typeface="Symbol" pitchFamily="1" charset="2"/>
              <a:sym typeface="Symbol" pitchFamily="1" charset="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9EA28D-E7E9-4999-9984-F5B7B7253893}" type="slidenum">
              <a:rPr lang="en-US"/>
              <a:pPr/>
              <a:t>27</a:t>
            </a:fld>
            <a:endParaRPr lang="en-US"/>
          </a:p>
        </p:txBody>
      </p:sp>
      <p:sp>
        <p:nvSpPr>
          <p:cNvPr id="985090" name="Rectangle 2"/>
          <p:cNvSpPr>
            <a:spLocks noGrp="1" noRot="1" noChangeAspect="1" noChangeArrowheads="1" noTextEdit="1"/>
          </p:cNvSpPr>
          <p:nvPr>
            <p:ph type="sldImg"/>
          </p:nvPr>
        </p:nvSpPr>
        <p:spPr>
          <a:ln/>
        </p:spPr>
      </p:sp>
      <p:sp>
        <p:nvSpPr>
          <p:cNvPr id="985091" name="Rectangle 3"/>
          <p:cNvSpPr>
            <a:spLocks noGrp="1" noChangeArrowheads="1"/>
          </p:cNvSpPr>
          <p:nvPr>
            <p:ph type="body" idx="1"/>
          </p:nvPr>
        </p:nvSpPr>
        <p:spPr/>
        <p:txBody>
          <a:bodyPr/>
          <a:lstStyle/>
          <a:p>
            <a:r>
              <a:rPr lang="en-US" dirty="0"/>
              <a:t>Figure 11.6 Production of two different mRNAs from the same gene.</a:t>
            </a:r>
          </a:p>
          <a:p>
            <a:r>
              <a:rPr lang="en-US" dirty="0"/>
              <a:t>This figure shows </a:t>
            </a:r>
            <a:r>
              <a:rPr lang="en-US" dirty="0" err="1"/>
              <a:t>exon</a:t>
            </a:r>
            <a:r>
              <a:rPr lang="en-US" dirty="0"/>
              <a:t> skipping, one mode of alternative splicing. </a:t>
            </a:r>
          </a:p>
          <a:p>
            <a:r>
              <a:rPr lang="en-US" dirty="0"/>
              <a:t>One product contains </a:t>
            </a:r>
            <a:r>
              <a:rPr lang="en-US" dirty="0" err="1"/>
              <a:t>exon</a:t>
            </a:r>
            <a:r>
              <a:rPr lang="en-US" dirty="0"/>
              <a:t> 3 and involved the removal of </a:t>
            </a:r>
            <a:r>
              <a:rPr lang="en-US" dirty="0" err="1"/>
              <a:t>exon</a:t>
            </a:r>
            <a:r>
              <a:rPr lang="en-US" dirty="0"/>
              <a:t> 4 with </a:t>
            </a:r>
            <a:r>
              <a:rPr lang="en-US" dirty="0" err="1"/>
              <a:t>introns</a:t>
            </a:r>
            <a:r>
              <a:rPr lang="en-US" dirty="0"/>
              <a:t> on either side. This splicing start site (5</a:t>
            </a:r>
            <a:r>
              <a:rPr lang="en-US" dirty="0">
                <a:sym typeface="Symbol" pitchFamily="1" charset="2"/>
              </a:rPr>
              <a:t></a:t>
            </a:r>
            <a:r>
              <a:rPr lang="en-US" dirty="0"/>
              <a:t>) was on the </a:t>
            </a:r>
            <a:r>
              <a:rPr lang="en-US" dirty="0" err="1"/>
              <a:t>intron</a:t>
            </a:r>
            <a:r>
              <a:rPr lang="en-US" dirty="0"/>
              <a:t> between 3 and 4 and the splicing end site (3</a:t>
            </a:r>
            <a:r>
              <a:rPr lang="en-US" dirty="0">
                <a:sym typeface="Symbol" pitchFamily="1" charset="2"/>
              </a:rPr>
              <a:t></a:t>
            </a:r>
            <a:r>
              <a:rPr lang="en-US" dirty="0"/>
              <a:t>) was on the </a:t>
            </a:r>
            <a:r>
              <a:rPr lang="en-US" dirty="0" err="1"/>
              <a:t>intron</a:t>
            </a:r>
            <a:r>
              <a:rPr lang="en-US" dirty="0"/>
              <a:t> between 4 and 5. </a:t>
            </a:r>
          </a:p>
          <a:p>
            <a:r>
              <a:rPr lang="en-US" dirty="0"/>
              <a:t>The other product contains </a:t>
            </a:r>
            <a:r>
              <a:rPr lang="en-US" dirty="0" err="1"/>
              <a:t>exon</a:t>
            </a:r>
            <a:r>
              <a:rPr lang="en-US" dirty="0"/>
              <a:t> 4 and involved the removal of </a:t>
            </a:r>
            <a:r>
              <a:rPr lang="en-US" dirty="0" err="1"/>
              <a:t>exon</a:t>
            </a:r>
            <a:r>
              <a:rPr lang="en-US" dirty="0"/>
              <a:t> 3 with the </a:t>
            </a:r>
            <a:r>
              <a:rPr lang="en-US" dirty="0" err="1"/>
              <a:t>introns</a:t>
            </a:r>
            <a:r>
              <a:rPr lang="en-US" dirty="0"/>
              <a:t> on either side. </a:t>
            </a:r>
          </a:p>
          <a:p>
            <a:endParaRPr lang="en-US" dirty="0"/>
          </a:p>
          <a:p>
            <a:endParaRPr lang="en-US" dirty="0">
              <a:latin typeface="Symbol" pitchFamily="1" charset="2"/>
              <a:sym typeface="Symbol" pitchFamily="1" charset="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2F6DC-30B7-43C1-99D1-649AF2733C40}" type="slidenum">
              <a:rPr lang="en-US"/>
              <a:pPr/>
              <a:t>28</a:t>
            </a:fld>
            <a:endParaRPr lang="en-US"/>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err="1"/>
              <a:t>RNAi</a:t>
            </a:r>
            <a:r>
              <a:rPr lang="en-US" dirty="0"/>
              <a:t> involves </a:t>
            </a:r>
            <a:r>
              <a:rPr lang="en-US" dirty="0" err="1"/>
              <a:t>microRNA</a:t>
            </a:r>
            <a:r>
              <a:rPr lang="en-US" dirty="0"/>
              <a:t> and small interfering RNA. Both are transcribed from the genome and form double-stranded structures by folding on themselves. An enzyme called Dicer cuts them into small molecules, and the strands then separate for binding to mRNA. </a:t>
            </a:r>
          </a:p>
          <a:p>
            <a:r>
              <a:rPr lang="en-US" dirty="0"/>
              <a:t>Low levels of a specific </a:t>
            </a:r>
            <a:r>
              <a:rPr lang="en-US" dirty="0" err="1"/>
              <a:t>microRNA</a:t>
            </a:r>
            <a:r>
              <a:rPr lang="en-US" dirty="0"/>
              <a:t> were shown to be associated with acute myeloid leukemia. Due to a reduction in miR-204, two genes of the </a:t>
            </a:r>
            <a:r>
              <a:rPr lang="en-US" i="1" dirty="0" err="1"/>
              <a:t>Hox</a:t>
            </a:r>
            <a:r>
              <a:rPr lang="en-US" dirty="0"/>
              <a:t> group show increased expression. </a:t>
            </a:r>
            <a:r>
              <a:rPr lang="en-US" i="1" dirty="0" err="1"/>
              <a:t>Hox</a:t>
            </a:r>
            <a:r>
              <a:rPr lang="en-US" dirty="0"/>
              <a:t> genes are involved in both embryonic development and blood cell development. </a:t>
            </a:r>
          </a:p>
          <a:p>
            <a:r>
              <a:rPr lang="en-US" dirty="0"/>
              <a:t>In previous views of gene control, the transcription of a gene was paramount. Now the transcription of an inhibitor of mRNA function is also a factor to consider. </a:t>
            </a:r>
          </a:p>
          <a:p>
            <a:endParaRPr lang="en-US" dirty="0"/>
          </a:p>
          <a:p>
            <a:endParaRPr lang="en-US" dirty="0"/>
          </a:p>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27024E-9AAD-40AE-B681-0CA073578F63}" type="slidenum">
              <a:rPr lang="en-US"/>
              <a:pPr/>
              <a:t>29</a:t>
            </a:fld>
            <a:endParaRPr lang="en-US"/>
          </a:p>
        </p:txBody>
      </p:sp>
      <p:sp>
        <p:nvSpPr>
          <p:cNvPr id="1108994" name="Rectangle 2"/>
          <p:cNvSpPr>
            <a:spLocks noGrp="1" noRot="1" noChangeAspect="1" noChangeArrowheads="1" noTextEdit="1"/>
          </p:cNvSpPr>
          <p:nvPr>
            <p:ph type="sldImg"/>
          </p:nvPr>
        </p:nvSpPr>
        <p:spPr>
          <a:ln/>
        </p:spPr>
      </p:sp>
      <p:sp>
        <p:nvSpPr>
          <p:cNvPr id="11089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F0E5E5-D961-4DBC-8200-F1A976292A78}" type="slidenum">
              <a:rPr lang="en-US"/>
              <a:pPr/>
              <a:t>30</a:t>
            </a:fld>
            <a:endParaRPr lang="en-US"/>
          </a:p>
        </p:txBody>
      </p:sp>
      <p:sp>
        <p:nvSpPr>
          <p:cNvPr id="987138" name="Rectangle 2"/>
          <p:cNvSpPr>
            <a:spLocks noGrp="1" noRot="1" noChangeAspect="1" noChangeArrowheads="1" noTextEdit="1"/>
          </p:cNvSpPr>
          <p:nvPr>
            <p:ph type="sldImg"/>
          </p:nvPr>
        </p:nvSpPr>
        <p:spPr>
          <a:ln/>
        </p:spPr>
      </p:sp>
      <p:sp>
        <p:nvSpPr>
          <p:cNvPr id="987139" name="Rectangle 3"/>
          <p:cNvSpPr>
            <a:spLocks noGrp="1" noChangeArrowheads="1"/>
          </p:cNvSpPr>
          <p:nvPr>
            <p:ph type="body" idx="1"/>
          </p:nvPr>
        </p:nvSpPr>
        <p:spPr/>
        <p:txBody>
          <a:bodyPr/>
          <a:lstStyle/>
          <a:p>
            <a:r>
              <a:rPr lang="en-US"/>
              <a:t>Figure 11.7 The mechanism of RNA interference.</a:t>
            </a:r>
          </a:p>
          <a:p>
            <a:r>
              <a:rPr lang="en-US"/>
              <a:t>This figure shows the steps involved in RNA interference with microRNA.</a:t>
            </a:r>
          </a:p>
          <a:p>
            <a:r>
              <a:rPr lang="en-US"/>
              <a:t>MicroRNA binds to a large protein complex.</a:t>
            </a:r>
          </a:p>
          <a:p>
            <a:r>
              <a:rPr lang="en-US"/>
              <a:t>MicroRNA protein complex binds to complementary mRNA.</a:t>
            </a:r>
          </a:p>
          <a:p>
            <a:r>
              <a:rPr lang="en-US"/>
              <a:t>This triggers mRNA degradation or interferes with translation.</a:t>
            </a:r>
          </a:p>
          <a:p>
            <a:endParaRPr lang="en-US"/>
          </a:p>
          <a:p>
            <a:endParaRPr lang="en-US"/>
          </a:p>
          <a:p>
            <a:endParaRPr lang="en-US"/>
          </a:p>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B86041-8E0D-4862-94AE-9A1CECC0D595}" type="slidenum">
              <a:rPr lang="en-US"/>
              <a:pPr/>
              <a:t>31</a:t>
            </a:fld>
            <a:endParaRPr lang="en-US"/>
          </a:p>
        </p:txBody>
      </p:sp>
      <p:sp>
        <p:nvSpPr>
          <p:cNvPr id="989186" name="Rectangle 2"/>
          <p:cNvSpPr>
            <a:spLocks noGrp="1" noRot="1" noChangeAspect="1" noChangeArrowheads="1" noTextEdit="1"/>
          </p:cNvSpPr>
          <p:nvPr>
            <p:ph type="sldImg"/>
          </p:nvPr>
        </p:nvSpPr>
        <p:spPr>
          <a:ln/>
        </p:spPr>
      </p:sp>
      <p:sp>
        <p:nvSpPr>
          <p:cNvPr id="989187" name="Rectangle 3"/>
          <p:cNvSpPr>
            <a:spLocks noGrp="1" noChangeArrowheads="1"/>
          </p:cNvSpPr>
          <p:nvPr>
            <p:ph type="body" idx="1"/>
          </p:nvPr>
        </p:nvSpPr>
        <p:spPr/>
        <p:txBody>
          <a:bodyPr/>
          <a:lstStyle/>
          <a:p>
            <a:r>
              <a:rPr lang="en-US" dirty="0"/>
              <a:t>Hormones have been shown to cause an increase in the half-lives of specific mRNAs. For example, estrogen was shown to stabilize the mRNA for the estrogen receptor in sheep endometrial tissue. </a:t>
            </a:r>
            <a:r>
              <a:rPr lang="en-US" dirty="0" err="1"/>
              <a:t>Prolactin</a:t>
            </a:r>
            <a:r>
              <a:rPr lang="en-US" dirty="0"/>
              <a:t> caused a 20-fold increase in the half-life of casein mRNA in mammary tissue.  </a:t>
            </a:r>
          </a:p>
          <a:p>
            <a:r>
              <a:rPr lang="en-US" dirty="0"/>
              <a:t>The sequence of reactions in blood clotting shows protein activation through cleavage of amino acids from polypeptide chains. One example is the conversion of </a:t>
            </a:r>
            <a:r>
              <a:rPr lang="en-US" dirty="0" err="1"/>
              <a:t>prothrombin</a:t>
            </a:r>
            <a:r>
              <a:rPr lang="en-US" dirty="0"/>
              <a:t> to thrombin, involving two cleavage reactions. Thrombin is then involved in the activation of fibrinogen to fibrin, which forms the blood clot. </a:t>
            </a:r>
          </a:p>
          <a:p>
            <a:endParaRPr lang="en-US" dirty="0"/>
          </a:p>
          <a:p>
            <a:endParaRPr lang="en-US" dirty="0"/>
          </a:p>
          <a:p>
            <a:endParaRPr lang="en-US" dirty="0"/>
          </a:p>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B8F03B-3A7C-4874-A7C7-8D1F5E9AB690}" type="slidenum">
              <a:rPr lang="en-US"/>
              <a:pPr/>
              <a:t>32</a:t>
            </a:fld>
            <a:endParaRPr lang="en-US"/>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r>
              <a:rPr lang="en-US"/>
              <a:t>Figure 11.8 Protein activation: The role of polypeptide cleavage in producing the active insulin protein.</a:t>
            </a:r>
          </a:p>
          <a:p>
            <a:r>
              <a:rPr lang="en-US"/>
              <a:t>This figure shows the activation of insulin involving cleavage of a long polypeptide chain to form two covalently linked chains. </a:t>
            </a:r>
          </a:p>
          <a:p>
            <a:endParaRPr lang="en-US"/>
          </a:p>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BF3A81-00AF-415C-A4D1-B3036966FFF6}" type="slidenum">
              <a:rPr lang="en-US"/>
              <a:pPr/>
              <a:t>33</a:t>
            </a:fld>
            <a:endParaRPr lang="en-US"/>
          </a:p>
        </p:txBody>
      </p:sp>
      <p:sp>
        <p:nvSpPr>
          <p:cNvPr id="888834" name="Rectangle 2"/>
          <p:cNvSpPr>
            <a:spLocks noGrp="1" noRot="1" noChangeAspect="1" noChangeArrowheads="1" noTextEdit="1"/>
          </p:cNvSpPr>
          <p:nvPr>
            <p:ph type="sldImg"/>
          </p:nvPr>
        </p:nvSpPr>
        <p:spPr>
          <a:ln/>
        </p:spPr>
      </p:sp>
      <p:sp>
        <p:nvSpPr>
          <p:cNvPr id="888835" name="Rectangle 3"/>
          <p:cNvSpPr>
            <a:spLocks noGrp="1" noChangeArrowheads="1"/>
          </p:cNvSpPr>
          <p:nvPr>
            <p:ph type="body" idx="1"/>
          </p:nvPr>
        </p:nvSpPr>
        <p:spPr/>
        <p:txBody>
          <a:bodyPr/>
          <a:lstStyle/>
          <a:p>
            <a:endParaRPr lang="en-US" dirty="0"/>
          </a:p>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811594-30FB-49D0-9142-71AACC73BBC2}" type="slidenum">
              <a:rPr lang="en-US"/>
              <a:pPr/>
              <a:t>34</a:t>
            </a:fld>
            <a:endParaRPr lang="en-US"/>
          </a:p>
        </p:txBody>
      </p:sp>
      <p:sp>
        <p:nvSpPr>
          <p:cNvPr id="1056770" name="Rectangle 2"/>
          <p:cNvSpPr>
            <a:spLocks noGrp="1" noRot="1" noChangeAspect="1" noChangeArrowheads="1" noTextEdit="1"/>
          </p:cNvSpPr>
          <p:nvPr>
            <p:ph type="sldImg"/>
          </p:nvPr>
        </p:nvSpPr>
        <p:spPr>
          <a:ln/>
        </p:spPr>
      </p:sp>
      <p:sp>
        <p:nvSpPr>
          <p:cNvPr id="10567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C7057E-96C9-49FC-9815-AE5F34BB238B}" type="slidenum">
              <a:rPr lang="en-US"/>
              <a:pPr/>
              <a:t>35</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pPr lvl="1"/>
            <a:r>
              <a:rPr lang="en-US" dirty="0"/>
              <a:t>Applying Your Knowledge</a:t>
            </a:r>
          </a:p>
          <a:p>
            <a:pPr lvl="1"/>
            <a:r>
              <a:rPr lang="en-US" dirty="0"/>
              <a:t>For each of the following, determine whether an increase or decrease in the amount of gene product is expected: </a:t>
            </a:r>
          </a:p>
          <a:p>
            <a:pPr lvl="2"/>
            <a:r>
              <a:rPr lang="en-US" dirty="0"/>
              <a:t>The mRNA fails to receive a poly-A tail during processing in the nucleus.     Answer: Decrease</a:t>
            </a:r>
          </a:p>
          <a:p>
            <a:pPr lvl="2"/>
            <a:r>
              <a:rPr lang="en-US" dirty="0"/>
              <a:t>The mRNA becomes more stable and lasts twice as long in the cell cytoplasm.   Answer: Increase</a:t>
            </a:r>
          </a:p>
          <a:p>
            <a:pPr lvl="2"/>
            <a:r>
              <a:rPr lang="en-US" dirty="0"/>
              <a:t>The region of the chromatin containing the gene becomes tightly compacted.   Answer: Decrease</a:t>
            </a:r>
          </a:p>
          <a:p>
            <a:pPr lvl="2"/>
            <a:r>
              <a:rPr lang="en-US" dirty="0"/>
              <a:t>An enzyme required to cleave and activate the protein product is missing.   Answer: Decrease</a:t>
            </a:r>
          </a:p>
          <a:p>
            <a:pPr lvl="2"/>
            <a:endParaRPr lang="en-US" dirty="0"/>
          </a:p>
          <a:p>
            <a:r>
              <a:rPr lang="en-US" b="1" dirty="0"/>
              <a:t>Student Misconceptions and Concerns</a:t>
            </a:r>
            <a:endParaRPr lang="en-US" dirty="0"/>
          </a:p>
          <a:p>
            <a:r>
              <a:rPr lang="en-US" dirty="0"/>
              <a:t>1. The broad concept of selective reading of the genetic code associated with differentiation and types of cellular activity can be missed when concentrating on the extensive details of regulation. Analogies, noted below in the teaching tips, can help students relate this overall selective process to their own experiences. Students already understand the selective reading of relevant chapters in textbooks and the selective referencing of software manuals to get answers to different questions. These experiences are similar in many ways to the broad processes of gene regulation.</a:t>
            </a:r>
          </a:p>
          <a:p>
            <a:r>
              <a:rPr lang="en-US" dirty="0"/>
              <a:t>2. The many levels of gene regulation in eukaryotic cells can be confusing and frustrating. The water pipe analogy depicted in Figure 11.9 can be a helpful reference to organize the potential sites of regulation.</a:t>
            </a:r>
          </a:p>
          <a:p>
            <a:endParaRPr lang="en-US" dirty="0"/>
          </a:p>
          <a:p>
            <a:r>
              <a:rPr lang="en-US" b="1" dirty="0"/>
              <a:t>Teaching Tips</a:t>
            </a:r>
            <a:endParaRPr lang="en-US" dirty="0"/>
          </a:p>
          <a:p>
            <a:r>
              <a:rPr lang="en-US" dirty="0"/>
              <a:t>1. The authors develop an analogy between the regulation of transcription and the series of water pipes that carry water from your local water supply, perhaps a reservoir, to a faucet in your home. At various points, valves control the flow of water. Similarly, the expression of genes is controlled at many points along the process. Figure 11.9 illustrates the flow of genetic information from a chromosome—a reservoir of genetic information—to an active protein that has been made in the cell’s cytoplasm. The multiple mechanisms that control gene expression are analogous to the control valves in water pipes. In the figure, a possible control knob indicates each gene expression “valve.” In the figure, the large size of the transcription control knob highlights its crucial role.</a:t>
            </a:r>
            <a:endParaRPr lang="en-US" b="1" dirty="0"/>
          </a:p>
          <a:p>
            <a:pPr lvl="2"/>
            <a:endParaRPr lang="en-US" dirty="0"/>
          </a:p>
          <a:p>
            <a:pPr lvl="2"/>
            <a:endParaRPr lang="en-US" dirty="0"/>
          </a:p>
          <a:p>
            <a:pPr lvl="2"/>
            <a:endParaRPr lang="en-US" dirty="0"/>
          </a:p>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4B20FB-B874-4B8C-B4AD-6883AA656BC5}" type="slidenum">
              <a:rPr lang="en-US"/>
              <a:pPr/>
              <a:t>36</a:t>
            </a:fld>
            <a:endParaRPr lang="en-US"/>
          </a:p>
        </p:txBody>
      </p:sp>
      <p:sp>
        <p:nvSpPr>
          <p:cNvPr id="1111042" name="Rectangle 2"/>
          <p:cNvSpPr>
            <a:spLocks noGrp="1" noRot="1" noChangeAspect="1" noChangeArrowheads="1" noTextEdit="1"/>
          </p:cNvSpPr>
          <p:nvPr>
            <p:ph type="sldImg"/>
          </p:nvPr>
        </p:nvSpPr>
        <p:spPr>
          <a:ln/>
        </p:spPr>
      </p:sp>
      <p:sp>
        <p:nvSpPr>
          <p:cNvPr id="11110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F7AE17-C897-463C-A5B4-205E716348BE}" type="slidenum">
              <a:rPr lang="en-US"/>
              <a:pPr/>
              <a:t>37</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r>
              <a:rPr lang="en-US"/>
              <a:t>Figure 11.9 The gene expression “pipeline” in a eukaryotic cell.</a:t>
            </a:r>
          </a:p>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964A75-F8A1-4A12-930C-E226807737C6}" type="slidenum">
              <a:rPr lang="en-US"/>
              <a:pPr/>
              <a:t>38</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r>
              <a:rPr lang="en-US"/>
              <a:t>Figure 11.9 The gene expression “pipeline” in a eukaryotic cell.</a:t>
            </a:r>
          </a:p>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B1CE9A-8431-4BCB-9E59-E3743935A9B1}" type="slidenum">
              <a:rPr lang="en-US"/>
              <a:pPr/>
              <a:t>39</a:t>
            </a:fld>
            <a:endParaRPr lang="en-US"/>
          </a:p>
        </p:txBody>
      </p:sp>
      <p:sp>
        <p:nvSpPr>
          <p:cNvPr id="894978" name="Rectangle 2"/>
          <p:cNvSpPr>
            <a:spLocks noGrp="1" noRot="1" noChangeAspect="1" noChangeArrowheads="1" noTextEdit="1"/>
          </p:cNvSpPr>
          <p:nvPr>
            <p:ph type="sldImg"/>
          </p:nvPr>
        </p:nvSpPr>
        <p:spPr>
          <a:ln/>
        </p:spPr>
      </p:sp>
      <p:sp>
        <p:nvSpPr>
          <p:cNvPr id="894979" name="Rectangle 3"/>
          <p:cNvSpPr>
            <a:spLocks noGrp="1" noChangeArrowheads="1"/>
          </p:cNvSpPr>
          <p:nvPr>
            <p:ph type="body" idx="1"/>
          </p:nvPr>
        </p:nvSpPr>
        <p:spPr/>
        <p:txBody>
          <a:bodyPr/>
          <a:lstStyle/>
          <a:p>
            <a:r>
              <a:rPr lang="en-US" dirty="0"/>
              <a:t>The gene expression cascade in </a:t>
            </a:r>
            <a:r>
              <a:rPr lang="en-US" i="1" dirty="0"/>
              <a:t>Drosophila </a:t>
            </a:r>
            <a:r>
              <a:rPr lang="en-US" dirty="0"/>
              <a:t>involves maternal effect genes, gap genes, pair-rule genes, segment polarity genes, and </a:t>
            </a:r>
            <a:r>
              <a:rPr lang="en-US" dirty="0" err="1"/>
              <a:t>homeotic</a:t>
            </a:r>
            <a:r>
              <a:rPr lang="en-US" dirty="0"/>
              <a:t> genes. These genes act in sequential order, with products of one set of genes influencing the activity of the next set of genes, to define and organize smaller and smaller regions of the embryo. Gradients of mRNAs from the maternal effect genes are set up in the egg, and their protein products determine head to tail polarity. The maternal effect gene products influence the gap genes, which define broad sections of the embryo along the anterior-posterior axis. The gap genes influence pair-rule genes that affect the development of alternating segments. Pair-rule genes influence segment polarity genes that define segment boundaries and affect the organization of individual segments. </a:t>
            </a:r>
            <a:r>
              <a:rPr lang="en-US" dirty="0" err="1"/>
              <a:t>Homeotic</a:t>
            </a:r>
            <a:r>
              <a:rPr lang="en-US" dirty="0"/>
              <a:t> genes specify the fates of cells within a segment, regulating segment differentiation. </a:t>
            </a:r>
          </a:p>
          <a:p>
            <a:endParaRPr lang="en-US" dirty="0"/>
          </a:p>
          <a:p>
            <a:endParaRPr lang="en-US" dirty="0"/>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DDAF6-1462-4B13-A3F7-20081F2A7208}" type="slidenum">
              <a:rPr lang="en-US"/>
              <a:pPr/>
              <a:t>40</a:t>
            </a:fld>
            <a:endParaRPr lang="en-US"/>
          </a:p>
        </p:txBody>
      </p:sp>
      <p:sp>
        <p:nvSpPr>
          <p:cNvPr id="1113090" name="Rectangle 2"/>
          <p:cNvSpPr>
            <a:spLocks noGrp="1" noRot="1" noChangeAspect="1" noChangeArrowheads="1" noTextEdit="1"/>
          </p:cNvSpPr>
          <p:nvPr>
            <p:ph type="sldImg"/>
          </p:nvPr>
        </p:nvSpPr>
        <p:spPr>
          <a:ln/>
        </p:spPr>
      </p:sp>
      <p:sp>
        <p:nvSpPr>
          <p:cNvPr id="11130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C642AF-904D-4510-B68E-D65336082630}" type="slidenum">
              <a:rPr lang="en-US"/>
              <a:pPr/>
              <a:t>41</a:t>
            </a:fld>
            <a:endParaRPr lang="en-US"/>
          </a:p>
        </p:txBody>
      </p:sp>
      <p:sp>
        <p:nvSpPr>
          <p:cNvPr id="995330" name="Rectangle 2"/>
          <p:cNvSpPr>
            <a:spLocks noGrp="1" noRot="1" noChangeAspect="1" noChangeArrowheads="1" noTextEdit="1"/>
          </p:cNvSpPr>
          <p:nvPr>
            <p:ph type="sldImg"/>
          </p:nvPr>
        </p:nvSpPr>
        <p:spPr>
          <a:ln/>
        </p:spPr>
      </p:sp>
      <p:sp>
        <p:nvSpPr>
          <p:cNvPr id="995331" name="Rectangle 3"/>
          <p:cNvSpPr>
            <a:spLocks noGrp="1" noChangeArrowheads="1"/>
          </p:cNvSpPr>
          <p:nvPr>
            <p:ph type="body" idx="1"/>
          </p:nvPr>
        </p:nvSpPr>
        <p:spPr/>
        <p:txBody>
          <a:bodyPr/>
          <a:lstStyle/>
          <a:p>
            <a:r>
              <a:rPr lang="en-US"/>
              <a:t>Figure 11.10A A mutant fruit fly with legs coming out of its head, compared with a normal fruit fly.</a:t>
            </a:r>
          </a:p>
          <a:p>
            <a:r>
              <a:rPr lang="en-US"/>
              <a:t>The fly on the right has a mutation in one of the homeotic genes, </a:t>
            </a:r>
            <a:r>
              <a:rPr lang="en-US" i="1"/>
              <a:t>Antennapedia</a:t>
            </a:r>
            <a:r>
              <a:rPr lang="en-US"/>
              <a:t>, causing the formation of legs where the antennae should be. </a:t>
            </a:r>
          </a:p>
          <a:p>
            <a:endParaRPr lang="en-US"/>
          </a:p>
          <a:p>
            <a:endParaRPr lang="en-US" b="1"/>
          </a:p>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B3C65-92F0-4576-AC30-1659C1428FB8}" type="slidenum">
              <a:rPr lang="en-US"/>
              <a:pPr/>
              <a:t>42</a:t>
            </a:fld>
            <a:endParaRPr lang="en-US"/>
          </a:p>
        </p:txBody>
      </p:sp>
      <p:sp>
        <p:nvSpPr>
          <p:cNvPr id="997378" name="Rectangle 2"/>
          <p:cNvSpPr>
            <a:spLocks noGrp="1" noRot="1" noChangeAspect="1" noChangeArrowheads="1" noTextEdit="1"/>
          </p:cNvSpPr>
          <p:nvPr>
            <p:ph type="sldImg"/>
          </p:nvPr>
        </p:nvSpPr>
        <p:spPr>
          <a:ln/>
        </p:spPr>
      </p:sp>
      <p:sp>
        <p:nvSpPr>
          <p:cNvPr id="997379" name="Rectangle 3"/>
          <p:cNvSpPr>
            <a:spLocks noGrp="1" noChangeArrowheads="1"/>
          </p:cNvSpPr>
          <p:nvPr>
            <p:ph type="body" idx="1"/>
          </p:nvPr>
        </p:nvSpPr>
        <p:spPr/>
        <p:txBody>
          <a:bodyPr/>
          <a:lstStyle/>
          <a:p>
            <a:r>
              <a:rPr lang="en-US" dirty="0"/>
              <a:t>Figure 11.10B Key steps in the early development of head-tail polarity in a fruit fly.</a:t>
            </a:r>
          </a:p>
          <a:p>
            <a:r>
              <a:rPr lang="en-US" dirty="0"/>
              <a:t>This figure shows the progressive stages of gene expression. The action of maternal effect genes are illustrated in the top panel. Concentration of the mRNA for the gene </a:t>
            </a:r>
            <a:r>
              <a:rPr lang="en-US" dirty="0" err="1"/>
              <a:t>bicoid</a:t>
            </a:r>
            <a:r>
              <a:rPr lang="en-US" dirty="0"/>
              <a:t>, or “head” mRNA, determines the anterior end of the fly. The middle panel combines the effects of gap genes, pair-rule genes, and segment polarity genes. The bottom panel shows the action of </a:t>
            </a:r>
            <a:r>
              <a:rPr lang="en-US" dirty="0" err="1"/>
              <a:t>homeotic</a:t>
            </a:r>
            <a:r>
              <a:rPr lang="en-US" dirty="0"/>
              <a:t> genes. </a:t>
            </a:r>
          </a:p>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99C91B-C7BF-4737-B5F1-B69CCAD1DBBE}" type="slidenum">
              <a:rPr lang="en-US"/>
              <a:pPr/>
              <a:t>43</a:t>
            </a:fld>
            <a:endParaRPr lang="en-US"/>
          </a:p>
        </p:txBody>
      </p:sp>
      <p:sp>
        <p:nvSpPr>
          <p:cNvPr id="999426" name="Rectangle 2"/>
          <p:cNvSpPr>
            <a:spLocks noGrp="1" noRot="1" noChangeAspect="1" noChangeArrowheads="1" noTextEdit="1"/>
          </p:cNvSpPr>
          <p:nvPr>
            <p:ph type="sldImg"/>
          </p:nvPr>
        </p:nvSpPr>
        <p:spPr>
          <a:ln/>
        </p:spPr>
      </p:sp>
      <p:sp>
        <p:nvSpPr>
          <p:cNvPr id="999427" name="Rectangle 3"/>
          <p:cNvSpPr>
            <a:spLocks noGrp="1" noChangeArrowheads="1"/>
          </p:cNvSpPr>
          <p:nvPr>
            <p:ph type="body" idx="1"/>
          </p:nvPr>
        </p:nvSpPr>
        <p:spPr/>
        <p:txBody>
          <a:bodyPr/>
          <a:lstStyle/>
          <a:p>
            <a:r>
              <a:rPr lang="en-US" dirty="0"/>
              <a:t>An increase in cell division is one example of a cellular response at the end of a signal transduction pathway. Epidermal growth factor (EGF) is a signal molecule that leads to an increase in the activity of transcription factor NF-</a:t>
            </a:r>
            <a:r>
              <a:rPr lang="en-US" dirty="0" err="1"/>
              <a:t>kappaB</a:t>
            </a:r>
            <a:r>
              <a:rPr lang="en-US" dirty="0"/>
              <a:t>. NF-</a:t>
            </a:r>
            <a:r>
              <a:rPr lang="en-US" dirty="0" err="1"/>
              <a:t>kappaB</a:t>
            </a:r>
            <a:r>
              <a:rPr lang="en-US" dirty="0"/>
              <a:t> increases transcription of the gene for </a:t>
            </a:r>
            <a:r>
              <a:rPr lang="en-US" dirty="0" err="1"/>
              <a:t>cyclin</a:t>
            </a:r>
            <a:r>
              <a:rPr lang="en-US" dirty="0"/>
              <a:t> D1. </a:t>
            </a:r>
            <a:r>
              <a:rPr lang="en-US" dirty="0" err="1"/>
              <a:t>Cyclin</a:t>
            </a:r>
            <a:r>
              <a:rPr lang="en-US" dirty="0"/>
              <a:t> D1 promotes progress through the cell cycle at the G1 </a:t>
            </a:r>
            <a:r>
              <a:rPr lang="en-US" altLang="ja-JP" dirty="0">
                <a:latin typeface="Symbol" pitchFamily="1" charset="2"/>
                <a:sym typeface="Symbol" pitchFamily="1" charset="2"/>
              </a:rPr>
              <a:t></a:t>
            </a:r>
            <a:r>
              <a:rPr lang="en-US" dirty="0">
                <a:sym typeface="Wingdings" pitchFamily="48" charset="2"/>
              </a:rPr>
              <a:t>S transition, through deactivation of retinoblastoma (</a:t>
            </a:r>
            <a:r>
              <a:rPr lang="en-US" dirty="0" err="1">
                <a:sym typeface="Wingdings" pitchFamily="48" charset="2"/>
              </a:rPr>
              <a:t>Rb</a:t>
            </a:r>
            <a:r>
              <a:rPr lang="en-US" dirty="0">
                <a:sym typeface="Wingdings" pitchFamily="48" charset="2"/>
              </a:rPr>
              <a:t>) protein. This pathway leads to the uncontrolled growth of estrogen-receptor negative (ER-negative) breast cancer cells. ER-negative cells have higher levels of EGF receptors and thus produce elevated levels of NF-</a:t>
            </a:r>
            <a:r>
              <a:rPr lang="en-US" dirty="0" err="1">
                <a:sym typeface="Wingdings" pitchFamily="48" charset="2"/>
              </a:rPr>
              <a:t>kappaB</a:t>
            </a:r>
            <a:r>
              <a:rPr lang="en-US" dirty="0">
                <a:sym typeface="Wingdings" pitchFamily="48" charset="2"/>
              </a:rPr>
              <a:t> and </a:t>
            </a:r>
            <a:r>
              <a:rPr lang="en-US" dirty="0" err="1">
                <a:sym typeface="Wingdings" pitchFamily="48" charset="2"/>
              </a:rPr>
              <a:t>cyclin</a:t>
            </a:r>
            <a:r>
              <a:rPr lang="en-US" dirty="0">
                <a:sym typeface="Wingdings" pitchFamily="48" charset="2"/>
              </a:rPr>
              <a:t> D1. The possibility of inhibiting the action of NF-</a:t>
            </a:r>
            <a:r>
              <a:rPr lang="en-US" dirty="0" err="1">
                <a:sym typeface="Wingdings" pitchFamily="48" charset="2"/>
              </a:rPr>
              <a:t>kappaB</a:t>
            </a:r>
            <a:r>
              <a:rPr lang="en-US" dirty="0">
                <a:sym typeface="Wingdings" pitchFamily="48" charset="2"/>
              </a:rPr>
              <a:t> as a cancer therapy is being pursued. </a:t>
            </a:r>
          </a:p>
          <a:p>
            <a:endParaRPr lang="en-US" dirty="0">
              <a:sym typeface="Wingdings" pitchFamily="48" charset="2"/>
            </a:endParaRPr>
          </a:p>
          <a:p>
            <a:endParaRPr lang="en-US" dirty="0">
              <a:sym typeface="Wingdings" pitchFamily="48" charset="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60707-7295-4204-A0A8-D2DC18667D83}" type="slidenum">
              <a:rPr lang="en-US"/>
              <a:pPr/>
              <a:t>44</a:t>
            </a:fld>
            <a:endParaRPr lang="en-US"/>
          </a:p>
        </p:txBody>
      </p:sp>
      <p:sp>
        <p:nvSpPr>
          <p:cNvPr id="1072130" name="Rectangle 2"/>
          <p:cNvSpPr>
            <a:spLocks noGrp="1" noRot="1" noChangeAspect="1" noChangeArrowheads="1" noTextEdit="1"/>
          </p:cNvSpPr>
          <p:nvPr>
            <p:ph type="sldImg"/>
          </p:nvPr>
        </p:nvSpPr>
        <p:spPr>
          <a:ln/>
        </p:spPr>
      </p:sp>
      <p:sp>
        <p:nvSpPr>
          <p:cNvPr id="1072131" name="Rectangle 3"/>
          <p:cNvSpPr>
            <a:spLocks noGrp="1" noChangeArrowheads="1"/>
          </p:cNvSpPr>
          <p:nvPr>
            <p:ph type="body" idx="1"/>
          </p:nvPr>
        </p:nvSpPr>
        <p:spPr/>
        <p:txBody>
          <a:bodyPr/>
          <a:lstStyle/>
          <a:p>
            <a:r>
              <a:rPr lang="en-US" dirty="0"/>
              <a:t>An increase in cell division is one example of a cellular response at the end of a signal transduction pathway. Epidermal growth factor (EGF) is a signal molecule that leads to an increase in the activity of transcription factor NF-</a:t>
            </a:r>
            <a:r>
              <a:rPr lang="en-US" dirty="0" err="1"/>
              <a:t>kappaB</a:t>
            </a:r>
            <a:r>
              <a:rPr lang="en-US" dirty="0"/>
              <a:t>. NF-</a:t>
            </a:r>
            <a:r>
              <a:rPr lang="en-US" dirty="0" err="1"/>
              <a:t>kappaB</a:t>
            </a:r>
            <a:r>
              <a:rPr lang="en-US" dirty="0"/>
              <a:t> increases transcription of the gene for </a:t>
            </a:r>
            <a:r>
              <a:rPr lang="en-US" dirty="0" err="1"/>
              <a:t>cyclin</a:t>
            </a:r>
            <a:r>
              <a:rPr lang="en-US" dirty="0"/>
              <a:t> D1. </a:t>
            </a:r>
            <a:r>
              <a:rPr lang="en-US" dirty="0" err="1"/>
              <a:t>Cyclin</a:t>
            </a:r>
            <a:r>
              <a:rPr lang="en-US" dirty="0"/>
              <a:t> D1 promotes progress through the cell cycle at the G1 </a:t>
            </a:r>
            <a:r>
              <a:rPr lang="en-US" dirty="0">
                <a:sym typeface="Symbol" pitchFamily="1" charset="2"/>
              </a:rPr>
              <a:t> </a:t>
            </a:r>
            <a:r>
              <a:rPr lang="en-US" dirty="0">
                <a:sym typeface="Wingdings" pitchFamily="48" charset="2"/>
              </a:rPr>
              <a:t>S transition, through deactivation of retinoblastoma (</a:t>
            </a:r>
            <a:r>
              <a:rPr lang="en-US" dirty="0" err="1">
                <a:sym typeface="Wingdings" pitchFamily="48" charset="2"/>
              </a:rPr>
              <a:t>Rb</a:t>
            </a:r>
            <a:r>
              <a:rPr lang="en-US" dirty="0">
                <a:sym typeface="Wingdings" pitchFamily="48" charset="2"/>
              </a:rPr>
              <a:t>) protein. This pathway leads to the uncontrolled growth of estrogen-receptor negative (ER-negative) breast cancer cells. ER-negative cells have higher levels of EGF receptors and thus produce elevated levels of NF-</a:t>
            </a:r>
            <a:r>
              <a:rPr lang="en-US" dirty="0" err="1">
                <a:sym typeface="Wingdings" pitchFamily="48" charset="2"/>
              </a:rPr>
              <a:t>kappaB</a:t>
            </a:r>
            <a:r>
              <a:rPr lang="en-US" dirty="0">
                <a:sym typeface="Wingdings" pitchFamily="48" charset="2"/>
              </a:rPr>
              <a:t> and </a:t>
            </a:r>
            <a:r>
              <a:rPr lang="en-US" dirty="0" err="1">
                <a:sym typeface="Wingdings" pitchFamily="48" charset="2"/>
              </a:rPr>
              <a:t>cyclin</a:t>
            </a:r>
            <a:r>
              <a:rPr lang="en-US" dirty="0">
                <a:sym typeface="Wingdings" pitchFamily="48" charset="2"/>
              </a:rPr>
              <a:t> D1. The possibility of inhibiting the action of NF-</a:t>
            </a:r>
            <a:r>
              <a:rPr lang="en-US" dirty="0" err="1">
                <a:sym typeface="Wingdings" pitchFamily="48" charset="2"/>
              </a:rPr>
              <a:t>kappaB</a:t>
            </a:r>
            <a:r>
              <a:rPr lang="en-US" dirty="0">
                <a:sym typeface="Wingdings" pitchFamily="48" charset="2"/>
              </a:rPr>
              <a:t> as a cancer therapy is being pursued. </a:t>
            </a:r>
          </a:p>
          <a:p>
            <a:endParaRPr lang="en-US" dirty="0">
              <a:sym typeface="Wingdings" pitchFamily="48" charset="2"/>
            </a:endParaRPr>
          </a:p>
          <a:p>
            <a:endParaRPr lang="en-US" b="1"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80EEEA-283F-43D2-9434-F8735159C211}" type="slidenum">
              <a:rPr lang="en-US"/>
              <a:pPr/>
              <a:t>45</a:t>
            </a:fld>
            <a:endParaRPr lang="en-US"/>
          </a:p>
        </p:txBody>
      </p:sp>
      <p:sp>
        <p:nvSpPr>
          <p:cNvPr id="1003522" name="Rectangle 2"/>
          <p:cNvSpPr>
            <a:spLocks noGrp="1" noRot="1" noChangeAspect="1" noChangeArrowheads="1" noTextEdit="1"/>
          </p:cNvSpPr>
          <p:nvPr>
            <p:ph type="sldImg"/>
          </p:nvPr>
        </p:nvSpPr>
        <p:spPr>
          <a:ln/>
        </p:spPr>
      </p:sp>
      <p:sp>
        <p:nvSpPr>
          <p:cNvPr id="1003523" name="Rectangle 3"/>
          <p:cNvSpPr>
            <a:spLocks noGrp="1" noChangeArrowheads="1"/>
          </p:cNvSpPr>
          <p:nvPr>
            <p:ph type="body" idx="1"/>
          </p:nvPr>
        </p:nvSpPr>
        <p:spPr/>
        <p:txBody>
          <a:bodyPr/>
          <a:lstStyle/>
          <a:p>
            <a:r>
              <a:rPr lang="en-US"/>
              <a:t>Figure 11.12 A signal transduction pathway that turns on a gene.</a:t>
            </a:r>
          </a:p>
          <a:p>
            <a:r>
              <a:rPr lang="en-US"/>
              <a:t>This figure represents a signal transduction pathway that leads to transcription of a specific gene to promote a cellular response. </a:t>
            </a:r>
          </a:p>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FD6836-898D-4E8A-A225-69BAFA4CD504}" type="slidenum">
              <a:rPr lang="en-US"/>
              <a:pPr/>
              <a:t>46</a:t>
            </a:fld>
            <a:endParaRPr lang="en-US"/>
          </a:p>
        </p:txBody>
      </p:sp>
      <p:sp>
        <p:nvSpPr>
          <p:cNvPr id="1007618" name="Rectangle 2"/>
          <p:cNvSpPr>
            <a:spLocks noGrp="1" noRot="1" noChangeAspect="1" noChangeArrowheads="1" noTextEdit="1"/>
          </p:cNvSpPr>
          <p:nvPr>
            <p:ph type="sldImg"/>
          </p:nvPr>
        </p:nvSpPr>
        <p:spPr>
          <a:ln/>
        </p:spPr>
      </p:sp>
      <p:sp>
        <p:nvSpPr>
          <p:cNvPr id="1007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1BE21D-5729-4038-AE80-16FBC5906B9A}" type="slidenum">
              <a:rPr lang="en-US"/>
              <a:pPr/>
              <a:t>47</a:t>
            </a:fld>
            <a:endParaRPr lang="en-US"/>
          </a:p>
        </p:txBody>
      </p:sp>
      <p:sp>
        <p:nvSpPr>
          <p:cNvPr id="919554" name="Rectangle 2"/>
          <p:cNvSpPr>
            <a:spLocks noGrp="1" noRot="1" noChangeAspect="1" noChangeArrowheads="1" noTextEdit="1"/>
          </p:cNvSpPr>
          <p:nvPr>
            <p:ph type="sldImg"/>
          </p:nvPr>
        </p:nvSpPr>
        <p:spPr>
          <a:ln/>
        </p:spPr>
      </p:sp>
      <p:sp>
        <p:nvSpPr>
          <p:cNvPr id="9195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270475-CD77-450D-8431-AB5720F76F6F}" type="slidenum">
              <a:rPr lang="en-US"/>
              <a:pPr/>
              <a:t>48</a:t>
            </a:fld>
            <a:endParaRPr lang="en-US"/>
          </a:p>
        </p:txBody>
      </p:sp>
      <p:sp>
        <p:nvSpPr>
          <p:cNvPr id="1009666" name="Rectangle 2"/>
          <p:cNvSpPr>
            <a:spLocks noGrp="1" noRot="1" noChangeAspect="1" noChangeArrowheads="1" noTextEdit="1"/>
          </p:cNvSpPr>
          <p:nvPr>
            <p:ph type="sldImg"/>
          </p:nvPr>
        </p:nvSpPr>
        <p:spPr>
          <a:ln/>
        </p:spPr>
      </p:sp>
      <p:sp>
        <p:nvSpPr>
          <p:cNvPr id="1009667" name="Rectangle 3"/>
          <p:cNvSpPr>
            <a:spLocks noGrp="1" noChangeArrowheads="1"/>
          </p:cNvSpPr>
          <p:nvPr>
            <p:ph type="body" idx="1"/>
          </p:nvPr>
        </p:nvSpPr>
        <p:spPr/>
        <p:txBody>
          <a:bodyPr/>
          <a:lstStyle/>
          <a:p>
            <a:r>
              <a:rPr lang="en-US"/>
              <a:t>Figure 11.14 Growth of a carrot plant from a differentiated root cell.</a:t>
            </a:r>
          </a:p>
          <a:p>
            <a:r>
              <a:rPr lang="en-US"/>
              <a:t>This figure shows how an entire plant can be produced from a single root cell. </a:t>
            </a:r>
          </a:p>
          <a:p>
            <a:endParaRPr lang="en-US"/>
          </a:p>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BC816D-8F39-4BC6-BAA3-A5F7EA71F8C1}" type="slidenum">
              <a:rPr lang="en-US"/>
              <a:pPr/>
              <a:t>49</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r>
              <a:rPr lang="en-US" dirty="0"/>
              <a:t>Since nuclear transplantation requires both an egg and nuclear donor, the resulting cloned animal may have differences in mitochondrial genes, as these are derived from the egg donor. </a:t>
            </a:r>
          </a:p>
          <a:p>
            <a:r>
              <a:rPr lang="en-US" dirty="0"/>
              <a:t>While nuclear changes related to differentiation were successfully reversed in producing Dolly, the chromosomes she received retained a significant characteristic from the donor adult that may have shortened her lifespan. These chromosomes were reduced in size, having lost DNA at the ends, or telomeres. The telomeres tend to shorten over successive cell divisions, as lagging strand synthesis may not be completed during DNA replication. Telomeres are repeated sequences that do not carry genes, but the loss can continue into the adjacent gene regions. Shortening of telomeres has been related to aging and to limiting of cell division. Dolly lived to about half her full life expectancy, contracting a contagious lung disease caused by a virus. It has been proposed that the shorter length of her chromosomes may have contributed to her reduced lifespan. </a:t>
            </a:r>
          </a:p>
          <a:p>
            <a:endParaRPr lang="en-US" dirty="0"/>
          </a:p>
          <a:p>
            <a:r>
              <a:rPr lang="en-US" dirty="0"/>
              <a:t>For the Discovery Video Cloning, go to Animation and Video Files.</a:t>
            </a:r>
          </a:p>
          <a:p>
            <a:r>
              <a:rPr lang="en-US" dirty="0"/>
              <a:t>For the BLAST Animation Stem Cells, go to Animation and Video Files.</a:t>
            </a:r>
          </a:p>
          <a:p>
            <a:endParaRPr lang="en-US" dirty="0"/>
          </a:p>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DAC063-0A6B-463C-85F8-2D429236FD52}" type="slidenum">
              <a:rPr lang="en-US"/>
              <a:pPr/>
              <a:t>50</a:t>
            </a:fld>
            <a:endParaRPr lang="en-US"/>
          </a:p>
        </p:txBody>
      </p:sp>
      <p:sp>
        <p:nvSpPr>
          <p:cNvPr id="1011714" name="Rectangle 2"/>
          <p:cNvSpPr>
            <a:spLocks noGrp="1" noRot="1" noChangeAspect="1" noChangeArrowheads="1" noTextEdit="1"/>
          </p:cNvSpPr>
          <p:nvPr>
            <p:ph type="sldImg"/>
          </p:nvPr>
        </p:nvSpPr>
        <p:spPr>
          <a:ln/>
        </p:spPr>
      </p:sp>
      <p:sp>
        <p:nvSpPr>
          <p:cNvPr id="1011715" name="Rectangle 3"/>
          <p:cNvSpPr>
            <a:spLocks noGrp="1" noChangeArrowheads="1"/>
          </p:cNvSpPr>
          <p:nvPr>
            <p:ph type="body" idx="1"/>
          </p:nvPr>
        </p:nvSpPr>
        <p:spPr/>
        <p:txBody>
          <a:bodyPr/>
          <a:lstStyle/>
          <a:p>
            <a:r>
              <a:rPr lang="en-US"/>
              <a:t>Figure 11.15 Nuclear transplantation for cloning.</a:t>
            </a:r>
          </a:p>
          <a:p>
            <a:r>
              <a:rPr lang="en-US"/>
              <a:t>This figure distinguishes between reproductive and therapeutic cloning. </a:t>
            </a:r>
          </a:p>
          <a:p>
            <a:endParaRPr lang="en-US"/>
          </a:p>
          <a:p>
            <a:endParaRPr lang="en-US"/>
          </a:p>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588D2D-10FA-49D3-852E-3F5C5642998C}" type="slidenum">
              <a:rPr lang="en-US"/>
              <a:pPr/>
              <a:t>51</a:t>
            </a:fld>
            <a:endParaRPr lang="en-US"/>
          </a:p>
        </p:txBody>
      </p:sp>
      <p:sp>
        <p:nvSpPr>
          <p:cNvPr id="1013762" name="Rectangle 2"/>
          <p:cNvSpPr>
            <a:spLocks noGrp="1" noRot="1" noChangeAspect="1" noChangeArrowheads="1" noTextEdit="1"/>
          </p:cNvSpPr>
          <p:nvPr>
            <p:ph type="sldImg"/>
          </p:nvPr>
        </p:nvSpPr>
        <p:spPr>
          <a:ln/>
        </p:spPr>
      </p:sp>
      <p:sp>
        <p:nvSpPr>
          <p:cNvPr id="1013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745AF3-931C-4909-9537-C6EBD9B75838}" type="slidenum">
              <a:rPr lang="en-US"/>
              <a:pPr/>
              <a:t>52</a:t>
            </a:fld>
            <a:endParaRPr lang="en-US"/>
          </a:p>
        </p:txBody>
      </p:sp>
      <p:sp>
        <p:nvSpPr>
          <p:cNvPr id="1015810" name="Rectangle 2"/>
          <p:cNvSpPr>
            <a:spLocks noGrp="1" noRot="1" noChangeAspect="1" noChangeArrowheads="1" noTextEdit="1"/>
          </p:cNvSpPr>
          <p:nvPr>
            <p:ph type="sldImg"/>
          </p:nvPr>
        </p:nvSpPr>
        <p:spPr>
          <a:ln/>
        </p:spPr>
      </p:sp>
      <p:sp>
        <p:nvSpPr>
          <p:cNvPr id="1015811" name="Rectangle 3"/>
          <p:cNvSpPr>
            <a:spLocks noGrp="1" noChangeArrowheads="1"/>
          </p:cNvSpPr>
          <p:nvPr>
            <p:ph type="body" idx="1"/>
          </p:nvPr>
        </p:nvSpPr>
        <p:spPr/>
        <p:txBody>
          <a:bodyPr/>
          <a:lstStyle/>
          <a:p>
            <a:r>
              <a:rPr lang="en-US" dirty="0"/>
              <a:t>Figure 11.16 CC, the world’s first cloned cat (right), and her lone parent (left).</a:t>
            </a:r>
          </a:p>
          <a:p>
            <a:r>
              <a:rPr lang="en-US" dirty="0"/>
              <a:t>The cat named CC (Carbon Copy) inherited a calico coat from her parent, but the pattern differs due to random inactivation of X chromosomes (see Module 11.4). This shows that developmental differences can occur between a clone and its parent. </a:t>
            </a:r>
          </a:p>
          <a:p>
            <a:endParaRPr lang="en-US" dirty="0"/>
          </a:p>
          <a:p>
            <a:endParaRPr lang="en-US" dirty="0"/>
          </a:p>
          <a:p>
            <a:endParaRPr lang="en-US" dirty="0"/>
          </a:p>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D14287-E50E-4B51-8663-0C2EDB9EF38B}" type="slidenum">
              <a:rPr lang="en-US"/>
              <a:pPr/>
              <a:t>53</a:t>
            </a:fld>
            <a:endParaRPr lang="en-US"/>
          </a:p>
        </p:txBody>
      </p:sp>
      <p:sp>
        <p:nvSpPr>
          <p:cNvPr id="1017858" name="Rectangle 2"/>
          <p:cNvSpPr>
            <a:spLocks noGrp="1" noRot="1" noChangeAspect="1" noChangeArrowheads="1" noTextEdit="1"/>
          </p:cNvSpPr>
          <p:nvPr>
            <p:ph type="sldImg"/>
          </p:nvPr>
        </p:nvSpPr>
        <p:spPr>
          <a:ln/>
        </p:spPr>
      </p:sp>
      <p:sp>
        <p:nvSpPr>
          <p:cNvPr id="10178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6DA8FA-0903-45BA-99B6-F4A92557CE74}" type="slidenum">
              <a:rPr lang="en-US"/>
              <a:pPr/>
              <a:t>54</a:t>
            </a:fld>
            <a:endParaRPr lang="en-US"/>
          </a:p>
        </p:txBody>
      </p:sp>
      <p:sp>
        <p:nvSpPr>
          <p:cNvPr id="1019906" name="Rectangle 2"/>
          <p:cNvSpPr>
            <a:spLocks noGrp="1" noRot="1" noChangeAspect="1" noChangeArrowheads="1" noTextEdit="1"/>
          </p:cNvSpPr>
          <p:nvPr>
            <p:ph type="sldImg"/>
          </p:nvPr>
        </p:nvSpPr>
        <p:spPr>
          <a:ln/>
        </p:spPr>
      </p:sp>
      <p:sp>
        <p:nvSpPr>
          <p:cNvPr id="1019907" name="Rectangle 3"/>
          <p:cNvSpPr>
            <a:spLocks noGrp="1" noChangeArrowheads="1"/>
          </p:cNvSpPr>
          <p:nvPr>
            <p:ph type="body" idx="1"/>
          </p:nvPr>
        </p:nvSpPr>
        <p:spPr/>
        <p:txBody>
          <a:bodyPr/>
          <a:lstStyle/>
          <a:p>
            <a:r>
              <a:rPr lang="en-US"/>
              <a:t>Figure 11.17 Differentiation of stem cells in culture.</a:t>
            </a:r>
          </a:p>
          <a:p>
            <a:r>
              <a:rPr lang="en-US"/>
              <a:t>This figure emphasizes the versatility of embryonic stem cells in producing multiple cell types, in contrast to the more limited potential of adult stem cells. </a:t>
            </a:r>
          </a:p>
          <a:p>
            <a:endParaRPr lang="en-US"/>
          </a:p>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5C40E8-49CE-4EDB-AB32-F3A7B51F3E4D}" type="slidenum">
              <a:rPr lang="en-US"/>
              <a:pPr/>
              <a:t>55</a:t>
            </a:fld>
            <a:endParaRPr lang="en-US"/>
          </a:p>
        </p:txBody>
      </p:sp>
      <p:sp>
        <p:nvSpPr>
          <p:cNvPr id="1021954" name="Rectangle 2"/>
          <p:cNvSpPr>
            <a:spLocks noGrp="1" noRot="1" noChangeAspect="1" noChangeArrowheads="1" noTextEdit="1"/>
          </p:cNvSpPr>
          <p:nvPr>
            <p:ph type="sldImg"/>
          </p:nvPr>
        </p:nvSpPr>
        <p:spPr>
          <a:ln/>
        </p:spPr>
      </p:sp>
      <p:sp>
        <p:nvSpPr>
          <p:cNvPr id="1021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16A3A4-5CF7-4F46-BC09-4A70EC2F29A8}" type="slidenum">
              <a:rPr lang="en-US"/>
              <a:pPr/>
              <a:t>56</a:t>
            </a:fld>
            <a:endParaRPr lang="en-US"/>
          </a:p>
        </p:txBody>
      </p:sp>
      <p:sp>
        <p:nvSpPr>
          <p:cNvPr id="927746" name="Rectangle 2"/>
          <p:cNvSpPr>
            <a:spLocks noGrp="1" noRot="1" noChangeAspect="1" noChangeArrowheads="1" noTextEdit="1"/>
          </p:cNvSpPr>
          <p:nvPr>
            <p:ph type="sldImg"/>
          </p:nvPr>
        </p:nvSpPr>
        <p:spPr>
          <a:ln/>
        </p:spPr>
      </p:sp>
      <p:sp>
        <p:nvSpPr>
          <p:cNvPr id="927747" name="Rectangle 3"/>
          <p:cNvSpPr>
            <a:spLocks noGrp="1" noChangeArrowheads="1"/>
          </p:cNvSpPr>
          <p:nvPr>
            <p:ph type="body" idx="1"/>
          </p:nvPr>
        </p:nvSpPr>
        <p:spPr/>
        <p:txBody>
          <a:bodyPr/>
          <a:lstStyle/>
          <a:p>
            <a:r>
              <a:rPr lang="en-US" dirty="0"/>
              <a:t>The following analogy can be used to compare the rate of cell division to the speed of a car. A proto-oncogene is like the accelerator. When mutated to form an </a:t>
            </a:r>
            <a:r>
              <a:rPr lang="en-US" dirty="0" err="1"/>
              <a:t>oncogene</a:t>
            </a:r>
            <a:r>
              <a:rPr lang="en-US" dirty="0"/>
              <a:t>, it is as if the accelerator is pushed to the floor so that the speed of cell growth is even faster. Tumor-suppressor genes are like the brakes. If the brake lines are cut, the speed increases as the vehicle is out of control. </a:t>
            </a:r>
          </a:p>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2A2B8-2934-44F7-B27F-C9149878558C}" type="slidenum">
              <a:rPr lang="en-US"/>
              <a:pPr/>
              <a:t>57</a:t>
            </a:fld>
            <a:endParaRPr lang="en-US"/>
          </a:p>
        </p:txBody>
      </p:sp>
      <p:sp>
        <p:nvSpPr>
          <p:cNvPr id="1062914" name="Rectangle 2"/>
          <p:cNvSpPr>
            <a:spLocks noGrp="1" noRot="1" noChangeAspect="1" noChangeArrowheads="1" noTextEdit="1"/>
          </p:cNvSpPr>
          <p:nvPr>
            <p:ph type="sldImg"/>
          </p:nvPr>
        </p:nvSpPr>
        <p:spPr>
          <a:ln/>
        </p:spPr>
      </p:sp>
      <p:sp>
        <p:nvSpPr>
          <p:cNvPr id="1062915" name="Rectangle 3"/>
          <p:cNvSpPr>
            <a:spLocks noGrp="1" noChangeArrowheads="1"/>
          </p:cNvSpPr>
          <p:nvPr>
            <p:ph type="body" idx="1"/>
          </p:nvPr>
        </p:nvSpPr>
        <p:spPr/>
        <p:txBody>
          <a:bodyPr/>
          <a:lstStyle/>
          <a:p>
            <a:r>
              <a:rPr lang="en-US" i="1" dirty="0" err="1"/>
              <a:t>Myc</a:t>
            </a:r>
            <a:r>
              <a:rPr lang="en-US" dirty="0"/>
              <a:t> is an example of an </a:t>
            </a:r>
            <a:r>
              <a:rPr lang="en-US" dirty="0" err="1"/>
              <a:t>oncogene</a:t>
            </a:r>
            <a:r>
              <a:rPr lang="en-US" dirty="0"/>
              <a:t>. The </a:t>
            </a:r>
            <a:r>
              <a:rPr lang="en-US" i="1" dirty="0" err="1"/>
              <a:t>Myc</a:t>
            </a:r>
            <a:r>
              <a:rPr lang="en-US" dirty="0"/>
              <a:t> gene codes for a transcription factor that influences the activity of 15% of human genes. If mutated, the effect is to increase transcription and accelerate cell division.  </a:t>
            </a:r>
          </a:p>
          <a:p>
            <a:endParaRPr lang="en-US" dirty="0"/>
          </a:p>
          <a:p>
            <a:endParaRPr lang="en-US" dirty="0"/>
          </a:p>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D43265-E93A-44A0-A2F7-688D5D29CF46}" type="slidenum">
              <a:rPr lang="en-US"/>
              <a:pPr/>
              <a:t>58</a:t>
            </a:fld>
            <a:endParaRPr lang="en-US"/>
          </a:p>
        </p:txBody>
      </p:sp>
      <p:sp>
        <p:nvSpPr>
          <p:cNvPr id="1060866" name="Rectangle 2"/>
          <p:cNvSpPr>
            <a:spLocks noGrp="1" noRot="1" noChangeAspect="1" noChangeArrowheads="1" noTextEdit="1"/>
          </p:cNvSpPr>
          <p:nvPr>
            <p:ph type="sldImg"/>
          </p:nvPr>
        </p:nvSpPr>
        <p:spPr>
          <a:ln/>
        </p:spPr>
      </p:sp>
      <p:sp>
        <p:nvSpPr>
          <p:cNvPr id="1060867" name="Rectangle 3"/>
          <p:cNvSpPr>
            <a:spLocks noGrp="1" noChangeArrowheads="1"/>
          </p:cNvSpPr>
          <p:nvPr>
            <p:ph type="body" idx="1"/>
          </p:nvPr>
        </p:nvSpPr>
        <p:spPr/>
        <p:txBody>
          <a:bodyPr/>
          <a:lstStyle/>
          <a:p>
            <a:r>
              <a:rPr lang="en-US" dirty="0"/>
              <a:t>An example of a tumor suppressor is the gene for retinoblastoma (</a:t>
            </a:r>
            <a:r>
              <a:rPr lang="en-US" i="1" dirty="0" err="1"/>
              <a:t>Rb</a:t>
            </a:r>
            <a:r>
              <a:rPr lang="en-US" dirty="0"/>
              <a:t>). </a:t>
            </a:r>
            <a:r>
              <a:rPr lang="en-US" dirty="0" err="1"/>
              <a:t>Rb</a:t>
            </a:r>
            <a:r>
              <a:rPr lang="en-US" dirty="0"/>
              <a:t> protein controls the G1 </a:t>
            </a:r>
            <a:r>
              <a:rPr lang="en-US" dirty="0">
                <a:cs typeface="Times New Roman" pitchFamily="48" charset="0"/>
                <a:sym typeface="Symbol" pitchFamily="1" charset="2"/>
              </a:rPr>
              <a:t></a:t>
            </a:r>
            <a:r>
              <a:rPr lang="en-US" dirty="0">
                <a:cs typeface="Times New Roman" pitchFamily="48" charset="0"/>
                <a:sym typeface="Wingdings" pitchFamily="48" charset="2"/>
              </a:rPr>
              <a:t> </a:t>
            </a:r>
            <a:r>
              <a:rPr lang="en-US" dirty="0">
                <a:sym typeface="Wingdings" pitchFamily="48" charset="2"/>
              </a:rPr>
              <a:t>S transition. Heterozygous individuals that have one mutated copy and one normal copy of </a:t>
            </a:r>
            <a:r>
              <a:rPr lang="en-US" i="1" dirty="0" err="1">
                <a:sym typeface="Wingdings" pitchFamily="48" charset="2"/>
              </a:rPr>
              <a:t>Rb</a:t>
            </a:r>
            <a:r>
              <a:rPr lang="en-US" dirty="0">
                <a:sym typeface="Wingdings" pitchFamily="48" charset="2"/>
              </a:rPr>
              <a:t> can develop the disease when their normal copy undergoes mutation. This happens in the tissue of the eye, where tumors of the retina form. </a:t>
            </a:r>
            <a:endParaRPr lang="en-US" dirty="0"/>
          </a:p>
          <a:p>
            <a:endParaRPr lang="en-US" dirty="0"/>
          </a:p>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AD8EE5-604A-4B09-855D-83793C8C4F33}" type="slidenum">
              <a:rPr lang="en-US"/>
              <a:pPr/>
              <a:t>59</a:t>
            </a:fld>
            <a:endParaRPr lang="en-US"/>
          </a:p>
        </p:txBody>
      </p:sp>
      <p:sp>
        <p:nvSpPr>
          <p:cNvPr id="1024002" name="Rectangle 2"/>
          <p:cNvSpPr>
            <a:spLocks noGrp="1" noRot="1" noChangeAspect="1" noChangeArrowheads="1" noTextEdit="1"/>
          </p:cNvSpPr>
          <p:nvPr>
            <p:ph type="sldImg"/>
          </p:nvPr>
        </p:nvSpPr>
        <p:spPr>
          <a:ln/>
        </p:spPr>
      </p:sp>
      <p:sp>
        <p:nvSpPr>
          <p:cNvPr id="1024003" name="Rectangle 3"/>
          <p:cNvSpPr>
            <a:spLocks noGrp="1" noChangeArrowheads="1"/>
          </p:cNvSpPr>
          <p:nvPr>
            <p:ph type="body" idx="1"/>
          </p:nvPr>
        </p:nvSpPr>
        <p:spPr/>
        <p:txBody>
          <a:bodyPr/>
          <a:lstStyle/>
          <a:p>
            <a:r>
              <a:rPr lang="en-US"/>
              <a:t>Figure 11.18A Alternative ways to make oncogenes from a proto-oncogene (all leading to excessive cell growth).</a:t>
            </a:r>
          </a:p>
          <a:p>
            <a:r>
              <a:rPr lang="en-US"/>
              <a:t>This figure shows three ways that proto-oncogenes can be converted to oncogenes. </a:t>
            </a:r>
          </a:p>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0F0792-6F8C-4D9C-986D-5C7D2C035E67}" type="slidenum">
              <a:rPr lang="en-US"/>
              <a:pPr/>
              <a:t>60</a:t>
            </a:fld>
            <a:endParaRPr lang="en-US"/>
          </a:p>
        </p:txBody>
      </p:sp>
      <p:sp>
        <p:nvSpPr>
          <p:cNvPr id="1026050" name="Rectangle 2"/>
          <p:cNvSpPr>
            <a:spLocks noGrp="1" noRot="1" noChangeAspect="1" noChangeArrowheads="1" noTextEdit="1"/>
          </p:cNvSpPr>
          <p:nvPr>
            <p:ph type="sldImg"/>
          </p:nvPr>
        </p:nvSpPr>
        <p:spPr>
          <a:ln/>
        </p:spPr>
      </p:sp>
      <p:sp>
        <p:nvSpPr>
          <p:cNvPr id="1026051" name="Rectangle 3"/>
          <p:cNvSpPr>
            <a:spLocks noGrp="1" noChangeArrowheads="1"/>
          </p:cNvSpPr>
          <p:nvPr>
            <p:ph type="body" idx="1"/>
          </p:nvPr>
        </p:nvSpPr>
        <p:spPr/>
        <p:txBody>
          <a:bodyPr/>
          <a:lstStyle/>
          <a:p>
            <a:r>
              <a:rPr lang="en-US"/>
              <a:t>Figure 11.18B The effect of a mutation in a tumor-supressor gene.</a:t>
            </a:r>
          </a:p>
          <a:p>
            <a:r>
              <a:rPr lang="en-US"/>
              <a:t>Tumor suppressor genes usually code for proteins that inhibit cell division. A mutated form causes the production of a nonfunctional protein that no longer controls cell growth. </a:t>
            </a:r>
          </a:p>
          <a:p>
            <a:endParaRPr lang="en-US"/>
          </a:p>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4B077C-4E93-493E-9888-34AEE10C51A0}" type="slidenum">
              <a:rPr lang="en-US"/>
              <a:pPr/>
              <a:t>61</a:t>
            </a:fld>
            <a:endParaRPr lang="en-US"/>
          </a:p>
        </p:txBody>
      </p:sp>
      <p:sp>
        <p:nvSpPr>
          <p:cNvPr id="1034242" name="Rectangle 2"/>
          <p:cNvSpPr>
            <a:spLocks noGrp="1" noRot="1" noChangeAspect="1" noChangeArrowheads="1" noTextEdit="1"/>
          </p:cNvSpPr>
          <p:nvPr>
            <p:ph type="sldImg"/>
          </p:nvPr>
        </p:nvSpPr>
        <p:spPr>
          <a:ln/>
        </p:spPr>
      </p:sp>
      <p:sp>
        <p:nvSpPr>
          <p:cNvPr id="10342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380C45-EDF7-4E3F-8058-6BB0F49490E5}" type="slidenum">
              <a:rPr lang="en-US"/>
              <a:pPr/>
              <a:t>62</a:t>
            </a:fld>
            <a:endParaRPr lang="en-US"/>
          </a:p>
        </p:txBody>
      </p:sp>
      <p:sp>
        <p:nvSpPr>
          <p:cNvPr id="1030146" name="Rectangle 2"/>
          <p:cNvSpPr>
            <a:spLocks noGrp="1" noRot="1" noChangeAspect="1" noChangeArrowheads="1" noTextEdit="1"/>
          </p:cNvSpPr>
          <p:nvPr>
            <p:ph type="sldImg"/>
          </p:nvPr>
        </p:nvSpPr>
        <p:spPr>
          <a:ln/>
        </p:spPr>
      </p:sp>
      <p:sp>
        <p:nvSpPr>
          <p:cNvPr id="1030147" name="Rectangle 3"/>
          <p:cNvSpPr>
            <a:spLocks noGrp="1" noChangeArrowheads="1"/>
          </p:cNvSpPr>
          <p:nvPr>
            <p:ph type="body" idx="1"/>
          </p:nvPr>
        </p:nvSpPr>
        <p:spPr/>
        <p:txBody>
          <a:bodyPr/>
          <a:lstStyle/>
          <a:p>
            <a:r>
              <a:rPr lang="en-US"/>
              <a:t>Figure 11.19A Stepwise development of a typical colon cancer.</a:t>
            </a:r>
          </a:p>
          <a:p>
            <a:r>
              <a:rPr lang="en-US"/>
              <a:t>This figure shows the activation of an oncogene and deactivation of tumor suppressor genes in a progression to malignant colon cancer.</a:t>
            </a:r>
          </a:p>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D325AC-80D9-46B4-B28B-439EC5BA9692}" type="slidenum">
              <a:rPr lang="en-US"/>
              <a:pPr/>
              <a:t>63</a:t>
            </a:fld>
            <a:endParaRPr lang="en-US"/>
          </a:p>
        </p:txBody>
      </p:sp>
      <p:sp>
        <p:nvSpPr>
          <p:cNvPr id="1032194" name="Rectangle 2"/>
          <p:cNvSpPr>
            <a:spLocks noGrp="1" noRot="1" noChangeAspect="1" noChangeArrowheads="1" noTextEdit="1"/>
          </p:cNvSpPr>
          <p:nvPr>
            <p:ph type="sldImg"/>
          </p:nvPr>
        </p:nvSpPr>
        <p:spPr>
          <a:ln/>
        </p:spPr>
      </p:sp>
      <p:sp>
        <p:nvSpPr>
          <p:cNvPr id="1032195" name="Rectangle 3"/>
          <p:cNvSpPr>
            <a:spLocks noGrp="1" noChangeArrowheads="1"/>
          </p:cNvSpPr>
          <p:nvPr>
            <p:ph type="body" idx="1"/>
          </p:nvPr>
        </p:nvSpPr>
        <p:spPr/>
        <p:txBody>
          <a:bodyPr/>
          <a:lstStyle/>
          <a:p>
            <a:r>
              <a:rPr lang="en-US"/>
              <a:t>Figure 11.19B Accumulation of mutations in the development of a cancer cell.</a:t>
            </a:r>
          </a:p>
          <a:p>
            <a:r>
              <a:rPr lang="en-US"/>
              <a:t>This figure emphasizes that the accumulation of mutations contributes to cancer development. </a:t>
            </a:r>
          </a:p>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E8CD0B-E7E1-4D50-B8A6-3A4E245B2A3A}" type="slidenum">
              <a:rPr lang="en-US"/>
              <a:pPr/>
              <a:t>64</a:t>
            </a:fld>
            <a:endParaRPr lang="en-US"/>
          </a:p>
        </p:txBody>
      </p:sp>
      <p:sp>
        <p:nvSpPr>
          <p:cNvPr id="1028098" name="Rectangle 2"/>
          <p:cNvSpPr>
            <a:spLocks noGrp="1" noRot="1" noChangeAspect="1" noChangeArrowheads="1" noTextEdit="1"/>
          </p:cNvSpPr>
          <p:nvPr>
            <p:ph type="sldImg"/>
          </p:nvPr>
        </p:nvSpPr>
        <p:spPr>
          <a:ln/>
        </p:spPr>
      </p:sp>
      <p:sp>
        <p:nvSpPr>
          <p:cNvPr id="1028099" name="Rectangle 3"/>
          <p:cNvSpPr>
            <a:spLocks noGrp="1" noChangeArrowheads="1"/>
          </p:cNvSpPr>
          <p:nvPr>
            <p:ph type="body" idx="1"/>
          </p:nvPr>
        </p:nvSpPr>
        <p:spPr/>
        <p:txBody>
          <a:bodyPr/>
          <a:lstStyle/>
          <a:p>
            <a:r>
              <a:rPr lang="en-US" dirty="0"/>
              <a:t>The </a:t>
            </a:r>
            <a:r>
              <a:rPr lang="en-US" i="1" dirty="0" err="1"/>
              <a:t>ras</a:t>
            </a:r>
            <a:r>
              <a:rPr lang="en-US" dirty="0"/>
              <a:t> gene product is a G protein (guanine nucleotide-binding protein) that is located on the inner surface of the plasma membrane. When a signal binds to a G protein-linked receptor on the outer surface, </a:t>
            </a:r>
            <a:r>
              <a:rPr lang="en-US" i="1" dirty="0" err="1"/>
              <a:t>ras</a:t>
            </a:r>
            <a:r>
              <a:rPr lang="en-US" dirty="0"/>
              <a:t> becomes activated by </a:t>
            </a:r>
            <a:r>
              <a:rPr lang="en-US" dirty="0" err="1"/>
              <a:t>guanosine</a:t>
            </a:r>
            <a:r>
              <a:rPr lang="en-US" dirty="0"/>
              <a:t> </a:t>
            </a:r>
            <a:r>
              <a:rPr lang="en-US" dirty="0" err="1"/>
              <a:t>triphosphate</a:t>
            </a:r>
            <a:r>
              <a:rPr lang="en-US" dirty="0"/>
              <a:t> (GTP) and in turn activates other proteins in a signal transduction pathway. The </a:t>
            </a:r>
            <a:r>
              <a:rPr lang="en-US" i="1" dirty="0" err="1"/>
              <a:t>ras</a:t>
            </a:r>
            <a:r>
              <a:rPr lang="en-US" dirty="0"/>
              <a:t> gene product normally responds to growth hormone binding to the receptor as part of a pathway leading to cell division. Mutations in the </a:t>
            </a:r>
            <a:r>
              <a:rPr lang="en-US" i="1" dirty="0" err="1"/>
              <a:t>ras</a:t>
            </a:r>
            <a:r>
              <a:rPr lang="en-US" dirty="0"/>
              <a:t> gene change the </a:t>
            </a:r>
            <a:r>
              <a:rPr lang="en-US" dirty="0" err="1"/>
              <a:t>ras</a:t>
            </a:r>
            <a:r>
              <a:rPr lang="en-US" dirty="0"/>
              <a:t> protein to a configuration that is always active, so that growth stimulation occurs even in the absence of hormone binding. </a:t>
            </a:r>
          </a:p>
          <a:p>
            <a:r>
              <a:rPr lang="en-US" dirty="0"/>
              <a:t>The p53 protein is a transcription factor that becomes activated when cells are subjected to stress, triggering responses that prevent damaged cells from duplicating. For example, active p53 stimulates transcription of the gene for p21, a protein that causes cell cycle arrest during G1 phase. Cells are therefore prevented from entering S phase where duplicating damaged DNA would lead to additional mutations. The p53 protein also influences apoptosis, or programmed cell death, giving a signal to eliminate cells with extensive DNA damage. Li-</a:t>
            </a:r>
            <a:r>
              <a:rPr lang="en-US" dirty="0" err="1"/>
              <a:t>Fraumeni</a:t>
            </a:r>
            <a:r>
              <a:rPr lang="en-US" dirty="0"/>
              <a:t> syndrome is caused by mutations in the </a:t>
            </a:r>
            <a:r>
              <a:rPr lang="en-US" i="1" dirty="0"/>
              <a:t>p53</a:t>
            </a:r>
            <a:r>
              <a:rPr lang="en-US" dirty="0"/>
              <a:t> gene. Individuals who are heterozygous for a </a:t>
            </a:r>
            <a:r>
              <a:rPr lang="en-US" i="1" dirty="0"/>
              <a:t>p53</a:t>
            </a:r>
            <a:r>
              <a:rPr lang="en-US" dirty="0"/>
              <a:t> mutation have a greater chance of developing cancer when their functional </a:t>
            </a:r>
            <a:r>
              <a:rPr lang="en-US" i="1" dirty="0"/>
              <a:t>p53</a:t>
            </a:r>
            <a:r>
              <a:rPr lang="en-US" dirty="0"/>
              <a:t> allele becomes mutated. </a:t>
            </a:r>
          </a:p>
          <a:p>
            <a:endParaRPr lang="en-US" dirty="0"/>
          </a:p>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D9471-428E-4259-8BF3-56664FFF4872}" type="slidenum">
              <a:rPr lang="en-US"/>
              <a:pPr/>
              <a:t>65</a:t>
            </a:fld>
            <a:endParaRPr lang="en-US"/>
          </a:p>
        </p:txBody>
      </p:sp>
      <p:sp>
        <p:nvSpPr>
          <p:cNvPr id="1074178" name="Rectangle 2"/>
          <p:cNvSpPr>
            <a:spLocks noGrp="1" noRot="1" noChangeAspect="1" noChangeArrowheads="1" noTextEdit="1"/>
          </p:cNvSpPr>
          <p:nvPr>
            <p:ph type="sldImg"/>
          </p:nvPr>
        </p:nvSpPr>
        <p:spPr>
          <a:ln/>
        </p:spPr>
      </p:sp>
      <p:sp>
        <p:nvSpPr>
          <p:cNvPr id="1074179" name="Rectangle 3"/>
          <p:cNvSpPr>
            <a:spLocks noGrp="1" noChangeArrowheads="1"/>
          </p:cNvSpPr>
          <p:nvPr>
            <p:ph type="body" idx="1"/>
          </p:nvPr>
        </p:nvSpPr>
        <p:spPr/>
        <p:txBody>
          <a:bodyPr/>
          <a:lstStyle/>
          <a:p>
            <a:r>
              <a:rPr lang="en-US" dirty="0"/>
              <a:t>The </a:t>
            </a:r>
            <a:r>
              <a:rPr lang="en-US" i="1" dirty="0" err="1"/>
              <a:t>ras</a:t>
            </a:r>
            <a:r>
              <a:rPr lang="en-US" dirty="0"/>
              <a:t> gene product is a G protein (guanine nucleotide-binding protein) that is located on the inner surface of the plasma membrane. When a signal binds to a G protein-linked receptor on the outer surface, </a:t>
            </a:r>
            <a:r>
              <a:rPr lang="en-US" i="1" dirty="0" err="1"/>
              <a:t>ras</a:t>
            </a:r>
            <a:r>
              <a:rPr lang="en-US" dirty="0"/>
              <a:t> becomes activated by </a:t>
            </a:r>
            <a:r>
              <a:rPr lang="en-US" dirty="0" err="1"/>
              <a:t>guanosine</a:t>
            </a:r>
            <a:r>
              <a:rPr lang="en-US" dirty="0"/>
              <a:t> </a:t>
            </a:r>
            <a:r>
              <a:rPr lang="en-US" dirty="0" err="1"/>
              <a:t>triphosphate</a:t>
            </a:r>
            <a:r>
              <a:rPr lang="en-US" dirty="0"/>
              <a:t> (GTP) and in turn activates other proteins in a signal transduction pathway. The </a:t>
            </a:r>
            <a:r>
              <a:rPr lang="en-US" i="1" dirty="0" err="1"/>
              <a:t>ras</a:t>
            </a:r>
            <a:r>
              <a:rPr lang="en-US" dirty="0"/>
              <a:t> gene product normally responds to growth hormone binding to the receptor as part of a pathway leading to cell division. Mutations in the </a:t>
            </a:r>
            <a:r>
              <a:rPr lang="en-US" i="1" dirty="0" err="1"/>
              <a:t>ras</a:t>
            </a:r>
            <a:r>
              <a:rPr lang="en-US" dirty="0"/>
              <a:t> gene change the </a:t>
            </a:r>
            <a:r>
              <a:rPr lang="en-US" dirty="0" err="1"/>
              <a:t>ras</a:t>
            </a:r>
            <a:r>
              <a:rPr lang="en-US" dirty="0"/>
              <a:t> protein to a configuration that is always active, so that growth stimulation occurs even in the absence of hormone binding. </a:t>
            </a:r>
          </a:p>
          <a:p>
            <a:r>
              <a:rPr lang="en-US" dirty="0"/>
              <a:t>The p53 protein is a transcription factor that becomes activated when cells are subjected to stress, triggering responses that prevent damaged cells from duplicating. For example, active p53 stimulates transcription of the gene for p21, a protein that causes cell cycle arrest during G1 phase. Cells are therefore prevented from entering S phase where duplicating damaged DNA would lead to additional mutations. The p53 protein also influences apoptosis, or programmed cell death, giving a signal to eliminate cells with extensive DNA damage. Li-</a:t>
            </a:r>
            <a:r>
              <a:rPr lang="en-US" dirty="0" err="1"/>
              <a:t>Fraumeni</a:t>
            </a:r>
            <a:r>
              <a:rPr lang="en-US" dirty="0"/>
              <a:t> syndrome is caused by mutations in the </a:t>
            </a:r>
            <a:r>
              <a:rPr lang="en-US" i="1" dirty="0"/>
              <a:t>p53</a:t>
            </a:r>
            <a:r>
              <a:rPr lang="en-US" dirty="0"/>
              <a:t> gene. Individuals who are heterozygous for a </a:t>
            </a:r>
            <a:r>
              <a:rPr lang="en-US" i="1" dirty="0"/>
              <a:t>p53</a:t>
            </a:r>
            <a:r>
              <a:rPr lang="en-US" dirty="0"/>
              <a:t> mutation have a greater chance of developing cancer when their functional </a:t>
            </a:r>
            <a:r>
              <a:rPr lang="en-US" i="1" dirty="0"/>
              <a:t>p53</a:t>
            </a:r>
            <a:r>
              <a:rPr lang="en-US" dirty="0"/>
              <a:t> allele becomes mutated.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7C09A3-8C89-4EAB-9CC8-06C605AC1181}" type="slidenum">
              <a:rPr lang="en-US"/>
              <a:pPr/>
              <a:t>66</a:t>
            </a:fld>
            <a:endParaRPr lang="en-US"/>
          </a:p>
        </p:txBody>
      </p:sp>
      <p:sp>
        <p:nvSpPr>
          <p:cNvPr id="1036290" name="Rectangle 2"/>
          <p:cNvSpPr>
            <a:spLocks noGrp="1" noRot="1" noChangeAspect="1" noChangeArrowheads="1" noTextEdit="1"/>
          </p:cNvSpPr>
          <p:nvPr>
            <p:ph type="sldImg"/>
          </p:nvPr>
        </p:nvSpPr>
        <p:spPr>
          <a:ln/>
        </p:spPr>
      </p:sp>
      <p:sp>
        <p:nvSpPr>
          <p:cNvPr id="1036291" name="Rectangle 3"/>
          <p:cNvSpPr>
            <a:spLocks noGrp="1" noChangeArrowheads="1"/>
          </p:cNvSpPr>
          <p:nvPr>
            <p:ph type="body" idx="1"/>
          </p:nvPr>
        </p:nvSpPr>
        <p:spPr/>
        <p:txBody>
          <a:bodyPr/>
          <a:lstStyle/>
          <a:p>
            <a:r>
              <a:rPr lang="en-US"/>
              <a:t>Figure 11.20A A stimulatory signal transduction pathway and the effect of an oncogene protein.</a:t>
            </a:r>
          </a:p>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17060-ECCF-4854-8B10-4AE6A6B1D48D}" type="slidenum">
              <a:rPr lang="en-US"/>
              <a:pPr/>
              <a:t>67</a:t>
            </a:fld>
            <a:endParaRPr lang="en-US"/>
          </a:p>
        </p:txBody>
      </p:sp>
      <p:sp>
        <p:nvSpPr>
          <p:cNvPr id="1038338" name="Rectangle 2"/>
          <p:cNvSpPr>
            <a:spLocks noGrp="1" noRot="1" noChangeAspect="1" noChangeArrowheads="1" noTextEdit="1"/>
          </p:cNvSpPr>
          <p:nvPr>
            <p:ph type="sldImg"/>
          </p:nvPr>
        </p:nvSpPr>
        <p:spPr>
          <a:ln/>
        </p:spPr>
      </p:sp>
      <p:sp>
        <p:nvSpPr>
          <p:cNvPr id="1038339" name="Rectangle 3"/>
          <p:cNvSpPr>
            <a:spLocks noGrp="1" noChangeArrowheads="1"/>
          </p:cNvSpPr>
          <p:nvPr>
            <p:ph type="body" idx="1"/>
          </p:nvPr>
        </p:nvSpPr>
        <p:spPr/>
        <p:txBody>
          <a:bodyPr/>
          <a:lstStyle/>
          <a:p>
            <a:r>
              <a:rPr lang="en-US"/>
              <a:t>Figure 11.20B An inhibitory signal transduction pathway and the effect of a faulty tumor-supressor protein.</a:t>
            </a:r>
          </a:p>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FF7609-433A-42D0-8639-74C154A80953}" type="slidenum">
              <a:rPr lang="en-US"/>
              <a:pPr/>
              <a:t>68</a:t>
            </a:fld>
            <a:endParaRPr lang="en-US"/>
          </a:p>
        </p:txBody>
      </p:sp>
      <p:sp>
        <p:nvSpPr>
          <p:cNvPr id="1040386" name="Rectangle 2"/>
          <p:cNvSpPr>
            <a:spLocks noGrp="1" noRot="1" noChangeAspect="1" noChangeArrowheads="1" noTextEdit="1"/>
          </p:cNvSpPr>
          <p:nvPr>
            <p:ph type="sldImg"/>
          </p:nvPr>
        </p:nvSpPr>
        <p:spPr>
          <a:ln/>
        </p:spPr>
      </p:sp>
      <p:sp>
        <p:nvSpPr>
          <p:cNvPr id="10403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2D3A0C-7258-480B-97DD-E551366482CC}" type="slidenum">
              <a:rPr lang="en-US"/>
              <a:pPr/>
              <a:t>69</a:t>
            </a:fld>
            <a:endParaRPr lang="en-US"/>
          </a:p>
        </p:txBody>
      </p:sp>
      <p:sp>
        <p:nvSpPr>
          <p:cNvPr id="1042434" name="Rectangle 2"/>
          <p:cNvSpPr>
            <a:spLocks noGrp="1" noRot="1" noChangeAspect="1" noChangeArrowheads="1" noTextEdit="1"/>
          </p:cNvSpPr>
          <p:nvPr>
            <p:ph type="sldImg"/>
          </p:nvPr>
        </p:nvSpPr>
        <p:spPr>
          <a:ln/>
        </p:spPr>
      </p:sp>
      <p:sp>
        <p:nvSpPr>
          <p:cNvPr id="1042435" name="Rectangle 3"/>
          <p:cNvSpPr>
            <a:spLocks noGrp="1" noChangeArrowheads="1"/>
          </p:cNvSpPr>
          <p:nvPr>
            <p:ph type="body" idx="1"/>
          </p:nvPr>
        </p:nvSpPr>
        <p:spPr/>
        <p:txBody>
          <a:bodyPr/>
          <a:lstStyle/>
          <a:p>
            <a:r>
              <a:rPr lang="en-US"/>
              <a:t>Table 11.21 Cancer in the United States.</a:t>
            </a:r>
          </a:p>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DE2CF-67AF-4A8A-97EB-A82ED8E21039}" type="slidenum">
              <a:rPr lang="en-US"/>
              <a:pPr/>
              <a:t>70</a:t>
            </a:fld>
            <a:endParaRPr lang="en-US"/>
          </a:p>
        </p:txBody>
      </p:sp>
      <p:sp>
        <p:nvSpPr>
          <p:cNvPr id="1098754" name="Rectangle 2"/>
          <p:cNvSpPr>
            <a:spLocks noGrp="1" noRot="1" noChangeAspect="1" noChangeArrowheads="1" noTextEdit="1"/>
          </p:cNvSpPr>
          <p:nvPr>
            <p:ph type="sldImg"/>
          </p:nvPr>
        </p:nvSpPr>
        <p:spPr>
          <a:ln/>
        </p:spPr>
      </p:sp>
      <p:sp>
        <p:nvSpPr>
          <p:cNvPr id="1098755" name="Rectangle 3"/>
          <p:cNvSpPr>
            <a:spLocks noGrp="1" noChangeArrowheads="1"/>
          </p:cNvSpPr>
          <p:nvPr>
            <p:ph type="body" idx="1"/>
          </p:nvPr>
        </p:nvSpPr>
        <p:spPr/>
        <p:txBody>
          <a:bodyPr/>
          <a:lstStyle/>
          <a:p>
            <a:endParaRPr lang="en-US"/>
          </a:p>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869DF2-626E-49F8-98A2-FB6B480CD13D}" type="slidenum">
              <a:rPr lang="en-US"/>
              <a:pPr/>
              <a:t>71</a:t>
            </a:fld>
            <a:endParaRPr lang="en-US"/>
          </a:p>
        </p:txBody>
      </p:sp>
      <p:sp>
        <p:nvSpPr>
          <p:cNvPr id="1100802" name="Rectangle 2"/>
          <p:cNvSpPr>
            <a:spLocks noGrp="1" noRot="1" noChangeAspect="1" noChangeArrowheads="1" noTextEdit="1"/>
          </p:cNvSpPr>
          <p:nvPr>
            <p:ph type="sldImg"/>
          </p:nvPr>
        </p:nvSpPr>
        <p:spPr>
          <a:ln/>
        </p:spPr>
      </p:sp>
      <p:sp>
        <p:nvSpPr>
          <p:cNvPr id="1100803" name="Rectangle 3"/>
          <p:cNvSpPr>
            <a:spLocks noGrp="1" noChangeArrowheads="1"/>
          </p:cNvSpPr>
          <p:nvPr>
            <p:ph type="body" idx="1"/>
          </p:nvPr>
        </p:nvSpPr>
        <p:spPr/>
        <p:txBody>
          <a:bodyPr/>
          <a:lstStyle/>
          <a:p>
            <a:endParaRPr lang="en-US"/>
          </a:p>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187F53-86C6-41A5-AD07-7BD6E7321D40}" type="slidenum">
              <a:rPr lang="en-US"/>
              <a:pPr/>
              <a:t>72</a:t>
            </a:fld>
            <a:endParaRPr lang="en-US"/>
          </a:p>
        </p:txBody>
      </p:sp>
      <p:sp>
        <p:nvSpPr>
          <p:cNvPr id="1102850" name="Rectangle 2"/>
          <p:cNvSpPr>
            <a:spLocks noGrp="1" noRot="1" noChangeAspect="1" noChangeArrowheads="1" noTextEdit="1"/>
          </p:cNvSpPr>
          <p:nvPr>
            <p:ph type="sldImg"/>
          </p:nvPr>
        </p:nvSpPr>
        <p:spPr>
          <a:ln/>
        </p:spPr>
      </p:sp>
      <p:sp>
        <p:nvSpPr>
          <p:cNvPr id="1102851" name="Rectangle 3"/>
          <p:cNvSpPr>
            <a:spLocks noGrp="1" noChangeArrowheads="1"/>
          </p:cNvSpPr>
          <p:nvPr>
            <p:ph type="body" idx="1"/>
          </p:nvPr>
        </p:nvSpPr>
        <p:spPr/>
        <p:txBody>
          <a:bodyPr/>
          <a:lstStyle/>
          <a:p>
            <a:endParaRPr lang="en-US"/>
          </a:p>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14A5A1-54EF-4D43-B3DC-1412C47FEDB1}" type="slidenum">
              <a:rPr lang="en-US"/>
              <a:pPr/>
              <a:t>73</a:t>
            </a:fld>
            <a:endParaRPr lang="en-US"/>
          </a:p>
        </p:txBody>
      </p:sp>
      <p:sp>
        <p:nvSpPr>
          <p:cNvPr id="1104898" name="Rectangle 2"/>
          <p:cNvSpPr>
            <a:spLocks noGrp="1" noRot="1" noChangeAspect="1" noChangeArrowheads="1" noTextEdit="1"/>
          </p:cNvSpPr>
          <p:nvPr>
            <p:ph type="sldImg"/>
          </p:nvPr>
        </p:nvSpPr>
        <p:spPr>
          <a:ln/>
        </p:spPr>
      </p:sp>
      <p:sp>
        <p:nvSpPr>
          <p:cNvPr id="1104899" name="Rectangle 3"/>
          <p:cNvSpPr>
            <a:spLocks noGrp="1" noChangeArrowheads="1"/>
          </p:cNvSpPr>
          <p:nvPr>
            <p:ph type="body" idx="1"/>
          </p:nvPr>
        </p:nvSpPr>
        <p:spPr/>
        <p:txBody>
          <a:bodyPr/>
          <a:lstStyle/>
          <a:p>
            <a:endParaRPr lang="en-US"/>
          </a:p>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F28CF5-9A69-4151-A1C7-C8D7AE509FD9}" type="slidenum">
              <a:rPr lang="en-US"/>
              <a:pPr/>
              <a:t>74</a:t>
            </a:fld>
            <a:endParaRPr lang="en-US"/>
          </a:p>
        </p:txBody>
      </p:sp>
      <p:sp>
        <p:nvSpPr>
          <p:cNvPr id="1065986" name="Rectangle 2"/>
          <p:cNvSpPr>
            <a:spLocks noGrp="1" noRot="1" noChangeAspect="1" noChangeArrowheads="1" noTextEdit="1"/>
          </p:cNvSpPr>
          <p:nvPr>
            <p:ph type="sldImg"/>
          </p:nvPr>
        </p:nvSpPr>
        <p:spPr>
          <a:ln/>
        </p:spPr>
      </p:sp>
      <p:sp>
        <p:nvSpPr>
          <p:cNvPr id="1065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10F2F9-A78B-4AFC-A560-801972789964}" type="slidenum">
              <a:rPr lang="en-US"/>
              <a:pPr/>
              <a:t>75</a:t>
            </a:fld>
            <a:endParaRPr lang="en-US"/>
          </a:p>
        </p:txBody>
      </p:sp>
      <p:sp>
        <p:nvSpPr>
          <p:cNvPr id="1067010" name="Rectangle 2"/>
          <p:cNvSpPr>
            <a:spLocks noGrp="1" noRot="1" noChangeAspect="1" noChangeArrowheads="1" noTextEdit="1"/>
          </p:cNvSpPr>
          <p:nvPr>
            <p:ph type="sldImg"/>
          </p:nvPr>
        </p:nvSpPr>
        <p:spPr>
          <a:ln/>
        </p:spPr>
      </p:sp>
      <p:sp>
        <p:nvSpPr>
          <p:cNvPr id="1067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281AFD-E1B9-4B51-88F2-5D47F1E0F78C}" type="slidenum">
              <a:rPr lang="en-US"/>
              <a:pPr/>
              <a:t>76</a:t>
            </a:fld>
            <a:endParaRPr lang="en-US"/>
          </a:p>
        </p:txBody>
      </p:sp>
      <p:sp>
        <p:nvSpPr>
          <p:cNvPr id="1068034" name="Rectangle 2"/>
          <p:cNvSpPr>
            <a:spLocks noGrp="1" noRot="1" noChangeAspect="1" noChangeArrowheads="1" noTextEdit="1"/>
          </p:cNvSpPr>
          <p:nvPr>
            <p:ph type="sldImg"/>
          </p:nvPr>
        </p:nvSpPr>
        <p:spPr>
          <a:ln/>
        </p:spPr>
      </p:sp>
      <p:sp>
        <p:nvSpPr>
          <p:cNvPr id="10680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44777" name="Picture 9" descr="art_hires_leopardfront"/>
          <p:cNvPicPr>
            <a:picLocks noChangeAspect="1" noChangeArrowheads="1"/>
          </p:cNvPicPr>
          <p:nvPr userDrawn="1"/>
        </p:nvPicPr>
        <p:blipFill>
          <a:blip r:embed="rId2" cstate="print"/>
          <a:srcRect t="40196" b="4932"/>
          <a:stretch>
            <a:fillRect/>
          </a:stretch>
        </p:blipFill>
        <p:spPr bwMode="auto">
          <a:xfrm>
            <a:off x="3175" y="0"/>
            <a:ext cx="9140825" cy="6553200"/>
          </a:xfrm>
          <a:prstGeom prst="rect">
            <a:avLst/>
          </a:prstGeom>
          <a:noFill/>
        </p:spPr>
      </p:pic>
      <p:sp>
        <p:nvSpPr>
          <p:cNvPr id="544778" name="Rectangle 10"/>
          <p:cNvSpPr>
            <a:spLocks noChangeArrowheads="1"/>
          </p:cNvSpPr>
          <p:nvPr userDrawn="1"/>
        </p:nvSpPr>
        <p:spPr bwMode="auto">
          <a:xfrm>
            <a:off x="0" y="0"/>
            <a:ext cx="9140825" cy="6856413"/>
          </a:xfrm>
          <a:prstGeom prst="rect">
            <a:avLst/>
          </a:prstGeom>
          <a:solidFill>
            <a:schemeClr val="bg1">
              <a:alpha val="64999"/>
            </a:schemeClr>
          </a:solidFill>
          <a:ln w="9525">
            <a:noFill/>
            <a:miter lim="800000"/>
            <a:headEnd/>
            <a:tailEnd/>
          </a:ln>
        </p:spPr>
        <p:txBody>
          <a:bodyPr wrap="none" anchor="ctr"/>
          <a:lstStyle/>
          <a:p>
            <a:endParaRPr lang="en-US"/>
          </a:p>
        </p:txBody>
      </p:sp>
      <p:sp>
        <p:nvSpPr>
          <p:cNvPr id="544779" name="Rectangle 11"/>
          <p:cNvSpPr>
            <a:spLocks noChangeArrowheads="1"/>
          </p:cNvSpPr>
          <p:nvPr userDrawn="1"/>
        </p:nvSpPr>
        <p:spPr bwMode="auto">
          <a:xfrm>
            <a:off x="0" y="190500"/>
            <a:ext cx="3271838" cy="1096963"/>
          </a:xfrm>
          <a:prstGeom prst="rect">
            <a:avLst/>
          </a:prstGeom>
          <a:solidFill>
            <a:srgbClr val="F99D28"/>
          </a:solidFill>
          <a:ln w="9525">
            <a:noFill/>
            <a:miter lim="800000"/>
            <a:headEnd/>
            <a:tailEnd/>
          </a:ln>
        </p:spPr>
        <p:txBody>
          <a:bodyPr wrap="none" anchor="ctr"/>
          <a:lstStyle/>
          <a:p>
            <a:endParaRPr lang="en-US"/>
          </a:p>
        </p:txBody>
      </p:sp>
      <p:sp>
        <p:nvSpPr>
          <p:cNvPr id="544780" name="Rectangle 12"/>
          <p:cNvSpPr>
            <a:spLocks noChangeArrowheads="1"/>
          </p:cNvSpPr>
          <p:nvPr userDrawn="1"/>
        </p:nvSpPr>
        <p:spPr bwMode="auto">
          <a:xfrm>
            <a:off x="3271838" y="190500"/>
            <a:ext cx="5868987" cy="1096963"/>
          </a:xfrm>
          <a:prstGeom prst="rect">
            <a:avLst/>
          </a:prstGeom>
          <a:solidFill>
            <a:srgbClr val="64888C"/>
          </a:solidFill>
          <a:ln w="9525">
            <a:noFill/>
            <a:miter lim="800000"/>
            <a:headEnd/>
            <a:tailEnd/>
          </a:ln>
        </p:spPr>
        <p:txBody>
          <a:bodyPr wrap="none" anchor="ctr"/>
          <a:lstStyle/>
          <a:p>
            <a:endParaRPr lang="en-US"/>
          </a:p>
        </p:txBody>
      </p:sp>
      <p:sp>
        <p:nvSpPr>
          <p:cNvPr id="544781" name="Rectangle 13"/>
          <p:cNvSpPr>
            <a:spLocks noChangeArrowheads="1"/>
          </p:cNvSpPr>
          <p:nvPr userDrawn="1"/>
        </p:nvSpPr>
        <p:spPr bwMode="auto">
          <a:xfrm>
            <a:off x="0" y="6126163"/>
            <a:ext cx="9144000" cy="731837"/>
          </a:xfrm>
          <a:prstGeom prst="rect">
            <a:avLst/>
          </a:prstGeom>
          <a:solidFill>
            <a:srgbClr val="F4E06C"/>
          </a:solidFill>
          <a:ln w="9525">
            <a:noFill/>
            <a:miter lim="800000"/>
            <a:headEnd/>
            <a:tailEnd/>
          </a:ln>
        </p:spPr>
        <p:txBody>
          <a:bodyPr wrap="none" anchor="ctr"/>
          <a:lstStyle/>
          <a:p>
            <a:endParaRPr lang="en-US"/>
          </a:p>
        </p:txBody>
      </p:sp>
      <p:sp>
        <p:nvSpPr>
          <p:cNvPr id="544782" name="Text Box 14"/>
          <p:cNvSpPr txBox="1">
            <a:spLocks noChangeArrowheads="1"/>
          </p:cNvSpPr>
          <p:nvPr userDrawn="1"/>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544783" name="Rectangle 15"/>
          <p:cNvSpPr>
            <a:spLocks noChangeArrowheads="1"/>
          </p:cNvSpPr>
          <p:nvPr userDrawn="1"/>
        </p:nvSpPr>
        <p:spPr bwMode="auto">
          <a:xfrm>
            <a:off x="0" y="0"/>
            <a:ext cx="9140825" cy="155575"/>
          </a:xfrm>
          <a:prstGeom prst="rect">
            <a:avLst/>
          </a:prstGeom>
          <a:solidFill>
            <a:srgbClr val="84A05E"/>
          </a:solidFill>
          <a:ln w="9525">
            <a:noFill/>
            <a:miter lim="800000"/>
            <a:headEnd/>
            <a:tailEnd/>
          </a:ln>
        </p:spPr>
        <p:txBody>
          <a:bodyPr wrap="none" anchor="ctr"/>
          <a:lstStyle/>
          <a:p>
            <a:endParaRPr lang="en-US"/>
          </a:p>
        </p:txBody>
      </p:sp>
      <p:sp>
        <p:nvSpPr>
          <p:cNvPr id="544784" name="Rectangle 16"/>
          <p:cNvSpPr>
            <a:spLocks noGrp="1" noChangeArrowheads="1"/>
          </p:cNvSpPr>
          <p:nvPr>
            <p:ph type="subTitle" idx="1"/>
          </p:nvPr>
        </p:nvSpPr>
        <p:spPr>
          <a:xfrm>
            <a:off x="3400425" y="190500"/>
            <a:ext cx="5667375" cy="1096963"/>
          </a:xfrm>
        </p:spPr>
        <p:txBody>
          <a:bodyPr rIns="0" anchor="ctr"/>
          <a:lstStyle>
            <a:lvl1pPr>
              <a:buFont typeface="Wingdings" pitchFamily="48" charset="2"/>
              <a:buNone/>
              <a:defRPr sz="5100">
                <a:solidFill>
                  <a:srgbClr val="0060AF"/>
                </a:solidFill>
                <a:latin typeface="Times New Roman" pitchFamily="48" charset="0"/>
              </a:defRPr>
            </a:lvl1pPr>
          </a:lstStyle>
          <a:p>
            <a:r>
              <a:rPr lang="en-US"/>
              <a:t>Click to edit Master subtitle style</a:t>
            </a:r>
          </a:p>
        </p:txBody>
      </p:sp>
      <p:sp>
        <p:nvSpPr>
          <p:cNvPr id="544785" name="Rectangle 17"/>
          <p:cNvSpPr>
            <a:spLocks noGrp="1" noChangeArrowheads="1"/>
          </p:cNvSpPr>
          <p:nvPr>
            <p:ph type="ctrTitle" sz="quarter"/>
          </p:nvPr>
        </p:nvSpPr>
        <p:spPr>
          <a:xfrm>
            <a:off x="182563" y="190500"/>
            <a:ext cx="3089275" cy="1096963"/>
          </a:xfrm>
        </p:spPr>
        <p:txBody>
          <a:bodyPr anchor="ctr"/>
          <a:lstStyle>
            <a:lvl1pPr marL="0" indent="0">
              <a:defRPr sz="5000">
                <a:solidFill>
                  <a:schemeClr val="bg1"/>
                </a:solidFill>
                <a:latin typeface="Arial" charset="0"/>
              </a:defRPr>
            </a:lvl1pPr>
          </a:lstStyle>
          <a:p>
            <a:r>
              <a:rPr lang="en-US"/>
              <a:t>Click to edit Master title style</a:t>
            </a:r>
          </a:p>
        </p:txBody>
      </p:sp>
      <p:sp>
        <p:nvSpPr>
          <p:cNvPr id="544786" name="Text Box 18"/>
          <p:cNvSpPr txBox="1">
            <a:spLocks noChangeArrowheads="1"/>
          </p:cNvSpPr>
          <p:nvPr userDrawn="1"/>
        </p:nvSpPr>
        <p:spPr bwMode="auto">
          <a:xfrm>
            <a:off x="0" y="5027613"/>
            <a:ext cx="9140825" cy="1004887"/>
          </a:xfrm>
          <a:prstGeom prst="rect">
            <a:avLst/>
          </a:prstGeom>
          <a:solidFill>
            <a:srgbClr val="C2D6B2">
              <a:alpha val="59000"/>
            </a:srgbClr>
          </a:solidFill>
          <a:ln w="9525">
            <a:noFill/>
            <a:miter lim="800000"/>
            <a:headEnd/>
            <a:tailEnd/>
          </a:ln>
        </p:spPr>
        <p:txBody>
          <a:bodyPr lIns="182880" tIns="0" rIns="0" bIns="0" anchor="ctr"/>
          <a:lstStyle/>
          <a:p>
            <a:pPr algn="l"/>
            <a:r>
              <a:rPr lang="en-US" sz="1800">
                <a:latin typeface="Arial Narrow" pitchFamily="48" charset="0"/>
              </a:rPr>
              <a:t>PowerPoint Lectures for</a:t>
            </a:r>
          </a:p>
          <a:p>
            <a:pPr algn="l"/>
            <a:r>
              <a:rPr lang="en-US" sz="2200" b="1" i="1">
                <a:latin typeface="Arial Narrow" pitchFamily="48" charset="0"/>
              </a:rPr>
              <a:t>Biology: Concepts &amp; Connections, </a:t>
            </a:r>
            <a:r>
              <a:rPr lang="en-US" sz="1800" b="1" i="1">
                <a:latin typeface="Arial Narrow" pitchFamily="48" charset="0"/>
              </a:rPr>
              <a:t>Sixth Edition</a:t>
            </a:r>
          </a:p>
          <a:p>
            <a:pPr algn="l"/>
            <a:r>
              <a:rPr lang="en-US" sz="1800" b="1" i="1">
                <a:latin typeface="Arial Narrow" pitchFamily="48" charset="0"/>
              </a:rPr>
              <a:t>Campbell, Reece, Taylor, Simon, and Dickey</a:t>
            </a:r>
            <a:endParaRPr lang="en-US"/>
          </a:p>
        </p:txBody>
      </p:sp>
      <p:sp>
        <p:nvSpPr>
          <p:cNvPr id="544787" name="Rectangle 19"/>
          <p:cNvSpPr>
            <a:spLocks noChangeArrowheads="1"/>
          </p:cNvSpPr>
          <p:nvPr userDrawn="1"/>
        </p:nvSpPr>
        <p:spPr bwMode="auto">
          <a:xfrm>
            <a:off x="0" y="6122988"/>
            <a:ext cx="9144000" cy="109537"/>
          </a:xfrm>
          <a:prstGeom prst="rect">
            <a:avLst/>
          </a:prstGeom>
          <a:solidFill>
            <a:srgbClr val="F4CA2F"/>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4338" y="182563"/>
            <a:ext cx="2193925" cy="6170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182563"/>
            <a:ext cx="6429375"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3751" name="Rectangle 7"/>
          <p:cNvSpPr>
            <a:spLocks noGrp="1" noChangeArrowheads="1"/>
          </p:cNvSpPr>
          <p:nvPr>
            <p:ph type="title"/>
          </p:nvPr>
        </p:nvSpPr>
        <p:spPr bwMode="auto">
          <a:xfrm>
            <a:off x="182563" y="182563"/>
            <a:ext cx="8775700" cy="822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43752" name="Rectangle 8"/>
          <p:cNvSpPr>
            <a:spLocks noGrp="1" noChangeArrowheads="1"/>
          </p:cNvSpPr>
          <p:nvPr>
            <p:ph type="body" idx="1"/>
          </p:nvPr>
        </p:nvSpPr>
        <p:spPr bwMode="auto">
          <a:xfrm>
            <a:off x="182563" y="1279525"/>
            <a:ext cx="8775700" cy="5073650"/>
          </a:xfrm>
          <a:prstGeom prst="rect">
            <a:avLst/>
          </a:prstGeom>
          <a:noFill/>
          <a:ln w="9525">
            <a:noFill/>
            <a:miter lim="800000"/>
            <a:headEnd/>
            <a:tailEnd/>
          </a:ln>
        </p:spPr>
        <p:txBody>
          <a:bodyPr vert="horz" wrap="square" lIns="0" tIns="0" rIns="13716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marL="450850" indent="-450850" algn="l" rtl="0" fontAlgn="base">
        <a:lnSpc>
          <a:spcPct val="90000"/>
        </a:lnSpc>
        <a:spcBef>
          <a:spcPct val="0"/>
        </a:spcBef>
        <a:spcAft>
          <a:spcPct val="0"/>
        </a:spcAft>
        <a:defRPr sz="3000" b="1">
          <a:solidFill>
            <a:schemeClr val="tx2"/>
          </a:solidFill>
          <a:latin typeface="+mj-lt"/>
          <a:ea typeface="+mj-ea"/>
          <a:cs typeface="+mj-cs"/>
        </a:defRPr>
      </a:lvl1pPr>
      <a:lvl2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2pPr>
      <a:lvl3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3pPr>
      <a:lvl4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4pPr>
      <a:lvl5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5pPr>
      <a:lvl6pPr marL="9080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6pPr>
      <a:lvl7pPr marL="13652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7pPr>
      <a:lvl8pPr marL="18224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8pPr>
      <a:lvl9pPr marL="22796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9pPr>
    </p:titleStyle>
    <p:bodyStyle>
      <a:lvl1pPr algn="l" rtl="0" fontAlgn="base">
        <a:spcBef>
          <a:spcPct val="45000"/>
        </a:spcBef>
        <a:spcAft>
          <a:spcPct val="20000"/>
        </a:spcAft>
        <a:buClr>
          <a:schemeClr val="tx2"/>
        </a:buClr>
        <a:buFont typeface="Wingdings" pitchFamily="48" charset="2"/>
        <a:buChar char="§"/>
        <a:defRPr sz="2800">
          <a:solidFill>
            <a:schemeClr val="tx1"/>
          </a:solidFill>
          <a:latin typeface="+mn-lt"/>
          <a:ea typeface="+mn-ea"/>
          <a:cs typeface="+mn-cs"/>
        </a:defRPr>
      </a:lvl1pPr>
      <a:lvl2pPr marL="798513" indent="-341313" algn="l" rtl="0" fontAlgn="base">
        <a:spcBef>
          <a:spcPct val="45000"/>
        </a:spcBef>
        <a:spcAft>
          <a:spcPct val="20000"/>
        </a:spcAft>
        <a:buClr>
          <a:schemeClr val="tx2"/>
        </a:buClr>
        <a:buFont typeface="Wingdings" pitchFamily="48" charset="2"/>
        <a:buChar char="§"/>
        <a:defRPr sz="2400">
          <a:solidFill>
            <a:schemeClr val="tx1"/>
          </a:solidFill>
          <a:latin typeface="+mn-lt"/>
          <a:cs typeface="+mn-cs"/>
        </a:defRPr>
      </a:lvl2pPr>
      <a:lvl3pPr marL="1485900" indent="-339725"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3pPr>
      <a:lvl4pPr marL="2176463"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4pPr>
      <a:lvl5pPr marL="28590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5pPr>
      <a:lvl6pPr marL="33162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6pPr>
      <a:lvl7pPr marL="37734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7pPr>
      <a:lvl8pPr marL="42306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8pPr>
      <a:lvl9pPr marL="46878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file:///\\localhost\..\..\Program%20Files\TurningPoint\2003\Questions.html"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file:///\\localhost\..\..\Program%20Files\TurningPoint\2003\Questions.html"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jpeg"/><Relationship Id="rId4" Type="http://schemas.openxmlformats.org/officeDocument/2006/relationships/hyperlink" Target="file:///\\localhost\..\..\Program%20Files\TurningPoint\2003\Questions.html"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3.jpeg"/><Relationship Id="rId4" Type="http://schemas.openxmlformats.org/officeDocument/2006/relationships/hyperlink" Target="file:///\\localhost\..\..\Program%20Files\TurningPoint\2003\Questions.html"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4.jpeg"/><Relationship Id="rId4" Type="http://schemas.openxmlformats.org/officeDocument/2006/relationships/hyperlink" Target="file:///\\localhost\..\..\Program%20Files\TurningPoint\2003\Questions.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file:///\\localhost\..\..\Program%20Files\TurningPoint\2003\Questions.html"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hyperlink" Target="file:///\\localhost\..\..\Program%20Files\TurningPoint\2003\Questions.html"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file:///\\localhost\..\..\Program%20Files\TurningPoint\2003\Questions.htm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hyperlink" Target="file:///\\localhost\..\..\Program%20Files\TurningPoint\2003\Questions.html"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hyperlink" Target="file:///\\localhost\..\..\Program%20Files\TurningPoint\2003\Questions.html"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7.jpeg"/><Relationship Id="rId4" Type="http://schemas.openxmlformats.org/officeDocument/2006/relationships/hyperlink" Target="file:///\\localhost\..\..\Program%20Files\TurningPoint\2003\Questions.html"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8.jpeg"/><Relationship Id="rId4" Type="http://schemas.openxmlformats.org/officeDocument/2006/relationships/hyperlink" Target="file:///\\localhost\..\..\Program%20Files\TurningPoint\2003\Questions.html"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9.jpeg"/><Relationship Id="rId4" Type="http://schemas.openxmlformats.org/officeDocument/2006/relationships/hyperlink" Target="file:///\\localhost\..\..\Program%20Files\TurningPoint\2003\Questions.html"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hyperlink" Target="file:///\\localhost\..\..\Program%20Files\TurningPoint\2003\Questions.html"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0.jpeg"/><Relationship Id="rId4" Type="http://schemas.openxmlformats.org/officeDocument/2006/relationships/hyperlink" Target="file:///\\localhost\..\..\Program%20Files\TurningPoint\2003\Questions.html"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hyperlink" Target="file:///\\localhost\..\..\Program%20Files\TurningPoint\2003\Questions.html"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1.png"/><Relationship Id="rId5" Type="http://schemas.openxmlformats.org/officeDocument/2006/relationships/hyperlink" Target="http://www.youtube.com/watch?v=gbSIBhFwQ4s&amp;NR=1" TargetMode="External"/><Relationship Id="rId4" Type="http://schemas.openxmlformats.org/officeDocument/2006/relationships/hyperlink" Target="file:///\\localhost\..\..\Program%20Files\TurningPoint\2003\Questions.html"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2.jpeg"/><Relationship Id="rId4" Type="http://schemas.openxmlformats.org/officeDocument/2006/relationships/hyperlink" Target="file:///\\localhost\..\..\Program%20Files\TurningPoint\2003\Questions.html"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hyperlink" Target="file:///\\localhost\..\..\Program%20Files\TurningPoint\2003\Questions.html"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3.jpeg"/><Relationship Id="rId4" Type="http://schemas.openxmlformats.org/officeDocument/2006/relationships/hyperlink" Target="file:///\\localhost\..\..\Program%20Files\TurningPoint\2003\Questions.html"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hyperlink" Target="file:///\\localhost\..\..\Program%20Files\TurningPoint\2003\Questions.html"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hyperlink" Target="file:///\\localhost\..\..\Program%20Files\TurningPoint\2003\Questions.html"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11.png"/><Relationship Id="rId5" Type="http://schemas.openxmlformats.org/officeDocument/2006/relationships/hyperlink" Target="http://www.youtube.com/watch?v=SMtWvDbfHLo&amp;feature=related" TargetMode="External"/><Relationship Id="rId4" Type="http://schemas.openxmlformats.org/officeDocument/2006/relationships/hyperlink" Target="file:///\\localhost\..\..\Program%20Files\TurningPoint\2003\Questions.html"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14.jpeg"/><Relationship Id="rId4" Type="http://schemas.openxmlformats.org/officeDocument/2006/relationships/hyperlink" Target="file:///\\localhost\..\..\Program%20Files\TurningPoint\2003\Questions.html"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11.png"/><Relationship Id="rId5" Type="http://schemas.openxmlformats.org/officeDocument/2006/relationships/hyperlink" Target="http://www.youtube.com/watch?v=YjWuVrzvZYA&amp;feature=related" TargetMode="External"/><Relationship Id="rId4" Type="http://schemas.openxmlformats.org/officeDocument/2006/relationships/hyperlink" Target="file:///\\localhost\..\..\Program%20Files\TurningPoint\2003\Questions.html"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15.jpeg"/><Relationship Id="rId4" Type="http://schemas.openxmlformats.org/officeDocument/2006/relationships/hyperlink" Target="file:///\\localhost\..\..\Program%20Files\TurningPoint\2003\Questions.html"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hyperlink" Target="file:///\\localhost\..\..\Program%20Files\TurningPoint\2003\Questions.html"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hyperlink" Target="11_07mRNADegradation_A.html" TargetMode="Externa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11.png"/><Relationship Id="rId5" Type="http://schemas.openxmlformats.org/officeDocument/2006/relationships/hyperlink" Target="11_07BlockingTranslation_A.html" TargetMode="External"/><Relationship Id="rId4" Type="http://schemas.openxmlformats.org/officeDocument/2006/relationships/hyperlink" Target="file:///\\localhost\..\..\Program%20Files\TurningPoint\2003\Questions.html"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16.jpeg"/><Relationship Id="rId4" Type="http://schemas.openxmlformats.org/officeDocument/2006/relationships/hyperlink" Target="file:///\\localhost\..\..\Program%20Files\TurningPoint\2003\Questions.html"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hyperlink" Target="file:///\\localhost\..\..\Program%20Files\TurningPoint\2003\Questions.html"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17.jpeg"/><Relationship Id="rId4" Type="http://schemas.openxmlformats.org/officeDocument/2006/relationships/hyperlink" Target="file:///\\localhost\..\..\Program%20Files\TurningPoint\2003\Questions.html"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hyperlink" Target="file:///\\localhost\..\..\Program%20Files\TurningPoint\2003\Questions.html"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hyperlink" Target="file:///\\localhost\..\..\Program%20Files\TurningPoint\2003\Questions.html"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hyperlink" Target="file:///\\localhost\..\..\Program%20Files\TurningPoint\2003\Questions.html" TargetMode="Externa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11.png"/><Relationship Id="rId5" Type="http://schemas.openxmlformats.org/officeDocument/2006/relationships/hyperlink" Target="http://www.youtube.com/watch?v=w2Qd6v-4IIc" TargetMode="External"/><Relationship Id="rId4" Type="http://schemas.openxmlformats.org/officeDocument/2006/relationships/hyperlink" Target="file:///\\localhost\..\..\Program%20Files\TurningPoint\2003\Questions.html"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hyperlink" Target="file:///\\localhost\..\..\Program%20Files\TurningPoint\2003\Questions.html" TargetMode="Externa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hyperlink" Target="file:///\\localhost\..\..\Program%20Files\TurningPoint\2003\Questions.html"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20.jpeg"/><Relationship Id="rId4" Type="http://schemas.openxmlformats.org/officeDocument/2006/relationships/hyperlink" Target="file:///\\localhost\..\..\Program%20Files\TurningPoint\2003\Questions.html"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2.xml"/><Relationship Id="rId5" Type="http://schemas.openxmlformats.org/officeDocument/2006/relationships/image" Target="../media/image21.jpeg"/><Relationship Id="rId4" Type="http://schemas.openxmlformats.org/officeDocument/2006/relationships/hyperlink" Target="file:///\\localhost\..\..\Program%20Files\TurningPoint\2003\Questions.html"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hyperlink" Target="file:///\\localhost\..\..\Program%20Files\TurningPoint\2003\Questions.html"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hyperlink" Target="file:///\\localhost\..\..\Program%20Files\TurningPoint\2003\Questions.html"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22.jpeg"/><Relationship Id="rId4" Type="http://schemas.openxmlformats.org/officeDocument/2006/relationships/hyperlink" Target="file:///\\localhost\..\..\Program%20Files\TurningPoint\2003\Questions.html"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hyperlink" Target="file:///\\localhost\..\..\Program%20Files\TurningPoint\2003\Questions.html" TargetMode="Externa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23.jpeg"/><Relationship Id="rId4" Type="http://schemas.openxmlformats.org/officeDocument/2006/relationships/hyperlink" Target="file:///\\localhost\..\..\Program%20Files\TurningPoint\2003\Questions.html" TargetMode="Externa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hyperlink" Target="file:///\\localhost\..\..\Program%20Files\TurningPoint\2003\Questions.html" TargetMode="Externa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24.jpeg"/><Relationship Id="rId4" Type="http://schemas.openxmlformats.org/officeDocument/2006/relationships/hyperlink" Target="file:///\\localhost\..\..\Program%20Files\TurningPoint\2003\Questions.html" TargetMode="Externa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hyperlink" Target="file:///\\localhost\..\..\Program%20Files\TurningPoint\2003\Questions.html"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25.jpeg"/><Relationship Id="rId4" Type="http://schemas.openxmlformats.org/officeDocument/2006/relationships/hyperlink" Target="file:///\\localhost\..\..\Program%20Files\TurningPoint\2003\Questions.html"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hyperlink" Target="file:///\\localhost\..\..\Program%20Files\TurningPoint\2003\Questions.html" TargetMode="Externa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3.xml"/><Relationship Id="rId5" Type="http://schemas.openxmlformats.org/officeDocument/2006/relationships/image" Target="../media/image26.jpeg"/><Relationship Id="rId4" Type="http://schemas.openxmlformats.org/officeDocument/2006/relationships/hyperlink" Target="file:///\\localhost\..\..\Program%20Files\TurningPoint\2003\Questions.html"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hyperlink" Target="file:///\\localhost\..\..\Program%20Files\TurningPoint\2003\Questions.html" TargetMode="Externa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hyperlink" Target="file:///\\localhost\..\..\Program%20Files\TurningPoint\2003\Questions.html" TargetMode="Externa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hyperlink" Target="file:///\\localhost\..\..\Program%20Files\TurningPoint\2003\Questions.html"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57.xml"/><Relationship Id="rId5" Type="http://schemas.openxmlformats.org/officeDocument/2006/relationships/image" Target="../media/image27.jpeg"/><Relationship Id="rId4" Type="http://schemas.openxmlformats.org/officeDocument/2006/relationships/hyperlink" Target="file:///\\localhost\..\..\Program%20Files\TurningPoint\2003\Questions.html"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58.xml"/><Relationship Id="rId5" Type="http://schemas.openxmlformats.org/officeDocument/2006/relationships/image" Target="../media/image28.jpeg"/><Relationship Id="rId4" Type="http://schemas.openxmlformats.org/officeDocument/2006/relationships/hyperlink" Target="file:///\\localhost\..\..\Program%20Files\TurningPoint\2003\Questions.html" TargetMode="Externa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hyperlink" Target="file:///\\localhost\..\..\Program%20Files\TurningPoint\2003\Questions.html" TargetMode="Externa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60.xml"/><Relationship Id="rId5" Type="http://schemas.openxmlformats.org/officeDocument/2006/relationships/image" Target="../media/image29.jpeg"/><Relationship Id="rId4" Type="http://schemas.openxmlformats.org/officeDocument/2006/relationships/hyperlink" Target="file:///\\localhost\..\..\Program%20Files\TurningPoint\2003\Questions.html" TargetMode="Externa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61.xml"/><Relationship Id="rId5" Type="http://schemas.openxmlformats.org/officeDocument/2006/relationships/image" Target="../media/image30.jpeg"/><Relationship Id="rId4" Type="http://schemas.openxmlformats.org/officeDocument/2006/relationships/hyperlink" Target="file:///\\localhost\..\..\Program%20Files\TurningPoint\2003\Questions.html" TargetMode="Externa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hyperlink" Target="file:///\\localhost\..\..\Program%20Files\TurningPoint\2003\Questions.html" TargetMode="Externa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hyperlink" Target="file:///\\localhost\..\..\Program%20Files\TurningPoint\2003\Questions.html" TargetMode="Externa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64.xml"/><Relationship Id="rId5" Type="http://schemas.openxmlformats.org/officeDocument/2006/relationships/image" Target="../media/image31.jpeg"/><Relationship Id="rId4" Type="http://schemas.openxmlformats.org/officeDocument/2006/relationships/hyperlink" Target="file:///\\localhost\..\..\Program%20Files\TurningPoint\2003\Questions.html" TargetMode="Externa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65.xml"/><Relationship Id="rId5" Type="http://schemas.openxmlformats.org/officeDocument/2006/relationships/image" Target="../media/image32.jpeg"/><Relationship Id="rId4" Type="http://schemas.openxmlformats.org/officeDocument/2006/relationships/hyperlink" Target="file:///\\localhost\..\..\Program%20Files\TurningPoint\2003\Questions.html" TargetMode="Externa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66.xml"/><Relationship Id="rId4" Type="http://schemas.openxmlformats.org/officeDocument/2006/relationships/hyperlink" Target="file:///\\localhost\..\..\Program%20Files\TurningPoint\2003\Questions.html" TargetMode="Externa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67.xml"/><Relationship Id="rId5" Type="http://schemas.openxmlformats.org/officeDocument/2006/relationships/image" Target="../media/image33.jpeg"/><Relationship Id="rId4" Type="http://schemas.openxmlformats.org/officeDocument/2006/relationships/hyperlink" Target="file:///\\localhost\..\..\Program%20Files\TurningPoint\2003\Questions.html" TargetMode="Externa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68.xml"/><Relationship Id="rId5" Type="http://schemas.openxmlformats.org/officeDocument/2006/relationships/image" Target="../media/image34.jpeg"/><Relationship Id="rId4" Type="http://schemas.openxmlformats.org/officeDocument/2006/relationships/hyperlink" Target="file:///\\localhost\..\..\Program%20Files\TurningPoint\2003\Questions.html" TargetMode="Externa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image" Target="../media/image35.jpeg"/><Relationship Id="rId4" Type="http://schemas.openxmlformats.org/officeDocument/2006/relationships/hyperlink" Target="file:///\\localhost\..\..\Program%20Files\TurningPoint\2003\Questions.html" TargetMode="Externa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70.xml"/><Relationship Id="rId5" Type="http://schemas.openxmlformats.org/officeDocument/2006/relationships/image" Target="../media/image36.jpeg"/><Relationship Id="rId4" Type="http://schemas.openxmlformats.org/officeDocument/2006/relationships/hyperlink" Target="file:///\\localhost\..\..\Program%20Files\TurningPoint\2003\Questions.html" TargetMode="Externa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71.xml"/><Relationship Id="rId5" Type="http://schemas.openxmlformats.org/officeDocument/2006/relationships/image" Target="../media/image37.jpeg"/><Relationship Id="rId4" Type="http://schemas.openxmlformats.org/officeDocument/2006/relationships/hyperlink" Target="file:///\\localhost\..\..\Program%20Files\TurningPoint\2003\Questions.html" TargetMode="Externa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72.xml"/><Relationship Id="rId4" Type="http://schemas.openxmlformats.org/officeDocument/2006/relationships/hyperlink" Target="file:///\\localhost\..\..\Program%20Files\TurningPoint\2003\Questions.html" TargetMode="Externa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73.xml"/><Relationship Id="rId4" Type="http://schemas.openxmlformats.org/officeDocument/2006/relationships/hyperlink" Target="file:///\\localhost\..\..\Program%20Files\TurningPoint\2003\Questions.html" TargetMode="Externa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74.xml"/><Relationship Id="rId4" Type="http://schemas.openxmlformats.org/officeDocument/2006/relationships/hyperlink" Target="file:///\\localhost\..\..\Program%20Files\TurningPoint\2003\Questio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ctrTitle"/>
          </p:nvPr>
        </p:nvSpPr>
        <p:spPr>
          <a:xfrm>
            <a:off x="206375" y="157163"/>
            <a:ext cx="8709025" cy="1143000"/>
          </a:xfrm>
        </p:spPr>
        <p:txBody>
          <a:bodyPr/>
          <a:lstStyle/>
          <a:p>
            <a:r>
              <a:rPr lang="en-US" sz="4400">
                <a:solidFill>
                  <a:schemeClr val="tx1"/>
                </a:solidFill>
                <a:effectLst>
                  <a:outerShdw blurRad="38100" dist="38100" dir="2700000" algn="tl">
                    <a:srgbClr val="C0C0C0"/>
                  </a:outerShdw>
                </a:effectLst>
              </a:rPr>
              <a:t>Chapter 11</a:t>
            </a:r>
            <a:endParaRPr lang="en-US"/>
          </a:p>
        </p:txBody>
      </p:sp>
      <p:sp>
        <p:nvSpPr>
          <p:cNvPr id="456707" name="Rectangle 3"/>
          <p:cNvSpPr>
            <a:spLocks noGrp="1" noChangeArrowheads="1"/>
          </p:cNvSpPr>
          <p:nvPr>
            <p:ph type="subTitle" idx="1"/>
          </p:nvPr>
        </p:nvSpPr>
        <p:spPr>
          <a:xfrm>
            <a:off x="3421063" y="492125"/>
            <a:ext cx="4324350" cy="698500"/>
          </a:xfrm>
        </p:spPr>
        <p:txBody>
          <a:bodyPr/>
          <a:lstStyle/>
          <a:p>
            <a:r>
              <a:rPr lang="en-US" sz="2800" b="1">
                <a:solidFill>
                  <a:schemeClr val="bg1"/>
                </a:solidFill>
              </a:rPr>
              <a:t>How Genes Are Controlled</a:t>
            </a:r>
          </a:p>
        </p:txBody>
      </p:sp>
      <p:sp>
        <p:nvSpPr>
          <p:cNvPr id="4567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456710" name="Text Box 6"/>
          <p:cNvSpPr txBox="1">
            <a:spLocks noChangeArrowheads="1"/>
          </p:cNvSpPr>
          <p:nvPr/>
        </p:nvSpPr>
        <p:spPr bwMode="auto">
          <a:xfrm>
            <a:off x="182563" y="6242050"/>
            <a:ext cx="8775700" cy="228600"/>
          </a:xfrm>
          <a:prstGeom prst="rect">
            <a:avLst/>
          </a:prstGeom>
          <a:noFill/>
          <a:ln w="9525">
            <a:noFill/>
            <a:miter lim="800000"/>
            <a:headEnd/>
            <a:tailEnd/>
          </a:ln>
        </p:spPr>
        <p:txBody>
          <a:bodyPr lIns="0" tIns="0" rIns="0" bIns="0"/>
          <a:lstStyle/>
          <a:p>
            <a:r>
              <a:rPr lang="en-US" sz="2000" b="1">
                <a:solidFill>
                  <a:srgbClr val="10648C"/>
                </a:solidFill>
                <a:latin typeface="Times New Roman" pitchFamily="48" charset="0"/>
              </a:rPr>
              <a:t>Lecture by Mary C. Colavito</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body" idx="1"/>
          </p:nvPr>
        </p:nvSpPr>
        <p:spPr>
          <a:xfrm>
            <a:off x="47625" y="1317625"/>
            <a:ext cx="8534400" cy="5086350"/>
          </a:xfrm>
        </p:spPr>
        <p:txBody>
          <a:bodyPr/>
          <a:lstStyle/>
          <a:p>
            <a:pPr marL="457200" lvl="1" indent="-342900">
              <a:spcBef>
                <a:spcPct val="35000"/>
              </a:spcBef>
              <a:spcAft>
                <a:spcPct val="0"/>
              </a:spcAft>
            </a:pPr>
            <a:r>
              <a:rPr lang="en-US" sz="2800"/>
              <a:t>Cloning has been attempted to save endangered species</a:t>
            </a:r>
          </a:p>
          <a:p>
            <a:pPr marL="1144588" lvl="2" indent="-342900">
              <a:spcBef>
                <a:spcPct val="35000"/>
              </a:spcBef>
              <a:spcAft>
                <a:spcPct val="0"/>
              </a:spcAft>
              <a:buFontTx/>
              <a:buChar char="–"/>
            </a:pPr>
            <a:r>
              <a:rPr lang="en-US" sz="2400"/>
              <a:t>A clone is produced by asexual reproduction and is genetically identical to its parent </a:t>
            </a:r>
          </a:p>
          <a:p>
            <a:pPr marL="1144588" lvl="2" indent="-342900">
              <a:spcBef>
                <a:spcPct val="35000"/>
              </a:spcBef>
              <a:spcAft>
                <a:spcPct val="0"/>
              </a:spcAft>
              <a:buFontTx/>
              <a:buChar char="–"/>
            </a:pPr>
            <a:r>
              <a:rPr lang="en-US" sz="2400"/>
              <a:t>Dolly the sheep was the first cloned mammal</a:t>
            </a:r>
          </a:p>
          <a:p>
            <a:pPr marL="1144588" lvl="2" indent="-342900">
              <a:spcBef>
                <a:spcPct val="35000"/>
              </a:spcBef>
              <a:spcAft>
                <a:spcPct val="0"/>
              </a:spcAft>
              <a:buFontTx/>
              <a:buChar char="–"/>
            </a:pPr>
            <a:r>
              <a:rPr lang="en-US" sz="2400"/>
              <a:t>Endangered animals that were cloned include cows, oxen, sheep, wildcats, and wolves </a:t>
            </a:r>
          </a:p>
          <a:p>
            <a:pPr marL="457200" lvl="1" indent="-342900">
              <a:spcBef>
                <a:spcPct val="35000"/>
              </a:spcBef>
              <a:spcAft>
                <a:spcPct val="0"/>
              </a:spcAft>
            </a:pPr>
            <a:r>
              <a:rPr lang="en-US" sz="2800"/>
              <a:t>Disadvantages of cloning</a:t>
            </a:r>
            <a:endParaRPr lang="en-US"/>
          </a:p>
          <a:p>
            <a:pPr marL="1144588" lvl="2" indent="-342900">
              <a:spcBef>
                <a:spcPct val="35000"/>
              </a:spcBef>
              <a:spcAft>
                <a:spcPct val="0"/>
              </a:spcAft>
              <a:buFontTx/>
              <a:buChar char="–"/>
            </a:pPr>
            <a:r>
              <a:rPr lang="en-US" sz="2400"/>
              <a:t>Does not increase genetic diversity</a:t>
            </a:r>
          </a:p>
          <a:p>
            <a:pPr marL="1144588" lvl="2" indent="-342900">
              <a:spcBef>
                <a:spcPct val="35000"/>
              </a:spcBef>
              <a:spcAft>
                <a:spcPct val="0"/>
              </a:spcAft>
              <a:buFontTx/>
              <a:buChar char="–"/>
            </a:pPr>
            <a:r>
              <a:rPr lang="en-US" sz="2400"/>
              <a:t>Cloned animals may have health problems related to abnormal gene regulation </a:t>
            </a:r>
          </a:p>
        </p:txBody>
      </p:sp>
      <p:sp>
        <p:nvSpPr>
          <p:cNvPr id="66560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665604" name="Rectangle 4"/>
          <p:cNvSpPr>
            <a:spLocks noGrp="1" noChangeArrowheads="1"/>
          </p:cNvSpPr>
          <p:nvPr>
            <p:ph type="title"/>
          </p:nvPr>
        </p:nvSpPr>
        <p:spPr>
          <a:xfrm>
            <a:off x="177800" y="163513"/>
            <a:ext cx="8534400" cy="438150"/>
          </a:xfrm>
          <a:noFill/>
          <a:ln/>
        </p:spPr>
        <p:txBody>
          <a:bodyPr>
            <a:spAutoFit/>
          </a:bodyPr>
          <a:lstStyle/>
          <a:p>
            <a:r>
              <a:rPr lang="en-US" sz="3200"/>
              <a:t>Introduction: </a:t>
            </a:r>
            <a:r>
              <a:rPr lang="en-US" sz="3200" i="1"/>
              <a:t>Cloning to the Rescue?</a:t>
            </a:r>
            <a:endParaRPr lang="en-US" sz="3200" b="0" i="1"/>
          </a:p>
        </p:txBody>
      </p:sp>
      <p:sp>
        <p:nvSpPr>
          <p:cNvPr id="66560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6560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560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45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3464" name="Picture 8" descr="11_00aClonedWolf-L"/>
          <p:cNvPicPr>
            <a:picLocks noChangeAspect="1" noChangeArrowheads="1"/>
          </p:cNvPicPr>
          <p:nvPr/>
        </p:nvPicPr>
        <p:blipFill>
          <a:blip r:embed="rId5" cstate="print"/>
          <a:srcRect/>
          <a:stretch>
            <a:fillRect/>
          </a:stretch>
        </p:blipFill>
        <p:spPr bwMode="auto">
          <a:xfrm>
            <a:off x="2339975" y="139700"/>
            <a:ext cx="4462463" cy="65786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50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5510" name="Picture 6" descr="11_00cClonedWildcat-L"/>
          <p:cNvPicPr>
            <a:picLocks noChangeAspect="1" noChangeArrowheads="1"/>
          </p:cNvPicPr>
          <p:nvPr/>
        </p:nvPicPr>
        <p:blipFill>
          <a:blip r:embed="rId5" cstate="print"/>
          <a:srcRect/>
          <a:stretch>
            <a:fillRect/>
          </a:stretch>
        </p:blipFill>
        <p:spPr bwMode="auto">
          <a:xfrm>
            <a:off x="293688" y="315913"/>
            <a:ext cx="8555037" cy="6224587"/>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7558" name="Picture 6" descr="11_00bClonedBanteng-L"/>
          <p:cNvPicPr>
            <a:picLocks noChangeAspect="1" noChangeArrowheads="1"/>
          </p:cNvPicPr>
          <p:nvPr/>
        </p:nvPicPr>
        <p:blipFill>
          <a:blip r:embed="rId5" cstate="print"/>
          <a:srcRect/>
          <a:stretch>
            <a:fillRect/>
          </a:stretch>
        </p:blipFill>
        <p:spPr bwMode="auto">
          <a:xfrm>
            <a:off x="293688" y="568325"/>
            <a:ext cx="8555037" cy="5719763"/>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9" name="Rectangle 3"/>
          <p:cNvSpPr>
            <a:spLocks noGrp="1" noChangeArrowheads="1"/>
          </p:cNvSpPr>
          <p:nvPr>
            <p:ph type="body" idx="1"/>
          </p:nvPr>
        </p:nvSpPr>
        <p:spPr>
          <a:xfrm>
            <a:off x="306388" y="1252538"/>
            <a:ext cx="8534400" cy="1736725"/>
          </a:xfrm>
        </p:spPr>
        <p:txBody>
          <a:bodyPr/>
          <a:lstStyle/>
          <a:p>
            <a:pPr algn="ctr">
              <a:buFont typeface="Wingdings" pitchFamily="48" charset="2"/>
              <a:buNone/>
            </a:pPr>
            <a:r>
              <a:rPr lang="en-US" sz="4400"/>
              <a:t>CONTROL OF GENE   EXPRESSION</a:t>
            </a:r>
          </a:p>
        </p:txBody>
      </p:sp>
      <p:sp>
        <p:nvSpPr>
          <p:cNvPr id="54682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468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468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1" name="Rectangle 3"/>
          <p:cNvSpPr>
            <a:spLocks noGrp="1" noChangeArrowheads="1"/>
          </p:cNvSpPr>
          <p:nvPr>
            <p:ph type="body" idx="1"/>
          </p:nvPr>
        </p:nvSpPr>
        <p:spPr>
          <a:xfrm>
            <a:off x="49213" y="1751013"/>
            <a:ext cx="8534400" cy="3770312"/>
          </a:xfrm>
        </p:spPr>
        <p:txBody>
          <a:bodyPr/>
          <a:lstStyle/>
          <a:p>
            <a:pPr marL="457200" lvl="1" indent="-342900">
              <a:spcBef>
                <a:spcPct val="30000"/>
              </a:spcBef>
            </a:pPr>
            <a:r>
              <a:rPr lang="en-US" sz="2800" b="1"/>
              <a:t>Gene expression</a:t>
            </a:r>
            <a:r>
              <a:rPr lang="en-US" sz="2800"/>
              <a:t> is the overall process of information flow from genes to proteins </a:t>
            </a:r>
          </a:p>
          <a:p>
            <a:pPr marL="1144588" lvl="2" indent="-342900">
              <a:spcBef>
                <a:spcPct val="30000"/>
              </a:spcBef>
              <a:buFontTx/>
              <a:buChar char="–"/>
            </a:pPr>
            <a:r>
              <a:rPr lang="en-US" sz="2400"/>
              <a:t>Mainly controlled at the level of transcription</a:t>
            </a:r>
          </a:p>
          <a:p>
            <a:pPr marL="1144588" lvl="2" indent="-342900">
              <a:spcBef>
                <a:spcPct val="30000"/>
              </a:spcBef>
              <a:buFontTx/>
              <a:buChar char="–"/>
            </a:pPr>
            <a:r>
              <a:rPr lang="en-US" sz="2400"/>
              <a:t>A gene that is “turned on” is being transcribed to produce mRNA that is translated to make its corresponding protein</a:t>
            </a:r>
          </a:p>
          <a:p>
            <a:pPr marL="1144588" lvl="2" indent="-342900">
              <a:spcBef>
                <a:spcPct val="30000"/>
              </a:spcBef>
              <a:buFontTx/>
              <a:buChar char="–"/>
            </a:pPr>
            <a:r>
              <a:rPr lang="en-US" sz="2400"/>
              <a:t>Organisms respond to environmental changes by controlling gene expression</a:t>
            </a:r>
            <a:endParaRPr lang="en-US"/>
          </a:p>
        </p:txBody>
      </p:sp>
      <p:sp>
        <p:nvSpPr>
          <p:cNvPr id="56525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565256" name="Line 8"/>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565257" name="Line 9"/>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5258" name="Text Box 10"/>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565260" name="Rectangle 12"/>
          <p:cNvSpPr>
            <a:spLocks noGrp="1" noChangeArrowheads="1"/>
          </p:cNvSpPr>
          <p:nvPr>
            <p:ph type="title"/>
          </p:nvPr>
        </p:nvSpPr>
        <p:spPr>
          <a:xfrm>
            <a:off x="171450" y="160338"/>
            <a:ext cx="8775700" cy="822325"/>
          </a:xfrm>
          <a:noFill/>
          <a:ln/>
        </p:spPr>
        <p:txBody>
          <a:bodyPr/>
          <a:lstStyle/>
          <a:p>
            <a:pPr marL="798513" indent="-798513"/>
            <a:r>
              <a:rPr lang="en-US" sz="3200"/>
              <a:t>11.1 Proteins interacting with DNA turn prokaryotic genes on or off in response to environmental changes</a:t>
            </a: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2" name="Rectangle 2"/>
          <p:cNvSpPr>
            <a:spLocks noGrp="1" noChangeArrowheads="1"/>
          </p:cNvSpPr>
          <p:nvPr>
            <p:ph type="title"/>
          </p:nvPr>
        </p:nvSpPr>
        <p:spPr>
          <a:xfrm>
            <a:off x="171450" y="158750"/>
            <a:ext cx="8543925" cy="1325563"/>
          </a:xfrm>
        </p:spPr>
        <p:txBody>
          <a:bodyPr/>
          <a:lstStyle/>
          <a:p>
            <a:pPr marL="798513" indent="-798513"/>
            <a:r>
              <a:rPr lang="en-US" sz="3200"/>
              <a:t>11.1 Proteins interacting with DNA turn prokaryotic genes on or off in response to environmental changes</a:t>
            </a:r>
          </a:p>
        </p:txBody>
      </p:sp>
      <p:sp>
        <p:nvSpPr>
          <p:cNvPr id="1049603" name="Rectangle 3"/>
          <p:cNvSpPr>
            <a:spLocks noGrp="1" noChangeArrowheads="1"/>
          </p:cNvSpPr>
          <p:nvPr>
            <p:ph type="body" idx="1"/>
          </p:nvPr>
        </p:nvSpPr>
        <p:spPr>
          <a:xfrm>
            <a:off x="49213" y="1751013"/>
            <a:ext cx="8499475" cy="4637087"/>
          </a:xfrm>
        </p:spPr>
        <p:txBody>
          <a:bodyPr/>
          <a:lstStyle/>
          <a:p>
            <a:pPr marL="455613" lvl="1">
              <a:spcBef>
                <a:spcPct val="30000"/>
              </a:spcBef>
            </a:pPr>
            <a:r>
              <a:rPr lang="en-US" sz="2800"/>
              <a:t>An </a:t>
            </a:r>
            <a:r>
              <a:rPr lang="en-US" sz="2800" b="1"/>
              <a:t>operon</a:t>
            </a:r>
            <a:r>
              <a:rPr lang="en-US" sz="2800"/>
              <a:t> is a group of genes under coordinated control in bacteria</a:t>
            </a:r>
          </a:p>
          <a:p>
            <a:pPr marL="455613" lvl="1">
              <a:spcBef>
                <a:spcPct val="30000"/>
              </a:spcBef>
            </a:pPr>
            <a:r>
              <a:rPr lang="en-US" sz="2800"/>
              <a:t>The lactose (</a:t>
            </a:r>
            <a:r>
              <a:rPr lang="en-US" sz="2800" i="1"/>
              <a:t>lac</a:t>
            </a:r>
            <a:r>
              <a:rPr lang="en-US" sz="2800"/>
              <a:t>) operon includes</a:t>
            </a:r>
            <a:r>
              <a:rPr lang="en-US"/>
              <a:t> </a:t>
            </a:r>
          </a:p>
          <a:p>
            <a:pPr marL="1144588" lvl="2" indent="-342900">
              <a:spcBef>
                <a:spcPct val="30000"/>
              </a:spcBef>
              <a:buFontTx/>
              <a:buChar char="–"/>
            </a:pPr>
            <a:r>
              <a:rPr lang="en-US" sz="2400"/>
              <a:t>Three adjacent genes for lactose-utilization enzymes</a:t>
            </a:r>
          </a:p>
          <a:p>
            <a:pPr marL="1144588" lvl="2" indent="-342900">
              <a:spcBef>
                <a:spcPct val="30000"/>
              </a:spcBef>
              <a:buFontTx/>
              <a:buChar char="–"/>
            </a:pPr>
            <a:r>
              <a:rPr lang="en-US" sz="2400" b="1"/>
              <a:t>Promoter</a:t>
            </a:r>
            <a:r>
              <a:rPr lang="en-US" sz="2400"/>
              <a:t> sequence where RNA polymerase binds</a:t>
            </a:r>
          </a:p>
          <a:p>
            <a:pPr marL="1144588" lvl="2" indent="-342900">
              <a:spcBef>
                <a:spcPct val="30000"/>
              </a:spcBef>
              <a:buFontTx/>
              <a:buChar char="–"/>
            </a:pPr>
            <a:r>
              <a:rPr lang="en-US" sz="2400"/>
              <a:t>Operator sequence is where a </a:t>
            </a:r>
            <a:r>
              <a:rPr lang="en-US" sz="2400" b="1"/>
              <a:t>repressor</a:t>
            </a:r>
            <a:r>
              <a:rPr lang="en-US" sz="2400"/>
              <a:t> can bind and block RNA polymerase action</a:t>
            </a:r>
          </a:p>
          <a:p>
            <a:pPr marL="455613" lvl="1">
              <a:spcBef>
                <a:spcPct val="30000"/>
              </a:spcBef>
              <a:buFont typeface="Wingdings" pitchFamily="48" charset="2"/>
              <a:buNone/>
            </a:pPr>
            <a:endParaRPr lang="en-US" sz="2800"/>
          </a:p>
        </p:txBody>
      </p:sp>
      <p:sp>
        <p:nvSpPr>
          <p:cNvPr id="104960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49605"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104960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4960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8" name="Rectangle 2"/>
          <p:cNvSpPr>
            <a:spLocks noGrp="1" noChangeArrowheads="1"/>
          </p:cNvSpPr>
          <p:nvPr>
            <p:ph type="title"/>
          </p:nvPr>
        </p:nvSpPr>
        <p:spPr>
          <a:xfrm>
            <a:off x="171450" y="158750"/>
            <a:ext cx="8543925" cy="1325563"/>
          </a:xfrm>
        </p:spPr>
        <p:txBody>
          <a:bodyPr/>
          <a:lstStyle/>
          <a:p>
            <a:pPr marL="798513" indent="-798513"/>
            <a:r>
              <a:rPr lang="en-US" sz="3200"/>
              <a:t>11.1 Proteins interacting with DNA turn prokaryotic genes on or off in response to environmental changes</a:t>
            </a:r>
          </a:p>
        </p:txBody>
      </p:sp>
      <p:sp>
        <p:nvSpPr>
          <p:cNvPr id="1069059" name="Rectangle 3"/>
          <p:cNvSpPr>
            <a:spLocks noGrp="1" noChangeArrowheads="1"/>
          </p:cNvSpPr>
          <p:nvPr>
            <p:ph type="body" idx="1"/>
          </p:nvPr>
        </p:nvSpPr>
        <p:spPr>
          <a:xfrm>
            <a:off x="49213" y="1784350"/>
            <a:ext cx="8385175" cy="3835400"/>
          </a:xfrm>
        </p:spPr>
        <p:txBody>
          <a:bodyPr/>
          <a:lstStyle/>
          <a:p>
            <a:pPr marL="455613" lvl="1">
              <a:lnSpc>
                <a:spcPct val="90000"/>
              </a:lnSpc>
              <a:spcBef>
                <a:spcPct val="20000"/>
              </a:spcBef>
              <a:spcAft>
                <a:spcPct val="0"/>
              </a:spcAft>
              <a:buFont typeface="Wingdings" pitchFamily="48" charset="2"/>
              <a:buChar char=""/>
            </a:pPr>
            <a:r>
              <a:rPr lang="en-US" sz="2800"/>
              <a:t>Regulation of the </a:t>
            </a:r>
            <a:r>
              <a:rPr lang="en-US" sz="2800" i="1"/>
              <a:t>lac</a:t>
            </a:r>
            <a:r>
              <a:rPr lang="en-US" sz="2800"/>
              <a:t> operon</a:t>
            </a:r>
          </a:p>
          <a:p>
            <a:pPr marL="1144588" lvl="2" indent="-342900">
              <a:spcBef>
                <a:spcPct val="30000"/>
              </a:spcBef>
              <a:buFontTx/>
              <a:buChar char="–"/>
            </a:pPr>
            <a:r>
              <a:rPr lang="en-US" sz="2400" b="1"/>
              <a:t>Regulatory gene</a:t>
            </a:r>
            <a:r>
              <a:rPr lang="en-US" sz="2400"/>
              <a:t> codes for a repressor protein</a:t>
            </a:r>
          </a:p>
          <a:p>
            <a:pPr marL="1144588" lvl="2" indent="-342900">
              <a:spcBef>
                <a:spcPct val="30000"/>
              </a:spcBef>
              <a:buFontTx/>
              <a:buChar char="–"/>
            </a:pPr>
            <a:r>
              <a:rPr lang="en-US" sz="2400"/>
              <a:t>In the absence of lactose, the repressor binds to the operator and prevents RNA polymerase action</a:t>
            </a:r>
          </a:p>
          <a:p>
            <a:pPr marL="1144588" lvl="2" indent="-342900">
              <a:spcBef>
                <a:spcPct val="30000"/>
              </a:spcBef>
              <a:buFontTx/>
              <a:buChar char="–"/>
            </a:pPr>
            <a:r>
              <a:rPr lang="en-US" sz="2400"/>
              <a:t>Lactose inactivates the repressor, so the operator is unblocked</a:t>
            </a:r>
          </a:p>
        </p:txBody>
      </p:sp>
      <p:sp>
        <p:nvSpPr>
          <p:cNvPr id="106906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69061"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106906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6906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Grp="1" noChangeArrowheads="1"/>
          </p:cNvSpPr>
          <p:nvPr>
            <p:ph type="title"/>
          </p:nvPr>
        </p:nvSpPr>
        <p:spPr>
          <a:xfrm>
            <a:off x="171450" y="158750"/>
            <a:ext cx="8543925" cy="1325563"/>
          </a:xfrm>
        </p:spPr>
        <p:txBody>
          <a:bodyPr/>
          <a:lstStyle/>
          <a:p>
            <a:pPr marL="801688" indent="-801688"/>
            <a:r>
              <a:rPr lang="en-US" sz="3200"/>
              <a:t>11.1 Proteins interacting with DNA turn prokaryotic genes on or off in response to environmental changes</a:t>
            </a:r>
          </a:p>
        </p:txBody>
      </p:sp>
      <p:sp>
        <p:nvSpPr>
          <p:cNvPr id="1051651" name="Rectangle 3"/>
          <p:cNvSpPr>
            <a:spLocks noGrp="1" noChangeArrowheads="1"/>
          </p:cNvSpPr>
          <p:nvPr>
            <p:ph type="body" idx="1"/>
          </p:nvPr>
        </p:nvSpPr>
        <p:spPr>
          <a:xfrm>
            <a:off x="49213" y="1751013"/>
            <a:ext cx="8556625" cy="5000625"/>
          </a:xfrm>
        </p:spPr>
        <p:txBody>
          <a:bodyPr/>
          <a:lstStyle/>
          <a:p>
            <a:pPr marL="457200" lvl="1" indent="-342900">
              <a:spcBef>
                <a:spcPct val="30000"/>
              </a:spcBef>
            </a:pPr>
            <a:r>
              <a:rPr lang="en-US" sz="2800"/>
              <a:t>Types of operon control</a:t>
            </a:r>
          </a:p>
          <a:p>
            <a:pPr marL="1144588" lvl="2" indent="-342900">
              <a:spcBef>
                <a:spcPct val="30000"/>
              </a:spcBef>
              <a:buFontTx/>
              <a:buChar char="–"/>
            </a:pPr>
            <a:r>
              <a:rPr lang="en-US" sz="2400"/>
              <a:t>Inducible operon (</a:t>
            </a:r>
            <a:r>
              <a:rPr lang="en-US" sz="2400" i="1"/>
              <a:t>lac</a:t>
            </a:r>
            <a:r>
              <a:rPr lang="en-US" sz="2400"/>
              <a:t> operon)</a:t>
            </a:r>
          </a:p>
          <a:p>
            <a:pPr marL="1830388" lvl="3" indent="-342900">
              <a:spcBef>
                <a:spcPct val="30000"/>
              </a:spcBef>
              <a:buFontTx/>
              <a:buChar char="–"/>
            </a:pPr>
            <a:r>
              <a:rPr lang="en-US"/>
              <a:t>Active repressor binds to the operator</a:t>
            </a:r>
          </a:p>
          <a:p>
            <a:pPr marL="1830388" lvl="3" indent="-342900">
              <a:spcBef>
                <a:spcPct val="30000"/>
              </a:spcBef>
              <a:buFontTx/>
              <a:buChar char="–"/>
            </a:pPr>
            <a:r>
              <a:rPr lang="en-US"/>
              <a:t>Inducer (lactose) binds to and inactivates the repressor</a:t>
            </a:r>
          </a:p>
          <a:p>
            <a:pPr marL="1144588" lvl="2" indent="-342900">
              <a:spcBef>
                <a:spcPct val="30000"/>
              </a:spcBef>
              <a:buFontTx/>
              <a:buChar char="–"/>
            </a:pPr>
            <a:r>
              <a:rPr lang="en-US" sz="2400"/>
              <a:t>Repressible operon (</a:t>
            </a:r>
            <a:r>
              <a:rPr lang="en-US" sz="2400" i="1"/>
              <a:t>trp</a:t>
            </a:r>
            <a:r>
              <a:rPr lang="en-US" sz="2400"/>
              <a:t> operon)</a:t>
            </a:r>
          </a:p>
          <a:p>
            <a:pPr marL="1830388" lvl="3" indent="-342900">
              <a:spcBef>
                <a:spcPct val="30000"/>
              </a:spcBef>
              <a:buFontTx/>
              <a:buChar char="–"/>
            </a:pPr>
            <a:r>
              <a:rPr lang="en-US"/>
              <a:t>Repressor is initially inactive</a:t>
            </a:r>
          </a:p>
          <a:p>
            <a:pPr marL="1830388" lvl="3" indent="-342900">
              <a:spcBef>
                <a:spcPct val="30000"/>
              </a:spcBef>
              <a:buFontTx/>
              <a:buChar char="–"/>
            </a:pPr>
            <a:r>
              <a:rPr lang="en-US"/>
              <a:t>Corepressor (tryptophan) binds to the repressor and makes it active</a:t>
            </a:r>
          </a:p>
          <a:p>
            <a:pPr marL="1144588" lvl="2" indent="-342900">
              <a:spcBef>
                <a:spcPct val="30000"/>
              </a:spcBef>
              <a:buFontTx/>
              <a:buChar char="–"/>
            </a:pPr>
            <a:r>
              <a:rPr lang="en-US" sz="2400"/>
              <a:t>For many operons, </a:t>
            </a:r>
            <a:r>
              <a:rPr lang="en-US" sz="2400" b="1"/>
              <a:t>activators</a:t>
            </a:r>
            <a:r>
              <a:rPr lang="en-US" sz="2400"/>
              <a:t> enhance RNA polymerase binding to the promoter</a:t>
            </a:r>
          </a:p>
        </p:txBody>
      </p:sp>
      <p:sp>
        <p:nvSpPr>
          <p:cNvPr id="105165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51653"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105165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5165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73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69739" name="Picture 11" descr="11_01aEcoliCells-L"/>
          <p:cNvPicPr>
            <a:picLocks noChangeAspect="1" noChangeArrowheads="1"/>
          </p:cNvPicPr>
          <p:nvPr/>
        </p:nvPicPr>
        <p:blipFill>
          <a:blip r:embed="rId5" cstate="print"/>
          <a:srcRect/>
          <a:stretch>
            <a:fillRect/>
          </a:stretch>
        </p:blipFill>
        <p:spPr bwMode="auto">
          <a:xfrm>
            <a:off x="617538" y="185738"/>
            <a:ext cx="7908925" cy="65976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75204" name="Picture 4" descr="11_01baLacOperon-U"/>
          <p:cNvPicPr>
            <a:picLocks noChangeAspect="1" noChangeArrowheads="1"/>
          </p:cNvPicPr>
          <p:nvPr/>
        </p:nvPicPr>
        <p:blipFill>
          <a:blip r:embed="rId5" cstate="print"/>
          <a:srcRect/>
          <a:stretch>
            <a:fillRect/>
          </a:stretch>
        </p:blipFill>
        <p:spPr bwMode="auto">
          <a:xfrm>
            <a:off x="296863" y="1550988"/>
            <a:ext cx="8548687" cy="3756025"/>
          </a:xfrm>
          <a:prstGeom prst="rect">
            <a:avLst/>
          </a:prstGeom>
          <a:noFill/>
        </p:spPr>
      </p:pic>
      <p:sp>
        <p:nvSpPr>
          <p:cNvPr id="1075205" name="Text Box 5"/>
          <p:cNvSpPr txBox="1">
            <a:spLocks noChangeArrowheads="1"/>
          </p:cNvSpPr>
          <p:nvPr/>
        </p:nvSpPr>
        <p:spPr bwMode="auto">
          <a:xfrm>
            <a:off x="350838" y="2641600"/>
            <a:ext cx="485775" cy="217488"/>
          </a:xfrm>
          <a:prstGeom prst="rect">
            <a:avLst/>
          </a:prstGeom>
          <a:noFill/>
          <a:ln w="9525">
            <a:noFill/>
            <a:miter lim="800000"/>
            <a:headEnd/>
            <a:tailEnd/>
          </a:ln>
          <a:effectLst/>
        </p:spPr>
        <p:txBody>
          <a:bodyPr wrap="none" lIns="0" tIns="0" rIns="0" bIns="0"/>
          <a:lstStyle/>
          <a:p>
            <a:pPr algn="l">
              <a:lnSpc>
                <a:spcPct val="90000"/>
              </a:lnSpc>
            </a:pPr>
            <a:r>
              <a:rPr lang="en-US" sz="1500" b="1"/>
              <a:t>DNA</a:t>
            </a:r>
          </a:p>
        </p:txBody>
      </p:sp>
      <p:sp>
        <p:nvSpPr>
          <p:cNvPr id="1075206" name="Text Box 6"/>
          <p:cNvSpPr txBox="1">
            <a:spLocks noChangeArrowheads="1"/>
          </p:cNvSpPr>
          <p:nvPr/>
        </p:nvSpPr>
        <p:spPr bwMode="auto">
          <a:xfrm>
            <a:off x="6059488" y="3835400"/>
            <a:ext cx="1671637" cy="846138"/>
          </a:xfrm>
          <a:prstGeom prst="rect">
            <a:avLst/>
          </a:prstGeom>
          <a:noFill/>
          <a:ln w="9525">
            <a:noFill/>
            <a:miter lim="800000"/>
            <a:headEnd/>
            <a:tailEnd/>
          </a:ln>
          <a:effectLst/>
        </p:spPr>
        <p:txBody>
          <a:bodyPr wrap="none" lIns="0" tIns="0" rIns="0" bIns="0"/>
          <a:lstStyle/>
          <a:p>
            <a:pPr algn="l">
              <a:lnSpc>
                <a:spcPct val="90000"/>
              </a:lnSpc>
            </a:pPr>
            <a:r>
              <a:rPr lang="en-US" sz="1500" b="1"/>
              <a:t>RNA polymerase</a:t>
            </a:r>
          </a:p>
          <a:p>
            <a:pPr algn="l">
              <a:lnSpc>
                <a:spcPct val="90000"/>
              </a:lnSpc>
            </a:pPr>
            <a:r>
              <a:rPr lang="en-US" sz="1500" b="1"/>
              <a:t>cannot attach to </a:t>
            </a:r>
          </a:p>
          <a:p>
            <a:pPr algn="l">
              <a:lnSpc>
                <a:spcPct val="90000"/>
              </a:lnSpc>
            </a:pPr>
            <a:r>
              <a:rPr lang="en-US" sz="1500" b="1"/>
              <a:t>promoter</a:t>
            </a:r>
          </a:p>
        </p:txBody>
      </p:sp>
      <p:sp>
        <p:nvSpPr>
          <p:cNvPr id="1075207" name="Text Box 7"/>
          <p:cNvSpPr txBox="1">
            <a:spLocks noChangeArrowheads="1"/>
          </p:cNvSpPr>
          <p:nvPr/>
        </p:nvSpPr>
        <p:spPr bwMode="auto">
          <a:xfrm>
            <a:off x="5241925" y="2071688"/>
            <a:ext cx="2260600" cy="217487"/>
          </a:xfrm>
          <a:prstGeom prst="rect">
            <a:avLst/>
          </a:prstGeom>
          <a:noFill/>
          <a:ln w="9525">
            <a:noFill/>
            <a:miter lim="800000"/>
            <a:headEnd/>
            <a:tailEnd/>
          </a:ln>
          <a:effectLst/>
        </p:spPr>
        <p:txBody>
          <a:bodyPr wrap="none" lIns="0" tIns="0" rIns="0" bIns="0"/>
          <a:lstStyle/>
          <a:p>
            <a:pPr algn="l">
              <a:lnSpc>
                <a:spcPct val="90000"/>
              </a:lnSpc>
            </a:pPr>
            <a:r>
              <a:rPr lang="en-US" sz="1500" b="1"/>
              <a:t>Lactose-utilization genes</a:t>
            </a:r>
          </a:p>
        </p:txBody>
      </p:sp>
      <p:sp>
        <p:nvSpPr>
          <p:cNvPr id="1075208" name="Text Box 8"/>
          <p:cNvSpPr txBox="1">
            <a:spLocks noChangeArrowheads="1"/>
          </p:cNvSpPr>
          <p:nvPr/>
        </p:nvSpPr>
        <p:spPr bwMode="auto">
          <a:xfrm>
            <a:off x="2954338" y="2009775"/>
            <a:ext cx="1931987" cy="268288"/>
          </a:xfrm>
          <a:prstGeom prst="rect">
            <a:avLst/>
          </a:prstGeom>
          <a:noFill/>
          <a:ln w="9525">
            <a:noFill/>
            <a:miter lim="800000"/>
            <a:headEnd/>
            <a:tailEnd/>
          </a:ln>
          <a:effectLst/>
        </p:spPr>
        <p:txBody>
          <a:bodyPr wrap="none" lIns="0" tIns="0" rIns="0" bIns="0"/>
          <a:lstStyle/>
          <a:p>
            <a:pPr algn="l">
              <a:lnSpc>
                <a:spcPct val="90000"/>
              </a:lnSpc>
            </a:pPr>
            <a:r>
              <a:rPr lang="en-US" sz="1500" b="1"/>
              <a:t>Promoter Operator</a:t>
            </a:r>
          </a:p>
        </p:txBody>
      </p:sp>
      <p:sp>
        <p:nvSpPr>
          <p:cNvPr id="1075209" name="Text Box 9"/>
          <p:cNvSpPr txBox="1">
            <a:spLocks noChangeArrowheads="1"/>
          </p:cNvSpPr>
          <p:nvPr/>
        </p:nvSpPr>
        <p:spPr bwMode="auto">
          <a:xfrm>
            <a:off x="1809750" y="1939925"/>
            <a:ext cx="1019175" cy="403225"/>
          </a:xfrm>
          <a:prstGeom prst="rect">
            <a:avLst/>
          </a:prstGeom>
          <a:noFill/>
          <a:ln w="9525">
            <a:noFill/>
            <a:miter lim="800000"/>
            <a:headEnd/>
            <a:tailEnd/>
          </a:ln>
          <a:effectLst/>
        </p:spPr>
        <p:txBody>
          <a:bodyPr wrap="none" lIns="0" tIns="0" rIns="0" bIns="0"/>
          <a:lstStyle/>
          <a:p>
            <a:pPr algn="l">
              <a:lnSpc>
                <a:spcPct val="90000"/>
              </a:lnSpc>
            </a:pPr>
            <a:r>
              <a:rPr lang="en-US" sz="1500" b="1"/>
              <a:t>Regulatory</a:t>
            </a:r>
          </a:p>
          <a:p>
            <a:pPr algn="l">
              <a:lnSpc>
                <a:spcPct val="90000"/>
              </a:lnSpc>
            </a:pPr>
            <a:r>
              <a:rPr lang="en-US" sz="1500" b="1"/>
              <a:t>gene</a:t>
            </a:r>
          </a:p>
        </p:txBody>
      </p:sp>
      <p:sp>
        <p:nvSpPr>
          <p:cNvPr id="1075210" name="Text Box 10"/>
          <p:cNvSpPr txBox="1">
            <a:spLocks noChangeArrowheads="1"/>
          </p:cNvSpPr>
          <p:nvPr/>
        </p:nvSpPr>
        <p:spPr bwMode="auto">
          <a:xfrm>
            <a:off x="5049838" y="1568450"/>
            <a:ext cx="849312" cy="174625"/>
          </a:xfrm>
          <a:prstGeom prst="rect">
            <a:avLst/>
          </a:prstGeom>
          <a:noFill/>
          <a:ln w="9525">
            <a:noFill/>
            <a:miter lim="800000"/>
            <a:headEnd/>
            <a:tailEnd/>
          </a:ln>
          <a:effectLst/>
        </p:spPr>
        <p:txBody>
          <a:bodyPr wrap="none" lIns="0" tIns="0" rIns="0" bIns="0"/>
          <a:lstStyle/>
          <a:p>
            <a:pPr algn="l">
              <a:lnSpc>
                <a:spcPct val="80000"/>
              </a:lnSpc>
            </a:pPr>
            <a:r>
              <a:rPr lang="en-US" sz="1500" b="1"/>
              <a:t>OPERON</a:t>
            </a:r>
          </a:p>
        </p:txBody>
      </p:sp>
      <p:sp>
        <p:nvSpPr>
          <p:cNvPr id="1075211" name="Text Box 11"/>
          <p:cNvSpPr txBox="1">
            <a:spLocks noChangeArrowheads="1"/>
          </p:cNvSpPr>
          <p:nvPr/>
        </p:nvSpPr>
        <p:spPr bwMode="auto">
          <a:xfrm>
            <a:off x="355600" y="3398838"/>
            <a:ext cx="738188" cy="192087"/>
          </a:xfrm>
          <a:prstGeom prst="rect">
            <a:avLst/>
          </a:prstGeom>
          <a:noFill/>
          <a:ln w="9525">
            <a:noFill/>
            <a:miter lim="800000"/>
            <a:headEnd/>
            <a:tailEnd/>
          </a:ln>
          <a:effectLst/>
        </p:spPr>
        <p:txBody>
          <a:bodyPr wrap="none" lIns="0" tIns="0" rIns="0" bIns="0"/>
          <a:lstStyle/>
          <a:p>
            <a:pPr algn="l">
              <a:lnSpc>
                <a:spcPct val="80000"/>
              </a:lnSpc>
            </a:pPr>
            <a:r>
              <a:rPr lang="en-US" sz="1500" b="1"/>
              <a:t>mRNA</a:t>
            </a:r>
          </a:p>
        </p:txBody>
      </p:sp>
      <p:sp>
        <p:nvSpPr>
          <p:cNvPr id="1075212" name="Text Box 12"/>
          <p:cNvSpPr txBox="1">
            <a:spLocks noChangeArrowheads="1"/>
          </p:cNvSpPr>
          <p:nvPr/>
        </p:nvSpPr>
        <p:spPr bwMode="auto">
          <a:xfrm>
            <a:off x="2935288" y="4008438"/>
            <a:ext cx="1011237" cy="387350"/>
          </a:xfrm>
          <a:prstGeom prst="rect">
            <a:avLst/>
          </a:prstGeom>
          <a:noFill/>
          <a:ln w="9525">
            <a:noFill/>
            <a:miter lim="800000"/>
            <a:headEnd/>
            <a:tailEnd/>
          </a:ln>
          <a:effectLst/>
        </p:spPr>
        <p:txBody>
          <a:bodyPr wrap="none" lIns="0" tIns="0" rIns="0" bIns="0"/>
          <a:lstStyle/>
          <a:p>
            <a:pPr algn="l">
              <a:lnSpc>
                <a:spcPct val="90000"/>
              </a:lnSpc>
            </a:pPr>
            <a:r>
              <a:rPr lang="en-US" sz="1500" b="1"/>
              <a:t>Active</a:t>
            </a:r>
          </a:p>
          <a:p>
            <a:pPr algn="l">
              <a:lnSpc>
                <a:spcPct val="90000"/>
              </a:lnSpc>
            </a:pPr>
            <a:r>
              <a:rPr lang="en-US" sz="1500" b="1"/>
              <a:t>repressor</a:t>
            </a:r>
          </a:p>
        </p:txBody>
      </p:sp>
      <p:sp>
        <p:nvSpPr>
          <p:cNvPr id="1075213" name="Text Box 13"/>
          <p:cNvSpPr txBox="1">
            <a:spLocks noChangeArrowheads="1"/>
          </p:cNvSpPr>
          <p:nvPr/>
        </p:nvSpPr>
        <p:spPr bwMode="auto">
          <a:xfrm>
            <a:off x="347663" y="4930775"/>
            <a:ext cx="3070225" cy="158750"/>
          </a:xfrm>
          <a:prstGeom prst="rect">
            <a:avLst/>
          </a:prstGeom>
          <a:noFill/>
          <a:ln w="9525">
            <a:noFill/>
            <a:miter lim="800000"/>
            <a:headEnd/>
            <a:tailEnd/>
          </a:ln>
          <a:effectLst/>
        </p:spPr>
        <p:txBody>
          <a:bodyPr wrap="none" lIns="0" tIns="0" rIns="0" bIns="0"/>
          <a:lstStyle/>
          <a:p>
            <a:pPr algn="l">
              <a:lnSpc>
                <a:spcPct val="80000"/>
              </a:lnSpc>
            </a:pPr>
            <a:r>
              <a:rPr lang="en-US" sz="1500" b="1"/>
              <a:t>Operon turned off (lactose absent)</a:t>
            </a:r>
          </a:p>
        </p:txBody>
      </p:sp>
      <p:sp>
        <p:nvSpPr>
          <p:cNvPr id="1075214" name="Text Box 14"/>
          <p:cNvSpPr txBox="1">
            <a:spLocks noChangeArrowheads="1"/>
          </p:cNvSpPr>
          <p:nvPr/>
        </p:nvSpPr>
        <p:spPr bwMode="auto">
          <a:xfrm>
            <a:off x="355600" y="4194175"/>
            <a:ext cx="700088" cy="166688"/>
          </a:xfrm>
          <a:prstGeom prst="rect">
            <a:avLst/>
          </a:prstGeom>
          <a:noFill/>
          <a:ln w="9525">
            <a:noFill/>
            <a:miter lim="800000"/>
            <a:headEnd/>
            <a:tailEnd/>
          </a:ln>
          <a:effectLst/>
        </p:spPr>
        <p:txBody>
          <a:bodyPr wrap="none" lIns="0" tIns="0" rIns="0" bIns="0"/>
          <a:lstStyle/>
          <a:p>
            <a:pPr algn="l">
              <a:lnSpc>
                <a:spcPct val="80000"/>
              </a:lnSpc>
            </a:pPr>
            <a:r>
              <a:rPr lang="en-US" sz="1500" b="1"/>
              <a:t>Protein</a:t>
            </a:r>
          </a:p>
        </p:txBody>
      </p:sp>
      <p:sp>
        <p:nvSpPr>
          <p:cNvPr id="1075215" name="AutoShape 15"/>
          <p:cNvSpPr>
            <a:spLocks/>
          </p:cNvSpPr>
          <p:nvPr/>
        </p:nvSpPr>
        <p:spPr bwMode="auto">
          <a:xfrm rot="-5390643">
            <a:off x="5353844" y="-681831"/>
            <a:ext cx="209550" cy="5075238"/>
          </a:xfrm>
          <a:prstGeom prst="rightBrace">
            <a:avLst>
              <a:gd name="adj1" fmla="val 201831"/>
              <a:gd name="adj2" fmla="val 50000"/>
            </a:avLst>
          </a:prstGeom>
          <a:noFill/>
          <a:ln w="25400">
            <a:solidFill>
              <a:schemeClr val="tx1"/>
            </a:solidFill>
            <a:round/>
            <a:headEnd/>
            <a:tailEnd/>
          </a:ln>
          <a:effectLst/>
        </p:spPr>
        <p:txBody>
          <a:bodyPr wrap="none" anchor="ctr"/>
          <a:lstStyle/>
          <a:p>
            <a:endParaRPr lang="en-US"/>
          </a:p>
        </p:txBody>
      </p:sp>
      <p:sp>
        <p:nvSpPr>
          <p:cNvPr id="1075216" name="AutoShape 16"/>
          <p:cNvSpPr>
            <a:spLocks/>
          </p:cNvSpPr>
          <p:nvPr/>
        </p:nvSpPr>
        <p:spPr bwMode="auto">
          <a:xfrm rot="-4982239">
            <a:off x="6332537" y="547688"/>
            <a:ext cx="182563" cy="3779838"/>
          </a:xfrm>
          <a:prstGeom prst="rightBrace">
            <a:avLst>
              <a:gd name="adj1" fmla="val 172536"/>
              <a:gd name="adj2" fmla="val 50000"/>
            </a:avLst>
          </a:prstGeom>
          <a:noFill/>
          <a:ln w="25400">
            <a:solidFill>
              <a:schemeClr val="tx1"/>
            </a:solidFill>
            <a:round/>
            <a:headEnd/>
            <a:tailEnd/>
          </a:ln>
          <a:effectLst/>
        </p:spPr>
        <p:txBody>
          <a:bodyPr wrap="none" anchor="ctr"/>
          <a:lstStyle/>
          <a:p>
            <a:endParaRPr lang="en-US"/>
          </a:p>
        </p:txBody>
      </p:sp>
      <p:sp>
        <p:nvSpPr>
          <p:cNvPr id="1075217" name="Line 17"/>
          <p:cNvSpPr>
            <a:spLocks noChangeShapeType="1"/>
          </p:cNvSpPr>
          <p:nvPr/>
        </p:nvSpPr>
        <p:spPr bwMode="auto">
          <a:xfrm flipH="1" flipV="1">
            <a:off x="5632450" y="3829050"/>
            <a:ext cx="376238" cy="952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77252" name="Picture 4" descr="11_01bbLacOperon-U"/>
          <p:cNvPicPr>
            <a:picLocks noChangeAspect="1" noChangeArrowheads="1"/>
          </p:cNvPicPr>
          <p:nvPr/>
        </p:nvPicPr>
        <p:blipFill>
          <a:blip r:embed="rId5" cstate="print"/>
          <a:srcRect/>
          <a:stretch>
            <a:fillRect/>
          </a:stretch>
        </p:blipFill>
        <p:spPr bwMode="auto">
          <a:xfrm>
            <a:off x="296863" y="1481138"/>
            <a:ext cx="8548687" cy="3895725"/>
          </a:xfrm>
          <a:prstGeom prst="rect">
            <a:avLst/>
          </a:prstGeom>
          <a:noFill/>
        </p:spPr>
      </p:pic>
      <p:sp>
        <p:nvSpPr>
          <p:cNvPr id="1077253" name="Text Box 5"/>
          <p:cNvSpPr txBox="1">
            <a:spLocks noChangeArrowheads="1"/>
          </p:cNvSpPr>
          <p:nvPr/>
        </p:nvSpPr>
        <p:spPr bwMode="auto">
          <a:xfrm>
            <a:off x="334963" y="2184400"/>
            <a:ext cx="676275" cy="363538"/>
          </a:xfrm>
          <a:prstGeom prst="rect">
            <a:avLst/>
          </a:prstGeom>
          <a:noFill/>
          <a:ln w="9525">
            <a:noFill/>
            <a:miter lim="800000"/>
            <a:headEnd/>
            <a:tailEnd/>
          </a:ln>
          <a:effectLst/>
        </p:spPr>
        <p:txBody>
          <a:bodyPr wrap="none" lIns="0" tIns="0" rIns="0" bIns="0"/>
          <a:lstStyle/>
          <a:p>
            <a:pPr algn="l">
              <a:lnSpc>
                <a:spcPct val="90000"/>
              </a:lnSpc>
            </a:pPr>
            <a:r>
              <a:rPr lang="en-US" sz="1500" b="1"/>
              <a:t>DNA</a:t>
            </a:r>
          </a:p>
        </p:txBody>
      </p:sp>
      <p:sp>
        <p:nvSpPr>
          <p:cNvPr id="1077254" name="Text Box 6"/>
          <p:cNvSpPr txBox="1">
            <a:spLocks noChangeArrowheads="1"/>
          </p:cNvSpPr>
          <p:nvPr/>
        </p:nvSpPr>
        <p:spPr bwMode="auto">
          <a:xfrm>
            <a:off x="339725" y="3652838"/>
            <a:ext cx="858838" cy="219075"/>
          </a:xfrm>
          <a:prstGeom prst="rect">
            <a:avLst/>
          </a:prstGeom>
          <a:noFill/>
          <a:ln w="9525">
            <a:noFill/>
            <a:miter lim="800000"/>
            <a:headEnd/>
            <a:tailEnd/>
          </a:ln>
          <a:effectLst/>
        </p:spPr>
        <p:txBody>
          <a:bodyPr wrap="none" lIns="0" tIns="0" rIns="0" bIns="0"/>
          <a:lstStyle/>
          <a:p>
            <a:pPr algn="l">
              <a:lnSpc>
                <a:spcPct val="80000"/>
              </a:lnSpc>
            </a:pPr>
            <a:r>
              <a:rPr lang="en-US" sz="1500" b="1"/>
              <a:t>Protein</a:t>
            </a:r>
          </a:p>
        </p:txBody>
      </p:sp>
      <p:sp>
        <p:nvSpPr>
          <p:cNvPr id="1077255" name="Text Box 7"/>
          <p:cNvSpPr txBox="1">
            <a:spLocks noChangeArrowheads="1"/>
          </p:cNvSpPr>
          <p:nvPr/>
        </p:nvSpPr>
        <p:spPr bwMode="auto">
          <a:xfrm>
            <a:off x="2854325" y="4437063"/>
            <a:ext cx="1243013" cy="506412"/>
          </a:xfrm>
          <a:prstGeom prst="rect">
            <a:avLst/>
          </a:prstGeom>
          <a:noFill/>
          <a:ln w="9525">
            <a:noFill/>
            <a:miter lim="800000"/>
            <a:headEnd/>
            <a:tailEnd/>
          </a:ln>
          <a:effectLst/>
        </p:spPr>
        <p:txBody>
          <a:bodyPr wrap="none" lIns="0" tIns="0" rIns="0" bIns="0"/>
          <a:lstStyle/>
          <a:p>
            <a:pPr algn="l">
              <a:lnSpc>
                <a:spcPct val="90000"/>
              </a:lnSpc>
            </a:pPr>
            <a:r>
              <a:rPr lang="en-US" sz="1500" b="1"/>
              <a:t>Inactive</a:t>
            </a:r>
          </a:p>
          <a:p>
            <a:pPr algn="l">
              <a:lnSpc>
                <a:spcPct val="90000"/>
              </a:lnSpc>
            </a:pPr>
            <a:r>
              <a:rPr lang="en-US" sz="1500" b="1"/>
              <a:t>repressor</a:t>
            </a:r>
          </a:p>
        </p:txBody>
      </p:sp>
      <p:sp>
        <p:nvSpPr>
          <p:cNvPr id="1077256" name="Text Box 8"/>
          <p:cNvSpPr txBox="1">
            <a:spLocks noChangeArrowheads="1"/>
          </p:cNvSpPr>
          <p:nvPr/>
        </p:nvSpPr>
        <p:spPr bwMode="auto">
          <a:xfrm>
            <a:off x="396875" y="4435475"/>
            <a:ext cx="927100" cy="230188"/>
          </a:xfrm>
          <a:prstGeom prst="rect">
            <a:avLst/>
          </a:prstGeom>
          <a:noFill/>
          <a:ln w="9525">
            <a:noFill/>
            <a:miter lim="800000"/>
            <a:headEnd/>
            <a:tailEnd/>
          </a:ln>
          <a:effectLst/>
        </p:spPr>
        <p:txBody>
          <a:bodyPr wrap="none" lIns="0" tIns="0" rIns="0" bIns="0"/>
          <a:lstStyle/>
          <a:p>
            <a:pPr algn="l">
              <a:lnSpc>
                <a:spcPct val="80000"/>
              </a:lnSpc>
            </a:pPr>
            <a:r>
              <a:rPr lang="en-US" sz="1500" b="1"/>
              <a:t>Lactose</a:t>
            </a:r>
          </a:p>
        </p:txBody>
      </p:sp>
      <p:sp>
        <p:nvSpPr>
          <p:cNvPr id="1077257" name="Text Box 9"/>
          <p:cNvSpPr txBox="1">
            <a:spLocks noChangeArrowheads="1"/>
          </p:cNvSpPr>
          <p:nvPr/>
        </p:nvSpPr>
        <p:spPr bwMode="auto">
          <a:xfrm>
            <a:off x="4910138" y="4337050"/>
            <a:ext cx="3352800" cy="263525"/>
          </a:xfrm>
          <a:prstGeom prst="rect">
            <a:avLst/>
          </a:prstGeom>
          <a:noFill/>
          <a:ln w="9525">
            <a:noFill/>
            <a:miter lim="800000"/>
            <a:headEnd/>
            <a:tailEnd/>
          </a:ln>
          <a:effectLst/>
        </p:spPr>
        <p:txBody>
          <a:bodyPr wrap="none" lIns="0" tIns="0" rIns="0" bIns="0"/>
          <a:lstStyle/>
          <a:p>
            <a:pPr algn="l">
              <a:lnSpc>
                <a:spcPct val="80000"/>
              </a:lnSpc>
            </a:pPr>
            <a:r>
              <a:rPr lang="en-US" sz="1500" b="1"/>
              <a:t>Enzymes for lactose utilization</a:t>
            </a:r>
          </a:p>
        </p:txBody>
      </p:sp>
      <p:sp>
        <p:nvSpPr>
          <p:cNvPr id="1077258" name="Text Box 10"/>
          <p:cNvSpPr txBox="1">
            <a:spLocks noChangeArrowheads="1"/>
          </p:cNvSpPr>
          <p:nvPr/>
        </p:nvSpPr>
        <p:spPr bwMode="auto">
          <a:xfrm>
            <a:off x="3562350" y="2530475"/>
            <a:ext cx="2406650" cy="484188"/>
          </a:xfrm>
          <a:prstGeom prst="rect">
            <a:avLst/>
          </a:prstGeom>
          <a:noFill/>
          <a:ln w="9525">
            <a:noFill/>
            <a:miter lim="800000"/>
            <a:headEnd/>
            <a:tailEnd/>
          </a:ln>
          <a:effectLst/>
        </p:spPr>
        <p:txBody>
          <a:bodyPr wrap="none" lIns="0" tIns="0" rIns="0" bIns="0"/>
          <a:lstStyle/>
          <a:p>
            <a:pPr algn="l">
              <a:lnSpc>
                <a:spcPct val="90000"/>
              </a:lnSpc>
            </a:pPr>
            <a:r>
              <a:rPr lang="en-US" sz="1500" b="1"/>
              <a:t>RNA polymerase</a:t>
            </a:r>
          </a:p>
          <a:p>
            <a:pPr algn="l">
              <a:lnSpc>
                <a:spcPct val="90000"/>
              </a:lnSpc>
            </a:pPr>
            <a:r>
              <a:rPr lang="en-US" sz="1500" b="1"/>
              <a:t>bound to promoter</a:t>
            </a:r>
          </a:p>
        </p:txBody>
      </p:sp>
      <p:sp>
        <p:nvSpPr>
          <p:cNvPr id="1077259" name="Text Box 11"/>
          <p:cNvSpPr txBox="1">
            <a:spLocks noChangeArrowheads="1"/>
          </p:cNvSpPr>
          <p:nvPr/>
        </p:nvSpPr>
        <p:spPr bwMode="auto">
          <a:xfrm>
            <a:off x="330200" y="4997450"/>
            <a:ext cx="5730875" cy="250825"/>
          </a:xfrm>
          <a:prstGeom prst="rect">
            <a:avLst/>
          </a:prstGeom>
          <a:noFill/>
          <a:ln w="9525">
            <a:noFill/>
            <a:miter lim="800000"/>
            <a:headEnd/>
            <a:tailEnd/>
          </a:ln>
          <a:effectLst/>
        </p:spPr>
        <p:txBody>
          <a:bodyPr wrap="none" lIns="0" tIns="0" rIns="0" bIns="0"/>
          <a:lstStyle/>
          <a:p>
            <a:pPr algn="l">
              <a:lnSpc>
                <a:spcPct val="80000"/>
              </a:lnSpc>
            </a:pPr>
            <a:r>
              <a:rPr lang="en-US" sz="1600" b="1"/>
              <a:t>Operon turned on (lactose inactivates repressor)</a:t>
            </a:r>
          </a:p>
        </p:txBody>
      </p:sp>
      <p:sp>
        <p:nvSpPr>
          <p:cNvPr id="1077260" name="Text Box 12"/>
          <p:cNvSpPr txBox="1">
            <a:spLocks noChangeArrowheads="1"/>
          </p:cNvSpPr>
          <p:nvPr/>
        </p:nvSpPr>
        <p:spPr bwMode="auto">
          <a:xfrm>
            <a:off x="334963" y="2887663"/>
            <a:ext cx="906462" cy="250825"/>
          </a:xfrm>
          <a:prstGeom prst="rect">
            <a:avLst/>
          </a:prstGeom>
          <a:noFill/>
          <a:ln w="9525">
            <a:noFill/>
            <a:miter lim="800000"/>
            <a:headEnd/>
            <a:tailEnd/>
          </a:ln>
          <a:effectLst/>
        </p:spPr>
        <p:txBody>
          <a:bodyPr wrap="none" lIns="0" tIns="0" rIns="0" bIns="0"/>
          <a:lstStyle/>
          <a:p>
            <a:pPr algn="l">
              <a:lnSpc>
                <a:spcPct val="80000"/>
              </a:lnSpc>
            </a:pPr>
            <a:r>
              <a:rPr lang="en-US" sz="1500" b="1"/>
              <a:t>mRNA</a:t>
            </a:r>
          </a:p>
        </p:txBody>
      </p:sp>
      <p:sp>
        <p:nvSpPr>
          <p:cNvPr id="1077261" name="Line 13"/>
          <p:cNvSpPr>
            <a:spLocks noChangeShapeType="1"/>
          </p:cNvSpPr>
          <p:nvPr/>
        </p:nvSpPr>
        <p:spPr bwMode="auto">
          <a:xfrm>
            <a:off x="3289300" y="2303463"/>
            <a:ext cx="246063" cy="3365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7"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3830" name="Picture 6" descr="11_01cRepressorControlled-U"/>
          <p:cNvPicPr>
            <a:picLocks noChangeAspect="1" noChangeArrowheads="1"/>
          </p:cNvPicPr>
          <p:nvPr/>
        </p:nvPicPr>
        <p:blipFill>
          <a:blip r:embed="rId5" cstate="print"/>
          <a:srcRect/>
          <a:stretch>
            <a:fillRect/>
          </a:stretch>
        </p:blipFill>
        <p:spPr bwMode="auto">
          <a:xfrm>
            <a:off x="296863" y="1474788"/>
            <a:ext cx="8548687" cy="3908425"/>
          </a:xfrm>
          <a:prstGeom prst="rect">
            <a:avLst/>
          </a:prstGeom>
          <a:noFill/>
        </p:spPr>
      </p:pic>
      <p:sp>
        <p:nvSpPr>
          <p:cNvPr id="973831" name="Text Box 7"/>
          <p:cNvSpPr txBox="1">
            <a:spLocks noChangeArrowheads="1"/>
          </p:cNvSpPr>
          <p:nvPr/>
        </p:nvSpPr>
        <p:spPr bwMode="auto">
          <a:xfrm>
            <a:off x="333375" y="1897063"/>
            <a:ext cx="676275" cy="363537"/>
          </a:xfrm>
          <a:prstGeom prst="rect">
            <a:avLst/>
          </a:prstGeom>
          <a:noFill/>
          <a:ln w="9525">
            <a:noFill/>
            <a:miter lim="800000"/>
            <a:headEnd/>
            <a:tailEnd/>
          </a:ln>
          <a:effectLst/>
        </p:spPr>
        <p:txBody>
          <a:bodyPr wrap="none" lIns="0" tIns="0" rIns="0" bIns="0"/>
          <a:lstStyle/>
          <a:p>
            <a:pPr algn="l">
              <a:lnSpc>
                <a:spcPct val="90000"/>
              </a:lnSpc>
            </a:pPr>
            <a:r>
              <a:rPr lang="en-US" sz="2000" b="1"/>
              <a:t>DNA</a:t>
            </a:r>
          </a:p>
        </p:txBody>
      </p:sp>
      <p:sp>
        <p:nvSpPr>
          <p:cNvPr id="973832" name="Text Box 8"/>
          <p:cNvSpPr txBox="1">
            <a:spLocks noChangeArrowheads="1"/>
          </p:cNvSpPr>
          <p:nvPr/>
        </p:nvSpPr>
        <p:spPr bwMode="auto">
          <a:xfrm>
            <a:off x="4805363" y="3773488"/>
            <a:ext cx="1243012" cy="506412"/>
          </a:xfrm>
          <a:prstGeom prst="rect">
            <a:avLst/>
          </a:prstGeom>
          <a:noFill/>
          <a:ln w="9525">
            <a:noFill/>
            <a:miter lim="800000"/>
            <a:headEnd/>
            <a:tailEnd/>
          </a:ln>
          <a:effectLst/>
        </p:spPr>
        <p:txBody>
          <a:bodyPr wrap="none" lIns="0" tIns="0" rIns="0" bIns="0"/>
          <a:lstStyle/>
          <a:p>
            <a:pPr algn="l">
              <a:lnSpc>
                <a:spcPct val="90000"/>
              </a:lnSpc>
            </a:pPr>
            <a:r>
              <a:rPr lang="en-US" sz="2000" b="1"/>
              <a:t>Inactive</a:t>
            </a:r>
          </a:p>
          <a:p>
            <a:pPr algn="l">
              <a:lnSpc>
                <a:spcPct val="90000"/>
              </a:lnSpc>
            </a:pPr>
            <a:r>
              <a:rPr lang="en-US" sz="2000" b="1"/>
              <a:t>repressor</a:t>
            </a:r>
          </a:p>
        </p:txBody>
      </p:sp>
      <p:sp>
        <p:nvSpPr>
          <p:cNvPr id="973833" name="Text Box 9"/>
          <p:cNvSpPr txBox="1">
            <a:spLocks noChangeArrowheads="1"/>
          </p:cNvSpPr>
          <p:nvPr/>
        </p:nvSpPr>
        <p:spPr bwMode="auto">
          <a:xfrm>
            <a:off x="4979988" y="2446338"/>
            <a:ext cx="1243012" cy="506412"/>
          </a:xfrm>
          <a:prstGeom prst="rect">
            <a:avLst/>
          </a:prstGeom>
          <a:noFill/>
          <a:ln w="9525">
            <a:noFill/>
            <a:miter lim="800000"/>
            <a:headEnd/>
            <a:tailEnd/>
          </a:ln>
          <a:effectLst/>
        </p:spPr>
        <p:txBody>
          <a:bodyPr wrap="none" lIns="0" tIns="0" rIns="0" bIns="0"/>
          <a:lstStyle/>
          <a:p>
            <a:pPr algn="l">
              <a:lnSpc>
                <a:spcPct val="90000"/>
              </a:lnSpc>
            </a:pPr>
            <a:r>
              <a:rPr lang="en-US" sz="2000" b="1"/>
              <a:t>Active</a:t>
            </a:r>
          </a:p>
          <a:p>
            <a:pPr algn="l">
              <a:lnSpc>
                <a:spcPct val="90000"/>
              </a:lnSpc>
            </a:pPr>
            <a:r>
              <a:rPr lang="en-US" sz="2000" b="1"/>
              <a:t>repressor</a:t>
            </a:r>
          </a:p>
        </p:txBody>
      </p:sp>
      <p:sp>
        <p:nvSpPr>
          <p:cNvPr id="973834" name="Text Box 10"/>
          <p:cNvSpPr txBox="1">
            <a:spLocks noChangeArrowheads="1"/>
          </p:cNvSpPr>
          <p:nvPr/>
        </p:nvSpPr>
        <p:spPr bwMode="auto">
          <a:xfrm>
            <a:off x="549275" y="3790950"/>
            <a:ext cx="1243013" cy="506413"/>
          </a:xfrm>
          <a:prstGeom prst="rect">
            <a:avLst/>
          </a:prstGeom>
          <a:noFill/>
          <a:ln w="9525">
            <a:noFill/>
            <a:miter lim="800000"/>
            <a:headEnd/>
            <a:tailEnd/>
          </a:ln>
          <a:effectLst/>
        </p:spPr>
        <p:txBody>
          <a:bodyPr wrap="none" lIns="0" tIns="0" rIns="0" bIns="0"/>
          <a:lstStyle/>
          <a:p>
            <a:pPr algn="l">
              <a:lnSpc>
                <a:spcPct val="90000"/>
              </a:lnSpc>
            </a:pPr>
            <a:r>
              <a:rPr lang="en-US" sz="2000" b="1"/>
              <a:t>Inactive</a:t>
            </a:r>
          </a:p>
          <a:p>
            <a:pPr algn="l">
              <a:lnSpc>
                <a:spcPct val="90000"/>
              </a:lnSpc>
            </a:pPr>
            <a:r>
              <a:rPr lang="en-US" sz="2000" b="1"/>
              <a:t>repressor</a:t>
            </a:r>
          </a:p>
        </p:txBody>
      </p:sp>
      <p:sp>
        <p:nvSpPr>
          <p:cNvPr id="973835" name="Text Box 11"/>
          <p:cNvSpPr txBox="1">
            <a:spLocks noChangeArrowheads="1"/>
          </p:cNvSpPr>
          <p:nvPr/>
        </p:nvSpPr>
        <p:spPr bwMode="auto">
          <a:xfrm>
            <a:off x="668338" y="2439988"/>
            <a:ext cx="1243012" cy="506412"/>
          </a:xfrm>
          <a:prstGeom prst="rect">
            <a:avLst/>
          </a:prstGeom>
          <a:noFill/>
          <a:ln w="9525">
            <a:noFill/>
            <a:miter lim="800000"/>
            <a:headEnd/>
            <a:tailEnd/>
          </a:ln>
          <a:effectLst/>
        </p:spPr>
        <p:txBody>
          <a:bodyPr wrap="none" lIns="0" tIns="0" rIns="0" bIns="0"/>
          <a:lstStyle/>
          <a:p>
            <a:pPr algn="l">
              <a:lnSpc>
                <a:spcPct val="90000"/>
              </a:lnSpc>
            </a:pPr>
            <a:r>
              <a:rPr lang="en-US" sz="2000" b="1"/>
              <a:t>Active</a:t>
            </a:r>
          </a:p>
          <a:p>
            <a:pPr algn="l">
              <a:lnSpc>
                <a:spcPct val="90000"/>
              </a:lnSpc>
            </a:pPr>
            <a:r>
              <a:rPr lang="en-US" sz="2000" b="1"/>
              <a:t>repressor</a:t>
            </a:r>
          </a:p>
        </p:txBody>
      </p:sp>
      <p:sp>
        <p:nvSpPr>
          <p:cNvPr id="973836" name="Text Box 12"/>
          <p:cNvSpPr txBox="1">
            <a:spLocks noChangeArrowheads="1"/>
          </p:cNvSpPr>
          <p:nvPr/>
        </p:nvSpPr>
        <p:spPr bwMode="auto">
          <a:xfrm>
            <a:off x="3132138" y="4435475"/>
            <a:ext cx="1201737" cy="311150"/>
          </a:xfrm>
          <a:prstGeom prst="rect">
            <a:avLst/>
          </a:prstGeom>
          <a:noFill/>
          <a:ln w="9525">
            <a:noFill/>
            <a:miter lim="800000"/>
            <a:headEnd/>
            <a:tailEnd/>
          </a:ln>
          <a:effectLst/>
        </p:spPr>
        <p:txBody>
          <a:bodyPr wrap="none" lIns="0" tIns="0" rIns="0" bIns="0"/>
          <a:lstStyle/>
          <a:p>
            <a:pPr algn="l">
              <a:lnSpc>
                <a:spcPct val="90000"/>
              </a:lnSpc>
            </a:pPr>
            <a:r>
              <a:rPr lang="en-US" sz="2000" b="1"/>
              <a:t>Lactose</a:t>
            </a:r>
          </a:p>
        </p:txBody>
      </p:sp>
      <p:sp>
        <p:nvSpPr>
          <p:cNvPr id="973837" name="Text Box 13"/>
          <p:cNvSpPr txBox="1">
            <a:spLocks noChangeArrowheads="1"/>
          </p:cNvSpPr>
          <p:nvPr/>
        </p:nvSpPr>
        <p:spPr bwMode="auto">
          <a:xfrm>
            <a:off x="742950" y="1492250"/>
            <a:ext cx="1217613" cy="242888"/>
          </a:xfrm>
          <a:prstGeom prst="rect">
            <a:avLst/>
          </a:prstGeom>
          <a:noFill/>
          <a:ln w="9525">
            <a:noFill/>
            <a:miter lim="800000"/>
            <a:headEnd/>
            <a:tailEnd/>
          </a:ln>
          <a:effectLst/>
        </p:spPr>
        <p:txBody>
          <a:bodyPr wrap="none" lIns="0" tIns="0" rIns="0" bIns="0"/>
          <a:lstStyle/>
          <a:p>
            <a:pPr algn="l">
              <a:lnSpc>
                <a:spcPct val="90000"/>
              </a:lnSpc>
            </a:pPr>
            <a:r>
              <a:rPr lang="en-US" sz="2000" b="1"/>
              <a:t>Promoter</a:t>
            </a:r>
          </a:p>
        </p:txBody>
      </p:sp>
      <p:sp>
        <p:nvSpPr>
          <p:cNvPr id="973838" name="Text Box 14"/>
          <p:cNvSpPr txBox="1">
            <a:spLocks noChangeArrowheads="1"/>
          </p:cNvSpPr>
          <p:nvPr/>
        </p:nvSpPr>
        <p:spPr bwMode="auto">
          <a:xfrm>
            <a:off x="7397750" y="3035300"/>
            <a:ext cx="1462088" cy="269875"/>
          </a:xfrm>
          <a:prstGeom prst="rect">
            <a:avLst/>
          </a:prstGeom>
          <a:noFill/>
          <a:ln w="9525">
            <a:noFill/>
            <a:miter lim="800000"/>
            <a:headEnd/>
            <a:tailEnd/>
          </a:ln>
          <a:effectLst/>
        </p:spPr>
        <p:txBody>
          <a:bodyPr wrap="none" lIns="0" tIns="0" rIns="0" bIns="0"/>
          <a:lstStyle/>
          <a:p>
            <a:pPr algn="l">
              <a:lnSpc>
                <a:spcPct val="90000"/>
              </a:lnSpc>
            </a:pPr>
            <a:r>
              <a:rPr lang="en-US" sz="2000" b="1"/>
              <a:t>Tryptophan</a:t>
            </a:r>
          </a:p>
        </p:txBody>
      </p:sp>
      <p:sp>
        <p:nvSpPr>
          <p:cNvPr id="973839" name="Text Box 15"/>
          <p:cNvSpPr txBox="1">
            <a:spLocks noChangeArrowheads="1"/>
          </p:cNvSpPr>
          <p:nvPr/>
        </p:nvSpPr>
        <p:spPr bwMode="auto">
          <a:xfrm>
            <a:off x="2020888" y="1487488"/>
            <a:ext cx="1217612" cy="242887"/>
          </a:xfrm>
          <a:prstGeom prst="rect">
            <a:avLst/>
          </a:prstGeom>
          <a:noFill/>
          <a:ln w="9525">
            <a:noFill/>
            <a:miter lim="800000"/>
            <a:headEnd/>
            <a:tailEnd/>
          </a:ln>
          <a:effectLst/>
        </p:spPr>
        <p:txBody>
          <a:bodyPr wrap="none" lIns="0" tIns="0" rIns="0" bIns="0"/>
          <a:lstStyle/>
          <a:p>
            <a:pPr algn="l">
              <a:lnSpc>
                <a:spcPct val="90000"/>
              </a:lnSpc>
            </a:pPr>
            <a:r>
              <a:rPr lang="en-US" sz="2000" b="1"/>
              <a:t>Operator</a:t>
            </a:r>
          </a:p>
        </p:txBody>
      </p:sp>
      <p:sp>
        <p:nvSpPr>
          <p:cNvPr id="973840" name="Text Box 16"/>
          <p:cNvSpPr txBox="1">
            <a:spLocks noChangeArrowheads="1"/>
          </p:cNvSpPr>
          <p:nvPr/>
        </p:nvSpPr>
        <p:spPr bwMode="auto">
          <a:xfrm>
            <a:off x="3359150" y="1487488"/>
            <a:ext cx="1217613" cy="242887"/>
          </a:xfrm>
          <a:prstGeom prst="rect">
            <a:avLst/>
          </a:prstGeom>
          <a:noFill/>
          <a:ln w="9525">
            <a:noFill/>
            <a:miter lim="800000"/>
            <a:headEnd/>
            <a:tailEnd/>
          </a:ln>
          <a:effectLst/>
        </p:spPr>
        <p:txBody>
          <a:bodyPr wrap="none" lIns="0" tIns="0" rIns="0" bIns="0"/>
          <a:lstStyle/>
          <a:p>
            <a:pPr algn="l">
              <a:lnSpc>
                <a:spcPct val="90000"/>
              </a:lnSpc>
            </a:pPr>
            <a:r>
              <a:rPr lang="en-US" sz="2000" b="1"/>
              <a:t>Gene</a:t>
            </a:r>
          </a:p>
        </p:txBody>
      </p:sp>
      <p:sp>
        <p:nvSpPr>
          <p:cNvPr id="973841" name="Text Box 17"/>
          <p:cNvSpPr txBox="1">
            <a:spLocks noChangeArrowheads="1"/>
          </p:cNvSpPr>
          <p:nvPr/>
        </p:nvSpPr>
        <p:spPr bwMode="auto">
          <a:xfrm>
            <a:off x="1776413" y="4916488"/>
            <a:ext cx="1473200" cy="361950"/>
          </a:xfrm>
          <a:prstGeom prst="rect">
            <a:avLst/>
          </a:prstGeom>
          <a:noFill/>
          <a:ln w="9525">
            <a:noFill/>
            <a:miter lim="800000"/>
            <a:headEnd/>
            <a:tailEnd/>
          </a:ln>
          <a:effectLst/>
        </p:spPr>
        <p:txBody>
          <a:bodyPr wrap="none" lIns="0" tIns="0" rIns="0" bIns="0"/>
          <a:lstStyle/>
          <a:p>
            <a:pPr algn="l">
              <a:lnSpc>
                <a:spcPct val="90000"/>
              </a:lnSpc>
            </a:pPr>
            <a:r>
              <a:rPr lang="en-US" sz="2000" b="1" i="1"/>
              <a:t>lac</a:t>
            </a:r>
            <a:r>
              <a:rPr lang="en-US" sz="2000" b="1"/>
              <a:t> operon</a:t>
            </a:r>
          </a:p>
        </p:txBody>
      </p:sp>
      <p:sp>
        <p:nvSpPr>
          <p:cNvPr id="973842" name="Text Box 18"/>
          <p:cNvSpPr txBox="1">
            <a:spLocks noChangeArrowheads="1"/>
          </p:cNvSpPr>
          <p:nvPr/>
        </p:nvSpPr>
        <p:spPr bwMode="auto">
          <a:xfrm>
            <a:off x="6283325" y="4908550"/>
            <a:ext cx="1473200" cy="361950"/>
          </a:xfrm>
          <a:prstGeom prst="rect">
            <a:avLst/>
          </a:prstGeom>
          <a:noFill/>
          <a:ln w="9525">
            <a:noFill/>
            <a:miter lim="800000"/>
            <a:headEnd/>
            <a:tailEnd/>
          </a:ln>
          <a:effectLst/>
        </p:spPr>
        <p:txBody>
          <a:bodyPr wrap="none" lIns="0" tIns="0" rIns="0" bIns="0"/>
          <a:lstStyle/>
          <a:p>
            <a:pPr algn="l">
              <a:lnSpc>
                <a:spcPct val="90000"/>
              </a:lnSpc>
            </a:pPr>
            <a:r>
              <a:rPr lang="en-US" sz="2000" b="1" i="1"/>
              <a:t>trp</a:t>
            </a:r>
            <a:r>
              <a:rPr lang="en-US" sz="2000" b="1"/>
              <a:t> operon</a:t>
            </a:r>
          </a:p>
        </p:txBody>
      </p:sp>
      <p:sp>
        <p:nvSpPr>
          <p:cNvPr id="973843" name="Line 19"/>
          <p:cNvSpPr>
            <a:spLocks noChangeShapeType="1"/>
          </p:cNvSpPr>
          <p:nvPr/>
        </p:nvSpPr>
        <p:spPr bwMode="auto">
          <a:xfrm flipH="1" flipV="1">
            <a:off x="2743200" y="4105275"/>
            <a:ext cx="339725" cy="444500"/>
          </a:xfrm>
          <a:prstGeom prst="line">
            <a:avLst/>
          </a:prstGeom>
          <a:noFill/>
          <a:ln w="25400">
            <a:solidFill>
              <a:schemeClr val="tx1"/>
            </a:solidFill>
            <a:round/>
            <a:headEnd/>
            <a:tailEnd/>
          </a:ln>
          <a:effectLst/>
        </p:spPr>
        <p:txBody>
          <a:bodyPr wrap="none" anchor="ctr"/>
          <a:lstStyle/>
          <a:p>
            <a:endParaRPr lang="en-US"/>
          </a:p>
        </p:txBody>
      </p:sp>
      <p:sp>
        <p:nvSpPr>
          <p:cNvPr id="973844" name="Line 20"/>
          <p:cNvSpPr>
            <a:spLocks noChangeShapeType="1"/>
          </p:cNvSpPr>
          <p:nvPr/>
        </p:nvSpPr>
        <p:spPr bwMode="auto">
          <a:xfrm flipH="1" flipV="1">
            <a:off x="6978650" y="2647950"/>
            <a:ext cx="349250" cy="5111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a:xfrm>
            <a:off x="171450" y="158750"/>
            <a:ext cx="8543925" cy="914400"/>
          </a:xfrm>
        </p:spPr>
        <p:txBody>
          <a:bodyPr/>
          <a:lstStyle/>
          <a:p>
            <a:pPr marL="741363" indent="-741363"/>
            <a:r>
              <a:rPr lang="en-US" sz="3200"/>
              <a:t>11.2 Differentiation results from the expression of different combinations of genes</a:t>
            </a:r>
          </a:p>
        </p:txBody>
      </p:sp>
      <p:sp>
        <p:nvSpPr>
          <p:cNvPr id="828419" name="Rectangle 3"/>
          <p:cNvSpPr>
            <a:spLocks noGrp="1" noChangeArrowheads="1"/>
          </p:cNvSpPr>
          <p:nvPr>
            <p:ph type="body" idx="1"/>
          </p:nvPr>
        </p:nvSpPr>
        <p:spPr>
          <a:xfrm>
            <a:off x="49213" y="1317625"/>
            <a:ext cx="8534400" cy="2100263"/>
          </a:xfrm>
        </p:spPr>
        <p:txBody>
          <a:bodyPr/>
          <a:lstStyle/>
          <a:p>
            <a:pPr marL="457200" lvl="1" indent="-342900">
              <a:spcBef>
                <a:spcPct val="30000"/>
              </a:spcBef>
            </a:pPr>
            <a:r>
              <a:rPr lang="en-US" sz="2800" b="1"/>
              <a:t>Differentiation</a:t>
            </a:r>
            <a:r>
              <a:rPr lang="en-US" sz="2800"/>
              <a:t> involves cell specialization, in both structure and function </a:t>
            </a:r>
          </a:p>
          <a:p>
            <a:pPr marL="457200" lvl="1" indent="-342900">
              <a:spcBef>
                <a:spcPct val="30000"/>
              </a:spcBef>
            </a:pPr>
            <a:r>
              <a:rPr lang="en-US" sz="2800"/>
              <a:t>Differentiation is controlled by turning specific sets of genes on or off </a:t>
            </a:r>
          </a:p>
        </p:txBody>
      </p:sp>
      <p:sp>
        <p:nvSpPr>
          <p:cNvPr id="8284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2842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2842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2842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87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5881" name="Picture 9" descr="11_02_TypesOfHumanCells-U"/>
          <p:cNvPicPr>
            <a:picLocks noChangeAspect="1" noChangeArrowheads="1"/>
          </p:cNvPicPr>
          <p:nvPr/>
        </p:nvPicPr>
        <p:blipFill>
          <a:blip r:embed="rId5" cstate="print"/>
          <a:srcRect/>
          <a:stretch>
            <a:fillRect/>
          </a:stretch>
        </p:blipFill>
        <p:spPr bwMode="auto">
          <a:xfrm>
            <a:off x="290513" y="1335088"/>
            <a:ext cx="8561387" cy="4187825"/>
          </a:xfrm>
          <a:prstGeom prst="rect">
            <a:avLst/>
          </a:prstGeom>
          <a:noFill/>
        </p:spPr>
      </p:pic>
      <p:sp>
        <p:nvSpPr>
          <p:cNvPr id="975882" name="Text Box 10"/>
          <p:cNvSpPr txBox="1">
            <a:spLocks noChangeArrowheads="1"/>
          </p:cNvSpPr>
          <p:nvPr/>
        </p:nvSpPr>
        <p:spPr bwMode="auto">
          <a:xfrm>
            <a:off x="855663" y="5022850"/>
            <a:ext cx="1643062" cy="336550"/>
          </a:xfrm>
          <a:prstGeom prst="rect">
            <a:avLst/>
          </a:prstGeom>
          <a:noFill/>
          <a:ln w="9525">
            <a:noFill/>
            <a:miter lim="800000"/>
            <a:headEnd/>
            <a:tailEnd/>
          </a:ln>
          <a:effectLst/>
        </p:spPr>
        <p:txBody>
          <a:bodyPr wrap="none" lIns="0" tIns="0" rIns="0" bIns="0"/>
          <a:lstStyle/>
          <a:p>
            <a:pPr algn="l">
              <a:lnSpc>
                <a:spcPct val="90000"/>
              </a:lnSpc>
            </a:pPr>
            <a:r>
              <a:rPr lang="en-US" b="1"/>
              <a:t>Muscle cell</a:t>
            </a:r>
          </a:p>
        </p:txBody>
      </p:sp>
      <p:sp>
        <p:nvSpPr>
          <p:cNvPr id="975883" name="Text Box 11"/>
          <p:cNvSpPr txBox="1">
            <a:spLocks noChangeArrowheads="1"/>
          </p:cNvSpPr>
          <p:nvPr/>
        </p:nvSpPr>
        <p:spPr bwMode="auto">
          <a:xfrm>
            <a:off x="3470275" y="5021263"/>
            <a:ext cx="2143125" cy="336550"/>
          </a:xfrm>
          <a:prstGeom prst="rect">
            <a:avLst/>
          </a:prstGeom>
          <a:noFill/>
          <a:ln w="9525">
            <a:noFill/>
            <a:miter lim="800000"/>
            <a:headEnd/>
            <a:tailEnd/>
          </a:ln>
          <a:effectLst/>
        </p:spPr>
        <p:txBody>
          <a:bodyPr wrap="none" lIns="0" tIns="0" rIns="0" bIns="0"/>
          <a:lstStyle/>
          <a:p>
            <a:pPr algn="l">
              <a:lnSpc>
                <a:spcPct val="90000"/>
              </a:lnSpc>
            </a:pPr>
            <a:r>
              <a:rPr lang="en-US" b="1"/>
              <a:t>Pancreas cells</a:t>
            </a:r>
          </a:p>
        </p:txBody>
      </p:sp>
      <p:sp>
        <p:nvSpPr>
          <p:cNvPr id="975884" name="Text Box 12"/>
          <p:cNvSpPr txBox="1">
            <a:spLocks noChangeArrowheads="1"/>
          </p:cNvSpPr>
          <p:nvPr/>
        </p:nvSpPr>
        <p:spPr bwMode="auto">
          <a:xfrm>
            <a:off x="6630988" y="5024438"/>
            <a:ext cx="1643062" cy="336550"/>
          </a:xfrm>
          <a:prstGeom prst="rect">
            <a:avLst/>
          </a:prstGeom>
          <a:noFill/>
          <a:ln w="9525">
            <a:noFill/>
            <a:miter lim="800000"/>
            <a:headEnd/>
            <a:tailEnd/>
          </a:ln>
          <a:effectLst/>
        </p:spPr>
        <p:txBody>
          <a:bodyPr wrap="none" lIns="0" tIns="0" rIns="0" bIns="0"/>
          <a:lstStyle/>
          <a:p>
            <a:pPr algn="l">
              <a:lnSpc>
                <a:spcPct val="90000"/>
              </a:lnSpc>
            </a:pPr>
            <a:r>
              <a:rPr lang="en-US" b="1"/>
              <a:t>Blood cells</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a:xfrm>
            <a:off x="171450" y="158750"/>
            <a:ext cx="8543925" cy="914400"/>
          </a:xfrm>
        </p:spPr>
        <p:txBody>
          <a:bodyPr/>
          <a:lstStyle/>
          <a:p>
            <a:pPr marL="798513" indent="-798513"/>
            <a:r>
              <a:rPr lang="en-US" sz="3200"/>
              <a:t>11.3 DNA packing in eukaryotic chromosomes helps regulate gene expression</a:t>
            </a:r>
          </a:p>
        </p:txBody>
      </p:sp>
      <p:sp>
        <p:nvSpPr>
          <p:cNvPr id="838659" name="Rectangle 3"/>
          <p:cNvSpPr>
            <a:spLocks noGrp="1" noChangeArrowheads="1"/>
          </p:cNvSpPr>
          <p:nvPr>
            <p:ph type="body" idx="1"/>
          </p:nvPr>
        </p:nvSpPr>
        <p:spPr>
          <a:xfrm>
            <a:off x="49213" y="1295400"/>
            <a:ext cx="8534400" cy="5072063"/>
          </a:xfrm>
        </p:spPr>
        <p:txBody>
          <a:bodyPr/>
          <a:lstStyle/>
          <a:p>
            <a:pPr marL="457200" lvl="1" indent="-342900">
              <a:lnSpc>
                <a:spcPct val="90000"/>
              </a:lnSpc>
              <a:spcBef>
                <a:spcPct val="25000"/>
              </a:spcBef>
              <a:spcAft>
                <a:spcPct val="0"/>
              </a:spcAft>
            </a:pPr>
            <a:r>
              <a:rPr lang="en-US" sz="2800"/>
              <a:t>Eukaryotic chromosomes undergo multiple levels of folding and coiling, called DNA packing</a:t>
            </a:r>
            <a:r>
              <a:rPr lang="en-US"/>
              <a:t> </a:t>
            </a:r>
          </a:p>
          <a:p>
            <a:pPr marL="1144588" lvl="2" indent="-342900">
              <a:lnSpc>
                <a:spcPct val="90000"/>
              </a:lnSpc>
              <a:spcBef>
                <a:spcPct val="25000"/>
              </a:spcBef>
              <a:spcAft>
                <a:spcPct val="0"/>
              </a:spcAft>
              <a:buFontTx/>
              <a:buChar char="–"/>
            </a:pPr>
            <a:r>
              <a:rPr lang="en-US" sz="2400" b="1"/>
              <a:t>Nucleosomes</a:t>
            </a:r>
            <a:r>
              <a:rPr lang="en-US" sz="2400"/>
              <a:t> are formed when DNA is wrapped around </a:t>
            </a:r>
            <a:r>
              <a:rPr lang="en-US" sz="2400" b="1"/>
              <a:t>histone</a:t>
            </a:r>
            <a:r>
              <a:rPr lang="en-US" sz="2400"/>
              <a:t> proteins</a:t>
            </a:r>
          </a:p>
          <a:p>
            <a:pPr marL="1830388" lvl="3" indent="-342900">
              <a:lnSpc>
                <a:spcPct val="90000"/>
              </a:lnSpc>
              <a:spcBef>
                <a:spcPct val="25000"/>
              </a:spcBef>
              <a:spcAft>
                <a:spcPct val="0"/>
              </a:spcAft>
              <a:buFontTx/>
              <a:buChar char="–"/>
            </a:pPr>
            <a:r>
              <a:rPr lang="en-US"/>
              <a:t>“Beads on a string” appearance</a:t>
            </a:r>
          </a:p>
          <a:p>
            <a:pPr marL="1830388" lvl="3" indent="-342900">
              <a:lnSpc>
                <a:spcPct val="90000"/>
              </a:lnSpc>
              <a:spcBef>
                <a:spcPct val="25000"/>
              </a:spcBef>
              <a:spcAft>
                <a:spcPct val="0"/>
              </a:spcAft>
              <a:buFontTx/>
              <a:buChar char="–"/>
            </a:pPr>
            <a:r>
              <a:rPr lang="en-US"/>
              <a:t>Each bead includes DNA plus 8 histone molecules</a:t>
            </a:r>
          </a:p>
          <a:p>
            <a:pPr marL="1830388" lvl="3" indent="-342900">
              <a:lnSpc>
                <a:spcPct val="90000"/>
              </a:lnSpc>
              <a:spcBef>
                <a:spcPct val="25000"/>
              </a:spcBef>
              <a:spcAft>
                <a:spcPct val="0"/>
              </a:spcAft>
              <a:buFontTx/>
              <a:buChar char="–"/>
            </a:pPr>
            <a:r>
              <a:rPr lang="en-US"/>
              <a:t>String is the linker DNA that connects nucleosomes</a:t>
            </a:r>
          </a:p>
          <a:p>
            <a:pPr marL="1144588" lvl="2" indent="-342900">
              <a:lnSpc>
                <a:spcPct val="90000"/>
              </a:lnSpc>
              <a:spcBef>
                <a:spcPct val="25000"/>
              </a:spcBef>
              <a:spcAft>
                <a:spcPct val="0"/>
              </a:spcAft>
              <a:buFontTx/>
              <a:buChar char="–"/>
            </a:pPr>
            <a:r>
              <a:rPr lang="en-US" sz="2400"/>
              <a:t>Tight helical fiber is a coiling of the nucleosome string</a:t>
            </a:r>
          </a:p>
          <a:p>
            <a:pPr marL="1144588" lvl="2" indent="-342900">
              <a:lnSpc>
                <a:spcPct val="90000"/>
              </a:lnSpc>
              <a:spcBef>
                <a:spcPct val="25000"/>
              </a:spcBef>
              <a:spcAft>
                <a:spcPct val="0"/>
              </a:spcAft>
              <a:buFontTx/>
              <a:buChar char="–"/>
            </a:pPr>
            <a:r>
              <a:rPr lang="en-US" sz="2400"/>
              <a:t>Supercoil is a coiling of the tight helical fiber</a:t>
            </a:r>
          </a:p>
          <a:p>
            <a:pPr marL="1144588" lvl="2" indent="-342900">
              <a:lnSpc>
                <a:spcPct val="90000"/>
              </a:lnSpc>
              <a:spcBef>
                <a:spcPct val="25000"/>
              </a:spcBef>
              <a:spcAft>
                <a:spcPct val="0"/>
              </a:spcAft>
              <a:buFontTx/>
              <a:buChar char="–"/>
            </a:pPr>
            <a:r>
              <a:rPr lang="en-US" sz="2400"/>
              <a:t>Metaphase chromosome represents the highest level of packing</a:t>
            </a:r>
          </a:p>
          <a:p>
            <a:pPr marL="457200" lvl="1" indent="-342900">
              <a:lnSpc>
                <a:spcPct val="90000"/>
              </a:lnSpc>
              <a:spcBef>
                <a:spcPct val="25000"/>
              </a:spcBef>
              <a:spcAft>
                <a:spcPct val="0"/>
              </a:spcAft>
            </a:pPr>
            <a:r>
              <a:rPr lang="en-US" sz="2800"/>
              <a:t>DNA packing can prevent transcription</a:t>
            </a:r>
            <a:r>
              <a:rPr lang="en-US"/>
              <a:t> </a:t>
            </a:r>
          </a:p>
        </p:txBody>
      </p:sp>
      <p:sp>
        <p:nvSpPr>
          <p:cNvPr id="83866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3866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3866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3866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22" name="Rectangle 2"/>
          <p:cNvSpPr>
            <a:spLocks noGrp="1" noChangeArrowheads="1"/>
          </p:cNvSpPr>
          <p:nvPr>
            <p:ph type="title"/>
          </p:nvPr>
        </p:nvSpPr>
        <p:spPr>
          <a:xfrm>
            <a:off x="171450" y="158750"/>
            <a:ext cx="8543925" cy="914400"/>
          </a:xfrm>
        </p:spPr>
        <p:txBody>
          <a:bodyPr/>
          <a:lstStyle/>
          <a:p>
            <a:pPr marL="798513" indent="-798513"/>
            <a:r>
              <a:rPr lang="en-US" sz="3200"/>
              <a:t>11.3 DNA packing in eukaryotic chromosomes helps regulate gene expression</a:t>
            </a:r>
          </a:p>
        </p:txBody>
      </p:sp>
      <p:sp>
        <p:nvSpPr>
          <p:cNvPr id="11059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10592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10592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10592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1105928" name="AutoShape 8">
            <a:hlinkClick r:id="" action="ppaction://noaction" highlightClick="1"/>
          </p:cNvPr>
          <p:cNvSpPr>
            <a:spLocks noChangeArrowheads="1"/>
          </p:cNvSpPr>
          <p:nvPr/>
        </p:nvSpPr>
        <p:spPr bwMode="auto">
          <a:xfrm>
            <a:off x="3970338" y="6100763"/>
            <a:ext cx="2198687"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DNA Packing</a:t>
            </a:r>
            <a:endParaRPr lang="en-US" sz="1400">
              <a:solidFill>
                <a:srgbClr val="000000"/>
              </a:solidFill>
            </a:endParaRPr>
          </a:p>
        </p:txBody>
      </p:sp>
      <p:pic>
        <p:nvPicPr>
          <p:cNvPr id="1105929" name="Picture 9" descr="Campbell Concepts Play Button">
            <a:hlinkClick r:id="rId5"/>
          </p:cNvPr>
          <p:cNvPicPr>
            <a:picLocks noChangeAspect="1" noChangeArrowheads="1"/>
          </p:cNvPicPr>
          <p:nvPr/>
        </p:nvPicPr>
        <p:blipFill>
          <a:blip r:embed="rId6" cstate="print"/>
          <a:srcRect/>
          <a:stretch>
            <a:fillRect/>
          </a:stretch>
        </p:blipFill>
        <p:spPr bwMode="auto">
          <a:xfrm>
            <a:off x="2940050" y="5989638"/>
            <a:ext cx="933450" cy="5143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7928" name="Picture 8" descr="11_03EukDNAPacking-U"/>
          <p:cNvPicPr>
            <a:picLocks noChangeAspect="1" noChangeArrowheads="1"/>
          </p:cNvPicPr>
          <p:nvPr/>
        </p:nvPicPr>
        <p:blipFill>
          <a:blip r:embed="rId5" cstate="print"/>
          <a:srcRect/>
          <a:stretch>
            <a:fillRect/>
          </a:stretch>
        </p:blipFill>
        <p:spPr bwMode="auto">
          <a:xfrm>
            <a:off x="296863" y="1173163"/>
            <a:ext cx="8548687" cy="4511675"/>
          </a:xfrm>
          <a:prstGeom prst="rect">
            <a:avLst/>
          </a:prstGeom>
          <a:noFill/>
        </p:spPr>
      </p:pic>
      <p:sp>
        <p:nvSpPr>
          <p:cNvPr id="977929" name="Text Box 9"/>
          <p:cNvSpPr txBox="1">
            <a:spLocks noChangeArrowheads="1"/>
          </p:cNvSpPr>
          <p:nvPr/>
        </p:nvSpPr>
        <p:spPr bwMode="auto">
          <a:xfrm>
            <a:off x="339725" y="1944688"/>
            <a:ext cx="1795463" cy="490537"/>
          </a:xfrm>
          <a:prstGeom prst="rect">
            <a:avLst/>
          </a:prstGeom>
          <a:noFill/>
          <a:ln w="9525">
            <a:noFill/>
            <a:miter lim="800000"/>
            <a:headEnd/>
            <a:tailEnd/>
          </a:ln>
          <a:effectLst/>
        </p:spPr>
        <p:txBody>
          <a:bodyPr wrap="none" lIns="0" tIns="0" rIns="0" bIns="0"/>
          <a:lstStyle/>
          <a:p>
            <a:pPr algn="l">
              <a:lnSpc>
                <a:spcPct val="90000"/>
              </a:lnSpc>
            </a:pPr>
            <a:r>
              <a:rPr lang="en-US" sz="1600" b="1"/>
              <a:t>DNA double helix</a:t>
            </a:r>
          </a:p>
          <a:p>
            <a:pPr algn="l">
              <a:lnSpc>
                <a:spcPct val="90000"/>
              </a:lnSpc>
            </a:pPr>
            <a:r>
              <a:rPr lang="en-US" sz="1600" b="1"/>
              <a:t>(2-nm diameter)</a:t>
            </a:r>
          </a:p>
        </p:txBody>
      </p:sp>
      <p:sp>
        <p:nvSpPr>
          <p:cNvPr id="977930" name="Text Box 10"/>
          <p:cNvSpPr txBox="1">
            <a:spLocks noChangeArrowheads="1"/>
          </p:cNvSpPr>
          <p:nvPr/>
        </p:nvSpPr>
        <p:spPr bwMode="auto">
          <a:xfrm>
            <a:off x="1670050" y="2871788"/>
            <a:ext cx="1050925" cy="447675"/>
          </a:xfrm>
          <a:prstGeom prst="rect">
            <a:avLst/>
          </a:prstGeom>
          <a:noFill/>
          <a:ln w="9525">
            <a:noFill/>
            <a:miter lim="800000"/>
            <a:headEnd/>
            <a:tailEnd/>
          </a:ln>
          <a:effectLst/>
        </p:spPr>
        <p:txBody>
          <a:bodyPr wrap="none" lIns="0" tIns="0" rIns="0" bIns="0"/>
          <a:lstStyle/>
          <a:p>
            <a:pPr algn="l">
              <a:lnSpc>
                <a:spcPct val="90000"/>
              </a:lnSpc>
            </a:pPr>
            <a:r>
              <a:rPr lang="en-US" sz="1600" b="1"/>
              <a:t>“Beads on</a:t>
            </a:r>
          </a:p>
          <a:p>
            <a:pPr algn="l">
              <a:lnSpc>
                <a:spcPct val="90000"/>
              </a:lnSpc>
            </a:pPr>
            <a:r>
              <a:rPr lang="en-US" sz="1600" b="1"/>
              <a:t>a string”</a:t>
            </a:r>
          </a:p>
        </p:txBody>
      </p:sp>
      <p:sp>
        <p:nvSpPr>
          <p:cNvPr id="977931" name="Text Box 11"/>
          <p:cNvSpPr txBox="1">
            <a:spLocks noChangeArrowheads="1"/>
          </p:cNvSpPr>
          <p:nvPr/>
        </p:nvSpPr>
        <p:spPr bwMode="auto">
          <a:xfrm>
            <a:off x="2584450" y="2479675"/>
            <a:ext cx="687388" cy="254000"/>
          </a:xfrm>
          <a:prstGeom prst="rect">
            <a:avLst/>
          </a:prstGeom>
          <a:noFill/>
          <a:ln w="9525">
            <a:noFill/>
            <a:miter lim="800000"/>
            <a:headEnd/>
            <a:tailEnd/>
          </a:ln>
          <a:effectLst/>
        </p:spPr>
        <p:txBody>
          <a:bodyPr wrap="none" lIns="0" tIns="0" rIns="0" bIns="0"/>
          <a:lstStyle/>
          <a:p>
            <a:pPr algn="l">
              <a:lnSpc>
                <a:spcPct val="90000"/>
              </a:lnSpc>
            </a:pPr>
            <a:r>
              <a:rPr lang="en-US" sz="1600" b="1"/>
              <a:t>Linker</a:t>
            </a:r>
          </a:p>
        </p:txBody>
      </p:sp>
      <p:sp>
        <p:nvSpPr>
          <p:cNvPr id="977932" name="Text Box 12"/>
          <p:cNvSpPr txBox="1">
            <a:spLocks noChangeArrowheads="1"/>
          </p:cNvSpPr>
          <p:nvPr/>
        </p:nvSpPr>
        <p:spPr bwMode="auto">
          <a:xfrm>
            <a:off x="1279525" y="3724275"/>
            <a:ext cx="914400" cy="244475"/>
          </a:xfrm>
          <a:prstGeom prst="rect">
            <a:avLst/>
          </a:prstGeom>
          <a:noFill/>
          <a:ln w="9525">
            <a:noFill/>
            <a:miter lim="800000"/>
            <a:headEnd/>
            <a:tailEnd/>
          </a:ln>
          <a:effectLst/>
        </p:spPr>
        <p:txBody>
          <a:bodyPr wrap="none" lIns="0" tIns="0" rIns="0" bIns="0"/>
          <a:lstStyle/>
          <a:p>
            <a:pPr algn="l">
              <a:lnSpc>
                <a:spcPct val="90000"/>
              </a:lnSpc>
            </a:pPr>
            <a:r>
              <a:rPr lang="en-US" sz="1600" b="1"/>
              <a:t>Histones</a:t>
            </a:r>
          </a:p>
        </p:txBody>
      </p:sp>
      <p:sp>
        <p:nvSpPr>
          <p:cNvPr id="977933" name="Text Box 13"/>
          <p:cNvSpPr txBox="1">
            <a:spLocks noChangeArrowheads="1"/>
          </p:cNvSpPr>
          <p:nvPr/>
        </p:nvSpPr>
        <p:spPr bwMode="auto">
          <a:xfrm>
            <a:off x="7432675" y="1319213"/>
            <a:ext cx="1371600" cy="431800"/>
          </a:xfrm>
          <a:prstGeom prst="rect">
            <a:avLst/>
          </a:prstGeom>
          <a:noFill/>
          <a:ln w="9525">
            <a:noFill/>
            <a:miter lim="800000"/>
            <a:headEnd/>
            <a:tailEnd/>
          </a:ln>
          <a:effectLst/>
        </p:spPr>
        <p:txBody>
          <a:bodyPr wrap="none" lIns="0" tIns="0" rIns="0" bIns="0"/>
          <a:lstStyle/>
          <a:p>
            <a:pPr algn="ctr">
              <a:lnSpc>
                <a:spcPct val="90000"/>
              </a:lnSpc>
            </a:pPr>
            <a:r>
              <a:rPr lang="en-US" sz="1600" b="1"/>
              <a:t>Metaphase</a:t>
            </a:r>
          </a:p>
          <a:p>
            <a:pPr algn="ctr">
              <a:lnSpc>
                <a:spcPct val="90000"/>
              </a:lnSpc>
            </a:pPr>
            <a:r>
              <a:rPr lang="en-US" sz="1600" b="1"/>
              <a:t>chromosome</a:t>
            </a:r>
          </a:p>
        </p:txBody>
      </p:sp>
      <p:sp>
        <p:nvSpPr>
          <p:cNvPr id="977934" name="Text Box 14"/>
          <p:cNvSpPr txBox="1">
            <a:spLocks noChangeArrowheads="1"/>
          </p:cNvSpPr>
          <p:nvPr/>
        </p:nvSpPr>
        <p:spPr bwMode="auto">
          <a:xfrm>
            <a:off x="5813425" y="1785938"/>
            <a:ext cx="1795463" cy="490537"/>
          </a:xfrm>
          <a:prstGeom prst="rect">
            <a:avLst/>
          </a:prstGeom>
          <a:noFill/>
          <a:ln w="9525">
            <a:noFill/>
            <a:miter lim="800000"/>
            <a:headEnd/>
            <a:tailEnd/>
          </a:ln>
          <a:effectLst/>
        </p:spPr>
        <p:txBody>
          <a:bodyPr wrap="none" lIns="0" tIns="0" rIns="0" bIns="0"/>
          <a:lstStyle/>
          <a:p>
            <a:pPr algn="l">
              <a:lnSpc>
                <a:spcPct val="90000"/>
              </a:lnSpc>
            </a:pPr>
            <a:r>
              <a:rPr lang="en-US" sz="1600" b="1"/>
              <a:t>Tight helical fiber</a:t>
            </a:r>
          </a:p>
          <a:p>
            <a:pPr algn="l">
              <a:lnSpc>
                <a:spcPct val="90000"/>
              </a:lnSpc>
            </a:pPr>
            <a:r>
              <a:rPr lang="en-US" sz="1600" b="1"/>
              <a:t>(30-nm diameter)</a:t>
            </a:r>
          </a:p>
        </p:txBody>
      </p:sp>
      <p:sp>
        <p:nvSpPr>
          <p:cNvPr id="977935" name="Text Box 15"/>
          <p:cNvSpPr txBox="1">
            <a:spLocks noChangeArrowheads="1"/>
          </p:cNvSpPr>
          <p:nvPr/>
        </p:nvSpPr>
        <p:spPr bwMode="auto">
          <a:xfrm>
            <a:off x="4013200" y="2909888"/>
            <a:ext cx="1236663" cy="711200"/>
          </a:xfrm>
          <a:prstGeom prst="rect">
            <a:avLst/>
          </a:prstGeom>
          <a:noFill/>
          <a:ln w="9525">
            <a:noFill/>
            <a:miter lim="800000"/>
            <a:headEnd/>
            <a:tailEnd/>
          </a:ln>
          <a:effectLst/>
        </p:spPr>
        <p:txBody>
          <a:bodyPr wrap="none" lIns="0" tIns="0" rIns="0" bIns="0"/>
          <a:lstStyle/>
          <a:p>
            <a:pPr algn="l">
              <a:lnSpc>
                <a:spcPct val="90000"/>
              </a:lnSpc>
            </a:pPr>
            <a:r>
              <a:rPr lang="en-US" sz="1600" b="1"/>
              <a:t>Nucleosome</a:t>
            </a:r>
          </a:p>
          <a:p>
            <a:pPr algn="l">
              <a:lnSpc>
                <a:spcPct val="90000"/>
              </a:lnSpc>
            </a:pPr>
            <a:r>
              <a:rPr lang="en-US" sz="1600" b="1"/>
              <a:t>(10-nm </a:t>
            </a:r>
          </a:p>
          <a:p>
            <a:pPr algn="l">
              <a:lnSpc>
                <a:spcPct val="90000"/>
              </a:lnSpc>
            </a:pPr>
            <a:r>
              <a:rPr lang="en-US" sz="1600" b="1"/>
              <a:t>diameter)</a:t>
            </a:r>
          </a:p>
        </p:txBody>
      </p:sp>
      <p:sp>
        <p:nvSpPr>
          <p:cNvPr id="977936" name="Text Box 16"/>
          <p:cNvSpPr txBox="1">
            <a:spLocks noChangeArrowheads="1"/>
          </p:cNvSpPr>
          <p:nvPr/>
        </p:nvSpPr>
        <p:spPr bwMode="auto">
          <a:xfrm>
            <a:off x="4030663" y="4957763"/>
            <a:ext cx="1795462" cy="490537"/>
          </a:xfrm>
          <a:prstGeom prst="rect">
            <a:avLst/>
          </a:prstGeom>
          <a:noFill/>
          <a:ln w="9525">
            <a:noFill/>
            <a:miter lim="800000"/>
            <a:headEnd/>
            <a:tailEnd/>
          </a:ln>
          <a:effectLst/>
        </p:spPr>
        <p:txBody>
          <a:bodyPr wrap="none" lIns="0" tIns="0" rIns="0" bIns="0"/>
          <a:lstStyle/>
          <a:p>
            <a:pPr algn="l">
              <a:lnSpc>
                <a:spcPct val="90000"/>
              </a:lnSpc>
            </a:pPr>
            <a:r>
              <a:rPr lang="en-US" sz="1600" b="1"/>
              <a:t>Supercoil</a:t>
            </a:r>
          </a:p>
          <a:p>
            <a:pPr algn="l">
              <a:lnSpc>
                <a:spcPct val="90000"/>
              </a:lnSpc>
            </a:pPr>
            <a:r>
              <a:rPr lang="en-US" sz="1600" b="1"/>
              <a:t>(300-nm diameter)</a:t>
            </a:r>
          </a:p>
        </p:txBody>
      </p:sp>
      <p:sp>
        <p:nvSpPr>
          <p:cNvPr id="977937" name="Text Box 17"/>
          <p:cNvSpPr txBox="1">
            <a:spLocks noChangeArrowheads="1"/>
          </p:cNvSpPr>
          <p:nvPr/>
        </p:nvSpPr>
        <p:spPr bwMode="auto">
          <a:xfrm>
            <a:off x="8059738" y="5319713"/>
            <a:ext cx="728662" cy="244475"/>
          </a:xfrm>
          <a:prstGeom prst="rect">
            <a:avLst/>
          </a:prstGeom>
          <a:noFill/>
          <a:ln w="9525">
            <a:noFill/>
            <a:miter lim="800000"/>
            <a:headEnd/>
            <a:tailEnd/>
          </a:ln>
          <a:effectLst/>
        </p:spPr>
        <p:txBody>
          <a:bodyPr wrap="none" lIns="0" tIns="0" rIns="0" bIns="0"/>
          <a:lstStyle/>
          <a:p>
            <a:pPr algn="l">
              <a:lnSpc>
                <a:spcPct val="90000"/>
              </a:lnSpc>
            </a:pPr>
            <a:r>
              <a:rPr lang="en-US" sz="1600" b="1"/>
              <a:t>700 nm</a:t>
            </a:r>
          </a:p>
        </p:txBody>
      </p:sp>
      <p:sp>
        <p:nvSpPr>
          <p:cNvPr id="977938" name="Line 18"/>
          <p:cNvSpPr>
            <a:spLocks noChangeShapeType="1"/>
          </p:cNvSpPr>
          <p:nvPr/>
        </p:nvSpPr>
        <p:spPr bwMode="auto">
          <a:xfrm flipV="1">
            <a:off x="2254250" y="1460500"/>
            <a:ext cx="0" cy="1377950"/>
          </a:xfrm>
          <a:prstGeom prst="line">
            <a:avLst/>
          </a:prstGeom>
          <a:noFill/>
          <a:ln w="50800">
            <a:solidFill>
              <a:schemeClr val="bg1"/>
            </a:solidFill>
            <a:round/>
            <a:headEnd/>
            <a:tailEnd/>
          </a:ln>
          <a:effectLst/>
        </p:spPr>
        <p:txBody>
          <a:bodyPr wrap="none" anchor="ctr"/>
          <a:lstStyle/>
          <a:p>
            <a:endParaRPr lang="en-US"/>
          </a:p>
        </p:txBody>
      </p:sp>
      <p:sp>
        <p:nvSpPr>
          <p:cNvPr id="977939" name="Line 19"/>
          <p:cNvSpPr>
            <a:spLocks noChangeShapeType="1"/>
          </p:cNvSpPr>
          <p:nvPr/>
        </p:nvSpPr>
        <p:spPr bwMode="auto">
          <a:xfrm flipV="1">
            <a:off x="2784475" y="1476375"/>
            <a:ext cx="0" cy="993775"/>
          </a:xfrm>
          <a:prstGeom prst="line">
            <a:avLst/>
          </a:prstGeom>
          <a:noFill/>
          <a:ln w="50800">
            <a:solidFill>
              <a:schemeClr val="bg1"/>
            </a:solidFill>
            <a:round/>
            <a:headEnd/>
            <a:tailEnd/>
          </a:ln>
          <a:effectLst/>
        </p:spPr>
        <p:txBody>
          <a:bodyPr wrap="none" anchor="ctr"/>
          <a:lstStyle/>
          <a:p>
            <a:endParaRPr lang="en-US"/>
          </a:p>
        </p:txBody>
      </p:sp>
      <p:sp>
        <p:nvSpPr>
          <p:cNvPr id="977940" name="Line 20"/>
          <p:cNvSpPr>
            <a:spLocks noChangeShapeType="1"/>
          </p:cNvSpPr>
          <p:nvPr/>
        </p:nvSpPr>
        <p:spPr bwMode="auto">
          <a:xfrm>
            <a:off x="2784475" y="2717800"/>
            <a:ext cx="393700" cy="625475"/>
          </a:xfrm>
          <a:prstGeom prst="line">
            <a:avLst/>
          </a:prstGeom>
          <a:noFill/>
          <a:ln w="25400">
            <a:solidFill>
              <a:schemeClr val="tx1"/>
            </a:solidFill>
            <a:round/>
            <a:headEnd/>
            <a:tailEnd/>
          </a:ln>
          <a:effectLst/>
        </p:spPr>
        <p:txBody>
          <a:bodyPr wrap="none" anchor="ctr"/>
          <a:lstStyle/>
          <a:p>
            <a:endParaRPr lang="en-US"/>
          </a:p>
        </p:txBody>
      </p:sp>
      <p:sp>
        <p:nvSpPr>
          <p:cNvPr id="977941" name="Line 21"/>
          <p:cNvSpPr>
            <a:spLocks noChangeShapeType="1"/>
          </p:cNvSpPr>
          <p:nvPr/>
        </p:nvSpPr>
        <p:spPr bwMode="auto">
          <a:xfrm>
            <a:off x="2546350" y="3155950"/>
            <a:ext cx="498475" cy="469900"/>
          </a:xfrm>
          <a:prstGeom prst="line">
            <a:avLst/>
          </a:prstGeom>
          <a:noFill/>
          <a:ln w="25400">
            <a:solidFill>
              <a:schemeClr val="tx1"/>
            </a:solidFill>
            <a:round/>
            <a:headEnd/>
            <a:tailEnd/>
          </a:ln>
          <a:effectLst/>
        </p:spPr>
        <p:txBody>
          <a:bodyPr wrap="none" anchor="ctr"/>
          <a:lstStyle/>
          <a:p>
            <a:endParaRPr lang="en-US"/>
          </a:p>
        </p:txBody>
      </p:sp>
      <p:sp>
        <p:nvSpPr>
          <p:cNvPr id="977942" name="AutoShape 22"/>
          <p:cNvSpPr>
            <a:spLocks/>
          </p:cNvSpPr>
          <p:nvPr/>
        </p:nvSpPr>
        <p:spPr bwMode="auto">
          <a:xfrm rot="16157547">
            <a:off x="808038" y="1920875"/>
            <a:ext cx="158750" cy="1054100"/>
          </a:xfrm>
          <a:prstGeom prst="rightBrace">
            <a:avLst>
              <a:gd name="adj1" fmla="val 55333"/>
              <a:gd name="adj2" fmla="val 50000"/>
            </a:avLst>
          </a:prstGeom>
          <a:noFill/>
          <a:ln w="25400">
            <a:solidFill>
              <a:schemeClr val="tx1"/>
            </a:solidFill>
            <a:round/>
            <a:headEnd/>
            <a:tailEnd/>
          </a:ln>
          <a:effectLst/>
        </p:spPr>
        <p:txBody>
          <a:bodyPr wrap="none" anchor="ctr"/>
          <a:lstStyle/>
          <a:p>
            <a:endParaRPr lang="en-US"/>
          </a:p>
        </p:txBody>
      </p:sp>
      <p:sp>
        <p:nvSpPr>
          <p:cNvPr id="977943" name="Line 23"/>
          <p:cNvSpPr>
            <a:spLocks noChangeShapeType="1"/>
          </p:cNvSpPr>
          <p:nvPr/>
        </p:nvSpPr>
        <p:spPr bwMode="auto">
          <a:xfrm flipH="1">
            <a:off x="2168525" y="3863975"/>
            <a:ext cx="333375" cy="0"/>
          </a:xfrm>
          <a:prstGeom prst="line">
            <a:avLst/>
          </a:prstGeom>
          <a:noFill/>
          <a:ln w="25400">
            <a:solidFill>
              <a:schemeClr val="tx1"/>
            </a:solidFill>
            <a:round/>
            <a:headEnd/>
            <a:tailEnd/>
          </a:ln>
          <a:effectLst/>
        </p:spPr>
        <p:txBody>
          <a:bodyPr wrap="none" anchor="ctr"/>
          <a:lstStyle/>
          <a:p>
            <a:endParaRPr lang="en-US"/>
          </a:p>
        </p:txBody>
      </p:sp>
      <p:sp>
        <p:nvSpPr>
          <p:cNvPr id="977944" name="Line 24"/>
          <p:cNvSpPr>
            <a:spLocks noChangeShapeType="1"/>
          </p:cNvSpPr>
          <p:nvPr/>
        </p:nvSpPr>
        <p:spPr bwMode="auto">
          <a:xfrm>
            <a:off x="2168525" y="3863975"/>
            <a:ext cx="104775" cy="457200"/>
          </a:xfrm>
          <a:prstGeom prst="line">
            <a:avLst/>
          </a:prstGeom>
          <a:noFill/>
          <a:ln w="25400">
            <a:solidFill>
              <a:schemeClr val="tx1"/>
            </a:solidFill>
            <a:round/>
            <a:headEnd/>
            <a:tailEnd/>
          </a:ln>
          <a:effectLst/>
        </p:spPr>
        <p:txBody>
          <a:bodyPr wrap="none" anchor="ctr"/>
          <a:lstStyle/>
          <a:p>
            <a:endParaRPr lang="en-US"/>
          </a:p>
        </p:txBody>
      </p:sp>
      <p:sp>
        <p:nvSpPr>
          <p:cNvPr id="977945" name="Line 25"/>
          <p:cNvSpPr>
            <a:spLocks noChangeShapeType="1"/>
          </p:cNvSpPr>
          <p:nvPr/>
        </p:nvSpPr>
        <p:spPr bwMode="auto">
          <a:xfrm flipV="1">
            <a:off x="2254250" y="1457325"/>
            <a:ext cx="0" cy="1377950"/>
          </a:xfrm>
          <a:prstGeom prst="line">
            <a:avLst/>
          </a:prstGeom>
          <a:noFill/>
          <a:ln w="25400">
            <a:solidFill>
              <a:schemeClr val="tx1"/>
            </a:solidFill>
            <a:round/>
            <a:headEnd/>
            <a:tailEnd/>
          </a:ln>
          <a:effectLst/>
        </p:spPr>
        <p:txBody>
          <a:bodyPr wrap="none" anchor="ctr"/>
          <a:lstStyle/>
          <a:p>
            <a:endParaRPr lang="en-US"/>
          </a:p>
        </p:txBody>
      </p:sp>
      <p:sp>
        <p:nvSpPr>
          <p:cNvPr id="977946" name="Line 26"/>
          <p:cNvSpPr>
            <a:spLocks noChangeShapeType="1"/>
          </p:cNvSpPr>
          <p:nvPr/>
        </p:nvSpPr>
        <p:spPr bwMode="auto">
          <a:xfrm flipV="1">
            <a:off x="2784475" y="1473200"/>
            <a:ext cx="0" cy="993775"/>
          </a:xfrm>
          <a:prstGeom prst="line">
            <a:avLst/>
          </a:prstGeom>
          <a:noFill/>
          <a:ln w="25400">
            <a:solidFill>
              <a:schemeClr val="tx1"/>
            </a:solidFill>
            <a:round/>
            <a:headEnd/>
            <a:tailEnd/>
          </a:ln>
          <a:effectLst/>
        </p:spPr>
        <p:txBody>
          <a:bodyPr wrap="none" anchor="ctr"/>
          <a:lstStyle/>
          <a:p>
            <a:endParaRPr lang="en-US"/>
          </a:p>
        </p:txBody>
      </p:sp>
      <p:sp>
        <p:nvSpPr>
          <p:cNvPr id="977947" name="AutoShape 27"/>
          <p:cNvSpPr>
            <a:spLocks/>
          </p:cNvSpPr>
          <p:nvPr/>
        </p:nvSpPr>
        <p:spPr bwMode="auto">
          <a:xfrm rot="23494898">
            <a:off x="3859213" y="2808288"/>
            <a:ext cx="136525" cy="381000"/>
          </a:xfrm>
          <a:prstGeom prst="rightBrace">
            <a:avLst>
              <a:gd name="adj1" fmla="val 23256"/>
              <a:gd name="adj2" fmla="val 50000"/>
            </a:avLst>
          </a:prstGeom>
          <a:noFill/>
          <a:ln w="25400">
            <a:solidFill>
              <a:schemeClr val="tx1"/>
            </a:solidFill>
            <a:round/>
            <a:headEnd/>
            <a:tailEnd/>
          </a:ln>
          <a:effectLst/>
        </p:spPr>
        <p:txBody>
          <a:bodyPr wrap="none" anchor="ctr"/>
          <a:lstStyle/>
          <a:p>
            <a:endParaRPr lang="en-US"/>
          </a:p>
        </p:txBody>
      </p:sp>
      <p:sp>
        <p:nvSpPr>
          <p:cNvPr id="977948" name="Line 28"/>
          <p:cNvSpPr>
            <a:spLocks noChangeShapeType="1"/>
          </p:cNvSpPr>
          <p:nvPr/>
        </p:nvSpPr>
        <p:spPr bwMode="auto">
          <a:xfrm flipH="1">
            <a:off x="5895975" y="2247900"/>
            <a:ext cx="161925" cy="260350"/>
          </a:xfrm>
          <a:prstGeom prst="line">
            <a:avLst/>
          </a:prstGeom>
          <a:noFill/>
          <a:ln w="25400">
            <a:solidFill>
              <a:schemeClr val="tx1"/>
            </a:solidFill>
            <a:round/>
            <a:headEnd/>
            <a:tailEnd/>
          </a:ln>
          <a:effectLst/>
        </p:spPr>
        <p:txBody>
          <a:bodyPr wrap="none" anchor="ctr"/>
          <a:lstStyle/>
          <a:p>
            <a:endParaRPr lang="en-US"/>
          </a:p>
        </p:txBody>
      </p:sp>
      <p:sp>
        <p:nvSpPr>
          <p:cNvPr id="977949" name="AutoShape 29"/>
          <p:cNvSpPr>
            <a:spLocks/>
          </p:cNvSpPr>
          <p:nvPr/>
        </p:nvSpPr>
        <p:spPr bwMode="auto">
          <a:xfrm rot="5371711">
            <a:off x="8290719" y="4983957"/>
            <a:ext cx="153987" cy="520700"/>
          </a:xfrm>
          <a:prstGeom prst="rightBrace">
            <a:avLst>
              <a:gd name="adj1" fmla="val 28179"/>
              <a:gd name="adj2" fmla="val 50000"/>
            </a:avLst>
          </a:prstGeom>
          <a:noFill/>
          <a:ln w="25400">
            <a:solidFill>
              <a:schemeClr val="tx1"/>
            </a:solidFill>
            <a:round/>
            <a:headEnd/>
            <a:tailEnd/>
          </a:ln>
          <a:effectLst/>
        </p:spPr>
        <p:txBody>
          <a:bodyPr wrap="none" anchor="ctr"/>
          <a:lstStyle/>
          <a:p>
            <a:endParaRPr lang="en-US"/>
          </a:p>
        </p:txBody>
      </p:sp>
      <p:sp>
        <p:nvSpPr>
          <p:cNvPr id="977950" name="Line 30"/>
          <p:cNvSpPr>
            <a:spLocks noChangeShapeType="1"/>
          </p:cNvSpPr>
          <p:nvPr/>
        </p:nvSpPr>
        <p:spPr bwMode="auto">
          <a:xfrm flipH="1">
            <a:off x="4752975" y="4530725"/>
            <a:ext cx="460375" cy="4413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ChangeArrowheads="1"/>
          </p:cNvSpPr>
          <p:nvPr>
            <p:ph type="title"/>
          </p:nvPr>
        </p:nvSpPr>
        <p:spPr>
          <a:xfrm>
            <a:off x="171450" y="158750"/>
            <a:ext cx="8543925" cy="914400"/>
          </a:xfrm>
        </p:spPr>
        <p:txBody>
          <a:bodyPr/>
          <a:lstStyle/>
          <a:p>
            <a:pPr marL="741363" indent="-741363"/>
            <a:r>
              <a:rPr lang="en-US" sz="3200"/>
              <a:t>11.4 In female mammals, one X chromosome is inactive in each somatic cell</a:t>
            </a:r>
          </a:p>
        </p:txBody>
      </p:sp>
      <p:sp>
        <p:nvSpPr>
          <p:cNvPr id="852995" name="Rectangle 3"/>
          <p:cNvSpPr>
            <a:spLocks noGrp="1" noChangeArrowheads="1"/>
          </p:cNvSpPr>
          <p:nvPr>
            <p:ph type="body" idx="1"/>
          </p:nvPr>
        </p:nvSpPr>
        <p:spPr>
          <a:xfrm>
            <a:off x="47625" y="1317625"/>
            <a:ext cx="8534400" cy="5192713"/>
          </a:xfrm>
        </p:spPr>
        <p:txBody>
          <a:bodyPr/>
          <a:lstStyle/>
          <a:p>
            <a:pPr marL="457200" lvl="1" indent="-342900">
              <a:spcBef>
                <a:spcPct val="30000"/>
              </a:spcBef>
              <a:spcAft>
                <a:spcPct val="10000"/>
              </a:spcAft>
            </a:pPr>
            <a:r>
              <a:rPr lang="en-US" sz="2800" b="1"/>
              <a:t>X-chromosome inactivation</a:t>
            </a:r>
            <a:endParaRPr lang="en-US" sz="2800"/>
          </a:p>
          <a:p>
            <a:pPr marL="1144588" lvl="2" indent="-342900">
              <a:spcBef>
                <a:spcPct val="30000"/>
              </a:spcBef>
              <a:spcAft>
                <a:spcPct val="10000"/>
              </a:spcAft>
              <a:buFontTx/>
              <a:buChar char="–"/>
            </a:pPr>
            <a:r>
              <a:rPr lang="en-US" sz="2400"/>
              <a:t>In female mammals, one of the two X chromosomes is highly compacted and transcriptionally inactive</a:t>
            </a:r>
          </a:p>
          <a:p>
            <a:pPr marL="1144588" lvl="2" indent="-342900">
              <a:spcBef>
                <a:spcPct val="30000"/>
              </a:spcBef>
              <a:spcAft>
                <a:spcPct val="10000"/>
              </a:spcAft>
              <a:buFontTx/>
              <a:buChar char="–"/>
            </a:pPr>
            <a:r>
              <a:rPr lang="en-US" sz="2400"/>
              <a:t>Random inactivation of either the maternal or paternal chromosome</a:t>
            </a:r>
          </a:p>
          <a:p>
            <a:pPr marL="1144588" lvl="2" indent="-342900">
              <a:spcBef>
                <a:spcPct val="30000"/>
              </a:spcBef>
              <a:spcAft>
                <a:spcPct val="10000"/>
              </a:spcAft>
              <a:buFontTx/>
              <a:buChar char="–"/>
            </a:pPr>
            <a:r>
              <a:rPr lang="en-US" sz="2400"/>
              <a:t>Occurs early in embryonic development and all cellular descendants have the same inactivated chromosome</a:t>
            </a:r>
          </a:p>
          <a:p>
            <a:pPr marL="1144588" lvl="2" indent="-342900">
              <a:spcBef>
                <a:spcPct val="30000"/>
              </a:spcBef>
              <a:spcAft>
                <a:spcPct val="10000"/>
              </a:spcAft>
              <a:buFontTx/>
              <a:buChar char="–"/>
            </a:pPr>
            <a:r>
              <a:rPr lang="en-US" sz="2400"/>
              <a:t>Inactivated X chromosome is called a </a:t>
            </a:r>
            <a:r>
              <a:rPr lang="en-US" sz="2400" b="1"/>
              <a:t>Barr body</a:t>
            </a:r>
            <a:endParaRPr lang="en-US" sz="2400"/>
          </a:p>
          <a:p>
            <a:pPr marL="1144588" lvl="2" indent="-342900">
              <a:spcBef>
                <a:spcPct val="30000"/>
              </a:spcBef>
              <a:spcAft>
                <a:spcPct val="10000"/>
              </a:spcAft>
              <a:buFontTx/>
              <a:buChar char="–"/>
            </a:pPr>
            <a:r>
              <a:rPr lang="en-US" sz="2400"/>
              <a:t>Tortoiseshell fur coloration is due to inactivation of X chromosomes in heterozygous female cats </a:t>
            </a:r>
          </a:p>
        </p:txBody>
      </p:sp>
      <p:sp>
        <p:nvSpPr>
          <p:cNvPr id="85299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5299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5299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5299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9976" name="Picture 8" descr="11_04XChromoInactivation-U"/>
          <p:cNvPicPr>
            <a:picLocks noChangeAspect="1" noChangeArrowheads="1"/>
          </p:cNvPicPr>
          <p:nvPr/>
        </p:nvPicPr>
        <p:blipFill>
          <a:blip r:embed="rId5" cstate="print"/>
          <a:srcRect/>
          <a:stretch>
            <a:fillRect/>
          </a:stretch>
        </p:blipFill>
        <p:spPr bwMode="auto">
          <a:xfrm>
            <a:off x="296863" y="1435100"/>
            <a:ext cx="8548687" cy="3987800"/>
          </a:xfrm>
          <a:prstGeom prst="rect">
            <a:avLst/>
          </a:prstGeom>
          <a:noFill/>
        </p:spPr>
      </p:pic>
      <p:sp>
        <p:nvSpPr>
          <p:cNvPr id="979977" name="Text Box 9"/>
          <p:cNvSpPr txBox="1">
            <a:spLocks noChangeArrowheads="1"/>
          </p:cNvSpPr>
          <p:nvPr/>
        </p:nvSpPr>
        <p:spPr bwMode="auto">
          <a:xfrm>
            <a:off x="3786188" y="1520825"/>
            <a:ext cx="2219325" cy="423863"/>
          </a:xfrm>
          <a:prstGeom prst="rect">
            <a:avLst/>
          </a:prstGeom>
          <a:noFill/>
          <a:ln w="9525">
            <a:noFill/>
            <a:miter lim="800000"/>
            <a:headEnd/>
            <a:tailEnd/>
          </a:ln>
          <a:effectLst/>
        </p:spPr>
        <p:txBody>
          <a:bodyPr wrap="none" lIns="0" tIns="0" rIns="0" bIns="0"/>
          <a:lstStyle/>
          <a:p>
            <a:pPr algn="ctr"/>
            <a:r>
              <a:rPr lang="en-US" sz="1500" b="1"/>
              <a:t>Two cell populations</a:t>
            </a:r>
          </a:p>
          <a:p>
            <a:pPr algn="ctr"/>
            <a:r>
              <a:rPr lang="en-US" sz="1500" b="1"/>
              <a:t>in adult</a:t>
            </a:r>
          </a:p>
        </p:txBody>
      </p:sp>
      <p:sp>
        <p:nvSpPr>
          <p:cNvPr id="979978" name="Text Box 10"/>
          <p:cNvSpPr txBox="1">
            <a:spLocks noChangeArrowheads="1"/>
          </p:cNvSpPr>
          <p:nvPr/>
        </p:nvSpPr>
        <p:spPr bwMode="auto">
          <a:xfrm>
            <a:off x="390525" y="3073400"/>
            <a:ext cx="1609725" cy="244475"/>
          </a:xfrm>
          <a:prstGeom prst="rect">
            <a:avLst/>
          </a:prstGeom>
          <a:noFill/>
          <a:ln w="9525">
            <a:noFill/>
            <a:miter lim="800000"/>
            <a:headEnd/>
            <a:tailEnd/>
          </a:ln>
          <a:effectLst/>
        </p:spPr>
        <p:txBody>
          <a:bodyPr wrap="none" lIns="0" tIns="0" rIns="0" bIns="0"/>
          <a:lstStyle/>
          <a:p>
            <a:pPr algn="l"/>
            <a:r>
              <a:rPr lang="en-US" sz="1500" b="1"/>
              <a:t>X chromosomes</a:t>
            </a:r>
          </a:p>
        </p:txBody>
      </p:sp>
      <p:sp>
        <p:nvSpPr>
          <p:cNvPr id="979979" name="Text Box 11"/>
          <p:cNvSpPr txBox="1">
            <a:spLocks noChangeArrowheads="1"/>
          </p:cNvSpPr>
          <p:nvPr/>
        </p:nvSpPr>
        <p:spPr bwMode="auto">
          <a:xfrm>
            <a:off x="457200" y="1517650"/>
            <a:ext cx="1312863" cy="261938"/>
          </a:xfrm>
          <a:prstGeom prst="rect">
            <a:avLst/>
          </a:prstGeom>
          <a:noFill/>
          <a:ln w="9525">
            <a:noFill/>
            <a:miter lim="800000"/>
            <a:headEnd/>
            <a:tailEnd/>
          </a:ln>
          <a:effectLst/>
        </p:spPr>
        <p:txBody>
          <a:bodyPr wrap="none" lIns="0" tIns="0" rIns="0" bIns="0"/>
          <a:lstStyle/>
          <a:p>
            <a:pPr algn="l"/>
            <a:r>
              <a:rPr lang="en-US" sz="1500" b="1"/>
              <a:t>Early embryo</a:t>
            </a:r>
          </a:p>
        </p:txBody>
      </p:sp>
      <p:sp>
        <p:nvSpPr>
          <p:cNvPr id="979980" name="Text Box 12"/>
          <p:cNvSpPr txBox="1">
            <a:spLocks noChangeArrowheads="1"/>
          </p:cNvSpPr>
          <p:nvPr/>
        </p:nvSpPr>
        <p:spPr bwMode="auto">
          <a:xfrm>
            <a:off x="1116013" y="4741863"/>
            <a:ext cx="982662" cy="457200"/>
          </a:xfrm>
          <a:prstGeom prst="rect">
            <a:avLst/>
          </a:prstGeom>
          <a:noFill/>
          <a:ln w="9525">
            <a:noFill/>
            <a:miter lim="800000"/>
            <a:headEnd/>
            <a:tailEnd/>
          </a:ln>
          <a:effectLst/>
        </p:spPr>
        <p:txBody>
          <a:bodyPr wrap="none" lIns="0" tIns="0" rIns="0" bIns="0"/>
          <a:lstStyle/>
          <a:p>
            <a:pPr algn="l"/>
            <a:r>
              <a:rPr lang="en-US" sz="1500" b="1"/>
              <a:t>Allele for</a:t>
            </a:r>
          </a:p>
          <a:p>
            <a:pPr algn="l"/>
            <a:r>
              <a:rPr lang="en-US" sz="1500" b="1"/>
              <a:t>black fur</a:t>
            </a:r>
          </a:p>
        </p:txBody>
      </p:sp>
      <p:sp>
        <p:nvSpPr>
          <p:cNvPr id="979981" name="Text Box 13"/>
          <p:cNvSpPr txBox="1">
            <a:spLocks noChangeArrowheads="1"/>
          </p:cNvSpPr>
          <p:nvPr/>
        </p:nvSpPr>
        <p:spPr bwMode="auto">
          <a:xfrm>
            <a:off x="3373438" y="3121025"/>
            <a:ext cx="979487" cy="241300"/>
          </a:xfrm>
          <a:prstGeom prst="rect">
            <a:avLst/>
          </a:prstGeom>
          <a:noFill/>
          <a:ln w="9525">
            <a:noFill/>
            <a:miter lim="800000"/>
            <a:headEnd/>
            <a:tailEnd/>
          </a:ln>
          <a:effectLst/>
        </p:spPr>
        <p:txBody>
          <a:bodyPr wrap="none" lIns="0" tIns="0" rIns="0" bIns="0"/>
          <a:lstStyle/>
          <a:p>
            <a:pPr>
              <a:lnSpc>
                <a:spcPct val="90000"/>
              </a:lnSpc>
            </a:pPr>
            <a:r>
              <a:rPr lang="en-US" sz="1500" b="1"/>
              <a:t>Inactive X</a:t>
            </a:r>
          </a:p>
        </p:txBody>
      </p:sp>
      <p:sp>
        <p:nvSpPr>
          <p:cNvPr id="979982" name="Text Box 14"/>
          <p:cNvSpPr txBox="1">
            <a:spLocks noChangeArrowheads="1"/>
          </p:cNvSpPr>
          <p:nvPr/>
        </p:nvSpPr>
        <p:spPr bwMode="auto">
          <a:xfrm>
            <a:off x="5311775" y="4471988"/>
            <a:ext cx="923925" cy="244475"/>
          </a:xfrm>
          <a:prstGeom prst="rect">
            <a:avLst/>
          </a:prstGeom>
          <a:noFill/>
          <a:ln w="9525">
            <a:noFill/>
            <a:miter lim="800000"/>
            <a:headEnd/>
            <a:tailEnd/>
          </a:ln>
          <a:effectLst/>
        </p:spPr>
        <p:txBody>
          <a:bodyPr wrap="none" lIns="0" tIns="0" rIns="0" bIns="0"/>
          <a:lstStyle/>
          <a:p>
            <a:pPr algn="l"/>
            <a:r>
              <a:rPr lang="en-US" sz="1500" b="1"/>
              <a:t>Black fur</a:t>
            </a:r>
          </a:p>
        </p:txBody>
      </p:sp>
      <p:sp>
        <p:nvSpPr>
          <p:cNvPr id="979983" name="Text Box 15"/>
          <p:cNvSpPr txBox="1">
            <a:spLocks noChangeArrowheads="1"/>
          </p:cNvSpPr>
          <p:nvPr/>
        </p:nvSpPr>
        <p:spPr bwMode="auto">
          <a:xfrm>
            <a:off x="385763" y="4286250"/>
            <a:ext cx="982662" cy="457200"/>
          </a:xfrm>
          <a:prstGeom prst="rect">
            <a:avLst/>
          </a:prstGeom>
          <a:noFill/>
          <a:ln w="9525">
            <a:noFill/>
            <a:miter lim="800000"/>
            <a:headEnd/>
            <a:tailEnd/>
          </a:ln>
          <a:effectLst/>
        </p:spPr>
        <p:txBody>
          <a:bodyPr wrap="none" lIns="0" tIns="0" rIns="0" bIns="0"/>
          <a:lstStyle/>
          <a:p>
            <a:pPr algn="l"/>
            <a:r>
              <a:rPr lang="en-US" sz="1500" b="1"/>
              <a:t>Allele for</a:t>
            </a:r>
          </a:p>
          <a:p>
            <a:pPr algn="l"/>
            <a:r>
              <a:rPr lang="en-US" sz="1500" b="1"/>
              <a:t>orange fur</a:t>
            </a:r>
          </a:p>
        </p:txBody>
      </p:sp>
      <p:sp>
        <p:nvSpPr>
          <p:cNvPr id="979984" name="Text Box 16"/>
          <p:cNvSpPr txBox="1">
            <a:spLocks noChangeArrowheads="1"/>
          </p:cNvSpPr>
          <p:nvPr/>
        </p:nvSpPr>
        <p:spPr bwMode="auto">
          <a:xfrm>
            <a:off x="5378450" y="2840038"/>
            <a:ext cx="754063" cy="414337"/>
          </a:xfrm>
          <a:prstGeom prst="rect">
            <a:avLst/>
          </a:prstGeom>
          <a:noFill/>
          <a:ln w="9525">
            <a:noFill/>
            <a:miter lim="800000"/>
            <a:headEnd/>
            <a:tailEnd/>
          </a:ln>
          <a:effectLst/>
        </p:spPr>
        <p:txBody>
          <a:bodyPr wrap="none" lIns="0" tIns="0" rIns="0" bIns="0"/>
          <a:lstStyle/>
          <a:p>
            <a:pPr algn="l"/>
            <a:r>
              <a:rPr lang="en-US" sz="1500" b="1"/>
              <a:t>Orange </a:t>
            </a:r>
          </a:p>
          <a:p>
            <a:pPr algn="l"/>
            <a:r>
              <a:rPr lang="en-US" sz="1500" b="1"/>
              <a:t>fur</a:t>
            </a:r>
          </a:p>
        </p:txBody>
      </p:sp>
      <p:sp>
        <p:nvSpPr>
          <p:cNvPr id="979985" name="Text Box 17"/>
          <p:cNvSpPr txBox="1">
            <a:spLocks noChangeArrowheads="1"/>
          </p:cNvSpPr>
          <p:nvPr/>
        </p:nvSpPr>
        <p:spPr bwMode="auto">
          <a:xfrm>
            <a:off x="1957388" y="2146300"/>
            <a:ext cx="1504950" cy="944563"/>
          </a:xfrm>
          <a:prstGeom prst="rect">
            <a:avLst/>
          </a:prstGeom>
          <a:noFill/>
          <a:ln w="9525">
            <a:noFill/>
            <a:miter lim="800000"/>
            <a:headEnd/>
            <a:tailEnd/>
          </a:ln>
          <a:effectLst/>
        </p:spPr>
        <p:txBody>
          <a:bodyPr wrap="none" lIns="0" tIns="0" rIns="0" bIns="0"/>
          <a:lstStyle/>
          <a:p>
            <a:pPr algn="ctr"/>
            <a:r>
              <a:rPr lang="en-US" sz="1500" b="1"/>
              <a:t>Cell division</a:t>
            </a:r>
          </a:p>
          <a:p>
            <a:pPr algn="ctr"/>
            <a:r>
              <a:rPr lang="en-US" sz="1500" b="1"/>
              <a:t>and random</a:t>
            </a:r>
          </a:p>
          <a:p>
            <a:pPr algn="ctr"/>
            <a:r>
              <a:rPr lang="en-US" sz="1500" b="1"/>
              <a:t>X chromosome</a:t>
            </a:r>
          </a:p>
          <a:p>
            <a:pPr algn="ctr"/>
            <a:r>
              <a:rPr lang="en-US" sz="1500" b="1"/>
              <a:t>inactivation</a:t>
            </a:r>
          </a:p>
        </p:txBody>
      </p:sp>
      <p:sp>
        <p:nvSpPr>
          <p:cNvPr id="979986" name="Line 18"/>
          <p:cNvSpPr>
            <a:spLocks noChangeShapeType="1"/>
          </p:cNvSpPr>
          <p:nvPr/>
        </p:nvSpPr>
        <p:spPr bwMode="auto">
          <a:xfrm flipV="1">
            <a:off x="841375" y="3619500"/>
            <a:ext cx="495300" cy="647700"/>
          </a:xfrm>
          <a:prstGeom prst="line">
            <a:avLst/>
          </a:prstGeom>
          <a:noFill/>
          <a:ln w="25400">
            <a:solidFill>
              <a:schemeClr val="tx1"/>
            </a:solidFill>
            <a:round/>
            <a:headEnd/>
            <a:tailEnd/>
          </a:ln>
          <a:effectLst/>
        </p:spPr>
        <p:txBody>
          <a:bodyPr wrap="none" anchor="ctr"/>
          <a:lstStyle/>
          <a:p>
            <a:endParaRPr lang="en-US"/>
          </a:p>
        </p:txBody>
      </p:sp>
      <p:sp>
        <p:nvSpPr>
          <p:cNvPr id="979987" name="Line 19"/>
          <p:cNvSpPr>
            <a:spLocks noChangeShapeType="1"/>
          </p:cNvSpPr>
          <p:nvPr/>
        </p:nvSpPr>
        <p:spPr bwMode="auto">
          <a:xfrm flipH="1" flipV="1">
            <a:off x="1339850" y="3924300"/>
            <a:ext cx="165100" cy="774700"/>
          </a:xfrm>
          <a:prstGeom prst="line">
            <a:avLst/>
          </a:prstGeom>
          <a:noFill/>
          <a:ln w="25400">
            <a:solidFill>
              <a:schemeClr val="tx1"/>
            </a:solidFill>
            <a:round/>
            <a:headEnd/>
            <a:tailEnd/>
          </a:ln>
          <a:effectLst/>
        </p:spPr>
        <p:txBody>
          <a:bodyPr wrap="none" anchor="ctr"/>
          <a:lstStyle/>
          <a:p>
            <a:endParaRPr lang="en-US"/>
          </a:p>
        </p:txBody>
      </p:sp>
      <p:sp>
        <p:nvSpPr>
          <p:cNvPr id="979988" name="Text Box 20"/>
          <p:cNvSpPr txBox="1">
            <a:spLocks noChangeArrowheads="1"/>
          </p:cNvSpPr>
          <p:nvPr/>
        </p:nvSpPr>
        <p:spPr bwMode="auto">
          <a:xfrm>
            <a:off x="3373438" y="2857500"/>
            <a:ext cx="979487" cy="241300"/>
          </a:xfrm>
          <a:prstGeom prst="rect">
            <a:avLst/>
          </a:prstGeom>
          <a:noFill/>
          <a:ln w="9525">
            <a:noFill/>
            <a:miter lim="800000"/>
            <a:headEnd/>
            <a:tailEnd/>
          </a:ln>
          <a:effectLst/>
        </p:spPr>
        <p:txBody>
          <a:bodyPr wrap="none" lIns="0" tIns="0" rIns="0" bIns="0"/>
          <a:lstStyle/>
          <a:p>
            <a:pPr>
              <a:lnSpc>
                <a:spcPct val="90000"/>
              </a:lnSpc>
            </a:pPr>
            <a:r>
              <a:rPr lang="en-US" sz="1500" b="1"/>
              <a:t>Active X</a:t>
            </a:r>
          </a:p>
        </p:txBody>
      </p:sp>
      <p:sp>
        <p:nvSpPr>
          <p:cNvPr id="979989" name="Text Box 21"/>
          <p:cNvSpPr txBox="1">
            <a:spLocks noChangeArrowheads="1"/>
          </p:cNvSpPr>
          <p:nvPr/>
        </p:nvSpPr>
        <p:spPr bwMode="auto">
          <a:xfrm>
            <a:off x="3357563" y="4216400"/>
            <a:ext cx="979487" cy="241300"/>
          </a:xfrm>
          <a:prstGeom prst="rect">
            <a:avLst/>
          </a:prstGeom>
          <a:noFill/>
          <a:ln w="9525">
            <a:noFill/>
            <a:miter lim="800000"/>
            <a:headEnd/>
            <a:tailEnd/>
          </a:ln>
          <a:effectLst/>
        </p:spPr>
        <p:txBody>
          <a:bodyPr wrap="none" lIns="0" tIns="0" rIns="0" bIns="0"/>
          <a:lstStyle/>
          <a:p>
            <a:pPr>
              <a:lnSpc>
                <a:spcPct val="90000"/>
              </a:lnSpc>
            </a:pPr>
            <a:r>
              <a:rPr lang="en-US" sz="1500" b="1"/>
              <a:t>Inactive X</a:t>
            </a:r>
          </a:p>
        </p:txBody>
      </p:sp>
      <p:sp>
        <p:nvSpPr>
          <p:cNvPr id="979990" name="Text Box 22"/>
          <p:cNvSpPr txBox="1">
            <a:spLocks noChangeArrowheads="1"/>
          </p:cNvSpPr>
          <p:nvPr/>
        </p:nvSpPr>
        <p:spPr bwMode="auto">
          <a:xfrm>
            <a:off x="3373438" y="4492625"/>
            <a:ext cx="979487" cy="241300"/>
          </a:xfrm>
          <a:prstGeom prst="rect">
            <a:avLst/>
          </a:prstGeom>
          <a:noFill/>
          <a:ln w="9525">
            <a:noFill/>
            <a:miter lim="800000"/>
            <a:headEnd/>
            <a:tailEnd/>
          </a:ln>
          <a:effectLst/>
        </p:spPr>
        <p:txBody>
          <a:bodyPr wrap="none" lIns="0" tIns="0" rIns="0" bIns="0"/>
          <a:lstStyle/>
          <a:p>
            <a:pPr>
              <a:lnSpc>
                <a:spcPct val="90000"/>
              </a:lnSpc>
            </a:pPr>
            <a:r>
              <a:rPr lang="en-US" sz="1500" b="1"/>
              <a:t>Active X</a:t>
            </a: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Rectangle 2"/>
          <p:cNvSpPr>
            <a:spLocks noGrp="1" noChangeArrowheads="1"/>
          </p:cNvSpPr>
          <p:nvPr>
            <p:ph type="title"/>
          </p:nvPr>
        </p:nvSpPr>
        <p:spPr>
          <a:xfrm>
            <a:off x="171450" y="158750"/>
            <a:ext cx="8543925" cy="914400"/>
          </a:xfrm>
        </p:spPr>
        <p:txBody>
          <a:bodyPr/>
          <a:lstStyle/>
          <a:p>
            <a:pPr marL="798513" indent="-798513"/>
            <a:r>
              <a:rPr lang="en-US" sz="3200"/>
              <a:t>11.5 Complex assemblies of proteins control eukaryotic transcription </a:t>
            </a:r>
          </a:p>
        </p:txBody>
      </p:sp>
      <p:sp>
        <p:nvSpPr>
          <p:cNvPr id="859139" name="Rectangle 3"/>
          <p:cNvSpPr>
            <a:spLocks noGrp="1" noChangeArrowheads="1"/>
          </p:cNvSpPr>
          <p:nvPr>
            <p:ph type="body" idx="1"/>
          </p:nvPr>
        </p:nvSpPr>
        <p:spPr>
          <a:xfrm>
            <a:off x="49213" y="1317625"/>
            <a:ext cx="8534400" cy="3343275"/>
          </a:xfrm>
        </p:spPr>
        <p:txBody>
          <a:bodyPr/>
          <a:lstStyle/>
          <a:p>
            <a:pPr marL="457200" lvl="1" indent="-342900">
              <a:spcBef>
                <a:spcPct val="30000"/>
              </a:spcBef>
            </a:pPr>
            <a:r>
              <a:rPr lang="en-US" sz="2800"/>
              <a:t>Eukaryotic genes </a:t>
            </a:r>
          </a:p>
          <a:p>
            <a:pPr marL="1144588" lvl="2" indent="-342900">
              <a:spcBef>
                <a:spcPct val="30000"/>
              </a:spcBef>
              <a:buFontTx/>
              <a:buChar char="–"/>
            </a:pPr>
            <a:r>
              <a:rPr lang="en-US" sz="2400"/>
              <a:t>Each gene has its own promoter and terminator </a:t>
            </a:r>
          </a:p>
          <a:p>
            <a:pPr marL="1144588" lvl="2" indent="-342900">
              <a:spcBef>
                <a:spcPct val="30000"/>
              </a:spcBef>
              <a:buFontTx/>
              <a:buChar char="–"/>
            </a:pPr>
            <a:r>
              <a:rPr lang="en-US" sz="2400"/>
              <a:t>Are usually switched off and require activators to be turned on</a:t>
            </a:r>
          </a:p>
          <a:p>
            <a:pPr marL="1144588" lvl="2" indent="-342900">
              <a:spcBef>
                <a:spcPct val="30000"/>
              </a:spcBef>
              <a:buFontTx/>
              <a:buChar char="–"/>
            </a:pPr>
            <a:r>
              <a:rPr lang="en-US" sz="2400"/>
              <a:t>Are controlled by interactions between numerous regulatory proteins and control sequences</a:t>
            </a:r>
            <a:endParaRPr lang="en-US"/>
          </a:p>
        </p:txBody>
      </p:sp>
      <p:sp>
        <p:nvSpPr>
          <p:cNvPr id="85914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5914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5914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5914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698" name="Rectangle 2"/>
          <p:cNvSpPr>
            <a:spLocks noGrp="1" noChangeArrowheads="1"/>
          </p:cNvSpPr>
          <p:nvPr>
            <p:ph type="title"/>
          </p:nvPr>
        </p:nvSpPr>
        <p:spPr>
          <a:xfrm>
            <a:off x="171450" y="158750"/>
            <a:ext cx="8543925" cy="914400"/>
          </a:xfrm>
        </p:spPr>
        <p:txBody>
          <a:bodyPr/>
          <a:lstStyle/>
          <a:p>
            <a:pPr marL="798513" indent="-798513"/>
            <a:r>
              <a:rPr lang="en-US" sz="3200"/>
              <a:t>11.5 Complex assemblies of proteins control eukaryotic transcription </a:t>
            </a:r>
          </a:p>
        </p:txBody>
      </p:sp>
      <p:sp>
        <p:nvSpPr>
          <p:cNvPr id="1053699" name="Rectangle 3"/>
          <p:cNvSpPr>
            <a:spLocks noGrp="1" noChangeArrowheads="1"/>
          </p:cNvSpPr>
          <p:nvPr>
            <p:ph type="body" idx="1"/>
          </p:nvPr>
        </p:nvSpPr>
        <p:spPr>
          <a:xfrm>
            <a:off x="47625" y="1314450"/>
            <a:ext cx="8534400" cy="5307013"/>
          </a:xfrm>
        </p:spPr>
        <p:txBody>
          <a:bodyPr/>
          <a:lstStyle/>
          <a:p>
            <a:pPr marL="457200" lvl="1" indent="-342900">
              <a:spcBef>
                <a:spcPct val="20000"/>
              </a:spcBef>
              <a:spcAft>
                <a:spcPct val="0"/>
              </a:spcAft>
            </a:pPr>
            <a:r>
              <a:rPr lang="en-US" sz="2800"/>
              <a:t>Regulatory proteins that bind to control sequences</a:t>
            </a:r>
          </a:p>
          <a:p>
            <a:pPr marL="1144588" lvl="2" indent="-342900">
              <a:spcBef>
                <a:spcPct val="20000"/>
              </a:spcBef>
              <a:spcAft>
                <a:spcPct val="0"/>
              </a:spcAft>
              <a:buFontTx/>
              <a:buChar char="–"/>
            </a:pPr>
            <a:r>
              <a:rPr lang="en-US" sz="2400" b="1"/>
              <a:t>Transcription factors</a:t>
            </a:r>
            <a:r>
              <a:rPr lang="en-US" sz="2400"/>
              <a:t> promote RNA polymerase binding to the promoter</a:t>
            </a:r>
          </a:p>
          <a:p>
            <a:pPr marL="1144588" lvl="2" indent="-342900">
              <a:spcBef>
                <a:spcPct val="20000"/>
              </a:spcBef>
              <a:spcAft>
                <a:spcPct val="0"/>
              </a:spcAft>
              <a:buFontTx/>
              <a:buChar char="–"/>
            </a:pPr>
            <a:r>
              <a:rPr lang="en-US" sz="2400"/>
              <a:t>Activator proteins bind to DNA </a:t>
            </a:r>
            <a:r>
              <a:rPr lang="en-US" sz="2400" b="1"/>
              <a:t>enhancers</a:t>
            </a:r>
            <a:r>
              <a:rPr lang="en-US" sz="2400"/>
              <a:t> and interact with other transcription factors</a:t>
            </a:r>
          </a:p>
          <a:p>
            <a:pPr marL="1144588" lvl="2" indent="-342900">
              <a:spcBef>
                <a:spcPct val="20000"/>
              </a:spcBef>
              <a:spcAft>
                <a:spcPct val="0"/>
              </a:spcAft>
              <a:buFontTx/>
              <a:buChar char="–"/>
            </a:pPr>
            <a:r>
              <a:rPr lang="en-US" sz="2400" b="1"/>
              <a:t>Silencers</a:t>
            </a:r>
            <a:r>
              <a:rPr lang="en-US" sz="2400"/>
              <a:t> are repressors that inhibit transcription</a:t>
            </a:r>
          </a:p>
          <a:p>
            <a:pPr marL="457200" lvl="1" indent="-342900">
              <a:spcBef>
                <a:spcPct val="20000"/>
              </a:spcBef>
              <a:spcAft>
                <a:spcPct val="0"/>
              </a:spcAft>
            </a:pPr>
            <a:r>
              <a:rPr lang="en-US" sz="2800"/>
              <a:t>Control sequences</a:t>
            </a:r>
          </a:p>
          <a:p>
            <a:pPr marL="1144588" lvl="2" indent="-342900">
              <a:spcBef>
                <a:spcPct val="20000"/>
              </a:spcBef>
              <a:spcAft>
                <a:spcPct val="0"/>
              </a:spcAft>
              <a:buFontTx/>
              <a:buChar char="–"/>
            </a:pPr>
            <a:r>
              <a:rPr lang="en-US" sz="2400"/>
              <a:t>Promoter</a:t>
            </a:r>
          </a:p>
          <a:p>
            <a:pPr marL="1144588" lvl="2" indent="-342900">
              <a:spcBef>
                <a:spcPct val="20000"/>
              </a:spcBef>
              <a:spcAft>
                <a:spcPct val="0"/>
              </a:spcAft>
              <a:buFontTx/>
              <a:buChar char="–"/>
            </a:pPr>
            <a:r>
              <a:rPr lang="en-US" sz="2400"/>
              <a:t>Enhancer</a:t>
            </a:r>
          </a:p>
          <a:p>
            <a:pPr marL="1830388" lvl="3" indent="-342900">
              <a:spcBef>
                <a:spcPct val="20000"/>
              </a:spcBef>
              <a:spcAft>
                <a:spcPct val="0"/>
              </a:spcAft>
              <a:buFontTx/>
              <a:buChar char="–"/>
            </a:pPr>
            <a:r>
              <a:rPr lang="en-US"/>
              <a:t>Related genes located on different chromosomes can be controlled by similar enhancer sequences</a:t>
            </a:r>
          </a:p>
        </p:txBody>
      </p:sp>
      <p:sp>
        <p:nvSpPr>
          <p:cNvPr id="105370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5370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5370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5370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114" name="Rectangle 2"/>
          <p:cNvSpPr>
            <a:spLocks noGrp="1" noChangeArrowheads="1"/>
          </p:cNvSpPr>
          <p:nvPr>
            <p:ph type="title"/>
          </p:nvPr>
        </p:nvSpPr>
        <p:spPr>
          <a:xfrm>
            <a:off x="171450" y="158750"/>
            <a:ext cx="8543925" cy="914400"/>
          </a:xfrm>
        </p:spPr>
        <p:txBody>
          <a:bodyPr/>
          <a:lstStyle/>
          <a:p>
            <a:pPr marL="798513" indent="-798513"/>
            <a:r>
              <a:rPr lang="en-US" sz="3200"/>
              <a:t>11.5 Complex assemblies of proteins control eukaryotic transcription </a:t>
            </a:r>
          </a:p>
        </p:txBody>
      </p:sp>
      <p:sp>
        <p:nvSpPr>
          <p:cNvPr id="111411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11411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11411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11411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1114120" name="AutoShape 8">
            <a:hlinkClick r:id="" action="ppaction://noaction" highlightClick="1"/>
          </p:cNvPr>
          <p:cNvSpPr>
            <a:spLocks noChangeArrowheads="1"/>
          </p:cNvSpPr>
          <p:nvPr/>
        </p:nvSpPr>
        <p:spPr bwMode="auto">
          <a:xfrm>
            <a:off x="3392488" y="6100763"/>
            <a:ext cx="3365500"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Initiation of Transcription</a:t>
            </a:r>
            <a:endParaRPr lang="en-US" sz="1400">
              <a:solidFill>
                <a:srgbClr val="000000"/>
              </a:solidFill>
            </a:endParaRPr>
          </a:p>
        </p:txBody>
      </p:sp>
      <p:pic>
        <p:nvPicPr>
          <p:cNvPr id="1114121" name="Picture 9" descr="Campbell Concepts Play Button">
            <a:hlinkClick r:id="rId5"/>
          </p:cNvPr>
          <p:cNvPicPr>
            <a:picLocks noChangeAspect="1" noChangeArrowheads="1"/>
          </p:cNvPicPr>
          <p:nvPr/>
        </p:nvPicPr>
        <p:blipFill>
          <a:blip r:embed="rId6" cstate="print"/>
          <a:srcRect/>
          <a:stretch>
            <a:fillRect/>
          </a:stretch>
        </p:blipFill>
        <p:spPr bwMode="auto">
          <a:xfrm>
            <a:off x="2362200" y="5989638"/>
            <a:ext cx="933450" cy="5143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0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82024" name="Picture 8" descr="11_05GeneExpressControl-U"/>
          <p:cNvPicPr>
            <a:picLocks noChangeAspect="1" noChangeArrowheads="1"/>
          </p:cNvPicPr>
          <p:nvPr/>
        </p:nvPicPr>
        <p:blipFill>
          <a:blip r:embed="rId5" cstate="print"/>
          <a:srcRect/>
          <a:stretch>
            <a:fillRect/>
          </a:stretch>
        </p:blipFill>
        <p:spPr bwMode="auto">
          <a:xfrm>
            <a:off x="1169988" y="136525"/>
            <a:ext cx="6804025" cy="6584950"/>
          </a:xfrm>
          <a:prstGeom prst="rect">
            <a:avLst/>
          </a:prstGeom>
          <a:noFill/>
        </p:spPr>
      </p:pic>
      <p:sp>
        <p:nvSpPr>
          <p:cNvPr id="982025" name="Text Box 9"/>
          <p:cNvSpPr txBox="1">
            <a:spLocks noChangeArrowheads="1"/>
          </p:cNvSpPr>
          <p:nvPr/>
        </p:nvSpPr>
        <p:spPr bwMode="auto">
          <a:xfrm>
            <a:off x="2046288" y="133350"/>
            <a:ext cx="1257300" cy="271463"/>
          </a:xfrm>
          <a:prstGeom prst="rect">
            <a:avLst/>
          </a:prstGeom>
          <a:noFill/>
          <a:ln w="9525">
            <a:noFill/>
            <a:miter lim="800000"/>
            <a:headEnd/>
            <a:tailEnd/>
          </a:ln>
          <a:effectLst/>
        </p:spPr>
        <p:txBody>
          <a:bodyPr wrap="none" lIns="0" tIns="0" rIns="0" bIns="0"/>
          <a:lstStyle/>
          <a:p>
            <a:pPr algn="l">
              <a:lnSpc>
                <a:spcPct val="90000"/>
              </a:lnSpc>
            </a:pPr>
            <a:r>
              <a:rPr lang="en-US" sz="1900" b="1"/>
              <a:t>Enhancers</a:t>
            </a:r>
          </a:p>
        </p:txBody>
      </p:sp>
      <p:sp>
        <p:nvSpPr>
          <p:cNvPr id="982026" name="Text Box 10"/>
          <p:cNvSpPr txBox="1">
            <a:spLocks noChangeArrowheads="1"/>
          </p:cNvSpPr>
          <p:nvPr/>
        </p:nvSpPr>
        <p:spPr bwMode="auto">
          <a:xfrm>
            <a:off x="3008313" y="2403475"/>
            <a:ext cx="1022350" cy="525463"/>
          </a:xfrm>
          <a:prstGeom prst="rect">
            <a:avLst/>
          </a:prstGeom>
          <a:noFill/>
          <a:ln w="9525">
            <a:noFill/>
            <a:miter lim="800000"/>
            <a:headEnd/>
            <a:tailEnd/>
          </a:ln>
          <a:effectLst/>
        </p:spPr>
        <p:txBody>
          <a:bodyPr wrap="none" lIns="0" tIns="0" rIns="0" bIns="0"/>
          <a:lstStyle/>
          <a:p>
            <a:pPr algn="l">
              <a:lnSpc>
                <a:spcPct val="90000"/>
              </a:lnSpc>
            </a:pPr>
            <a:r>
              <a:rPr lang="en-US" sz="1900" b="1"/>
              <a:t>Other</a:t>
            </a:r>
          </a:p>
          <a:p>
            <a:pPr algn="l">
              <a:lnSpc>
                <a:spcPct val="90000"/>
              </a:lnSpc>
            </a:pPr>
            <a:r>
              <a:rPr lang="en-US" sz="1900" b="1"/>
              <a:t>proteins</a:t>
            </a:r>
          </a:p>
        </p:txBody>
      </p:sp>
      <p:sp>
        <p:nvSpPr>
          <p:cNvPr id="982027" name="Text Box 11"/>
          <p:cNvSpPr txBox="1">
            <a:spLocks noChangeArrowheads="1"/>
          </p:cNvSpPr>
          <p:nvPr/>
        </p:nvSpPr>
        <p:spPr bwMode="auto">
          <a:xfrm>
            <a:off x="1611313" y="1092200"/>
            <a:ext cx="527050" cy="246063"/>
          </a:xfrm>
          <a:prstGeom prst="rect">
            <a:avLst/>
          </a:prstGeom>
          <a:noFill/>
          <a:ln w="9525">
            <a:noFill/>
            <a:miter lim="800000"/>
            <a:headEnd/>
            <a:tailEnd/>
          </a:ln>
          <a:effectLst/>
        </p:spPr>
        <p:txBody>
          <a:bodyPr wrap="none" lIns="0" tIns="0" rIns="0" bIns="0"/>
          <a:lstStyle/>
          <a:p>
            <a:pPr algn="l">
              <a:lnSpc>
                <a:spcPct val="90000"/>
              </a:lnSpc>
            </a:pPr>
            <a:r>
              <a:rPr lang="en-US" sz="1900" b="1"/>
              <a:t>DNA</a:t>
            </a:r>
          </a:p>
        </p:txBody>
      </p:sp>
      <p:sp>
        <p:nvSpPr>
          <p:cNvPr id="982028" name="Text Box 12"/>
          <p:cNvSpPr txBox="1">
            <a:spLocks noChangeArrowheads="1"/>
          </p:cNvSpPr>
          <p:nvPr/>
        </p:nvSpPr>
        <p:spPr bwMode="auto">
          <a:xfrm>
            <a:off x="1233488" y="2063750"/>
            <a:ext cx="1489075" cy="481013"/>
          </a:xfrm>
          <a:prstGeom prst="rect">
            <a:avLst/>
          </a:prstGeom>
          <a:noFill/>
          <a:ln w="9525">
            <a:noFill/>
            <a:miter lim="800000"/>
            <a:headEnd/>
            <a:tailEnd/>
          </a:ln>
          <a:effectLst/>
        </p:spPr>
        <p:txBody>
          <a:bodyPr wrap="none" lIns="0" tIns="0" rIns="0" bIns="0"/>
          <a:lstStyle/>
          <a:p>
            <a:pPr algn="l">
              <a:lnSpc>
                <a:spcPct val="90000"/>
              </a:lnSpc>
            </a:pPr>
            <a:r>
              <a:rPr lang="en-US" sz="1900" b="1"/>
              <a:t>Transcription</a:t>
            </a:r>
          </a:p>
          <a:p>
            <a:pPr algn="l">
              <a:lnSpc>
                <a:spcPct val="90000"/>
              </a:lnSpc>
            </a:pPr>
            <a:r>
              <a:rPr lang="en-US" sz="1900" b="1"/>
              <a:t>factors</a:t>
            </a:r>
          </a:p>
        </p:txBody>
      </p:sp>
      <p:sp>
        <p:nvSpPr>
          <p:cNvPr id="982029" name="Text Box 13"/>
          <p:cNvSpPr txBox="1">
            <a:spLocks noChangeArrowheads="1"/>
          </p:cNvSpPr>
          <p:nvPr/>
        </p:nvSpPr>
        <p:spPr bwMode="auto">
          <a:xfrm>
            <a:off x="3008313" y="1444625"/>
            <a:ext cx="993775" cy="509588"/>
          </a:xfrm>
          <a:prstGeom prst="rect">
            <a:avLst/>
          </a:prstGeom>
          <a:noFill/>
          <a:ln w="9525">
            <a:noFill/>
            <a:miter lim="800000"/>
            <a:headEnd/>
            <a:tailEnd/>
          </a:ln>
          <a:effectLst/>
        </p:spPr>
        <p:txBody>
          <a:bodyPr wrap="none" lIns="0" tIns="0" rIns="0" bIns="0"/>
          <a:lstStyle/>
          <a:p>
            <a:pPr algn="l">
              <a:lnSpc>
                <a:spcPct val="90000"/>
              </a:lnSpc>
            </a:pPr>
            <a:r>
              <a:rPr lang="en-US" sz="1900" b="1"/>
              <a:t>Activator</a:t>
            </a:r>
          </a:p>
          <a:p>
            <a:pPr algn="l">
              <a:lnSpc>
                <a:spcPct val="90000"/>
              </a:lnSpc>
            </a:pPr>
            <a:r>
              <a:rPr lang="en-US" sz="1900" b="1"/>
              <a:t>proteins</a:t>
            </a:r>
          </a:p>
        </p:txBody>
      </p:sp>
      <p:sp>
        <p:nvSpPr>
          <p:cNvPr id="982030" name="AutoShape 14"/>
          <p:cNvSpPr>
            <a:spLocks/>
          </p:cNvSpPr>
          <p:nvPr/>
        </p:nvSpPr>
        <p:spPr bwMode="auto">
          <a:xfrm>
            <a:off x="2790825" y="1435100"/>
            <a:ext cx="215900" cy="1555750"/>
          </a:xfrm>
          <a:prstGeom prst="leftBrace">
            <a:avLst>
              <a:gd name="adj1" fmla="val 60049"/>
              <a:gd name="adj2" fmla="val 50000"/>
            </a:avLst>
          </a:prstGeom>
          <a:noFill/>
          <a:ln w="25400">
            <a:solidFill>
              <a:schemeClr val="tx1"/>
            </a:solidFill>
            <a:round/>
            <a:headEnd/>
            <a:tailEnd/>
          </a:ln>
          <a:effectLst/>
        </p:spPr>
        <p:txBody>
          <a:bodyPr wrap="none" anchor="ctr"/>
          <a:lstStyle/>
          <a:p>
            <a:endParaRPr lang="en-US"/>
          </a:p>
        </p:txBody>
      </p:sp>
      <p:sp>
        <p:nvSpPr>
          <p:cNvPr id="982031" name="Line 15"/>
          <p:cNvSpPr>
            <a:spLocks noChangeShapeType="1"/>
          </p:cNvSpPr>
          <p:nvPr/>
        </p:nvSpPr>
        <p:spPr bwMode="auto">
          <a:xfrm flipV="1">
            <a:off x="2038350" y="396875"/>
            <a:ext cx="628650" cy="438150"/>
          </a:xfrm>
          <a:prstGeom prst="line">
            <a:avLst/>
          </a:prstGeom>
          <a:noFill/>
          <a:ln w="25400">
            <a:solidFill>
              <a:schemeClr val="tx1"/>
            </a:solidFill>
            <a:round/>
            <a:headEnd/>
            <a:tailEnd/>
          </a:ln>
          <a:effectLst/>
        </p:spPr>
        <p:txBody>
          <a:bodyPr wrap="none" anchor="ctr"/>
          <a:lstStyle/>
          <a:p>
            <a:endParaRPr lang="en-US"/>
          </a:p>
        </p:txBody>
      </p:sp>
      <p:sp>
        <p:nvSpPr>
          <p:cNvPr id="982032" name="Line 16"/>
          <p:cNvSpPr>
            <a:spLocks noChangeShapeType="1"/>
          </p:cNvSpPr>
          <p:nvPr/>
        </p:nvSpPr>
        <p:spPr bwMode="auto">
          <a:xfrm>
            <a:off x="2667000" y="393700"/>
            <a:ext cx="619125" cy="444500"/>
          </a:xfrm>
          <a:prstGeom prst="line">
            <a:avLst/>
          </a:prstGeom>
          <a:noFill/>
          <a:ln w="25400">
            <a:solidFill>
              <a:schemeClr val="tx1"/>
            </a:solidFill>
            <a:round/>
            <a:headEnd/>
            <a:tailEnd/>
          </a:ln>
          <a:effectLst/>
        </p:spPr>
        <p:txBody>
          <a:bodyPr wrap="none" anchor="ctr"/>
          <a:lstStyle/>
          <a:p>
            <a:endParaRPr lang="en-US"/>
          </a:p>
        </p:txBody>
      </p:sp>
      <p:sp>
        <p:nvSpPr>
          <p:cNvPr id="982033" name="Text Box 17"/>
          <p:cNvSpPr txBox="1">
            <a:spLocks noChangeArrowheads="1"/>
          </p:cNvSpPr>
          <p:nvPr/>
        </p:nvSpPr>
        <p:spPr bwMode="auto">
          <a:xfrm>
            <a:off x="2427288" y="3492500"/>
            <a:ext cx="1943100" cy="255588"/>
          </a:xfrm>
          <a:prstGeom prst="rect">
            <a:avLst/>
          </a:prstGeom>
          <a:noFill/>
          <a:ln w="9525">
            <a:noFill/>
            <a:miter lim="800000"/>
            <a:headEnd/>
            <a:tailEnd/>
          </a:ln>
          <a:effectLst/>
        </p:spPr>
        <p:txBody>
          <a:bodyPr wrap="none" lIns="0" tIns="0" rIns="0" bIns="0"/>
          <a:lstStyle/>
          <a:p>
            <a:pPr algn="l">
              <a:lnSpc>
                <a:spcPct val="90000"/>
              </a:lnSpc>
            </a:pPr>
            <a:r>
              <a:rPr lang="en-US" sz="1900" b="1"/>
              <a:t>RNA polymerase</a:t>
            </a:r>
          </a:p>
        </p:txBody>
      </p:sp>
      <p:sp>
        <p:nvSpPr>
          <p:cNvPr id="982034" name="Text Box 18"/>
          <p:cNvSpPr txBox="1">
            <a:spLocks noChangeArrowheads="1"/>
          </p:cNvSpPr>
          <p:nvPr/>
        </p:nvSpPr>
        <p:spPr bwMode="auto">
          <a:xfrm>
            <a:off x="5837238" y="141288"/>
            <a:ext cx="1257300" cy="271462"/>
          </a:xfrm>
          <a:prstGeom prst="rect">
            <a:avLst/>
          </a:prstGeom>
          <a:noFill/>
          <a:ln w="9525">
            <a:noFill/>
            <a:miter lim="800000"/>
            <a:headEnd/>
            <a:tailEnd/>
          </a:ln>
          <a:effectLst/>
        </p:spPr>
        <p:txBody>
          <a:bodyPr wrap="none" lIns="0" tIns="0" rIns="0" bIns="0"/>
          <a:lstStyle/>
          <a:p>
            <a:pPr algn="l">
              <a:lnSpc>
                <a:spcPct val="90000"/>
              </a:lnSpc>
            </a:pPr>
            <a:r>
              <a:rPr lang="en-US" sz="1900" b="1"/>
              <a:t>Promoter</a:t>
            </a:r>
          </a:p>
        </p:txBody>
      </p:sp>
      <p:sp>
        <p:nvSpPr>
          <p:cNvPr id="982035" name="Line 19"/>
          <p:cNvSpPr>
            <a:spLocks noChangeShapeType="1"/>
          </p:cNvSpPr>
          <p:nvPr/>
        </p:nvSpPr>
        <p:spPr bwMode="auto">
          <a:xfrm>
            <a:off x="6369050" y="401638"/>
            <a:ext cx="0" cy="523875"/>
          </a:xfrm>
          <a:prstGeom prst="line">
            <a:avLst/>
          </a:prstGeom>
          <a:noFill/>
          <a:ln w="25400">
            <a:solidFill>
              <a:schemeClr val="tx1"/>
            </a:solidFill>
            <a:round/>
            <a:headEnd/>
            <a:tailEnd/>
          </a:ln>
          <a:effectLst/>
        </p:spPr>
        <p:txBody>
          <a:bodyPr wrap="none" anchor="ctr"/>
          <a:lstStyle/>
          <a:p>
            <a:endParaRPr lang="en-US"/>
          </a:p>
        </p:txBody>
      </p:sp>
      <p:sp>
        <p:nvSpPr>
          <p:cNvPr id="982036" name="Text Box 20"/>
          <p:cNvSpPr txBox="1">
            <a:spLocks noChangeArrowheads="1"/>
          </p:cNvSpPr>
          <p:nvPr/>
        </p:nvSpPr>
        <p:spPr bwMode="auto">
          <a:xfrm>
            <a:off x="7075488" y="508000"/>
            <a:ext cx="635000" cy="255588"/>
          </a:xfrm>
          <a:prstGeom prst="rect">
            <a:avLst/>
          </a:prstGeom>
          <a:noFill/>
          <a:ln w="9525">
            <a:noFill/>
            <a:miter lim="800000"/>
            <a:headEnd/>
            <a:tailEnd/>
          </a:ln>
          <a:effectLst/>
        </p:spPr>
        <p:txBody>
          <a:bodyPr wrap="none" lIns="0" tIns="0" rIns="0" bIns="0"/>
          <a:lstStyle/>
          <a:p>
            <a:pPr algn="l">
              <a:lnSpc>
                <a:spcPct val="90000"/>
              </a:lnSpc>
            </a:pPr>
            <a:r>
              <a:rPr lang="en-US" sz="1900" b="1"/>
              <a:t>Gene</a:t>
            </a:r>
          </a:p>
        </p:txBody>
      </p:sp>
      <p:sp>
        <p:nvSpPr>
          <p:cNvPr id="982037" name="Text Box 21"/>
          <p:cNvSpPr txBox="1">
            <a:spLocks noChangeArrowheads="1"/>
          </p:cNvSpPr>
          <p:nvPr/>
        </p:nvSpPr>
        <p:spPr bwMode="auto">
          <a:xfrm>
            <a:off x="1565275" y="5489575"/>
            <a:ext cx="1025525" cy="500063"/>
          </a:xfrm>
          <a:prstGeom prst="rect">
            <a:avLst/>
          </a:prstGeom>
          <a:noFill/>
          <a:ln w="9525">
            <a:noFill/>
            <a:miter lim="800000"/>
            <a:headEnd/>
            <a:tailEnd/>
          </a:ln>
          <a:effectLst/>
        </p:spPr>
        <p:txBody>
          <a:bodyPr wrap="none" lIns="0" tIns="0" rIns="0" bIns="0"/>
          <a:lstStyle/>
          <a:p>
            <a:pPr algn="l">
              <a:lnSpc>
                <a:spcPct val="90000"/>
              </a:lnSpc>
            </a:pPr>
            <a:r>
              <a:rPr lang="en-US" sz="1900" b="1"/>
              <a:t>Bending</a:t>
            </a:r>
          </a:p>
          <a:p>
            <a:pPr algn="l">
              <a:lnSpc>
                <a:spcPct val="90000"/>
              </a:lnSpc>
            </a:pPr>
            <a:r>
              <a:rPr lang="en-US" sz="1900" b="1"/>
              <a:t>of DNA</a:t>
            </a:r>
          </a:p>
        </p:txBody>
      </p:sp>
      <p:sp>
        <p:nvSpPr>
          <p:cNvPr id="982038" name="Text Box 22"/>
          <p:cNvSpPr txBox="1">
            <a:spLocks noChangeArrowheads="1"/>
          </p:cNvSpPr>
          <p:nvPr/>
        </p:nvSpPr>
        <p:spPr bwMode="auto">
          <a:xfrm>
            <a:off x="5930900" y="6265863"/>
            <a:ext cx="1943100" cy="255587"/>
          </a:xfrm>
          <a:prstGeom prst="rect">
            <a:avLst/>
          </a:prstGeom>
          <a:noFill/>
          <a:ln w="9525">
            <a:noFill/>
            <a:miter lim="800000"/>
            <a:headEnd/>
            <a:tailEnd/>
          </a:ln>
          <a:effectLst/>
        </p:spPr>
        <p:txBody>
          <a:bodyPr wrap="none" lIns="0" tIns="0" rIns="0" bIns="0"/>
          <a:lstStyle/>
          <a:p>
            <a:pPr algn="l">
              <a:lnSpc>
                <a:spcPct val="90000"/>
              </a:lnSpc>
            </a:pPr>
            <a:r>
              <a:rPr lang="en-US" sz="1900" b="1"/>
              <a:t>Transcription</a:t>
            </a: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Rectangle 2"/>
          <p:cNvSpPr>
            <a:spLocks noGrp="1" noChangeArrowheads="1"/>
          </p:cNvSpPr>
          <p:nvPr>
            <p:ph type="title"/>
          </p:nvPr>
        </p:nvSpPr>
        <p:spPr>
          <a:xfrm>
            <a:off x="171450" y="158750"/>
            <a:ext cx="8543925" cy="914400"/>
          </a:xfrm>
        </p:spPr>
        <p:txBody>
          <a:bodyPr/>
          <a:lstStyle/>
          <a:p>
            <a:pPr marL="798513" indent="-798513"/>
            <a:r>
              <a:rPr lang="en-US" sz="3200"/>
              <a:t>11.6 Eukaryotic RNA may be spliced in more than one way</a:t>
            </a:r>
          </a:p>
        </p:txBody>
      </p:sp>
      <p:sp>
        <p:nvSpPr>
          <p:cNvPr id="871427" name="Rectangle 3"/>
          <p:cNvSpPr>
            <a:spLocks noGrp="1" noChangeArrowheads="1"/>
          </p:cNvSpPr>
          <p:nvPr>
            <p:ph type="body" idx="1"/>
          </p:nvPr>
        </p:nvSpPr>
        <p:spPr>
          <a:xfrm>
            <a:off x="49213" y="1317625"/>
            <a:ext cx="8534400" cy="3343275"/>
          </a:xfrm>
        </p:spPr>
        <p:txBody>
          <a:bodyPr/>
          <a:lstStyle/>
          <a:p>
            <a:pPr marL="457200" lvl="1" indent="-342900">
              <a:spcBef>
                <a:spcPct val="30000"/>
              </a:spcBef>
            </a:pPr>
            <a:r>
              <a:rPr lang="en-US" sz="2800" b="1"/>
              <a:t>Alternative RNA splicing</a:t>
            </a:r>
            <a:r>
              <a:rPr lang="en-US" sz="2800"/>
              <a:t> </a:t>
            </a:r>
          </a:p>
          <a:p>
            <a:pPr marL="1144588" lvl="2" indent="-342900">
              <a:spcBef>
                <a:spcPct val="30000"/>
              </a:spcBef>
              <a:buFontTx/>
              <a:buChar char="–"/>
            </a:pPr>
            <a:r>
              <a:rPr lang="en-US" sz="2400"/>
              <a:t>Production of different mRNAs from the same transcript</a:t>
            </a:r>
          </a:p>
          <a:p>
            <a:pPr marL="1144588" lvl="2" indent="-342900">
              <a:spcBef>
                <a:spcPct val="30000"/>
              </a:spcBef>
              <a:buFontTx/>
              <a:buChar char="–"/>
            </a:pPr>
            <a:r>
              <a:rPr lang="en-US" sz="2400"/>
              <a:t>Results in production of more than one polypeptide from the same gene</a:t>
            </a:r>
          </a:p>
          <a:p>
            <a:pPr marL="1144588" lvl="2" indent="-342900">
              <a:spcBef>
                <a:spcPct val="30000"/>
              </a:spcBef>
              <a:buFontTx/>
              <a:buChar char="–"/>
            </a:pPr>
            <a:r>
              <a:rPr lang="en-US" sz="2400"/>
              <a:t>Can involve removal of an exon with the introns on either side</a:t>
            </a:r>
            <a:r>
              <a:rPr lang="en-US"/>
              <a:t>  </a:t>
            </a:r>
          </a:p>
        </p:txBody>
      </p:sp>
      <p:sp>
        <p:nvSpPr>
          <p:cNvPr id="87142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7142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7143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7143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871432" name="AutoShape 8">
            <a:hlinkClick r:id="" action="ppaction://noaction" highlightClick="1"/>
          </p:cNvPr>
          <p:cNvSpPr>
            <a:spLocks noChangeArrowheads="1"/>
          </p:cNvSpPr>
          <p:nvPr/>
        </p:nvSpPr>
        <p:spPr bwMode="auto">
          <a:xfrm>
            <a:off x="3736975" y="6100763"/>
            <a:ext cx="2619375"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RNA Processing</a:t>
            </a:r>
            <a:endParaRPr lang="en-US" sz="1400">
              <a:solidFill>
                <a:srgbClr val="000000"/>
              </a:solidFill>
            </a:endParaRPr>
          </a:p>
        </p:txBody>
      </p:sp>
      <p:pic>
        <p:nvPicPr>
          <p:cNvPr id="871433" name="Picture 9" descr="Campbell Concepts Play Button">
            <a:hlinkClick r:id="rId5"/>
          </p:cNvPr>
          <p:cNvPicPr>
            <a:picLocks noChangeAspect="1" noChangeArrowheads="1"/>
          </p:cNvPicPr>
          <p:nvPr/>
        </p:nvPicPr>
        <p:blipFill>
          <a:blip r:embed="rId6" cstate="print"/>
          <a:srcRect/>
          <a:stretch>
            <a:fillRect/>
          </a:stretch>
        </p:blipFill>
        <p:spPr bwMode="auto">
          <a:xfrm>
            <a:off x="2706688" y="5989638"/>
            <a:ext cx="933450" cy="5143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84072" name="Picture 8" descr="11_06AlternativeRNASplice-U"/>
          <p:cNvPicPr>
            <a:picLocks noChangeAspect="1" noChangeArrowheads="1"/>
          </p:cNvPicPr>
          <p:nvPr/>
        </p:nvPicPr>
        <p:blipFill>
          <a:blip r:embed="rId5" cstate="print"/>
          <a:srcRect/>
          <a:stretch>
            <a:fillRect/>
          </a:stretch>
        </p:blipFill>
        <p:spPr bwMode="auto">
          <a:xfrm>
            <a:off x="296863" y="749300"/>
            <a:ext cx="8548687" cy="5359400"/>
          </a:xfrm>
          <a:prstGeom prst="rect">
            <a:avLst/>
          </a:prstGeom>
          <a:noFill/>
        </p:spPr>
      </p:pic>
      <p:sp>
        <p:nvSpPr>
          <p:cNvPr id="984073" name="Text Box 9"/>
          <p:cNvSpPr txBox="1">
            <a:spLocks noChangeArrowheads="1"/>
          </p:cNvSpPr>
          <p:nvPr/>
        </p:nvSpPr>
        <p:spPr bwMode="auto">
          <a:xfrm>
            <a:off x="2360613" y="1595438"/>
            <a:ext cx="228600" cy="346075"/>
          </a:xfrm>
          <a:prstGeom prst="rect">
            <a:avLst/>
          </a:prstGeom>
          <a:noFill/>
          <a:ln w="9525">
            <a:noFill/>
            <a:miter lim="800000"/>
            <a:headEnd/>
            <a:tailEnd/>
          </a:ln>
          <a:effectLst/>
        </p:spPr>
        <p:txBody>
          <a:bodyPr wrap="none" lIns="0" tIns="0" rIns="0" bIns="0"/>
          <a:lstStyle/>
          <a:p>
            <a:pPr algn="l">
              <a:lnSpc>
                <a:spcPct val="90000"/>
              </a:lnSpc>
            </a:pPr>
            <a:r>
              <a:rPr lang="en-US" b="1"/>
              <a:t>1</a:t>
            </a:r>
          </a:p>
        </p:txBody>
      </p:sp>
      <p:sp>
        <p:nvSpPr>
          <p:cNvPr id="984074" name="Text Box 10"/>
          <p:cNvSpPr txBox="1">
            <a:spLocks noChangeArrowheads="1"/>
          </p:cNvSpPr>
          <p:nvPr/>
        </p:nvSpPr>
        <p:spPr bwMode="auto">
          <a:xfrm>
            <a:off x="4819650" y="4756150"/>
            <a:ext cx="346075" cy="371475"/>
          </a:xfrm>
          <a:prstGeom prst="rect">
            <a:avLst/>
          </a:prstGeom>
          <a:noFill/>
          <a:ln w="9525">
            <a:noFill/>
            <a:miter lim="800000"/>
            <a:headEnd/>
            <a:tailEnd/>
          </a:ln>
          <a:effectLst/>
        </p:spPr>
        <p:txBody>
          <a:bodyPr wrap="none" lIns="0" tIns="0" rIns="0" bIns="0"/>
          <a:lstStyle/>
          <a:p>
            <a:pPr algn="l">
              <a:lnSpc>
                <a:spcPct val="90000"/>
              </a:lnSpc>
            </a:pPr>
            <a:r>
              <a:rPr lang="en-US" b="1"/>
              <a:t>or</a:t>
            </a:r>
          </a:p>
        </p:txBody>
      </p:sp>
      <p:sp>
        <p:nvSpPr>
          <p:cNvPr id="984075" name="Text Box 11"/>
          <p:cNvSpPr txBox="1">
            <a:spLocks noChangeArrowheads="1"/>
          </p:cNvSpPr>
          <p:nvPr/>
        </p:nvSpPr>
        <p:spPr bwMode="auto">
          <a:xfrm>
            <a:off x="4386263" y="763588"/>
            <a:ext cx="974725" cy="304800"/>
          </a:xfrm>
          <a:prstGeom prst="rect">
            <a:avLst/>
          </a:prstGeom>
          <a:noFill/>
          <a:ln w="9525">
            <a:noFill/>
            <a:miter lim="800000"/>
            <a:headEnd/>
            <a:tailEnd/>
          </a:ln>
          <a:effectLst/>
        </p:spPr>
        <p:txBody>
          <a:bodyPr wrap="none" lIns="0" tIns="0" rIns="0" bIns="0"/>
          <a:lstStyle/>
          <a:p>
            <a:pPr algn="l">
              <a:lnSpc>
                <a:spcPct val="90000"/>
              </a:lnSpc>
            </a:pPr>
            <a:r>
              <a:rPr lang="en-US" b="1"/>
              <a:t>Exons</a:t>
            </a:r>
          </a:p>
        </p:txBody>
      </p:sp>
      <p:sp>
        <p:nvSpPr>
          <p:cNvPr id="984076" name="Text Box 12"/>
          <p:cNvSpPr txBox="1">
            <a:spLocks noChangeArrowheads="1"/>
          </p:cNvSpPr>
          <p:nvPr/>
        </p:nvSpPr>
        <p:spPr bwMode="auto">
          <a:xfrm>
            <a:off x="330200" y="1627188"/>
            <a:ext cx="695325" cy="336550"/>
          </a:xfrm>
          <a:prstGeom prst="rect">
            <a:avLst/>
          </a:prstGeom>
          <a:noFill/>
          <a:ln w="9525">
            <a:noFill/>
            <a:miter lim="800000"/>
            <a:headEnd/>
            <a:tailEnd/>
          </a:ln>
          <a:effectLst/>
        </p:spPr>
        <p:txBody>
          <a:bodyPr wrap="none" lIns="0" tIns="0" rIns="0" bIns="0"/>
          <a:lstStyle/>
          <a:p>
            <a:pPr algn="l">
              <a:lnSpc>
                <a:spcPct val="90000"/>
              </a:lnSpc>
            </a:pPr>
            <a:r>
              <a:rPr lang="en-US" b="1"/>
              <a:t>DNA</a:t>
            </a:r>
          </a:p>
        </p:txBody>
      </p:sp>
      <p:sp>
        <p:nvSpPr>
          <p:cNvPr id="984077" name="Text Box 13"/>
          <p:cNvSpPr txBox="1">
            <a:spLocks noChangeArrowheads="1"/>
          </p:cNvSpPr>
          <p:nvPr/>
        </p:nvSpPr>
        <p:spPr bwMode="auto">
          <a:xfrm>
            <a:off x="1668463" y="4749800"/>
            <a:ext cx="1922462" cy="387350"/>
          </a:xfrm>
          <a:prstGeom prst="rect">
            <a:avLst/>
          </a:prstGeom>
          <a:noFill/>
          <a:ln w="9525">
            <a:noFill/>
            <a:miter lim="800000"/>
            <a:headEnd/>
            <a:tailEnd/>
          </a:ln>
          <a:effectLst/>
        </p:spPr>
        <p:txBody>
          <a:bodyPr wrap="none" lIns="0" tIns="0" rIns="0" bIns="0"/>
          <a:lstStyle/>
          <a:p>
            <a:pPr algn="l">
              <a:lnSpc>
                <a:spcPct val="90000"/>
              </a:lnSpc>
            </a:pPr>
            <a:r>
              <a:rPr lang="en-US" b="1"/>
              <a:t>RNA splicing</a:t>
            </a:r>
          </a:p>
        </p:txBody>
      </p:sp>
      <p:sp>
        <p:nvSpPr>
          <p:cNvPr id="984078" name="Text Box 14"/>
          <p:cNvSpPr txBox="1">
            <a:spLocks noChangeArrowheads="1"/>
          </p:cNvSpPr>
          <p:nvPr/>
        </p:nvSpPr>
        <p:spPr bwMode="auto">
          <a:xfrm>
            <a:off x="338138" y="3490913"/>
            <a:ext cx="1498600" cy="676275"/>
          </a:xfrm>
          <a:prstGeom prst="rect">
            <a:avLst/>
          </a:prstGeom>
          <a:noFill/>
          <a:ln w="9525">
            <a:noFill/>
            <a:miter lim="800000"/>
            <a:headEnd/>
            <a:tailEnd/>
          </a:ln>
          <a:effectLst/>
        </p:spPr>
        <p:txBody>
          <a:bodyPr wrap="none" lIns="0" tIns="0" rIns="0" bIns="0"/>
          <a:lstStyle/>
          <a:p>
            <a:pPr algn="l">
              <a:lnSpc>
                <a:spcPct val="90000"/>
              </a:lnSpc>
            </a:pPr>
            <a:r>
              <a:rPr lang="en-US" b="1"/>
              <a:t>RNA</a:t>
            </a:r>
          </a:p>
          <a:p>
            <a:pPr algn="l">
              <a:lnSpc>
                <a:spcPct val="90000"/>
              </a:lnSpc>
            </a:pPr>
            <a:r>
              <a:rPr lang="en-US" b="1"/>
              <a:t>transcript</a:t>
            </a:r>
          </a:p>
        </p:txBody>
      </p:sp>
      <p:sp>
        <p:nvSpPr>
          <p:cNvPr id="984079" name="Text Box 15"/>
          <p:cNvSpPr txBox="1">
            <a:spLocks noChangeArrowheads="1"/>
          </p:cNvSpPr>
          <p:nvPr/>
        </p:nvSpPr>
        <p:spPr bwMode="auto">
          <a:xfrm>
            <a:off x="331788" y="5556250"/>
            <a:ext cx="1008062" cy="354013"/>
          </a:xfrm>
          <a:prstGeom prst="rect">
            <a:avLst/>
          </a:prstGeom>
          <a:noFill/>
          <a:ln w="9525">
            <a:noFill/>
            <a:miter lim="800000"/>
            <a:headEnd/>
            <a:tailEnd/>
          </a:ln>
          <a:effectLst/>
        </p:spPr>
        <p:txBody>
          <a:bodyPr wrap="none" lIns="0" tIns="0" rIns="0" bIns="0"/>
          <a:lstStyle/>
          <a:p>
            <a:pPr algn="l">
              <a:lnSpc>
                <a:spcPct val="90000"/>
              </a:lnSpc>
            </a:pPr>
            <a:r>
              <a:rPr lang="en-US" b="1"/>
              <a:t>mRNA</a:t>
            </a:r>
          </a:p>
        </p:txBody>
      </p:sp>
      <p:sp>
        <p:nvSpPr>
          <p:cNvPr id="984080" name="Text Box 16"/>
          <p:cNvSpPr txBox="1">
            <a:spLocks noChangeArrowheads="1"/>
          </p:cNvSpPr>
          <p:nvPr/>
        </p:nvSpPr>
        <p:spPr bwMode="auto">
          <a:xfrm>
            <a:off x="3216275" y="1601788"/>
            <a:ext cx="228600" cy="346075"/>
          </a:xfrm>
          <a:prstGeom prst="rect">
            <a:avLst/>
          </a:prstGeom>
          <a:noFill/>
          <a:ln w="9525">
            <a:noFill/>
            <a:miter lim="800000"/>
            <a:headEnd/>
            <a:tailEnd/>
          </a:ln>
          <a:effectLst/>
        </p:spPr>
        <p:txBody>
          <a:bodyPr wrap="none" lIns="0" tIns="0" rIns="0" bIns="0"/>
          <a:lstStyle/>
          <a:p>
            <a:pPr algn="l">
              <a:lnSpc>
                <a:spcPct val="90000"/>
              </a:lnSpc>
            </a:pPr>
            <a:r>
              <a:rPr lang="en-US" b="1"/>
              <a:t>2</a:t>
            </a:r>
          </a:p>
        </p:txBody>
      </p:sp>
      <p:sp>
        <p:nvSpPr>
          <p:cNvPr id="984081" name="Text Box 17"/>
          <p:cNvSpPr txBox="1">
            <a:spLocks noChangeArrowheads="1"/>
          </p:cNvSpPr>
          <p:nvPr/>
        </p:nvSpPr>
        <p:spPr bwMode="auto">
          <a:xfrm>
            <a:off x="4673600" y="1600200"/>
            <a:ext cx="228600" cy="346075"/>
          </a:xfrm>
          <a:prstGeom prst="rect">
            <a:avLst/>
          </a:prstGeom>
          <a:noFill/>
          <a:ln w="9525">
            <a:noFill/>
            <a:miter lim="800000"/>
            <a:headEnd/>
            <a:tailEnd/>
          </a:ln>
          <a:effectLst/>
        </p:spPr>
        <p:txBody>
          <a:bodyPr wrap="none" lIns="0" tIns="0" rIns="0" bIns="0"/>
          <a:lstStyle/>
          <a:p>
            <a:pPr algn="l">
              <a:lnSpc>
                <a:spcPct val="90000"/>
              </a:lnSpc>
            </a:pPr>
            <a:r>
              <a:rPr lang="en-US" b="1">
                <a:solidFill>
                  <a:schemeClr val="bg1"/>
                </a:solidFill>
              </a:rPr>
              <a:t>3</a:t>
            </a:r>
          </a:p>
        </p:txBody>
      </p:sp>
      <p:sp>
        <p:nvSpPr>
          <p:cNvPr id="984082" name="Text Box 18"/>
          <p:cNvSpPr txBox="1">
            <a:spLocks noChangeArrowheads="1"/>
          </p:cNvSpPr>
          <p:nvPr/>
        </p:nvSpPr>
        <p:spPr bwMode="auto">
          <a:xfrm>
            <a:off x="5772150" y="1593850"/>
            <a:ext cx="228600" cy="346075"/>
          </a:xfrm>
          <a:prstGeom prst="rect">
            <a:avLst/>
          </a:prstGeom>
          <a:noFill/>
          <a:ln w="9525">
            <a:noFill/>
            <a:miter lim="800000"/>
            <a:headEnd/>
            <a:tailEnd/>
          </a:ln>
          <a:effectLst/>
        </p:spPr>
        <p:txBody>
          <a:bodyPr wrap="none" lIns="0" tIns="0" rIns="0" bIns="0"/>
          <a:lstStyle/>
          <a:p>
            <a:pPr algn="l">
              <a:lnSpc>
                <a:spcPct val="90000"/>
              </a:lnSpc>
            </a:pPr>
            <a:r>
              <a:rPr lang="en-US" b="1"/>
              <a:t>4</a:t>
            </a:r>
          </a:p>
        </p:txBody>
      </p:sp>
      <p:sp>
        <p:nvSpPr>
          <p:cNvPr id="984083" name="Text Box 19"/>
          <p:cNvSpPr txBox="1">
            <a:spLocks noChangeArrowheads="1"/>
          </p:cNvSpPr>
          <p:nvPr/>
        </p:nvSpPr>
        <p:spPr bwMode="auto">
          <a:xfrm>
            <a:off x="7569200" y="1603375"/>
            <a:ext cx="228600" cy="346075"/>
          </a:xfrm>
          <a:prstGeom prst="rect">
            <a:avLst/>
          </a:prstGeom>
          <a:noFill/>
          <a:ln w="9525">
            <a:noFill/>
            <a:miter lim="800000"/>
            <a:headEnd/>
            <a:tailEnd/>
          </a:ln>
          <a:effectLst/>
        </p:spPr>
        <p:txBody>
          <a:bodyPr wrap="none" lIns="0" tIns="0" rIns="0" bIns="0"/>
          <a:lstStyle/>
          <a:p>
            <a:pPr algn="l">
              <a:lnSpc>
                <a:spcPct val="90000"/>
              </a:lnSpc>
            </a:pPr>
            <a:r>
              <a:rPr lang="en-US" b="1"/>
              <a:t>5</a:t>
            </a:r>
          </a:p>
        </p:txBody>
      </p:sp>
      <p:sp>
        <p:nvSpPr>
          <p:cNvPr id="984084" name="Text Box 20"/>
          <p:cNvSpPr txBox="1">
            <a:spLocks noChangeArrowheads="1"/>
          </p:cNvSpPr>
          <p:nvPr/>
        </p:nvSpPr>
        <p:spPr bwMode="auto">
          <a:xfrm>
            <a:off x="2090738" y="3482975"/>
            <a:ext cx="228600" cy="346075"/>
          </a:xfrm>
          <a:prstGeom prst="rect">
            <a:avLst/>
          </a:prstGeom>
          <a:noFill/>
          <a:ln w="9525">
            <a:noFill/>
            <a:miter lim="800000"/>
            <a:headEnd/>
            <a:tailEnd/>
          </a:ln>
          <a:effectLst/>
        </p:spPr>
        <p:txBody>
          <a:bodyPr wrap="none" lIns="0" tIns="0" rIns="0" bIns="0"/>
          <a:lstStyle/>
          <a:p>
            <a:pPr algn="l">
              <a:lnSpc>
                <a:spcPct val="90000"/>
              </a:lnSpc>
            </a:pPr>
            <a:r>
              <a:rPr lang="en-US" b="1"/>
              <a:t>1</a:t>
            </a:r>
          </a:p>
        </p:txBody>
      </p:sp>
      <p:sp>
        <p:nvSpPr>
          <p:cNvPr id="984085" name="Text Box 21"/>
          <p:cNvSpPr txBox="1">
            <a:spLocks noChangeArrowheads="1"/>
          </p:cNvSpPr>
          <p:nvPr/>
        </p:nvSpPr>
        <p:spPr bwMode="auto">
          <a:xfrm>
            <a:off x="2898775" y="3489325"/>
            <a:ext cx="228600" cy="346075"/>
          </a:xfrm>
          <a:prstGeom prst="rect">
            <a:avLst/>
          </a:prstGeom>
          <a:noFill/>
          <a:ln w="9525">
            <a:noFill/>
            <a:miter lim="800000"/>
            <a:headEnd/>
            <a:tailEnd/>
          </a:ln>
          <a:effectLst/>
        </p:spPr>
        <p:txBody>
          <a:bodyPr wrap="none" lIns="0" tIns="0" rIns="0" bIns="0"/>
          <a:lstStyle/>
          <a:p>
            <a:pPr algn="l">
              <a:lnSpc>
                <a:spcPct val="90000"/>
              </a:lnSpc>
            </a:pPr>
            <a:r>
              <a:rPr lang="en-US" b="1"/>
              <a:t>2</a:t>
            </a:r>
          </a:p>
        </p:txBody>
      </p:sp>
      <p:sp>
        <p:nvSpPr>
          <p:cNvPr id="984086" name="Text Box 22"/>
          <p:cNvSpPr txBox="1">
            <a:spLocks noChangeArrowheads="1"/>
          </p:cNvSpPr>
          <p:nvPr/>
        </p:nvSpPr>
        <p:spPr bwMode="auto">
          <a:xfrm>
            <a:off x="4387850" y="3487738"/>
            <a:ext cx="228600" cy="346075"/>
          </a:xfrm>
          <a:prstGeom prst="rect">
            <a:avLst/>
          </a:prstGeom>
          <a:noFill/>
          <a:ln w="9525">
            <a:noFill/>
            <a:miter lim="800000"/>
            <a:headEnd/>
            <a:tailEnd/>
          </a:ln>
          <a:effectLst/>
        </p:spPr>
        <p:txBody>
          <a:bodyPr wrap="none" lIns="0" tIns="0" rIns="0" bIns="0"/>
          <a:lstStyle/>
          <a:p>
            <a:pPr algn="l">
              <a:lnSpc>
                <a:spcPct val="90000"/>
              </a:lnSpc>
            </a:pPr>
            <a:r>
              <a:rPr lang="en-US" b="1">
                <a:solidFill>
                  <a:schemeClr val="bg1"/>
                </a:solidFill>
              </a:rPr>
              <a:t>3</a:t>
            </a:r>
          </a:p>
        </p:txBody>
      </p:sp>
      <p:sp>
        <p:nvSpPr>
          <p:cNvPr id="984087" name="Text Box 23"/>
          <p:cNvSpPr txBox="1">
            <a:spLocks noChangeArrowheads="1"/>
          </p:cNvSpPr>
          <p:nvPr/>
        </p:nvSpPr>
        <p:spPr bwMode="auto">
          <a:xfrm>
            <a:off x="5510213" y="3481388"/>
            <a:ext cx="228600" cy="346075"/>
          </a:xfrm>
          <a:prstGeom prst="rect">
            <a:avLst/>
          </a:prstGeom>
          <a:noFill/>
          <a:ln w="9525">
            <a:noFill/>
            <a:miter lim="800000"/>
            <a:headEnd/>
            <a:tailEnd/>
          </a:ln>
          <a:effectLst/>
        </p:spPr>
        <p:txBody>
          <a:bodyPr wrap="none" lIns="0" tIns="0" rIns="0" bIns="0"/>
          <a:lstStyle/>
          <a:p>
            <a:pPr algn="l">
              <a:lnSpc>
                <a:spcPct val="90000"/>
              </a:lnSpc>
            </a:pPr>
            <a:r>
              <a:rPr lang="en-US" b="1"/>
              <a:t>4</a:t>
            </a:r>
          </a:p>
        </p:txBody>
      </p:sp>
      <p:sp>
        <p:nvSpPr>
          <p:cNvPr id="984088" name="Text Box 24"/>
          <p:cNvSpPr txBox="1">
            <a:spLocks noChangeArrowheads="1"/>
          </p:cNvSpPr>
          <p:nvPr/>
        </p:nvSpPr>
        <p:spPr bwMode="auto">
          <a:xfrm>
            <a:off x="7212013" y="3490913"/>
            <a:ext cx="228600" cy="346075"/>
          </a:xfrm>
          <a:prstGeom prst="rect">
            <a:avLst/>
          </a:prstGeom>
          <a:noFill/>
          <a:ln w="9525">
            <a:noFill/>
            <a:miter lim="800000"/>
            <a:headEnd/>
            <a:tailEnd/>
          </a:ln>
          <a:effectLst/>
        </p:spPr>
        <p:txBody>
          <a:bodyPr wrap="none" lIns="0" tIns="0" rIns="0" bIns="0"/>
          <a:lstStyle/>
          <a:p>
            <a:pPr algn="l">
              <a:lnSpc>
                <a:spcPct val="90000"/>
              </a:lnSpc>
            </a:pPr>
            <a:r>
              <a:rPr lang="en-US" b="1"/>
              <a:t>5</a:t>
            </a:r>
          </a:p>
        </p:txBody>
      </p:sp>
      <p:sp>
        <p:nvSpPr>
          <p:cNvPr id="984089" name="Text Box 25"/>
          <p:cNvSpPr txBox="1">
            <a:spLocks noChangeArrowheads="1"/>
          </p:cNvSpPr>
          <p:nvPr/>
        </p:nvSpPr>
        <p:spPr bwMode="auto">
          <a:xfrm>
            <a:off x="5726113" y="5549900"/>
            <a:ext cx="228600" cy="346075"/>
          </a:xfrm>
          <a:prstGeom prst="rect">
            <a:avLst/>
          </a:prstGeom>
          <a:noFill/>
          <a:ln w="9525">
            <a:noFill/>
            <a:miter lim="800000"/>
            <a:headEnd/>
            <a:tailEnd/>
          </a:ln>
          <a:effectLst/>
        </p:spPr>
        <p:txBody>
          <a:bodyPr wrap="none" lIns="0" tIns="0" rIns="0" bIns="0"/>
          <a:lstStyle/>
          <a:p>
            <a:pPr algn="l">
              <a:lnSpc>
                <a:spcPct val="90000"/>
              </a:lnSpc>
            </a:pPr>
            <a:r>
              <a:rPr lang="en-US" b="1"/>
              <a:t>1</a:t>
            </a:r>
          </a:p>
        </p:txBody>
      </p:sp>
      <p:sp>
        <p:nvSpPr>
          <p:cNvPr id="984090" name="Text Box 26"/>
          <p:cNvSpPr txBox="1">
            <a:spLocks noChangeArrowheads="1"/>
          </p:cNvSpPr>
          <p:nvPr/>
        </p:nvSpPr>
        <p:spPr bwMode="auto">
          <a:xfrm>
            <a:off x="6281738" y="5548313"/>
            <a:ext cx="228600" cy="346075"/>
          </a:xfrm>
          <a:prstGeom prst="rect">
            <a:avLst/>
          </a:prstGeom>
          <a:noFill/>
          <a:ln w="9525">
            <a:noFill/>
            <a:miter lim="800000"/>
            <a:headEnd/>
            <a:tailEnd/>
          </a:ln>
          <a:effectLst/>
        </p:spPr>
        <p:txBody>
          <a:bodyPr wrap="none" lIns="0" tIns="0" rIns="0" bIns="0"/>
          <a:lstStyle/>
          <a:p>
            <a:pPr algn="l">
              <a:lnSpc>
                <a:spcPct val="90000"/>
              </a:lnSpc>
            </a:pPr>
            <a:r>
              <a:rPr lang="en-US" b="1"/>
              <a:t>2</a:t>
            </a:r>
          </a:p>
        </p:txBody>
      </p:sp>
      <p:sp>
        <p:nvSpPr>
          <p:cNvPr id="984091" name="Text Box 27"/>
          <p:cNvSpPr txBox="1">
            <a:spLocks noChangeArrowheads="1"/>
          </p:cNvSpPr>
          <p:nvPr/>
        </p:nvSpPr>
        <p:spPr bwMode="auto">
          <a:xfrm>
            <a:off x="6737350" y="5540375"/>
            <a:ext cx="228600" cy="346075"/>
          </a:xfrm>
          <a:prstGeom prst="rect">
            <a:avLst/>
          </a:prstGeom>
          <a:noFill/>
          <a:ln w="9525">
            <a:noFill/>
            <a:miter lim="800000"/>
            <a:headEnd/>
            <a:tailEnd/>
          </a:ln>
          <a:effectLst/>
        </p:spPr>
        <p:txBody>
          <a:bodyPr wrap="none" lIns="0" tIns="0" rIns="0" bIns="0"/>
          <a:lstStyle/>
          <a:p>
            <a:pPr algn="l">
              <a:lnSpc>
                <a:spcPct val="90000"/>
              </a:lnSpc>
            </a:pPr>
            <a:r>
              <a:rPr lang="en-US" b="1"/>
              <a:t>4</a:t>
            </a:r>
          </a:p>
        </p:txBody>
      </p:sp>
      <p:sp>
        <p:nvSpPr>
          <p:cNvPr id="984092" name="Text Box 28"/>
          <p:cNvSpPr txBox="1">
            <a:spLocks noChangeArrowheads="1"/>
          </p:cNvSpPr>
          <p:nvPr/>
        </p:nvSpPr>
        <p:spPr bwMode="auto">
          <a:xfrm>
            <a:off x="7423150" y="5549900"/>
            <a:ext cx="228600" cy="346075"/>
          </a:xfrm>
          <a:prstGeom prst="rect">
            <a:avLst/>
          </a:prstGeom>
          <a:noFill/>
          <a:ln w="9525">
            <a:noFill/>
            <a:miter lim="800000"/>
            <a:headEnd/>
            <a:tailEnd/>
          </a:ln>
          <a:effectLst/>
        </p:spPr>
        <p:txBody>
          <a:bodyPr wrap="none" lIns="0" tIns="0" rIns="0" bIns="0"/>
          <a:lstStyle/>
          <a:p>
            <a:pPr algn="l">
              <a:lnSpc>
                <a:spcPct val="90000"/>
              </a:lnSpc>
            </a:pPr>
            <a:r>
              <a:rPr lang="en-US" b="1"/>
              <a:t>5</a:t>
            </a:r>
          </a:p>
        </p:txBody>
      </p:sp>
      <p:sp>
        <p:nvSpPr>
          <p:cNvPr id="984093" name="Text Box 29"/>
          <p:cNvSpPr txBox="1">
            <a:spLocks noChangeArrowheads="1"/>
          </p:cNvSpPr>
          <p:nvPr/>
        </p:nvSpPr>
        <p:spPr bwMode="auto">
          <a:xfrm>
            <a:off x="2024063" y="5548313"/>
            <a:ext cx="228600" cy="346075"/>
          </a:xfrm>
          <a:prstGeom prst="rect">
            <a:avLst/>
          </a:prstGeom>
          <a:noFill/>
          <a:ln w="9525">
            <a:noFill/>
            <a:miter lim="800000"/>
            <a:headEnd/>
            <a:tailEnd/>
          </a:ln>
          <a:effectLst/>
        </p:spPr>
        <p:txBody>
          <a:bodyPr wrap="none" lIns="0" tIns="0" rIns="0" bIns="0"/>
          <a:lstStyle/>
          <a:p>
            <a:pPr algn="l">
              <a:lnSpc>
                <a:spcPct val="90000"/>
              </a:lnSpc>
            </a:pPr>
            <a:r>
              <a:rPr lang="en-US" b="1"/>
              <a:t>1</a:t>
            </a:r>
          </a:p>
        </p:txBody>
      </p:sp>
      <p:sp>
        <p:nvSpPr>
          <p:cNvPr id="984094" name="Text Box 30"/>
          <p:cNvSpPr txBox="1">
            <a:spLocks noChangeArrowheads="1"/>
          </p:cNvSpPr>
          <p:nvPr/>
        </p:nvSpPr>
        <p:spPr bwMode="auto">
          <a:xfrm>
            <a:off x="2613025" y="5554663"/>
            <a:ext cx="228600" cy="346075"/>
          </a:xfrm>
          <a:prstGeom prst="rect">
            <a:avLst/>
          </a:prstGeom>
          <a:noFill/>
          <a:ln w="9525">
            <a:noFill/>
            <a:miter lim="800000"/>
            <a:headEnd/>
            <a:tailEnd/>
          </a:ln>
          <a:effectLst/>
        </p:spPr>
        <p:txBody>
          <a:bodyPr wrap="none" lIns="0" tIns="0" rIns="0" bIns="0"/>
          <a:lstStyle/>
          <a:p>
            <a:pPr algn="l">
              <a:lnSpc>
                <a:spcPct val="90000"/>
              </a:lnSpc>
            </a:pPr>
            <a:r>
              <a:rPr lang="en-US" b="1"/>
              <a:t>2</a:t>
            </a:r>
          </a:p>
        </p:txBody>
      </p:sp>
      <p:sp>
        <p:nvSpPr>
          <p:cNvPr id="984095" name="Text Box 31"/>
          <p:cNvSpPr txBox="1">
            <a:spLocks noChangeArrowheads="1"/>
          </p:cNvSpPr>
          <p:nvPr/>
        </p:nvSpPr>
        <p:spPr bwMode="auto">
          <a:xfrm>
            <a:off x="3049588" y="5553075"/>
            <a:ext cx="228600" cy="346075"/>
          </a:xfrm>
          <a:prstGeom prst="rect">
            <a:avLst/>
          </a:prstGeom>
          <a:noFill/>
          <a:ln w="9525">
            <a:noFill/>
            <a:miter lim="800000"/>
            <a:headEnd/>
            <a:tailEnd/>
          </a:ln>
          <a:effectLst/>
        </p:spPr>
        <p:txBody>
          <a:bodyPr wrap="none" lIns="0" tIns="0" rIns="0" bIns="0"/>
          <a:lstStyle/>
          <a:p>
            <a:pPr algn="l">
              <a:lnSpc>
                <a:spcPct val="90000"/>
              </a:lnSpc>
            </a:pPr>
            <a:r>
              <a:rPr lang="en-US" b="1">
                <a:solidFill>
                  <a:schemeClr val="bg1"/>
                </a:solidFill>
              </a:rPr>
              <a:t>3</a:t>
            </a:r>
          </a:p>
        </p:txBody>
      </p:sp>
      <p:sp>
        <p:nvSpPr>
          <p:cNvPr id="984096" name="Text Box 32"/>
          <p:cNvSpPr txBox="1">
            <a:spLocks noChangeArrowheads="1"/>
          </p:cNvSpPr>
          <p:nvPr/>
        </p:nvSpPr>
        <p:spPr bwMode="auto">
          <a:xfrm>
            <a:off x="3697288" y="5556250"/>
            <a:ext cx="228600" cy="346075"/>
          </a:xfrm>
          <a:prstGeom prst="rect">
            <a:avLst/>
          </a:prstGeom>
          <a:noFill/>
          <a:ln w="9525">
            <a:noFill/>
            <a:miter lim="800000"/>
            <a:headEnd/>
            <a:tailEnd/>
          </a:ln>
          <a:effectLst/>
        </p:spPr>
        <p:txBody>
          <a:bodyPr wrap="none" lIns="0" tIns="0" rIns="0" bIns="0"/>
          <a:lstStyle/>
          <a:p>
            <a:pPr algn="l">
              <a:lnSpc>
                <a:spcPct val="90000"/>
              </a:lnSpc>
            </a:pPr>
            <a:r>
              <a:rPr lang="en-US" b="1"/>
              <a:t>5</a:t>
            </a:r>
          </a:p>
        </p:txBody>
      </p:sp>
      <p:sp>
        <p:nvSpPr>
          <p:cNvPr id="984097" name="Line 33"/>
          <p:cNvSpPr>
            <a:spLocks noChangeShapeType="1"/>
          </p:cNvSpPr>
          <p:nvPr/>
        </p:nvSpPr>
        <p:spPr bwMode="auto">
          <a:xfrm flipV="1">
            <a:off x="4819650" y="1068388"/>
            <a:ext cx="0" cy="482600"/>
          </a:xfrm>
          <a:prstGeom prst="line">
            <a:avLst/>
          </a:prstGeom>
          <a:noFill/>
          <a:ln w="25400">
            <a:solidFill>
              <a:schemeClr val="tx1"/>
            </a:solidFill>
            <a:round/>
            <a:headEnd/>
            <a:tailEnd/>
          </a:ln>
          <a:effectLst/>
        </p:spPr>
        <p:txBody>
          <a:bodyPr wrap="none" anchor="ctr"/>
          <a:lstStyle/>
          <a:p>
            <a:endParaRPr lang="en-US"/>
          </a:p>
        </p:txBody>
      </p:sp>
      <p:sp>
        <p:nvSpPr>
          <p:cNvPr id="984098" name="Line 34"/>
          <p:cNvSpPr>
            <a:spLocks noChangeShapeType="1"/>
          </p:cNvSpPr>
          <p:nvPr/>
        </p:nvSpPr>
        <p:spPr bwMode="auto">
          <a:xfrm flipH="1">
            <a:off x="2460625" y="1079500"/>
            <a:ext cx="2359025" cy="469900"/>
          </a:xfrm>
          <a:prstGeom prst="line">
            <a:avLst/>
          </a:prstGeom>
          <a:noFill/>
          <a:ln w="25400">
            <a:solidFill>
              <a:schemeClr val="tx1"/>
            </a:solidFill>
            <a:round/>
            <a:headEnd/>
            <a:tailEnd/>
          </a:ln>
          <a:effectLst/>
        </p:spPr>
        <p:txBody>
          <a:bodyPr wrap="none" anchor="ctr"/>
          <a:lstStyle/>
          <a:p>
            <a:endParaRPr lang="en-US"/>
          </a:p>
        </p:txBody>
      </p:sp>
      <p:sp>
        <p:nvSpPr>
          <p:cNvPr id="984099" name="Line 35"/>
          <p:cNvSpPr>
            <a:spLocks noChangeShapeType="1"/>
          </p:cNvSpPr>
          <p:nvPr/>
        </p:nvSpPr>
        <p:spPr bwMode="auto">
          <a:xfrm flipH="1">
            <a:off x="3270250" y="1079500"/>
            <a:ext cx="1549400" cy="469900"/>
          </a:xfrm>
          <a:prstGeom prst="line">
            <a:avLst/>
          </a:prstGeom>
          <a:noFill/>
          <a:ln w="25400">
            <a:solidFill>
              <a:schemeClr val="tx1"/>
            </a:solidFill>
            <a:round/>
            <a:headEnd/>
            <a:tailEnd/>
          </a:ln>
          <a:effectLst/>
        </p:spPr>
        <p:txBody>
          <a:bodyPr wrap="none" anchor="ctr"/>
          <a:lstStyle/>
          <a:p>
            <a:endParaRPr lang="en-US"/>
          </a:p>
        </p:txBody>
      </p:sp>
      <p:sp>
        <p:nvSpPr>
          <p:cNvPr id="984100" name="Line 36"/>
          <p:cNvSpPr>
            <a:spLocks noChangeShapeType="1"/>
          </p:cNvSpPr>
          <p:nvPr/>
        </p:nvSpPr>
        <p:spPr bwMode="auto">
          <a:xfrm>
            <a:off x="4819650" y="1079500"/>
            <a:ext cx="2778125" cy="466725"/>
          </a:xfrm>
          <a:prstGeom prst="line">
            <a:avLst/>
          </a:prstGeom>
          <a:noFill/>
          <a:ln w="25400">
            <a:solidFill>
              <a:schemeClr val="tx1"/>
            </a:solidFill>
            <a:round/>
            <a:headEnd/>
            <a:tailEnd/>
          </a:ln>
          <a:effectLst/>
        </p:spPr>
        <p:txBody>
          <a:bodyPr wrap="none" anchor="ctr"/>
          <a:lstStyle/>
          <a:p>
            <a:endParaRPr lang="en-US"/>
          </a:p>
        </p:txBody>
      </p:sp>
      <p:sp>
        <p:nvSpPr>
          <p:cNvPr id="984101" name="Line 37"/>
          <p:cNvSpPr>
            <a:spLocks noChangeShapeType="1"/>
          </p:cNvSpPr>
          <p:nvPr/>
        </p:nvSpPr>
        <p:spPr bwMode="auto">
          <a:xfrm>
            <a:off x="4819650" y="1079500"/>
            <a:ext cx="1050925" cy="4730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171450" y="158750"/>
            <a:ext cx="8543925" cy="914400"/>
          </a:xfrm>
        </p:spPr>
        <p:txBody>
          <a:bodyPr/>
          <a:lstStyle/>
          <a:p>
            <a:pPr marL="798513" indent="-798513"/>
            <a:r>
              <a:rPr lang="en-US" sz="3200"/>
              <a:t>11.7 Small RNAs play multiple roles in controlling gene expression </a:t>
            </a:r>
          </a:p>
        </p:txBody>
      </p:sp>
      <p:sp>
        <p:nvSpPr>
          <p:cNvPr id="877571" name="Rectangle 3"/>
          <p:cNvSpPr>
            <a:spLocks noGrp="1" noChangeArrowheads="1"/>
          </p:cNvSpPr>
          <p:nvPr>
            <p:ph type="body" idx="1"/>
          </p:nvPr>
        </p:nvSpPr>
        <p:spPr>
          <a:xfrm>
            <a:off x="47625" y="1349375"/>
            <a:ext cx="8534400" cy="5260975"/>
          </a:xfrm>
        </p:spPr>
        <p:txBody>
          <a:bodyPr/>
          <a:lstStyle/>
          <a:p>
            <a:pPr marL="457200" lvl="1" indent="-342900">
              <a:lnSpc>
                <a:spcPct val="90000"/>
              </a:lnSpc>
              <a:spcBef>
                <a:spcPct val="30000"/>
              </a:spcBef>
              <a:spcAft>
                <a:spcPct val="10000"/>
              </a:spcAft>
            </a:pPr>
            <a:r>
              <a:rPr lang="en-US" sz="2800" b="1"/>
              <a:t>RNA interference</a:t>
            </a:r>
            <a:r>
              <a:rPr lang="en-US" sz="2800"/>
              <a:t> (</a:t>
            </a:r>
            <a:r>
              <a:rPr lang="en-US" sz="2800" b="1"/>
              <a:t>RNAi</a:t>
            </a:r>
            <a:r>
              <a:rPr lang="en-US" sz="2800"/>
              <a:t>)</a:t>
            </a:r>
          </a:p>
          <a:p>
            <a:pPr marL="1144588" lvl="2" indent="-342900">
              <a:lnSpc>
                <a:spcPct val="90000"/>
              </a:lnSpc>
              <a:spcBef>
                <a:spcPct val="30000"/>
              </a:spcBef>
              <a:spcAft>
                <a:spcPct val="10000"/>
              </a:spcAft>
              <a:buFontTx/>
              <a:buChar char="–"/>
            </a:pPr>
            <a:r>
              <a:rPr lang="en-US" sz="2400"/>
              <a:t>Prevents expression of a gene by interfering with translation of its RNA product</a:t>
            </a:r>
          </a:p>
          <a:p>
            <a:pPr marL="1144588" lvl="2" indent="-342900">
              <a:lnSpc>
                <a:spcPct val="90000"/>
              </a:lnSpc>
              <a:spcBef>
                <a:spcPct val="30000"/>
              </a:spcBef>
              <a:spcAft>
                <a:spcPct val="10000"/>
              </a:spcAft>
              <a:buFontTx/>
              <a:buChar char="–"/>
            </a:pPr>
            <a:r>
              <a:rPr lang="en-US" sz="2400"/>
              <a:t>Involves binding of small, complementary RNAs to mRNA molecules</a:t>
            </a:r>
          </a:p>
          <a:p>
            <a:pPr marL="1144588" lvl="2" indent="-342900">
              <a:lnSpc>
                <a:spcPct val="90000"/>
              </a:lnSpc>
              <a:spcBef>
                <a:spcPct val="30000"/>
              </a:spcBef>
              <a:spcAft>
                <a:spcPct val="10000"/>
              </a:spcAft>
              <a:buFontTx/>
              <a:buChar char="–"/>
            </a:pPr>
            <a:r>
              <a:rPr lang="en-US" sz="2400"/>
              <a:t>Leads to degradation of mRNA or inhibition of translation</a:t>
            </a:r>
          </a:p>
          <a:p>
            <a:pPr marL="457200" lvl="1" indent="-342900">
              <a:lnSpc>
                <a:spcPct val="90000"/>
              </a:lnSpc>
              <a:spcBef>
                <a:spcPct val="30000"/>
              </a:spcBef>
              <a:spcAft>
                <a:spcPct val="10000"/>
              </a:spcAft>
            </a:pPr>
            <a:r>
              <a:rPr lang="en-US" sz="2800"/>
              <a:t>MicroRNA</a:t>
            </a:r>
          </a:p>
          <a:p>
            <a:pPr marL="1144588" lvl="2" indent="-342900">
              <a:lnSpc>
                <a:spcPct val="90000"/>
              </a:lnSpc>
              <a:spcBef>
                <a:spcPct val="30000"/>
              </a:spcBef>
              <a:spcAft>
                <a:spcPct val="10000"/>
              </a:spcAft>
              <a:buFontTx/>
              <a:buChar char="–"/>
            </a:pPr>
            <a:r>
              <a:rPr lang="en-US" sz="2400"/>
              <a:t>Single-stranded chain about 20 nucleotides long</a:t>
            </a:r>
          </a:p>
          <a:p>
            <a:pPr marL="1144588" lvl="2" indent="-342900">
              <a:lnSpc>
                <a:spcPct val="90000"/>
              </a:lnSpc>
              <a:spcBef>
                <a:spcPct val="30000"/>
              </a:spcBef>
              <a:spcAft>
                <a:spcPct val="10000"/>
              </a:spcAft>
              <a:buFontTx/>
              <a:buChar char="–"/>
            </a:pPr>
            <a:r>
              <a:rPr lang="en-US" sz="2400"/>
              <a:t>Binds to protein complex</a:t>
            </a:r>
          </a:p>
          <a:p>
            <a:pPr marL="1144588" lvl="2" indent="-342900">
              <a:lnSpc>
                <a:spcPct val="90000"/>
              </a:lnSpc>
              <a:spcBef>
                <a:spcPct val="30000"/>
              </a:spcBef>
              <a:spcAft>
                <a:spcPct val="10000"/>
              </a:spcAft>
              <a:buFontTx/>
              <a:buChar char="–"/>
            </a:pPr>
            <a:r>
              <a:rPr lang="en-US" sz="2400"/>
              <a:t>MicroRNA + protein complex binds to complementary mRNA to interfere with protein production</a:t>
            </a:r>
          </a:p>
        </p:txBody>
      </p:sp>
      <p:sp>
        <p:nvSpPr>
          <p:cNvPr id="8775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7757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7757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7757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0" name="Rectangle 2"/>
          <p:cNvSpPr>
            <a:spLocks noGrp="1" noChangeArrowheads="1"/>
          </p:cNvSpPr>
          <p:nvPr>
            <p:ph type="title"/>
          </p:nvPr>
        </p:nvSpPr>
        <p:spPr>
          <a:xfrm>
            <a:off x="171450" y="158750"/>
            <a:ext cx="8543925" cy="914400"/>
          </a:xfrm>
        </p:spPr>
        <p:txBody>
          <a:bodyPr/>
          <a:lstStyle/>
          <a:p>
            <a:pPr marL="798513" indent="-798513"/>
            <a:r>
              <a:rPr lang="en-US" sz="3200"/>
              <a:t>11.7 Small RNAs play multiple roles in controlling gene expression </a:t>
            </a:r>
          </a:p>
        </p:txBody>
      </p:sp>
      <p:sp>
        <p:nvSpPr>
          <p:cNvPr id="11079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10797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10797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10797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1107977" name="AutoShape 9">
            <a:hlinkClick r:id="" action="ppaction://noaction" highlightClick="1"/>
          </p:cNvPr>
          <p:cNvSpPr>
            <a:spLocks noChangeArrowheads="1"/>
          </p:cNvSpPr>
          <p:nvPr/>
        </p:nvSpPr>
        <p:spPr bwMode="auto">
          <a:xfrm>
            <a:off x="3603625" y="5500688"/>
            <a:ext cx="2938463"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Blocking Translation</a:t>
            </a:r>
            <a:endParaRPr lang="en-US" sz="1400">
              <a:solidFill>
                <a:srgbClr val="000000"/>
              </a:solidFill>
            </a:endParaRPr>
          </a:p>
        </p:txBody>
      </p:sp>
      <p:pic>
        <p:nvPicPr>
          <p:cNvPr id="1107978" name="Picture 10" descr="Campbell Concepts Play Button">
            <a:hlinkClick r:id="rId5"/>
          </p:cNvPr>
          <p:cNvPicPr>
            <a:picLocks noChangeAspect="1" noChangeArrowheads="1"/>
          </p:cNvPicPr>
          <p:nvPr/>
        </p:nvPicPr>
        <p:blipFill>
          <a:blip r:embed="rId6" cstate="print"/>
          <a:srcRect/>
          <a:stretch>
            <a:fillRect/>
          </a:stretch>
        </p:blipFill>
        <p:spPr bwMode="auto">
          <a:xfrm>
            <a:off x="2573338" y="5389563"/>
            <a:ext cx="933450" cy="514350"/>
          </a:xfrm>
          <a:prstGeom prst="rect">
            <a:avLst/>
          </a:prstGeom>
          <a:noFill/>
        </p:spPr>
      </p:pic>
      <p:sp>
        <p:nvSpPr>
          <p:cNvPr id="1107979" name="AutoShape 11">
            <a:hlinkClick r:id="" action="ppaction://noaction" highlightClick="1"/>
          </p:cNvPr>
          <p:cNvSpPr>
            <a:spLocks noChangeArrowheads="1"/>
          </p:cNvSpPr>
          <p:nvPr/>
        </p:nvSpPr>
        <p:spPr bwMode="auto">
          <a:xfrm>
            <a:off x="3600450" y="6064250"/>
            <a:ext cx="2938463"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mRNA Degradation</a:t>
            </a:r>
            <a:endParaRPr lang="en-US" sz="1400">
              <a:solidFill>
                <a:srgbClr val="000000"/>
              </a:solidFill>
            </a:endParaRPr>
          </a:p>
        </p:txBody>
      </p:sp>
      <p:pic>
        <p:nvPicPr>
          <p:cNvPr id="1107980" name="Picture 12" descr="Campbell Concepts Play Button">
            <a:hlinkClick r:id="rId7"/>
          </p:cNvPr>
          <p:cNvPicPr>
            <a:picLocks noChangeAspect="1" noChangeArrowheads="1"/>
          </p:cNvPicPr>
          <p:nvPr/>
        </p:nvPicPr>
        <p:blipFill>
          <a:blip r:embed="rId6" cstate="print"/>
          <a:srcRect/>
          <a:stretch>
            <a:fillRect/>
          </a:stretch>
        </p:blipFill>
        <p:spPr bwMode="auto">
          <a:xfrm>
            <a:off x="2570163" y="5953125"/>
            <a:ext cx="933450" cy="514350"/>
          </a:xfrm>
          <a:prstGeom prst="rect">
            <a:avLst/>
          </a:prstGeom>
          <a:noFill/>
        </p:spPr>
      </p:pic>
      <p:sp>
        <p:nvSpPr>
          <p:cNvPr id="11" name="TextBox 10"/>
          <p:cNvSpPr txBox="1"/>
          <p:nvPr/>
        </p:nvSpPr>
        <p:spPr>
          <a:xfrm>
            <a:off x="1835349" y="1508167"/>
            <a:ext cx="4892686" cy="461665"/>
          </a:xfrm>
          <a:prstGeom prst="rect">
            <a:avLst/>
          </a:prstGeom>
          <a:noFill/>
        </p:spPr>
        <p:txBody>
          <a:bodyPr wrap="none" rtlCol="0">
            <a:spAutoFit/>
          </a:bodyPr>
          <a:lstStyle/>
          <a:p>
            <a:r>
              <a:rPr lang="en-US" dirty="0" smtClean="0"/>
              <a:t>Such as </a:t>
            </a:r>
            <a:r>
              <a:rPr lang="en-US" dirty="0" err="1" smtClean="0"/>
              <a:t>RNAi</a:t>
            </a:r>
            <a:r>
              <a:rPr lang="en-US" dirty="0" smtClean="0"/>
              <a:t> or </a:t>
            </a:r>
            <a:r>
              <a:rPr lang="en-US" dirty="0" err="1" smtClean="0"/>
              <a:t>RNAsi</a:t>
            </a:r>
            <a:r>
              <a:rPr lang="en-US" dirty="0" smtClean="0"/>
              <a:t> molecules</a:t>
            </a:r>
            <a:endParaRPr lang="en-US" dirty="0"/>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1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86120" name="Picture 8" descr="11_07microRNAs-U"/>
          <p:cNvPicPr>
            <a:picLocks noChangeAspect="1" noChangeArrowheads="1"/>
          </p:cNvPicPr>
          <p:nvPr/>
        </p:nvPicPr>
        <p:blipFill>
          <a:blip r:embed="rId5" cstate="print"/>
          <a:srcRect/>
          <a:stretch>
            <a:fillRect/>
          </a:stretch>
        </p:blipFill>
        <p:spPr bwMode="auto">
          <a:xfrm>
            <a:off x="1193800" y="139700"/>
            <a:ext cx="6756400" cy="6578600"/>
          </a:xfrm>
          <a:prstGeom prst="rect">
            <a:avLst/>
          </a:prstGeom>
          <a:noFill/>
        </p:spPr>
      </p:pic>
      <p:sp>
        <p:nvSpPr>
          <p:cNvPr id="986121" name="Oval 9"/>
          <p:cNvSpPr>
            <a:spLocks noChangeArrowheads="1"/>
          </p:cNvSpPr>
          <p:nvPr/>
        </p:nvSpPr>
        <p:spPr bwMode="auto">
          <a:xfrm>
            <a:off x="3990975" y="1257300"/>
            <a:ext cx="260350" cy="260350"/>
          </a:xfrm>
          <a:prstGeom prst="ellipse">
            <a:avLst/>
          </a:prstGeom>
          <a:solidFill>
            <a:srgbClr val="EF1A23"/>
          </a:solidFill>
          <a:ln w="9525">
            <a:noFill/>
            <a:round/>
            <a:headEnd/>
            <a:tailEnd/>
          </a:ln>
          <a:effectLst/>
        </p:spPr>
        <p:txBody>
          <a:bodyPr wrap="none" anchor="ctr"/>
          <a:lstStyle/>
          <a:p>
            <a:endParaRPr lang="en-US"/>
          </a:p>
        </p:txBody>
      </p:sp>
      <p:sp>
        <p:nvSpPr>
          <p:cNvPr id="986122" name="Text Box 10"/>
          <p:cNvSpPr txBox="1">
            <a:spLocks noChangeArrowheads="1"/>
          </p:cNvSpPr>
          <p:nvPr/>
        </p:nvSpPr>
        <p:spPr bwMode="auto">
          <a:xfrm>
            <a:off x="2462213" y="1119188"/>
            <a:ext cx="1152525" cy="338137"/>
          </a:xfrm>
          <a:prstGeom prst="rect">
            <a:avLst/>
          </a:prstGeom>
          <a:noFill/>
          <a:ln w="9525">
            <a:noFill/>
            <a:miter lim="800000"/>
            <a:headEnd/>
            <a:tailEnd/>
          </a:ln>
          <a:effectLst/>
        </p:spPr>
        <p:txBody>
          <a:bodyPr wrap="none" lIns="0" tIns="0" rIns="0" bIns="0"/>
          <a:lstStyle/>
          <a:p>
            <a:pPr algn="l">
              <a:lnSpc>
                <a:spcPct val="90000"/>
              </a:lnSpc>
            </a:pPr>
            <a:r>
              <a:rPr lang="en-US" b="1"/>
              <a:t>miRNA</a:t>
            </a:r>
          </a:p>
        </p:txBody>
      </p:sp>
      <p:sp>
        <p:nvSpPr>
          <p:cNvPr id="986123" name="Text Box 11"/>
          <p:cNvSpPr txBox="1">
            <a:spLocks noChangeArrowheads="1"/>
          </p:cNvSpPr>
          <p:nvPr/>
        </p:nvSpPr>
        <p:spPr bwMode="auto">
          <a:xfrm>
            <a:off x="4017963" y="1274763"/>
            <a:ext cx="193675" cy="338137"/>
          </a:xfrm>
          <a:prstGeom prst="rect">
            <a:avLst/>
          </a:prstGeom>
          <a:noFill/>
          <a:ln w="9525">
            <a:noFill/>
            <a:miter lim="800000"/>
            <a:headEnd/>
            <a:tailEnd/>
          </a:ln>
          <a:effectLst/>
        </p:spPr>
        <p:txBody>
          <a:bodyPr wrap="none" lIns="0" tIns="0" rIns="0" bIns="0"/>
          <a:lstStyle/>
          <a:p>
            <a:pPr algn="ctr">
              <a:lnSpc>
                <a:spcPct val="90000"/>
              </a:lnSpc>
            </a:pPr>
            <a:r>
              <a:rPr lang="en-US" sz="1600" b="1">
                <a:solidFill>
                  <a:schemeClr val="bg1"/>
                </a:solidFill>
              </a:rPr>
              <a:t>1</a:t>
            </a:r>
          </a:p>
        </p:txBody>
      </p:sp>
      <p:sp>
        <p:nvSpPr>
          <p:cNvPr id="986124" name="Text Box 12"/>
          <p:cNvSpPr txBox="1">
            <a:spLocks noChangeArrowheads="1"/>
          </p:cNvSpPr>
          <p:nvPr/>
        </p:nvSpPr>
        <p:spPr bwMode="auto">
          <a:xfrm>
            <a:off x="4849813" y="6199188"/>
            <a:ext cx="2743200" cy="295275"/>
          </a:xfrm>
          <a:prstGeom prst="rect">
            <a:avLst/>
          </a:prstGeom>
          <a:noFill/>
          <a:ln w="9525">
            <a:noFill/>
            <a:miter lim="800000"/>
            <a:headEnd/>
            <a:tailEnd/>
          </a:ln>
          <a:effectLst/>
        </p:spPr>
        <p:txBody>
          <a:bodyPr wrap="none" lIns="0" tIns="0" rIns="0" bIns="0"/>
          <a:lstStyle/>
          <a:p>
            <a:pPr algn="l">
              <a:lnSpc>
                <a:spcPct val="90000"/>
              </a:lnSpc>
            </a:pPr>
            <a:r>
              <a:rPr lang="en-US" b="1"/>
              <a:t>Translation blocked</a:t>
            </a:r>
          </a:p>
        </p:txBody>
      </p:sp>
      <p:sp>
        <p:nvSpPr>
          <p:cNvPr id="986125" name="Text Box 13"/>
          <p:cNvSpPr txBox="1">
            <a:spLocks noChangeArrowheads="1"/>
          </p:cNvSpPr>
          <p:nvPr/>
        </p:nvSpPr>
        <p:spPr bwMode="auto">
          <a:xfrm>
            <a:off x="4138613" y="6207125"/>
            <a:ext cx="517525" cy="322263"/>
          </a:xfrm>
          <a:prstGeom prst="rect">
            <a:avLst/>
          </a:prstGeom>
          <a:noFill/>
          <a:ln w="9525">
            <a:noFill/>
            <a:miter lim="800000"/>
            <a:headEnd/>
            <a:tailEnd/>
          </a:ln>
          <a:effectLst/>
        </p:spPr>
        <p:txBody>
          <a:bodyPr wrap="none" lIns="0" tIns="0" rIns="0" bIns="0"/>
          <a:lstStyle/>
          <a:p>
            <a:pPr algn="l">
              <a:lnSpc>
                <a:spcPct val="90000"/>
              </a:lnSpc>
            </a:pPr>
            <a:r>
              <a:rPr lang="en-US" b="1"/>
              <a:t>OR</a:t>
            </a:r>
          </a:p>
        </p:txBody>
      </p:sp>
      <p:sp>
        <p:nvSpPr>
          <p:cNvPr id="986126" name="Text Box 14"/>
          <p:cNvSpPr txBox="1">
            <a:spLocks noChangeArrowheads="1"/>
          </p:cNvSpPr>
          <p:nvPr/>
        </p:nvSpPr>
        <p:spPr bwMode="auto">
          <a:xfrm>
            <a:off x="1235075" y="6208713"/>
            <a:ext cx="2482850" cy="330200"/>
          </a:xfrm>
          <a:prstGeom prst="rect">
            <a:avLst/>
          </a:prstGeom>
          <a:noFill/>
          <a:ln w="9525">
            <a:noFill/>
            <a:miter lim="800000"/>
            <a:headEnd/>
            <a:tailEnd/>
          </a:ln>
          <a:effectLst/>
        </p:spPr>
        <p:txBody>
          <a:bodyPr wrap="none" lIns="0" tIns="0" rIns="0" bIns="0"/>
          <a:lstStyle/>
          <a:p>
            <a:pPr algn="l">
              <a:lnSpc>
                <a:spcPct val="90000"/>
              </a:lnSpc>
            </a:pPr>
            <a:r>
              <a:rPr lang="en-US" b="1"/>
              <a:t>mRNA degraded</a:t>
            </a:r>
          </a:p>
        </p:txBody>
      </p:sp>
      <p:sp>
        <p:nvSpPr>
          <p:cNvPr id="986127" name="Text Box 15"/>
          <p:cNvSpPr txBox="1">
            <a:spLocks noChangeArrowheads="1"/>
          </p:cNvSpPr>
          <p:nvPr/>
        </p:nvSpPr>
        <p:spPr bwMode="auto">
          <a:xfrm>
            <a:off x="2243138" y="2949575"/>
            <a:ext cx="1990725" cy="346075"/>
          </a:xfrm>
          <a:prstGeom prst="rect">
            <a:avLst/>
          </a:prstGeom>
          <a:noFill/>
          <a:ln w="9525">
            <a:noFill/>
            <a:miter lim="800000"/>
            <a:headEnd/>
            <a:tailEnd/>
          </a:ln>
          <a:effectLst/>
        </p:spPr>
        <p:txBody>
          <a:bodyPr wrap="none" lIns="0" tIns="0" rIns="0" bIns="0"/>
          <a:lstStyle/>
          <a:p>
            <a:pPr algn="l">
              <a:lnSpc>
                <a:spcPct val="90000"/>
              </a:lnSpc>
            </a:pPr>
            <a:r>
              <a:rPr lang="en-US" b="1"/>
              <a:t>Target mRNA</a:t>
            </a:r>
          </a:p>
        </p:txBody>
      </p:sp>
      <p:sp>
        <p:nvSpPr>
          <p:cNvPr id="986128" name="Text Box 16"/>
          <p:cNvSpPr txBox="1">
            <a:spLocks noChangeArrowheads="1"/>
          </p:cNvSpPr>
          <p:nvPr/>
        </p:nvSpPr>
        <p:spPr bwMode="auto">
          <a:xfrm>
            <a:off x="6578600" y="534988"/>
            <a:ext cx="1152525" cy="338137"/>
          </a:xfrm>
          <a:prstGeom prst="rect">
            <a:avLst/>
          </a:prstGeom>
          <a:noFill/>
          <a:ln w="9525">
            <a:noFill/>
            <a:miter lim="800000"/>
            <a:headEnd/>
            <a:tailEnd/>
          </a:ln>
          <a:effectLst/>
        </p:spPr>
        <p:txBody>
          <a:bodyPr wrap="none" lIns="0" tIns="0" rIns="0" bIns="0"/>
          <a:lstStyle/>
          <a:p>
            <a:pPr algn="l">
              <a:lnSpc>
                <a:spcPct val="90000"/>
              </a:lnSpc>
            </a:pPr>
            <a:r>
              <a:rPr lang="en-US" b="1"/>
              <a:t>Protein</a:t>
            </a:r>
          </a:p>
        </p:txBody>
      </p:sp>
      <p:sp>
        <p:nvSpPr>
          <p:cNvPr id="986129" name="Text Box 17"/>
          <p:cNvSpPr txBox="1">
            <a:spLocks noChangeArrowheads="1"/>
          </p:cNvSpPr>
          <p:nvPr/>
        </p:nvSpPr>
        <p:spPr bwMode="auto">
          <a:xfrm>
            <a:off x="5953125" y="1685925"/>
            <a:ext cx="1330325" cy="1041400"/>
          </a:xfrm>
          <a:prstGeom prst="rect">
            <a:avLst/>
          </a:prstGeom>
          <a:noFill/>
          <a:ln w="9525">
            <a:noFill/>
            <a:miter lim="800000"/>
            <a:headEnd/>
            <a:tailEnd/>
          </a:ln>
          <a:effectLst/>
        </p:spPr>
        <p:txBody>
          <a:bodyPr wrap="none" lIns="0" tIns="0" rIns="0" bIns="0"/>
          <a:lstStyle/>
          <a:p>
            <a:pPr algn="l">
              <a:lnSpc>
                <a:spcPct val="90000"/>
              </a:lnSpc>
            </a:pPr>
            <a:r>
              <a:rPr lang="en-US" b="1"/>
              <a:t>miRNA-</a:t>
            </a:r>
          </a:p>
          <a:p>
            <a:pPr algn="l">
              <a:lnSpc>
                <a:spcPct val="90000"/>
              </a:lnSpc>
            </a:pPr>
            <a:r>
              <a:rPr lang="en-US" b="1"/>
              <a:t>protein</a:t>
            </a:r>
          </a:p>
          <a:p>
            <a:pPr algn="l">
              <a:lnSpc>
                <a:spcPct val="90000"/>
              </a:lnSpc>
            </a:pPr>
            <a:r>
              <a:rPr lang="en-US" b="1"/>
              <a:t>complex</a:t>
            </a:r>
          </a:p>
        </p:txBody>
      </p:sp>
      <p:sp>
        <p:nvSpPr>
          <p:cNvPr id="986130" name="Line 18"/>
          <p:cNvSpPr>
            <a:spLocks noChangeShapeType="1"/>
          </p:cNvSpPr>
          <p:nvPr/>
        </p:nvSpPr>
        <p:spPr bwMode="auto">
          <a:xfrm flipV="1">
            <a:off x="2968625" y="869950"/>
            <a:ext cx="95250" cy="247650"/>
          </a:xfrm>
          <a:prstGeom prst="line">
            <a:avLst/>
          </a:prstGeom>
          <a:noFill/>
          <a:ln w="25400">
            <a:solidFill>
              <a:schemeClr val="tx1"/>
            </a:solidFill>
            <a:round/>
            <a:headEnd/>
            <a:tailEnd/>
          </a:ln>
          <a:effectLst/>
        </p:spPr>
        <p:txBody>
          <a:bodyPr wrap="none" anchor="ctr"/>
          <a:lstStyle/>
          <a:p>
            <a:endParaRPr lang="en-US"/>
          </a:p>
        </p:txBody>
      </p:sp>
      <p:sp>
        <p:nvSpPr>
          <p:cNvPr id="986131" name="AutoShape 19"/>
          <p:cNvSpPr>
            <a:spLocks/>
          </p:cNvSpPr>
          <p:nvPr/>
        </p:nvSpPr>
        <p:spPr bwMode="auto">
          <a:xfrm>
            <a:off x="4981575" y="2111375"/>
            <a:ext cx="238125" cy="898525"/>
          </a:xfrm>
          <a:prstGeom prst="rightBrace">
            <a:avLst>
              <a:gd name="adj1" fmla="val 31444"/>
              <a:gd name="adj2" fmla="val 50000"/>
            </a:avLst>
          </a:prstGeom>
          <a:noFill/>
          <a:ln w="25400">
            <a:solidFill>
              <a:schemeClr val="tx1"/>
            </a:solidFill>
            <a:round/>
            <a:headEnd/>
            <a:tailEnd/>
          </a:ln>
          <a:effectLst/>
        </p:spPr>
        <p:txBody>
          <a:bodyPr wrap="none" anchor="ctr"/>
          <a:lstStyle/>
          <a:p>
            <a:endParaRPr lang="en-US"/>
          </a:p>
        </p:txBody>
      </p:sp>
      <p:sp>
        <p:nvSpPr>
          <p:cNvPr id="986132" name="Line 20"/>
          <p:cNvSpPr>
            <a:spLocks noChangeShapeType="1"/>
          </p:cNvSpPr>
          <p:nvPr/>
        </p:nvSpPr>
        <p:spPr bwMode="auto">
          <a:xfrm flipV="1">
            <a:off x="5216525" y="2178050"/>
            <a:ext cx="635000" cy="384175"/>
          </a:xfrm>
          <a:prstGeom prst="line">
            <a:avLst/>
          </a:prstGeom>
          <a:noFill/>
          <a:ln w="25400">
            <a:solidFill>
              <a:schemeClr val="tx1"/>
            </a:solidFill>
            <a:round/>
            <a:headEnd/>
            <a:tailEnd/>
          </a:ln>
          <a:effectLst/>
        </p:spPr>
        <p:txBody>
          <a:bodyPr wrap="none" anchor="ctr"/>
          <a:lstStyle/>
          <a:p>
            <a:endParaRPr lang="en-US"/>
          </a:p>
        </p:txBody>
      </p:sp>
      <p:sp>
        <p:nvSpPr>
          <p:cNvPr id="986133" name="Oval 21"/>
          <p:cNvSpPr>
            <a:spLocks noChangeArrowheads="1"/>
          </p:cNvSpPr>
          <p:nvPr/>
        </p:nvSpPr>
        <p:spPr bwMode="auto">
          <a:xfrm>
            <a:off x="2755900" y="2695575"/>
            <a:ext cx="260350" cy="260350"/>
          </a:xfrm>
          <a:prstGeom prst="ellipse">
            <a:avLst/>
          </a:prstGeom>
          <a:solidFill>
            <a:srgbClr val="EF1A23"/>
          </a:solidFill>
          <a:ln w="9525">
            <a:noFill/>
            <a:round/>
            <a:headEnd/>
            <a:tailEnd/>
          </a:ln>
          <a:effectLst/>
        </p:spPr>
        <p:txBody>
          <a:bodyPr wrap="none" anchor="ctr"/>
          <a:lstStyle/>
          <a:p>
            <a:endParaRPr lang="en-US"/>
          </a:p>
        </p:txBody>
      </p:sp>
      <p:sp>
        <p:nvSpPr>
          <p:cNvPr id="986134" name="Text Box 22"/>
          <p:cNvSpPr txBox="1">
            <a:spLocks noChangeArrowheads="1"/>
          </p:cNvSpPr>
          <p:nvPr/>
        </p:nvSpPr>
        <p:spPr bwMode="auto">
          <a:xfrm>
            <a:off x="2782888" y="2713038"/>
            <a:ext cx="193675" cy="338137"/>
          </a:xfrm>
          <a:prstGeom prst="rect">
            <a:avLst/>
          </a:prstGeom>
          <a:noFill/>
          <a:ln w="9525">
            <a:noFill/>
            <a:miter lim="800000"/>
            <a:headEnd/>
            <a:tailEnd/>
          </a:ln>
          <a:effectLst/>
        </p:spPr>
        <p:txBody>
          <a:bodyPr wrap="none" lIns="0" tIns="0" rIns="0" bIns="0"/>
          <a:lstStyle/>
          <a:p>
            <a:pPr algn="ctr">
              <a:lnSpc>
                <a:spcPct val="90000"/>
              </a:lnSpc>
            </a:pPr>
            <a:r>
              <a:rPr lang="en-US" sz="1600" b="1">
                <a:solidFill>
                  <a:schemeClr val="bg1"/>
                </a:solidFill>
              </a:rPr>
              <a:t>2</a:t>
            </a:r>
          </a:p>
        </p:txBody>
      </p:sp>
      <p:sp>
        <p:nvSpPr>
          <p:cNvPr id="986135" name="Oval 23"/>
          <p:cNvSpPr>
            <a:spLocks noChangeArrowheads="1"/>
          </p:cNvSpPr>
          <p:nvPr/>
        </p:nvSpPr>
        <p:spPr bwMode="auto">
          <a:xfrm>
            <a:off x="3429000" y="4359275"/>
            <a:ext cx="260350" cy="260350"/>
          </a:xfrm>
          <a:prstGeom prst="ellipse">
            <a:avLst/>
          </a:prstGeom>
          <a:solidFill>
            <a:srgbClr val="EF1A23"/>
          </a:solidFill>
          <a:ln w="9525">
            <a:noFill/>
            <a:round/>
            <a:headEnd/>
            <a:tailEnd/>
          </a:ln>
          <a:effectLst/>
        </p:spPr>
        <p:txBody>
          <a:bodyPr wrap="none" anchor="ctr"/>
          <a:lstStyle/>
          <a:p>
            <a:endParaRPr lang="en-US"/>
          </a:p>
        </p:txBody>
      </p:sp>
      <p:sp>
        <p:nvSpPr>
          <p:cNvPr id="986136" name="Text Box 24"/>
          <p:cNvSpPr txBox="1">
            <a:spLocks noChangeArrowheads="1"/>
          </p:cNvSpPr>
          <p:nvPr/>
        </p:nvSpPr>
        <p:spPr bwMode="auto">
          <a:xfrm>
            <a:off x="3455988" y="4376738"/>
            <a:ext cx="193675" cy="338137"/>
          </a:xfrm>
          <a:prstGeom prst="rect">
            <a:avLst/>
          </a:prstGeom>
          <a:noFill/>
          <a:ln w="9525">
            <a:noFill/>
            <a:miter lim="800000"/>
            <a:headEnd/>
            <a:tailEnd/>
          </a:ln>
          <a:effectLst/>
        </p:spPr>
        <p:txBody>
          <a:bodyPr wrap="none" lIns="0" tIns="0" rIns="0" bIns="0"/>
          <a:lstStyle/>
          <a:p>
            <a:pPr algn="ctr">
              <a:lnSpc>
                <a:spcPct val="90000"/>
              </a:lnSpc>
            </a:pPr>
            <a:r>
              <a:rPr lang="en-US" sz="1600" b="1">
                <a:solidFill>
                  <a:schemeClr val="bg1"/>
                </a:solidFill>
              </a:rPr>
              <a:t>3</a:t>
            </a:r>
          </a:p>
        </p:txBody>
      </p:sp>
      <p:sp>
        <p:nvSpPr>
          <p:cNvPr id="986137" name="Oval 25"/>
          <p:cNvSpPr>
            <a:spLocks noChangeArrowheads="1"/>
          </p:cNvSpPr>
          <p:nvPr/>
        </p:nvSpPr>
        <p:spPr bwMode="auto">
          <a:xfrm>
            <a:off x="5495925" y="4314825"/>
            <a:ext cx="260350" cy="260350"/>
          </a:xfrm>
          <a:prstGeom prst="ellipse">
            <a:avLst/>
          </a:prstGeom>
          <a:solidFill>
            <a:srgbClr val="EF1A23"/>
          </a:solidFill>
          <a:ln w="9525">
            <a:noFill/>
            <a:round/>
            <a:headEnd/>
            <a:tailEnd/>
          </a:ln>
          <a:effectLst/>
        </p:spPr>
        <p:txBody>
          <a:bodyPr wrap="none" anchor="ctr"/>
          <a:lstStyle/>
          <a:p>
            <a:endParaRPr lang="en-US"/>
          </a:p>
        </p:txBody>
      </p:sp>
      <p:sp>
        <p:nvSpPr>
          <p:cNvPr id="986138" name="Text Box 26"/>
          <p:cNvSpPr txBox="1">
            <a:spLocks noChangeArrowheads="1"/>
          </p:cNvSpPr>
          <p:nvPr/>
        </p:nvSpPr>
        <p:spPr bwMode="auto">
          <a:xfrm>
            <a:off x="5522913" y="4332288"/>
            <a:ext cx="193675" cy="338137"/>
          </a:xfrm>
          <a:prstGeom prst="rect">
            <a:avLst/>
          </a:prstGeom>
          <a:noFill/>
          <a:ln w="9525">
            <a:noFill/>
            <a:miter lim="800000"/>
            <a:headEnd/>
            <a:tailEnd/>
          </a:ln>
          <a:effectLst/>
        </p:spPr>
        <p:txBody>
          <a:bodyPr wrap="none" lIns="0" tIns="0" rIns="0" bIns="0"/>
          <a:lstStyle/>
          <a:p>
            <a:pPr algn="ctr">
              <a:lnSpc>
                <a:spcPct val="90000"/>
              </a:lnSpc>
            </a:pPr>
            <a:r>
              <a:rPr lang="en-US" sz="1600" b="1">
                <a:solidFill>
                  <a:schemeClr val="bg1"/>
                </a:solidFill>
              </a:rPr>
              <a:t>4</a:t>
            </a: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ChangeArrowheads="1"/>
          </p:cNvSpPr>
          <p:nvPr>
            <p:ph type="title"/>
          </p:nvPr>
        </p:nvSpPr>
        <p:spPr>
          <a:xfrm>
            <a:off x="171450" y="158750"/>
            <a:ext cx="8543925" cy="914400"/>
          </a:xfrm>
        </p:spPr>
        <p:txBody>
          <a:bodyPr/>
          <a:lstStyle/>
          <a:p>
            <a:pPr marL="798513" indent="-798513"/>
            <a:r>
              <a:rPr lang="en-US" sz="3200"/>
              <a:t>11.8 Translation and later stages of gene expression are also subject to regulation </a:t>
            </a:r>
          </a:p>
        </p:txBody>
      </p:sp>
      <p:sp>
        <p:nvSpPr>
          <p:cNvPr id="988163" name="Rectangle 3"/>
          <p:cNvSpPr>
            <a:spLocks noGrp="1" noChangeArrowheads="1"/>
          </p:cNvSpPr>
          <p:nvPr>
            <p:ph type="body" idx="1"/>
          </p:nvPr>
        </p:nvSpPr>
        <p:spPr>
          <a:xfrm>
            <a:off x="47625" y="1317625"/>
            <a:ext cx="8534400" cy="2795588"/>
          </a:xfrm>
        </p:spPr>
        <p:txBody>
          <a:bodyPr/>
          <a:lstStyle/>
          <a:p>
            <a:pPr marL="457200" lvl="1" indent="-342900">
              <a:spcBef>
                <a:spcPct val="30000"/>
              </a:spcBef>
            </a:pPr>
            <a:r>
              <a:rPr lang="en-US" sz="2800"/>
              <a:t>Control of gene expression also occurs with </a:t>
            </a:r>
          </a:p>
          <a:p>
            <a:pPr marL="1144588" lvl="2" indent="-342900">
              <a:spcBef>
                <a:spcPct val="30000"/>
              </a:spcBef>
              <a:buFontTx/>
              <a:buChar char="–"/>
            </a:pPr>
            <a:r>
              <a:rPr lang="en-US" sz="2400"/>
              <a:t>Breakdown of mRNA</a:t>
            </a:r>
          </a:p>
          <a:p>
            <a:pPr marL="1144588" lvl="2" indent="-342900">
              <a:spcBef>
                <a:spcPct val="30000"/>
              </a:spcBef>
              <a:buFontTx/>
              <a:buChar char="–"/>
            </a:pPr>
            <a:r>
              <a:rPr lang="en-US" sz="2400"/>
              <a:t>Initiation of translation</a:t>
            </a:r>
          </a:p>
          <a:p>
            <a:pPr marL="1144588" lvl="2" indent="-342900">
              <a:spcBef>
                <a:spcPct val="30000"/>
              </a:spcBef>
              <a:buFontTx/>
              <a:buChar char="–"/>
            </a:pPr>
            <a:r>
              <a:rPr lang="en-US" sz="2400"/>
              <a:t>Protein activation</a:t>
            </a:r>
          </a:p>
          <a:p>
            <a:pPr marL="1144588" lvl="2" indent="-342900">
              <a:spcBef>
                <a:spcPct val="30000"/>
              </a:spcBef>
              <a:buFontTx/>
              <a:buChar char="–"/>
            </a:pPr>
            <a:r>
              <a:rPr lang="en-US" sz="2400"/>
              <a:t>Protein breakdown </a:t>
            </a:r>
          </a:p>
        </p:txBody>
      </p:sp>
      <p:sp>
        <p:nvSpPr>
          <p:cNvPr id="98816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8816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8816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8816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90216" name="Picture 8" descr="11_08ProteinActivation-U"/>
          <p:cNvPicPr>
            <a:picLocks noChangeAspect="1" noChangeArrowheads="1"/>
          </p:cNvPicPr>
          <p:nvPr/>
        </p:nvPicPr>
        <p:blipFill>
          <a:blip r:embed="rId5" cstate="print"/>
          <a:srcRect/>
          <a:stretch>
            <a:fillRect/>
          </a:stretch>
        </p:blipFill>
        <p:spPr bwMode="auto">
          <a:xfrm>
            <a:off x="296863" y="1955800"/>
            <a:ext cx="8548687" cy="2944813"/>
          </a:xfrm>
          <a:prstGeom prst="rect">
            <a:avLst/>
          </a:prstGeom>
          <a:noFill/>
        </p:spPr>
      </p:pic>
      <p:sp>
        <p:nvSpPr>
          <p:cNvPr id="990217" name="Text Box 9"/>
          <p:cNvSpPr txBox="1">
            <a:spLocks noChangeArrowheads="1"/>
          </p:cNvSpPr>
          <p:nvPr/>
        </p:nvSpPr>
        <p:spPr bwMode="auto">
          <a:xfrm>
            <a:off x="2462213" y="1990725"/>
            <a:ext cx="1992312" cy="1181100"/>
          </a:xfrm>
          <a:prstGeom prst="rect">
            <a:avLst/>
          </a:prstGeom>
          <a:noFill/>
          <a:ln w="9525">
            <a:noFill/>
            <a:miter lim="800000"/>
            <a:headEnd/>
            <a:tailEnd/>
          </a:ln>
          <a:effectLst/>
        </p:spPr>
        <p:txBody>
          <a:bodyPr wrap="none" lIns="0" tIns="0" rIns="0" bIns="0"/>
          <a:lstStyle/>
          <a:p>
            <a:pPr algn="l">
              <a:lnSpc>
                <a:spcPct val="90000"/>
              </a:lnSpc>
            </a:pPr>
            <a:r>
              <a:rPr lang="en-US" sz="2000" b="1"/>
              <a:t>Folding of</a:t>
            </a:r>
          </a:p>
          <a:p>
            <a:pPr algn="l">
              <a:lnSpc>
                <a:spcPct val="90000"/>
              </a:lnSpc>
            </a:pPr>
            <a:r>
              <a:rPr lang="en-US" sz="2000" b="1"/>
              <a:t>polypeptide and</a:t>
            </a:r>
          </a:p>
          <a:p>
            <a:pPr algn="l">
              <a:lnSpc>
                <a:spcPct val="90000"/>
              </a:lnSpc>
            </a:pPr>
            <a:r>
              <a:rPr lang="en-US" sz="2000" b="1"/>
              <a:t>formation of</a:t>
            </a:r>
          </a:p>
          <a:p>
            <a:pPr algn="l">
              <a:lnSpc>
                <a:spcPct val="90000"/>
              </a:lnSpc>
            </a:pPr>
            <a:r>
              <a:rPr lang="en-US" sz="2000" b="1"/>
              <a:t>S—S linkages</a:t>
            </a:r>
          </a:p>
        </p:txBody>
      </p:sp>
      <p:sp>
        <p:nvSpPr>
          <p:cNvPr id="990218" name="Text Box 10"/>
          <p:cNvSpPr txBox="1">
            <a:spLocks noChangeArrowheads="1"/>
          </p:cNvSpPr>
          <p:nvPr/>
        </p:nvSpPr>
        <p:spPr bwMode="auto">
          <a:xfrm>
            <a:off x="238125" y="4156075"/>
            <a:ext cx="2379663" cy="617538"/>
          </a:xfrm>
          <a:prstGeom prst="rect">
            <a:avLst/>
          </a:prstGeom>
          <a:noFill/>
          <a:ln w="9525">
            <a:noFill/>
            <a:miter lim="800000"/>
            <a:headEnd/>
            <a:tailEnd/>
          </a:ln>
          <a:effectLst/>
        </p:spPr>
        <p:txBody>
          <a:bodyPr wrap="none" lIns="0" tIns="0" rIns="0" bIns="0"/>
          <a:lstStyle/>
          <a:p>
            <a:pPr algn="ctr">
              <a:lnSpc>
                <a:spcPct val="90000"/>
              </a:lnSpc>
            </a:pPr>
            <a:r>
              <a:rPr lang="en-US" sz="2000" b="1"/>
              <a:t>Initial polypeptide</a:t>
            </a:r>
          </a:p>
          <a:p>
            <a:pPr algn="ctr">
              <a:lnSpc>
                <a:spcPct val="90000"/>
              </a:lnSpc>
            </a:pPr>
            <a:r>
              <a:rPr lang="en-US" sz="2000" b="1"/>
              <a:t>(inactive)</a:t>
            </a:r>
          </a:p>
        </p:txBody>
      </p:sp>
      <p:sp>
        <p:nvSpPr>
          <p:cNvPr id="990219" name="Text Box 11"/>
          <p:cNvSpPr txBox="1">
            <a:spLocks noChangeArrowheads="1"/>
          </p:cNvSpPr>
          <p:nvPr/>
        </p:nvSpPr>
        <p:spPr bwMode="auto">
          <a:xfrm>
            <a:off x="3886200" y="4159250"/>
            <a:ext cx="2379663" cy="617538"/>
          </a:xfrm>
          <a:prstGeom prst="rect">
            <a:avLst/>
          </a:prstGeom>
          <a:noFill/>
          <a:ln w="9525">
            <a:noFill/>
            <a:miter lim="800000"/>
            <a:headEnd/>
            <a:tailEnd/>
          </a:ln>
          <a:effectLst/>
        </p:spPr>
        <p:txBody>
          <a:bodyPr wrap="none" lIns="0" tIns="0" rIns="0" bIns="0"/>
          <a:lstStyle/>
          <a:p>
            <a:pPr algn="ctr">
              <a:lnSpc>
                <a:spcPct val="90000"/>
              </a:lnSpc>
            </a:pPr>
            <a:r>
              <a:rPr lang="en-US" sz="2000" b="1"/>
              <a:t>Folded polypeptide</a:t>
            </a:r>
          </a:p>
          <a:p>
            <a:pPr algn="ctr">
              <a:lnSpc>
                <a:spcPct val="90000"/>
              </a:lnSpc>
            </a:pPr>
            <a:r>
              <a:rPr lang="en-US" sz="2000" b="1"/>
              <a:t>(inactive)</a:t>
            </a:r>
          </a:p>
        </p:txBody>
      </p:sp>
      <p:sp>
        <p:nvSpPr>
          <p:cNvPr id="990220" name="Text Box 12"/>
          <p:cNvSpPr txBox="1">
            <a:spLocks noChangeArrowheads="1"/>
          </p:cNvSpPr>
          <p:nvPr/>
        </p:nvSpPr>
        <p:spPr bwMode="auto">
          <a:xfrm>
            <a:off x="7442200" y="4111625"/>
            <a:ext cx="1338263" cy="558800"/>
          </a:xfrm>
          <a:prstGeom prst="rect">
            <a:avLst/>
          </a:prstGeom>
          <a:noFill/>
          <a:ln w="9525">
            <a:noFill/>
            <a:miter lim="800000"/>
            <a:headEnd/>
            <a:tailEnd/>
          </a:ln>
          <a:effectLst/>
        </p:spPr>
        <p:txBody>
          <a:bodyPr wrap="none" lIns="0" tIns="0" rIns="0" bIns="0"/>
          <a:lstStyle/>
          <a:p>
            <a:pPr algn="ctr">
              <a:lnSpc>
                <a:spcPct val="90000"/>
              </a:lnSpc>
            </a:pPr>
            <a:r>
              <a:rPr lang="en-US" sz="2000" b="1"/>
              <a:t>Active form</a:t>
            </a:r>
          </a:p>
          <a:p>
            <a:pPr algn="ctr">
              <a:lnSpc>
                <a:spcPct val="90000"/>
              </a:lnSpc>
            </a:pPr>
            <a:r>
              <a:rPr lang="en-US" sz="2000" b="1"/>
              <a:t>of insulin</a:t>
            </a:r>
          </a:p>
        </p:txBody>
      </p:sp>
      <p:sp>
        <p:nvSpPr>
          <p:cNvPr id="990221" name="Text Box 13"/>
          <p:cNvSpPr txBox="1">
            <a:spLocks noChangeArrowheads="1"/>
          </p:cNvSpPr>
          <p:nvPr/>
        </p:nvSpPr>
        <p:spPr bwMode="auto">
          <a:xfrm>
            <a:off x="6129338" y="2800350"/>
            <a:ext cx="1389062" cy="287338"/>
          </a:xfrm>
          <a:prstGeom prst="rect">
            <a:avLst/>
          </a:prstGeom>
          <a:noFill/>
          <a:ln w="9525">
            <a:noFill/>
            <a:miter lim="800000"/>
            <a:headEnd/>
            <a:tailEnd/>
          </a:ln>
          <a:effectLst/>
        </p:spPr>
        <p:txBody>
          <a:bodyPr wrap="none" lIns="0" tIns="0" rIns="0" bIns="0"/>
          <a:lstStyle/>
          <a:p>
            <a:pPr algn="l">
              <a:lnSpc>
                <a:spcPct val="90000"/>
              </a:lnSpc>
            </a:pPr>
            <a:r>
              <a:rPr lang="en-US" sz="2000" b="1"/>
              <a:t>Cleavage</a:t>
            </a: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171450" y="158750"/>
            <a:ext cx="8543925" cy="914400"/>
          </a:xfrm>
        </p:spPr>
        <p:txBody>
          <a:bodyPr/>
          <a:lstStyle/>
          <a:p>
            <a:pPr marL="801688" indent="-801688"/>
            <a:r>
              <a:rPr lang="en-US" sz="3200"/>
              <a:t>11.9 Review: Multiple mechanisms regulate gene expression in eukaryotes </a:t>
            </a:r>
          </a:p>
        </p:txBody>
      </p:sp>
      <p:sp>
        <p:nvSpPr>
          <p:cNvPr id="887811" name="Rectangle 3"/>
          <p:cNvSpPr>
            <a:spLocks noGrp="1" noChangeArrowheads="1"/>
          </p:cNvSpPr>
          <p:nvPr>
            <p:ph type="body" idx="1"/>
          </p:nvPr>
        </p:nvSpPr>
        <p:spPr>
          <a:xfrm>
            <a:off x="47625" y="1317625"/>
            <a:ext cx="8534400" cy="5051425"/>
          </a:xfrm>
        </p:spPr>
        <p:txBody>
          <a:bodyPr/>
          <a:lstStyle/>
          <a:p>
            <a:pPr marL="457200" lvl="1" indent="-342900">
              <a:spcBef>
                <a:spcPct val="30000"/>
              </a:spcBef>
            </a:pPr>
            <a:r>
              <a:rPr lang="en-US" sz="2800"/>
              <a:t>Many possible control points exist; a given gene may be subject to only a few of these</a:t>
            </a:r>
            <a:endParaRPr lang="en-US"/>
          </a:p>
          <a:p>
            <a:pPr marL="1144588" lvl="2" indent="-342900">
              <a:spcBef>
                <a:spcPct val="30000"/>
              </a:spcBef>
              <a:buFontTx/>
              <a:buChar char="–"/>
            </a:pPr>
            <a:r>
              <a:rPr lang="en-US" sz="2400"/>
              <a:t>Chromosome changes (1)</a:t>
            </a:r>
          </a:p>
          <a:p>
            <a:pPr marL="1830388" lvl="3" indent="-342900">
              <a:spcBef>
                <a:spcPct val="30000"/>
              </a:spcBef>
              <a:buFontTx/>
              <a:buChar char="–"/>
            </a:pPr>
            <a:r>
              <a:rPr lang="en-US"/>
              <a:t>DNA unpacking</a:t>
            </a:r>
          </a:p>
          <a:p>
            <a:pPr marL="1144588" lvl="2" indent="-342900">
              <a:spcBef>
                <a:spcPct val="30000"/>
              </a:spcBef>
              <a:buFontTx/>
              <a:buChar char="–"/>
            </a:pPr>
            <a:r>
              <a:rPr lang="en-US" sz="2400"/>
              <a:t>Control of transcription (2)</a:t>
            </a:r>
          </a:p>
          <a:p>
            <a:pPr marL="1830388" lvl="3" indent="-342900">
              <a:spcBef>
                <a:spcPct val="30000"/>
              </a:spcBef>
              <a:buFontTx/>
              <a:buChar char="–"/>
            </a:pPr>
            <a:r>
              <a:rPr lang="en-US"/>
              <a:t>Regulatory proteins and control sequences</a:t>
            </a:r>
          </a:p>
          <a:p>
            <a:pPr marL="1144588" lvl="2" indent="-342900">
              <a:spcBef>
                <a:spcPct val="30000"/>
              </a:spcBef>
              <a:buFontTx/>
              <a:buChar char="–"/>
            </a:pPr>
            <a:r>
              <a:rPr lang="en-US" sz="2400"/>
              <a:t>Control of RNA processing</a:t>
            </a:r>
          </a:p>
          <a:p>
            <a:pPr marL="1830388" lvl="3" indent="-342900">
              <a:spcBef>
                <a:spcPct val="30000"/>
              </a:spcBef>
              <a:buFontTx/>
              <a:buChar char="–"/>
            </a:pPr>
            <a:r>
              <a:rPr lang="en-US"/>
              <a:t>Addition of 5’ cap and 3’ poly-A tail (3)</a:t>
            </a:r>
          </a:p>
          <a:p>
            <a:pPr marL="1830388" lvl="3" indent="-342900">
              <a:spcBef>
                <a:spcPct val="30000"/>
              </a:spcBef>
              <a:buFontTx/>
              <a:buChar char="–"/>
            </a:pPr>
            <a:r>
              <a:rPr lang="en-US"/>
              <a:t>Splicing (4)</a:t>
            </a:r>
          </a:p>
          <a:p>
            <a:pPr marL="1144588" lvl="2" indent="-342900">
              <a:spcBef>
                <a:spcPct val="30000"/>
              </a:spcBef>
              <a:buFontTx/>
              <a:buChar char="–"/>
            </a:pPr>
            <a:r>
              <a:rPr lang="en-US" sz="2400"/>
              <a:t>Flow through nuclear envelope (5)</a:t>
            </a:r>
          </a:p>
        </p:txBody>
      </p:sp>
      <p:sp>
        <p:nvSpPr>
          <p:cNvPr id="88781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8781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8781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8781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6" name="Rectangle 2"/>
          <p:cNvSpPr>
            <a:spLocks noGrp="1" noChangeArrowheads="1"/>
          </p:cNvSpPr>
          <p:nvPr>
            <p:ph type="title"/>
          </p:nvPr>
        </p:nvSpPr>
        <p:spPr>
          <a:xfrm>
            <a:off x="171450" y="158750"/>
            <a:ext cx="8543925" cy="914400"/>
          </a:xfrm>
        </p:spPr>
        <p:txBody>
          <a:bodyPr/>
          <a:lstStyle/>
          <a:p>
            <a:pPr marL="812800" indent="-812800"/>
            <a:r>
              <a:rPr lang="en-US" sz="3200"/>
              <a:t>11.9 Review: Multiple mechanisms regulate gene expression in eukaryotes </a:t>
            </a:r>
          </a:p>
        </p:txBody>
      </p:sp>
      <p:sp>
        <p:nvSpPr>
          <p:cNvPr id="1055747" name="Rectangle 3"/>
          <p:cNvSpPr>
            <a:spLocks noGrp="1" noChangeArrowheads="1"/>
          </p:cNvSpPr>
          <p:nvPr>
            <p:ph type="body" idx="1"/>
          </p:nvPr>
        </p:nvSpPr>
        <p:spPr>
          <a:xfrm>
            <a:off x="47625" y="1317625"/>
            <a:ext cx="8534400" cy="3589338"/>
          </a:xfrm>
        </p:spPr>
        <p:txBody>
          <a:bodyPr/>
          <a:lstStyle/>
          <a:p>
            <a:pPr marL="457200" lvl="1" indent="-342900">
              <a:spcBef>
                <a:spcPct val="30000"/>
              </a:spcBef>
            </a:pPr>
            <a:r>
              <a:rPr lang="en-US" sz="2800"/>
              <a:t>Many possible control points exist; a given gene may be subject to only a few of these</a:t>
            </a:r>
          </a:p>
          <a:p>
            <a:pPr marL="1144588" lvl="2" indent="-342900">
              <a:spcBef>
                <a:spcPct val="30000"/>
              </a:spcBef>
              <a:buFontTx/>
              <a:buChar char="–"/>
            </a:pPr>
            <a:r>
              <a:rPr lang="en-US" sz="2400"/>
              <a:t>Breakdown of mRNA (6)</a:t>
            </a:r>
          </a:p>
          <a:p>
            <a:pPr marL="1144588" lvl="2" indent="-342900">
              <a:spcBef>
                <a:spcPct val="30000"/>
              </a:spcBef>
              <a:buFontTx/>
              <a:buChar char="–"/>
            </a:pPr>
            <a:r>
              <a:rPr lang="en-US" sz="2400"/>
              <a:t>Control of translation (7)</a:t>
            </a:r>
          </a:p>
          <a:p>
            <a:pPr marL="1144588" lvl="2" indent="-342900">
              <a:spcBef>
                <a:spcPct val="30000"/>
              </a:spcBef>
              <a:buFontTx/>
              <a:buChar char="–"/>
            </a:pPr>
            <a:r>
              <a:rPr lang="en-US" sz="2400"/>
              <a:t>Control after translation </a:t>
            </a:r>
          </a:p>
          <a:p>
            <a:pPr marL="1830388" lvl="3" indent="-342900">
              <a:spcBef>
                <a:spcPct val="30000"/>
              </a:spcBef>
              <a:buFontTx/>
              <a:buChar char="–"/>
            </a:pPr>
            <a:r>
              <a:rPr lang="en-US"/>
              <a:t>Cleavage/modification/activation of proteins (8)</a:t>
            </a:r>
          </a:p>
          <a:p>
            <a:pPr marL="1830388" lvl="3" indent="-342900">
              <a:spcBef>
                <a:spcPct val="30000"/>
              </a:spcBef>
              <a:buFontTx/>
              <a:buChar char="–"/>
            </a:pPr>
            <a:r>
              <a:rPr lang="en-US"/>
              <a:t>Breakdown of protein (9)</a:t>
            </a:r>
          </a:p>
        </p:txBody>
      </p:sp>
      <p:sp>
        <p:nvSpPr>
          <p:cNvPr id="105574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5574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5575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5575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5" name="Rectangle 3"/>
          <p:cNvSpPr>
            <a:spLocks noGrp="1" noChangeArrowheads="1"/>
          </p:cNvSpPr>
          <p:nvPr>
            <p:ph type="body" idx="1"/>
          </p:nvPr>
        </p:nvSpPr>
        <p:spPr>
          <a:xfrm>
            <a:off x="47625" y="1350963"/>
            <a:ext cx="8534400" cy="5500687"/>
          </a:xfrm>
        </p:spPr>
        <p:txBody>
          <a:bodyPr/>
          <a:lstStyle/>
          <a:p>
            <a:pPr marL="457200" lvl="1" indent="-342900">
              <a:lnSpc>
                <a:spcPct val="90000"/>
              </a:lnSpc>
              <a:spcBef>
                <a:spcPct val="30000"/>
              </a:spcBef>
            </a:pPr>
            <a:r>
              <a:rPr lang="en-US" sz="2800"/>
              <a:t>Applying Your Knowledge</a:t>
            </a:r>
            <a:br>
              <a:rPr lang="en-US" sz="2800"/>
            </a:br>
            <a:r>
              <a:rPr lang="en-US" sz="2800"/>
              <a:t>For each of the following, determine whether an increase or decrease in the amount of gene product is expected </a:t>
            </a:r>
          </a:p>
          <a:p>
            <a:pPr marL="1144588" lvl="2" indent="-342900">
              <a:lnSpc>
                <a:spcPct val="90000"/>
              </a:lnSpc>
              <a:spcBef>
                <a:spcPct val="30000"/>
              </a:spcBef>
              <a:buFontTx/>
              <a:buChar char="–"/>
            </a:pPr>
            <a:r>
              <a:rPr lang="en-US" sz="2400"/>
              <a:t>The mRNA fails to receive a poly-A tail during processing in the nucleus</a:t>
            </a:r>
          </a:p>
          <a:p>
            <a:pPr marL="1144588" lvl="2" indent="-342900">
              <a:lnSpc>
                <a:spcPct val="90000"/>
              </a:lnSpc>
              <a:spcBef>
                <a:spcPct val="30000"/>
              </a:spcBef>
              <a:buFontTx/>
              <a:buChar char="–"/>
            </a:pPr>
            <a:r>
              <a:rPr lang="en-US" sz="2400"/>
              <a:t>The mRNA becomes more stable and lasts twice as long in the cell cytoplasm</a:t>
            </a:r>
          </a:p>
          <a:p>
            <a:pPr marL="1144588" lvl="2" indent="-342900">
              <a:lnSpc>
                <a:spcPct val="90000"/>
              </a:lnSpc>
              <a:spcBef>
                <a:spcPct val="30000"/>
              </a:spcBef>
              <a:buFontTx/>
              <a:buChar char="–"/>
            </a:pPr>
            <a:r>
              <a:rPr lang="en-US" sz="2400"/>
              <a:t>The region of the chromatin containing the gene becomes tightly compacted</a:t>
            </a:r>
          </a:p>
          <a:p>
            <a:pPr marL="1144588" lvl="2" indent="-342900">
              <a:lnSpc>
                <a:spcPct val="90000"/>
              </a:lnSpc>
              <a:spcBef>
                <a:spcPct val="30000"/>
              </a:spcBef>
              <a:buFontTx/>
              <a:buChar char="–"/>
            </a:pPr>
            <a:r>
              <a:rPr lang="en-US" sz="2400"/>
              <a:t>An enzyme required to cleave and activate the protein product is missing</a:t>
            </a:r>
          </a:p>
          <a:p>
            <a:pPr marL="1144588" lvl="2" indent="-342900">
              <a:lnSpc>
                <a:spcPct val="90000"/>
              </a:lnSpc>
              <a:spcBef>
                <a:spcPct val="30000"/>
              </a:spcBef>
            </a:pPr>
            <a:endParaRPr lang="en-US"/>
          </a:p>
        </p:txBody>
      </p:sp>
      <p:sp>
        <p:nvSpPr>
          <p:cNvPr id="105779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5779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5779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5779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1057801" name="Rectangle 9"/>
          <p:cNvSpPr>
            <a:spLocks noGrp="1" noChangeArrowheads="1"/>
          </p:cNvSpPr>
          <p:nvPr>
            <p:ph type="title"/>
          </p:nvPr>
        </p:nvSpPr>
        <p:spPr>
          <a:xfrm>
            <a:off x="171450" y="160338"/>
            <a:ext cx="8775700" cy="822325"/>
          </a:xfrm>
          <a:noFill/>
          <a:ln/>
        </p:spPr>
        <p:txBody>
          <a:bodyPr/>
          <a:lstStyle/>
          <a:p>
            <a:pPr marL="812800" indent="-812800"/>
            <a:r>
              <a:rPr lang="en-US" sz="3200"/>
              <a:t>11.9 Review: Multiple mechanisms regulate gene expression in eukaryotes </a:t>
            </a:r>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11002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1100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1100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1110023" name="Rectangle 7"/>
          <p:cNvSpPr>
            <a:spLocks noGrp="1" noChangeArrowheads="1"/>
          </p:cNvSpPr>
          <p:nvPr>
            <p:ph type="title"/>
          </p:nvPr>
        </p:nvSpPr>
        <p:spPr>
          <a:xfrm>
            <a:off x="171450" y="160338"/>
            <a:ext cx="8775700" cy="822325"/>
          </a:xfrm>
          <a:noFill/>
          <a:ln/>
        </p:spPr>
        <p:txBody>
          <a:bodyPr/>
          <a:lstStyle/>
          <a:p>
            <a:pPr marL="812800" indent="-812800"/>
            <a:r>
              <a:rPr lang="en-US" sz="3200"/>
              <a:t>11.9 Review: Multiple mechanisms regulate gene expression in eukaryotes </a:t>
            </a:r>
          </a:p>
        </p:txBody>
      </p:sp>
      <p:sp>
        <p:nvSpPr>
          <p:cNvPr id="1110027" name="AutoShape 11">
            <a:hlinkClick r:id="" action="ppaction://noaction" highlightClick="1"/>
          </p:cNvPr>
          <p:cNvSpPr>
            <a:spLocks noChangeArrowheads="1"/>
          </p:cNvSpPr>
          <p:nvPr/>
        </p:nvSpPr>
        <p:spPr bwMode="auto">
          <a:xfrm>
            <a:off x="3597275" y="5516563"/>
            <a:ext cx="2938463" cy="342900"/>
          </a:xfrm>
          <a:prstGeom prst="actionButtonBlank">
            <a:avLst/>
          </a:prstGeom>
          <a:solidFill>
            <a:srgbClr val="84A05E"/>
          </a:solidFill>
          <a:ln w="9525">
            <a:noFill/>
            <a:miter lim="800000"/>
            <a:headEnd/>
            <a:tailEnd/>
          </a:ln>
          <a:effectLst/>
        </p:spPr>
        <p:txBody>
          <a:bodyPr wrap="none" anchor="ctr"/>
          <a:lstStyle/>
          <a:p>
            <a:pPr algn="ctr"/>
            <a:r>
              <a:rPr lang="en-US" sz="1400" b="1"/>
              <a:t>Animation: </a:t>
            </a:r>
            <a:r>
              <a:rPr lang="en-US" sz="1400" b="1">
                <a:solidFill>
                  <a:srgbClr val="000000"/>
                </a:solidFill>
              </a:rPr>
              <a:t>Protein Degradation</a:t>
            </a:r>
            <a:endParaRPr lang="en-US" sz="1400">
              <a:solidFill>
                <a:srgbClr val="000000"/>
              </a:solidFill>
            </a:endParaRPr>
          </a:p>
        </p:txBody>
      </p:sp>
      <p:pic>
        <p:nvPicPr>
          <p:cNvPr id="1110028" name="Picture 12" descr="Campbell Concepts Play Button">
            <a:hlinkClick r:id="rId5"/>
          </p:cNvPr>
          <p:cNvPicPr>
            <a:picLocks noChangeAspect="1" noChangeArrowheads="1"/>
          </p:cNvPicPr>
          <p:nvPr/>
        </p:nvPicPr>
        <p:blipFill>
          <a:blip r:embed="rId6" cstate="print"/>
          <a:srcRect/>
          <a:stretch>
            <a:fillRect/>
          </a:stretch>
        </p:blipFill>
        <p:spPr bwMode="auto">
          <a:xfrm>
            <a:off x="2566988" y="5405438"/>
            <a:ext cx="933450" cy="514350"/>
          </a:xfrm>
          <a:prstGeom prst="rect">
            <a:avLst/>
          </a:prstGeom>
          <a:noFill/>
        </p:spPr>
      </p:pic>
      <p:sp>
        <p:nvSpPr>
          <p:cNvPr id="11" name="TextBox 10"/>
          <p:cNvSpPr txBox="1"/>
          <p:nvPr/>
        </p:nvSpPr>
        <p:spPr>
          <a:xfrm>
            <a:off x="1045029" y="1638795"/>
            <a:ext cx="6685807" cy="2308324"/>
          </a:xfrm>
          <a:prstGeom prst="rect">
            <a:avLst/>
          </a:prstGeom>
          <a:noFill/>
        </p:spPr>
        <p:txBody>
          <a:bodyPr wrap="square" rtlCol="0">
            <a:spAutoFit/>
          </a:bodyPr>
          <a:lstStyle/>
          <a:p>
            <a:pPr algn="l"/>
            <a:r>
              <a:rPr lang="en-US" dirty="0" smtClean="0"/>
              <a:t>These mechanisms may occur </a:t>
            </a:r>
          </a:p>
          <a:p>
            <a:pPr algn="l">
              <a:buFont typeface="Wingdings" pitchFamily="2" charset="2"/>
              <a:buChar char="v"/>
            </a:pPr>
            <a:r>
              <a:rPr lang="en-US" dirty="0" smtClean="0"/>
              <a:t>D</a:t>
            </a:r>
            <a:r>
              <a:rPr lang="en-US" dirty="0" smtClean="0"/>
              <a:t>uring transcription</a:t>
            </a:r>
          </a:p>
          <a:p>
            <a:pPr algn="l">
              <a:buFont typeface="Wingdings" pitchFamily="2" charset="2"/>
              <a:buChar char="v"/>
            </a:pPr>
            <a:r>
              <a:rPr lang="en-US" dirty="0" smtClean="0"/>
              <a:t>After transcription</a:t>
            </a:r>
          </a:p>
          <a:p>
            <a:pPr algn="l">
              <a:buFont typeface="Wingdings" pitchFamily="2" charset="2"/>
              <a:buChar char="v"/>
            </a:pPr>
            <a:r>
              <a:rPr lang="en-US" dirty="0" smtClean="0"/>
              <a:t>Before translation</a:t>
            </a:r>
          </a:p>
          <a:p>
            <a:pPr algn="l">
              <a:buFont typeface="Wingdings" pitchFamily="2" charset="2"/>
              <a:buChar char="v"/>
            </a:pPr>
            <a:r>
              <a:rPr lang="en-US" dirty="0" smtClean="0"/>
              <a:t>During translation or </a:t>
            </a:r>
          </a:p>
          <a:p>
            <a:pPr algn="l">
              <a:buFont typeface="Wingdings" pitchFamily="2" charset="2"/>
              <a:buChar char="v"/>
            </a:pPr>
            <a:r>
              <a:rPr lang="en-US" dirty="0" smtClean="0"/>
              <a:t>After translation</a:t>
            </a:r>
            <a:endParaRPr lang="en-US" dirty="0"/>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75" name="Picture 35" descr="11_09aGeneExpressControl-U"/>
          <p:cNvPicPr>
            <a:picLocks noChangeAspect="1" noChangeArrowheads="1"/>
          </p:cNvPicPr>
          <p:nvPr/>
        </p:nvPicPr>
        <p:blipFill>
          <a:blip r:embed="rId4" cstate="print"/>
          <a:srcRect/>
          <a:stretch>
            <a:fillRect/>
          </a:stretch>
        </p:blipFill>
        <p:spPr bwMode="auto">
          <a:xfrm>
            <a:off x="1779588" y="139700"/>
            <a:ext cx="5584825" cy="6578600"/>
          </a:xfrm>
          <a:prstGeom prst="rect">
            <a:avLst/>
          </a:prstGeom>
          <a:noFill/>
        </p:spPr>
      </p:pic>
      <p:sp>
        <p:nvSpPr>
          <p:cNvPr id="1085476" name="Text Box 36"/>
          <p:cNvSpPr txBox="1">
            <a:spLocks noChangeArrowheads="1"/>
          </p:cNvSpPr>
          <p:nvPr/>
        </p:nvSpPr>
        <p:spPr bwMode="auto">
          <a:xfrm>
            <a:off x="4124325" y="309563"/>
            <a:ext cx="901700" cy="203200"/>
          </a:xfrm>
          <a:prstGeom prst="rect">
            <a:avLst/>
          </a:prstGeom>
          <a:noFill/>
          <a:ln w="9525">
            <a:noFill/>
            <a:miter lim="800000"/>
            <a:headEnd/>
            <a:tailEnd/>
          </a:ln>
          <a:effectLst/>
        </p:spPr>
        <p:txBody>
          <a:bodyPr wrap="none" lIns="0" tIns="0" rIns="0" bIns="0"/>
          <a:lstStyle/>
          <a:p>
            <a:pPr algn="l">
              <a:lnSpc>
                <a:spcPct val="90000"/>
              </a:lnSpc>
            </a:pPr>
            <a:r>
              <a:rPr lang="en-US" sz="1400" b="1"/>
              <a:t>NUCLEUS</a:t>
            </a:r>
          </a:p>
        </p:txBody>
      </p:sp>
      <p:sp>
        <p:nvSpPr>
          <p:cNvPr id="1085477" name="Text Box 37"/>
          <p:cNvSpPr txBox="1">
            <a:spLocks noChangeArrowheads="1"/>
          </p:cNvSpPr>
          <p:nvPr/>
        </p:nvSpPr>
        <p:spPr bwMode="auto">
          <a:xfrm>
            <a:off x="3532188" y="1316038"/>
            <a:ext cx="1984375" cy="430212"/>
          </a:xfrm>
          <a:prstGeom prst="rect">
            <a:avLst/>
          </a:prstGeom>
          <a:noFill/>
          <a:ln w="9525">
            <a:noFill/>
            <a:miter lim="800000"/>
            <a:headEnd/>
            <a:tailEnd/>
          </a:ln>
          <a:effectLst/>
        </p:spPr>
        <p:txBody>
          <a:bodyPr wrap="none" lIns="0" tIns="0" rIns="0" bIns="0"/>
          <a:lstStyle/>
          <a:p>
            <a:pPr algn="l"/>
            <a:r>
              <a:rPr lang="en-US" sz="1400" b="1"/>
              <a:t>DNA unpacking</a:t>
            </a:r>
          </a:p>
          <a:p>
            <a:pPr algn="l"/>
            <a:r>
              <a:rPr lang="en-US" sz="1400" b="1"/>
              <a:t>Other changes to DNA</a:t>
            </a:r>
          </a:p>
        </p:txBody>
      </p:sp>
      <p:sp>
        <p:nvSpPr>
          <p:cNvPr id="1085478" name="Text Box 38"/>
          <p:cNvSpPr txBox="1">
            <a:spLocks noChangeArrowheads="1"/>
          </p:cNvSpPr>
          <p:nvPr/>
        </p:nvSpPr>
        <p:spPr bwMode="auto">
          <a:xfrm>
            <a:off x="3540125" y="3940175"/>
            <a:ext cx="2089150" cy="209550"/>
          </a:xfrm>
          <a:prstGeom prst="rect">
            <a:avLst/>
          </a:prstGeom>
          <a:noFill/>
          <a:ln w="9525">
            <a:noFill/>
            <a:miter lim="800000"/>
            <a:headEnd/>
            <a:tailEnd/>
          </a:ln>
          <a:effectLst/>
        </p:spPr>
        <p:txBody>
          <a:bodyPr wrap="none" lIns="0" tIns="0" rIns="0" bIns="0"/>
          <a:lstStyle/>
          <a:p>
            <a:pPr algn="l">
              <a:lnSpc>
                <a:spcPct val="90000"/>
              </a:lnSpc>
            </a:pPr>
            <a:r>
              <a:rPr lang="en-US" sz="1400" b="1"/>
              <a:t>Addition of cap and tail</a:t>
            </a:r>
          </a:p>
        </p:txBody>
      </p:sp>
      <p:sp>
        <p:nvSpPr>
          <p:cNvPr id="1085479" name="Text Box 39"/>
          <p:cNvSpPr txBox="1">
            <a:spLocks noChangeArrowheads="1"/>
          </p:cNvSpPr>
          <p:nvPr/>
        </p:nvSpPr>
        <p:spPr bwMode="auto">
          <a:xfrm>
            <a:off x="2097088" y="788988"/>
            <a:ext cx="1425575" cy="217487"/>
          </a:xfrm>
          <a:prstGeom prst="rect">
            <a:avLst/>
          </a:prstGeom>
          <a:noFill/>
          <a:ln w="9525">
            <a:noFill/>
            <a:miter lim="800000"/>
            <a:headEnd/>
            <a:tailEnd/>
          </a:ln>
          <a:effectLst/>
        </p:spPr>
        <p:txBody>
          <a:bodyPr wrap="none" lIns="0" tIns="0" rIns="0" bIns="0"/>
          <a:lstStyle/>
          <a:p>
            <a:pPr algn="ctr">
              <a:lnSpc>
                <a:spcPct val="90000"/>
              </a:lnSpc>
            </a:pPr>
            <a:r>
              <a:rPr lang="en-US" sz="1400" b="1"/>
              <a:t>Chromosome</a:t>
            </a:r>
          </a:p>
        </p:txBody>
      </p:sp>
      <p:sp>
        <p:nvSpPr>
          <p:cNvPr id="1085480" name="Text Box 40"/>
          <p:cNvSpPr txBox="1">
            <a:spLocks noChangeArrowheads="1"/>
          </p:cNvSpPr>
          <p:nvPr/>
        </p:nvSpPr>
        <p:spPr bwMode="auto">
          <a:xfrm>
            <a:off x="2159000" y="2179638"/>
            <a:ext cx="1289050" cy="203200"/>
          </a:xfrm>
          <a:prstGeom prst="rect">
            <a:avLst/>
          </a:prstGeom>
          <a:noFill/>
          <a:ln w="9525">
            <a:noFill/>
            <a:miter lim="800000"/>
            <a:headEnd/>
            <a:tailEnd/>
          </a:ln>
          <a:effectLst/>
        </p:spPr>
        <p:txBody>
          <a:bodyPr wrap="none" lIns="0" tIns="0" rIns="0" bIns="0"/>
          <a:lstStyle/>
          <a:p>
            <a:pPr algn="ctr">
              <a:lnSpc>
                <a:spcPct val="90000"/>
              </a:lnSpc>
            </a:pPr>
            <a:r>
              <a:rPr lang="en-US" sz="1400" b="1"/>
              <a:t>Gene</a:t>
            </a:r>
          </a:p>
        </p:txBody>
      </p:sp>
      <p:sp>
        <p:nvSpPr>
          <p:cNvPr id="1085481" name="Text Box 41"/>
          <p:cNvSpPr txBox="1">
            <a:spLocks noChangeArrowheads="1"/>
          </p:cNvSpPr>
          <p:nvPr/>
        </p:nvSpPr>
        <p:spPr bwMode="auto">
          <a:xfrm>
            <a:off x="2062163" y="3395663"/>
            <a:ext cx="1425575" cy="217487"/>
          </a:xfrm>
          <a:prstGeom prst="rect">
            <a:avLst/>
          </a:prstGeom>
          <a:noFill/>
          <a:ln w="9525">
            <a:noFill/>
            <a:miter lim="800000"/>
            <a:headEnd/>
            <a:tailEnd/>
          </a:ln>
          <a:effectLst/>
        </p:spPr>
        <p:txBody>
          <a:bodyPr wrap="none" lIns="0" tIns="0" rIns="0" bIns="0"/>
          <a:lstStyle/>
          <a:p>
            <a:pPr algn="ctr">
              <a:lnSpc>
                <a:spcPct val="90000"/>
              </a:lnSpc>
            </a:pPr>
            <a:r>
              <a:rPr lang="en-US" sz="1400" b="1"/>
              <a:t>RNA transcript</a:t>
            </a:r>
          </a:p>
        </p:txBody>
      </p:sp>
      <p:sp>
        <p:nvSpPr>
          <p:cNvPr id="1085482" name="Text Box 42"/>
          <p:cNvSpPr txBox="1">
            <a:spLocks noChangeArrowheads="1"/>
          </p:cNvSpPr>
          <p:nvPr/>
        </p:nvSpPr>
        <p:spPr bwMode="auto">
          <a:xfrm>
            <a:off x="5661025" y="2659063"/>
            <a:ext cx="1289050" cy="203200"/>
          </a:xfrm>
          <a:prstGeom prst="rect">
            <a:avLst/>
          </a:prstGeom>
          <a:noFill/>
          <a:ln w="9525">
            <a:noFill/>
            <a:miter lim="800000"/>
            <a:headEnd/>
            <a:tailEnd/>
          </a:ln>
          <a:effectLst/>
        </p:spPr>
        <p:txBody>
          <a:bodyPr wrap="none" lIns="0" tIns="0" rIns="0" bIns="0"/>
          <a:lstStyle/>
          <a:p>
            <a:pPr algn="ctr">
              <a:lnSpc>
                <a:spcPct val="90000"/>
              </a:lnSpc>
            </a:pPr>
            <a:r>
              <a:rPr lang="en-US" sz="1400" b="1"/>
              <a:t>Gene</a:t>
            </a:r>
          </a:p>
        </p:txBody>
      </p:sp>
      <p:sp>
        <p:nvSpPr>
          <p:cNvPr id="1085483" name="Text Box 43"/>
          <p:cNvSpPr txBox="1">
            <a:spLocks noChangeArrowheads="1"/>
          </p:cNvSpPr>
          <p:nvPr/>
        </p:nvSpPr>
        <p:spPr bwMode="auto">
          <a:xfrm>
            <a:off x="3535363" y="2787650"/>
            <a:ext cx="1262062" cy="223838"/>
          </a:xfrm>
          <a:prstGeom prst="rect">
            <a:avLst/>
          </a:prstGeom>
          <a:noFill/>
          <a:ln w="9525">
            <a:noFill/>
            <a:miter lim="800000"/>
            <a:headEnd/>
            <a:tailEnd/>
          </a:ln>
          <a:effectLst/>
        </p:spPr>
        <p:txBody>
          <a:bodyPr wrap="none" lIns="0" tIns="0" rIns="0" bIns="0"/>
          <a:lstStyle/>
          <a:p>
            <a:pPr algn="l">
              <a:lnSpc>
                <a:spcPct val="90000"/>
              </a:lnSpc>
            </a:pPr>
            <a:r>
              <a:rPr lang="en-US" sz="1400" b="1"/>
              <a:t>Transcription</a:t>
            </a:r>
          </a:p>
        </p:txBody>
      </p:sp>
      <p:sp>
        <p:nvSpPr>
          <p:cNvPr id="1085484" name="Text Box 44"/>
          <p:cNvSpPr txBox="1">
            <a:spLocks noChangeArrowheads="1"/>
          </p:cNvSpPr>
          <p:nvPr/>
        </p:nvSpPr>
        <p:spPr bwMode="auto">
          <a:xfrm>
            <a:off x="5080000" y="3667125"/>
            <a:ext cx="692150" cy="230188"/>
          </a:xfrm>
          <a:prstGeom prst="rect">
            <a:avLst/>
          </a:prstGeom>
          <a:noFill/>
          <a:ln w="9525">
            <a:noFill/>
            <a:miter lim="800000"/>
            <a:headEnd/>
            <a:tailEnd/>
          </a:ln>
          <a:effectLst/>
        </p:spPr>
        <p:txBody>
          <a:bodyPr wrap="none" lIns="0" tIns="0" rIns="0" bIns="0"/>
          <a:lstStyle/>
          <a:p>
            <a:pPr algn="ctr">
              <a:lnSpc>
                <a:spcPct val="90000"/>
              </a:lnSpc>
            </a:pPr>
            <a:r>
              <a:rPr lang="en-US" sz="1400" b="1"/>
              <a:t>Intron</a:t>
            </a:r>
          </a:p>
        </p:txBody>
      </p:sp>
      <p:sp>
        <p:nvSpPr>
          <p:cNvPr id="1085485" name="Text Box 45"/>
          <p:cNvSpPr txBox="1">
            <a:spLocks noChangeArrowheads="1"/>
          </p:cNvSpPr>
          <p:nvPr/>
        </p:nvSpPr>
        <p:spPr bwMode="auto">
          <a:xfrm>
            <a:off x="4865688" y="3082925"/>
            <a:ext cx="665162" cy="188913"/>
          </a:xfrm>
          <a:prstGeom prst="rect">
            <a:avLst/>
          </a:prstGeom>
          <a:noFill/>
          <a:ln w="9525">
            <a:noFill/>
            <a:miter lim="800000"/>
            <a:headEnd/>
            <a:tailEnd/>
          </a:ln>
          <a:effectLst/>
        </p:spPr>
        <p:txBody>
          <a:bodyPr wrap="none" lIns="0" tIns="0" rIns="0" bIns="0"/>
          <a:lstStyle/>
          <a:p>
            <a:pPr algn="ctr">
              <a:lnSpc>
                <a:spcPct val="90000"/>
              </a:lnSpc>
            </a:pPr>
            <a:r>
              <a:rPr lang="en-US" sz="1400" b="1"/>
              <a:t>Exon</a:t>
            </a:r>
          </a:p>
        </p:txBody>
      </p:sp>
      <p:sp>
        <p:nvSpPr>
          <p:cNvPr id="1085486" name="Text Box 46"/>
          <p:cNvSpPr txBox="1">
            <a:spLocks noChangeArrowheads="1"/>
          </p:cNvSpPr>
          <p:nvPr/>
        </p:nvSpPr>
        <p:spPr bwMode="auto">
          <a:xfrm>
            <a:off x="3536950" y="4665663"/>
            <a:ext cx="1262063" cy="223837"/>
          </a:xfrm>
          <a:prstGeom prst="rect">
            <a:avLst/>
          </a:prstGeom>
          <a:noFill/>
          <a:ln w="9525">
            <a:noFill/>
            <a:miter lim="800000"/>
            <a:headEnd/>
            <a:tailEnd/>
          </a:ln>
          <a:effectLst/>
        </p:spPr>
        <p:txBody>
          <a:bodyPr wrap="none" lIns="0" tIns="0" rIns="0" bIns="0"/>
          <a:lstStyle/>
          <a:p>
            <a:pPr algn="l">
              <a:lnSpc>
                <a:spcPct val="90000"/>
              </a:lnSpc>
            </a:pPr>
            <a:r>
              <a:rPr lang="en-US" sz="1400" b="1"/>
              <a:t>Splicing</a:t>
            </a:r>
          </a:p>
        </p:txBody>
      </p:sp>
      <p:sp>
        <p:nvSpPr>
          <p:cNvPr id="1085487" name="AutoShape 47"/>
          <p:cNvSpPr>
            <a:spLocks/>
          </p:cNvSpPr>
          <p:nvPr/>
        </p:nvSpPr>
        <p:spPr bwMode="auto">
          <a:xfrm rot="5400000">
            <a:off x="6003925" y="1744663"/>
            <a:ext cx="161925" cy="1647825"/>
          </a:xfrm>
          <a:prstGeom prst="rightBrace">
            <a:avLst>
              <a:gd name="adj1" fmla="val 84804"/>
              <a:gd name="adj2" fmla="val 37727"/>
            </a:avLst>
          </a:prstGeom>
          <a:noFill/>
          <a:ln w="25400">
            <a:solidFill>
              <a:schemeClr val="tx1"/>
            </a:solidFill>
            <a:round/>
            <a:headEnd/>
            <a:tailEnd/>
          </a:ln>
          <a:effectLst/>
        </p:spPr>
        <p:txBody>
          <a:bodyPr wrap="none" anchor="ctr"/>
          <a:lstStyle/>
          <a:p>
            <a:endParaRPr lang="en-US"/>
          </a:p>
        </p:txBody>
      </p:sp>
      <p:sp>
        <p:nvSpPr>
          <p:cNvPr id="1085488" name="Line 48"/>
          <p:cNvSpPr>
            <a:spLocks noChangeShapeType="1"/>
          </p:cNvSpPr>
          <p:nvPr/>
        </p:nvSpPr>
        <p:spPr bwMode="auto">
          <a:xfrm flipV="1">
            <a:off x="5210175" y="3265488"/>
            <a:ext cx="3175" cy="266700"/>
          </a:xfrm>
          <a:prstGeom prst="line">
            <a:avLst/>
          </a:prstGeom>
          <a:noFill/>
          <a:ln w="25400">
            <a:solidFill>
              <a:schemeClr val="tx1"/>
            </a:solidFill>
            <a:round/>
            <a:headEnd/>
            <a:tailEnd/>
          </a:ln>
          <a:effectLst/>
        </p:spPr>
        <p:txBody>
          <a:bodyPr wrap="none" anchor="ctr"/>
          <a:lstStyle/>
          <a:p>
            <a:endParaRPr lang="en-US"/>
          </a:p>
        </p:txBody>
      </p:sp>
      <p:sp>
        <p:nvSpPr>
          <p:cNvPr id="1085489" name="Line 49"/>
          <p:cNvSpPr>
            <a:spLocks noChangeShapeType="1"/>
          </p:cNvSpPr>
          <p:nvPr/>
        </p:nvSpPr>
        <p:spPr bwMode="auto">
          <a:xfrm>
            <a:off x="5414963" y="3305175"/>
            <a:ext cx="3175" cy="365125"/>
          </a:xfrm>
          <a:prstGeom prst="line">
            <a:avLst/>
          </a:prstGeom>
          <a:noFill/>
          <a:ln w="25400">
            <a:solidFill>
              <a:schemeClr val="tx1"/>
            </a:solidFill>
            <a:round/>
            <a:headEnd/>
            <a:tailEnd/>
          </a:ln>
          <a:effectLst/>
        </p:spPr>
        <p:txBody>
          <a:bodyPr wrap="none" anchor="ctr"/>
          <a:lstStyle/>
          <a:p>
            <a:endParaRPr lang="en-US"/>
          </a:p>
        </p:txBody>
      </p:sp>
      <p:sp>
        <p:nvSpPr>
          <p:cNvPr id="1085490" name="Text Box 50"/>
          <p:cNvSpPr txBox="1">
            <a:spLocks noChangeArrowheads="1"/>
          </p:cNvSpPr>
          <p:nvPr/>
        </p:nvSpPr>
        <p:spPr bwMode="auto">
          <a:xfrm>
            <a:off x="5260975" y="5343525"/>
            <a:ext cx="346075" cy="193675"/>
          </a:xfrm>
          <a:prstGeom prst="rect">
            <a:avLst/>
          </a:prstGeom>
          <a:noFill/>
          <a:ln w="9525">
            <a:noFill/>
            <a:miter lim="800000"/>
            <a:headEnd/>
            <a:tailEnd/>
          </a:ln>
          <a:effectLst/>
        </p:spPr>
        <p:txBody>
          <a:bodyPr wrap="none" lIns="0" tIns="0" rIns="0" bIns="0"/>
          <a:lstStyle/>
          <a:p>
            <a:pPr algn="l">
              <a:lnSpc>
                <a:spcPct val="90000"/>
              </a:lnSpc>
            </a:pPr>
            <a:r>
              <a:rPr lang="en-US" sz="1400" b="1"/>
              <a:t>Cap</a:t>
            </a:r>
          </a:p>
        </p:txBody>
      </p:sp>
      <p:sp>
        <p:nvSpPr>
          <p:cNvPr id="1085491" name="Text Box 51"/>
          <p:cNvSpPr txBox="1">
            <a:spLocks noChangeArrowheads="1"/>
          </p:cNvSpPr>
          <p:nvPr/>
        </p:nvSpPr>
        <p:spPr bwMode="auto">
          <a:xfrm>
            <a:off x="2081213" y="5289550"/>
            <a:ext cx="1425575" cy="217488"/>
          </a:xfrm>
          <a:prstGeom prst="rect">
            <a:avLst/>
          </a:prstGeom>
          <a:noFill/>
          <a:ln w="9525">
            <a:noFill/>
            <a:miter lim="800000"/>
            <a:headEnd/>
            <a:tailEnd/>
          </a:ln>
          <a:effectLst/>
        </p:spPr>
        <p:txBody>
          <a:bodyPr wrap="none" lIns="0" tIns="0" rIns="0" bIns="0"/>
          <a:lstStyle/>
          <a:p>
            <a:pPr algn="ctr">
              <a:lnSpc>
                <a:spcPct val="90000"/>
              </a:lnSpc>
            </a:pPr>
            <a:r>
              <a:rPr lang="en-US" sz="1400" b="1"/>
              <a:t>mRNA in nucleus</a:t>
            </a:r>
          </a:p>
        </p:txBody>
      </p:sp>
      <p:sp>
        <p:nvSpPr>
          <p:cNvPr id="1085492" name="Text Box 52"/>
          <p:cNvSpPr txBox="1">
            <a:spLocks noChangeArrowheads="1"/>
          </p:cNvSpPr>
          <p:nvPr/>
        </p:nvSpPr>
        <p:spPr bwMode="auto">
          <a:xfrm>
            <a:off x="6910388" y="4943475"/>
            <a:ext cx="415925" cy="196850"/>
          </a:xfrm>
          <a:prstGeom prst="rect">
            <a:avLst/>
          </a:prstGeom>
          <a:noFill/>
          <a:ln w="9525">
            <a:noFill/>
            <a:miter lim="800000"/>
            <a:headEnd/>
            <a:tailEnd/>
          </a:ln>
          <a:effectLst/>
        </p:spPr>
        <p:txBody>
          <a:bodyPr wrap="none" lIns="0" tIns="0" rIns="0" bIns="0"/>
          <a:lstStyle/>
          <a:p>
            <a:pPr algn="l">
              <a:lnSpc>
                <a:spcPct val="90000"/>
              </a:lnSpc>
            </a:pPr>
            <a:r>
              <a:rPr lang="en-US" sz="1400" b="1"/>
              <a:t>Tail</a:t>
            </a:r>
          </a:p>
        </p:txBody>
      </p:sp>
      <p:sp>
        <p:nvSpPr>
          <p:cNvPr id="1085493" name="Line 53"/>
          <p:cNvSpPr>
            <a:spLocks noChangeShapeType="1"/>
          </p:cNvSpPr>
          <p:nvPr/>
        </p:nvSpPr>
        <p:spPr bwMode="auto">
          <a:xfrm flipH="1">
            <a:off x="5624513" y="5446713"/>
            <a:ext cx="144462" cy="3175"/>
          </a:xfrm>
          <a:prstGeom prst="line">
            <a:avLst/>
          </a:prstGeom>
          <a:noFill/>
          <a:ln w="25400">
            <a:solidFill>
              <a:schemeClr val="tx1"/>
            </a:solidFill>
            <a:round/>
            <a:headEnd/>
            <a:tailEnd/>
          </a:ln>
          <a:effectLst/>
        </p:spPr>
        <p:txBody>
          <a:bodyPr wrap="none" anchor="ctr"/>
          <a:lstStyle/>
          <a:p>
            <a:endParaRPr lang="en-US"/>
          </a:p>
        </p:txBody>
      </p:sp>
      <p:sp>
        <p:nvSpPr>
          <p:cNvPr id="1085494" name="Line 54"/>
          <p:cNvSpPr>
            <a:spLocks noChangeShapeType="1"/>
          </p:cNvSpPr>
          <p:nvPr/>
        </p:nvSpPr>
        <p:spPr bwMode="auto">
          <a:xfrm flipV="1">
            <a:off x="6981825" y="5141913"/>
            <a:ext cx="85725" cy="119062"/>
          </a:xfrm>
          <a:prstGeom prst="line">
            <a:avLst/>
          </a:prstGeom>
          <a:noFill/>
          <a:ln w="25400">
            <a:solidFill>
              <a:schemeClr val="tx1"/>
            </a:solidFill>
            <a:round/>
            <a:headEnd/>
            <a:tailEnd/>
          </a:ln>
          <a:effectLst/>
        </p:spPr>
        <p:txBody>
          <a:bodyPr wrap="none" anchor="ctr"/>
          <a:lstStyle/>
          <a:p>
            <a:endParaRPr lang="en-US"/>
          </a:p>
        </p:txBody>
      </p:sp>
      <p:sp>
        <p:nvSpPr>
          <p:cNvPr id="1085495" name="Text Box 55"/>
          <p:cNvSpPr txBox="1">
            <a:spLocks noChangeArrowheads="1"/>
          </p:cNvSpPr>
          <p:nvPr/>
        </p:nvSpPr>
        <p:spPr bwMode="auto">
          <a:xfrm>
            <a:off x="3535363" y="6043613"/>
            <a:ext cx="1092200" cy="234950"/>
          </a:xfrm>
          <a:prstGeom prst="rect">
            <a:avLst/>
          </a:prstGeom>
          <a:noFill/>
          <a:ln w="9525">
            <a:noFill/>
            <a:miter lim="800000"/>
            <a:headEnd/>
            <a:tailEnd/>
          </a:ln>
          <a:effectLst/>
        </p:spPr>
        <p:txBody>
          <a:bodyPr wrap="none" lIns="0" tIns="0" rIns="0" bIns="0"/>
          <a:lstStyle/>
          <a:p>
            <a:pPr algn="l">
              <a:lnSpc>
                <a:spcPct val="90000"/>
              </a:lnSpc>
            </a:pPr>
            <a:r>
              <a:rPr lang="en-US" sz="1400" b="1"/>
              <a:t>Flow through</a:t>
            </a:r>
          </a:p>
        </p:txBody>
      </p:sp>
      <p:sp>
        <p:nvSpPr>
          <p:cNvPr id="1085496" name="Text Box 56"/>
          <p:cNvSpPr txBox="1">
            <a:spLocks noChangeArrowheads="1"/>
          </p:cNvSpPr>
          <p:nvPr/>
        </p:nvSpPr>
        <p:spPr bwMode="auto">
          <a:xfrm>
            <a:off x="3532188" y="6259513"/>
            <a:ext cx="1479550" cy="257175"/>
          </a:xfrm>
          <a:prstGeom prst="rect">
            <a:avLst/>
          </a:prstGeom>
          <a:noFill/>
          <a:ln w="9525">
            <a:noFill/>
            <a:miter lim="800000"/>
            <a:headEnd/>
            <a:tailEnd/>
          </a:ln>
          <a:effectLst/>
        </p:spPr>
        <p:txBody>
          <a:bodyPr wrap="none" lIns="0" tIns="0" rIns="0" bIns="0"/>
          <a:lstStyle/>
          <a:p>
            <a:pPr algn="l">
              <a:lnSpc>
                <a:spcPct val="90000"/>
              </a:lnSpc>
            </a:pPr>
            <a:r>
              <a:rPr lang="en-US" sz="1400" b="1"/>
              <a:t>nuclear envelope</a:t>
            </a: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7490" name="Picture 2" descr="11_09bGeneExpressControl-U"/>
          <p:cNvPicPr>
            <a:picLocks noChangeAspect="1" noChangeArrowheads="1"/>
          </p:cNvPicPr>
          <p:nvPr/>
        </p:nvPicPr>
        <p:blipFill>
          <a:blip r:embed="rId4" cstate="print"/>
          <a:srcRect/>
          <a:stretch>
            <a:fillRect/>
          </a:stretch>
        </p:blipFill>
        <p:spPr bwMode="auto">
          <a:xfrm>
            <a:off x="1584325" y="139700"/>
            <a:ext cx="5975350" cy="6578600"/>
          </a:xfrm>
          <a:prstGeom prst="rect">
            <a:avLst/>
          </a:prstGeom>
          <a:noFill/>
        </p:spPr>
      </p:pic>
      <p:sp>
        <p:nvSpPr>
          <p:cNvPr id="1087491" name="Text Box 3"/>
          <p:cNvSpPr txBox="1">
            <a:spLocks noChangeArrowheads="1"/>
          </p:cNvSpPr>
          <p:nvPr/>
        </p:nvSpPr>
        <p:spPr bwMode="auto">
          <a:xfrm>
            <a:off x="6700838" y="1533525"/>
            <a:ext cx="833437" cy="655638"/>
          </a:xfrm>
          <a:prstGeom prst="rect">
            <a:avLst/>
          </a:prstGeom>
          <a:noFill/>
          <a:ln w="9525">
            <a:noFill/>
            <a:miter lim="800000"/>
            <a:headEnd/>
            <a:tailEnd/>
          </a:ln>
          <a:effectLst/>
        </p:spPr>
        <p:txBody>
          <a:bodyPr wrap="none" lIns="0" tIns="0" rIns="0" bIns="0"/>
          <a:lstStyle/>
          <a:p>
            <a:pPr algn="l">
              <a:lnSpc>
                <a:spcPct val="110000"/>
              </a:lnSpc>
            </a:pPr>
            <a:r>
              <a:rPr lang="en-US" sz="1400" b="1"/>
              <a:t>Broken-</a:t>
            </a:r>
          </a:p>
          <a:p>
            <a:pPr algn="l">
              <a:lnSpc>
                <a:spcPct val="110000"/>
              </a:lnSpc>
            </a:pPr>
            <a:r>
              <a:rPr lang="en-US" sz="1400" b="1"/>
              <a:t>down</a:t>
            </a:r>
          </a:p>
          <a:p>
            <a:pPr algn="l">
              <a:lnSpc>
                <a:spcPct val="110000"/>
              </a:lnSpc>
            </a:pPr>
            <a:r>
              <a:rPr lang="en-US" sz="1400" b="1"/>
              <a:t>mRNA</a:t>
            </a:r>
          </a:p>
        </p:txBody>
      </p:sp>
      <p:sp>
        <p:nvSpPr>
          <p:cNvPr id="1087492" name="Text Box 4"/>
          <p:cNvSpPr txBox="1">
            <a:spLocks noChangeArrowheads="1"/>
          </p:cNvSpPr>
          <p:nvPr/>
        </p:nvSpPr>
        <p:spPr bwMode="auto">
          <a:xfrm>
            <a:off x="3870325" y="466725"/>
            <a:ext cx="1639888" cy="219075"/>
          </a:xfrm>
          <a:prstGeom prst="rect">
            <a:avLst/>
          </a:prstGeom>
          <a:noFill/>
          <a:ln w="9525">
            <a:noFill/>
            <a:miter lim="800000"/>
            <a:headEnd/>
            <a:tailEnd/>
          </a:ln>
          <a:effectLst/>
        </p:spPr>
        <p:txBody>
          <a:bodyPr wrap="none" lIns="0" tIns="0" rIns="0" bIns="0"/>
          <a:lstStyle/>
          <a:p>
            <a:pPr algn="ctr">
              <a:lnSpc>
                <a:spcPct val="90000"/>
              </a:lnSpc>
            </a:pPr>
            <a:r>
              <a:rPr lang="en-US" sz="1400" b="1"/>
              <a:t>CYTOPLASM</a:t>
            </a:r>
          </a:p>
        </p:txBody>
      </p:sp>
      <p:sp>
        <p:nvSpPr>
          <p:cNvPr id="1087493" name="Text Box 5"/>
          <p:cNvSpPr txBox="1">
            <a:spLocks noChangeArrowheads="1"/>
          </p:cNvSpPr>
          <p:nvPr/>
        </p:nvSpPr>
        <p:spPr bwMode="auto">
          <a:xfrm>
            <a:off x="3468688" y="1127125"/>
            <a:ext cx="2160587" cy="239713"/>
          </a:xfrm>
          <a:prstGeom prst="rect">
            <a:avLst/>
          </a:prstGeom>
          <a:noFill/>
          <a:ln w="9525">
            <a:noFill/>
            <a:miter lim="800000"/>
            <a:headEnd/>
            <a:tailEnd/>
          </a:ln>
          <a:effectLst/>
        </p:spPr>
        <p:txBody>
          <a:bodyPr wrap="none" lIns="0" tIns="0" rIns="0" bIns="0"/>
          <a:lstStyle/>
          <a:p>
            <a:pPr algn="l">
              <a:lnSpc>
                <a:spcPct val="90000"/>
              </a:lnSpc>
            </a:pPr>
            <a:r>
              <a:rPr lang="en-US" sz="1400" b="1"/>
              <a:t>Breakdown of mRNA</a:t>
            </a:r>
          </a:p>
        </p:txBody>
      </p:sp>
      <p:sp>
        <p:nvSpPr>
          <p:cNvPr id="1087494" name="Text Box 6"/>
          <p:cNvSpPr txBox="1">
            <a:spLocks noChangeArrowheads="1"/>
          </p:cNvSpPr>
          <p:nvPr/>
        </p:nvSpPr>
        <p:spPr bwMode="auto">
          <a:xfrm>
            <a:off x="3468688" y="1801813"/>
            <a:ext cx="1639887" cy="219075"/>
          </a:xfrm>
          <a:prstGeom prst="rect">
            <a:avLst/>
          </a:prstGeom>
          <a:noFill/>
          <a:ln w="9525">
            <a:noFill/>
            <a:miter lim="800000"/>
            <a:headEnd/>
            <a:tailEnd/>
          </a:ln>
          <a:effectLst/>
        </p:spPr>
        <p:txBody>
          <a:bodyPr wrap="none" lIns="0" tIns="0" rIns="0" bIns="0"/>
          <a:lstStyle/>
          <a:p>
            <a:pPr algn="l">
              <a:lnSpc>
                <a:spcPct val="90000"/>
              </a:lnSpc>
            </a:pPr>
            <a:r>
              <a:rPr lang="en-US" sz="1400" b="1"/>
              <a:t>Translation</a:t>
            </a:r>
          </a:p>
        </p:txBody>
      </p:sp>
      <p:sp>
        <p:nvSpPr>
          <p:cNvPr id="1087495" name="Text Box 7"/>
          <p:cNvSpPr txBox="1">
            <a:spLocks noChangeArrowheads="1"/>
          </p:cNvSpPr>
          <p:nvPr/>
        </p:nvSpPr>
        <p:spPr bwMode="auto">
          <a:xfrm>
            <a:off x="1711325" y="342900"/>
            <a:ext cx="1927225" cy="225425"/>
          </a:xfrm>
          <a:prstGeom prst="rect">
            <a:avLst/>
          </a:prstGeom>
          <a:noFill/>
          <a:ln w="9525">
            <a:noFill/>
            <a:miter lim="800000"/>
            <a:headEnd/>
            <a:tailEnd/>
          </a:ln>
          <a:effectLst/>
        </p:spPr>
        <p:txBody>
          <a:bodyPr wrap="none" lIns="0" tIns="0" rIns="0" bIns="0"/>
          <a:lstStyle/>
          <a:p>
            <a:pPr algn="ctr">
              <a:lnSpc>
                <a:spcPct val="90000"/>
              </a:lnSpc>
            </a:pPr>
            <a:r>
              <a:rPr lang="en-US" sz="1400" b="1"/>
              <a:t>mRNA in cytoplasm</a:t>
            </a:r>
          </a:p>
        </p:txBody>
      </p:sp>
      <p:sp>
        <p:nvSpPr>
          <p:cNvPr id="1087496" name="Text Box 8"/>
          <p:cNvSpPr txBox="1">
            <a:spLocks noChangeArrowheads="1"/>
          </p:cNvSpPr>
          <p:nvPr/>
        </p:nvSpPr>
        <p:spPr bwMode="auto">
          <a:xfrm>
            <a:off x="6699250" y="5472113"/>
            <a:ext cx="833438" cy="655637"/>
          </a:xfrm>
          <a:prstGeom prst="rect">
            <a:avLst/>
          </a:prstGeom>
          <a:noFill/>
          <a:ln w="9525">
            <a:noFill/>
            <a:miter lim="800000"/>
            <a:headEnd/>
            <a:tailEnd/>
          </a:ln>
          <a:effectLst/>
        </p:spPr>
        <p:txBody>
          <a:bodyPr wrap="none" lIns="0" tIns="0" rIns="0" bIns="0"/>
          <a:lstStyle/>
          <a:p>
            <a:pPr algn="l">
              <a:lnSpc>
                <a:spcPct val="110000"/>
              </a:lnSpc>
            </a:pPr>
            <a:r>
              <a:rPr lang="en-US" sz="1400" b="1"/>
              <a:t>Broken-</a:t>
            </a:r>
          </a:p>
          <a:p>
            <a:pPr algn="l">
              <a:lnSpc>
                <a:spcPct val="110000"/>
              </a:lnSpc>
            </a:pPr>
            <a:r>
              <a:rPr lang="en-US" sz="1400" b="1"/>
              <a:t>down</a:t>
            </a:r>
          </a:p>
          <a:p>
            <a:pPr algn="l">
              <a:lnSpc>
                <a:spcPct val="110000"/>
              </a:lnSpc>
            </a:pPr>
            <a:r>
              <a:rPr lang="en-US" sz="1400" b="1"/>
              <a:t>protein</a:t>
            </a:r>
          </a:p>
        </p:txBody>
      </p:sp>
      <p:sp>
        <p:nvSpPr>
          <p:cNvPr id="1087497" name="Text Box 9"/>
          <p:cNvSpPr txBox="1">
            <a:spLocks noChangeArrowheads="1"/>
          </p:cNvSpPr>
          <p:nvPr/>
        </p:nvSpPr>
        <p:spPr bwMode="auto">
          <a:xfrm>
            <a:off x="3467100" y="3254375"/>
            <a:ext cx="2628900" cy="544513"/>
          </a:xfrm>
          <a:prstGeom prst="rect">
            <a:avLst/>
          </a:prstGeom>
          <a:noFill/>
          <a:ln w="9525">
            <a:noFill/>
            <a:miter lim="800000"/>
            <a:headEnd/>
            <a:tailEnd/>
          </a:ln>
          <a:effectLst/>
        </p:spPr>
        <p:txBody>
          <a:bodyPr wrap="none" lIns="0" tIns="0" rIns="0" bIns="0"/>
          <a:lstStyle/>
          <a:p>
            <a:pPr algn="l">
              <a:lnSpc>
                <a:spcPct val="110000"/>
              </a:lnSpc>
            </a:pPr>
            <a:r>
              <a:rPr lang="en-US" sz="1400" b="1"/>
              <a:t>Cleavage / modification /</a:t>
            </a:r>
          </a:p>
          <a:p>
            <a:pPr algn="l">
              <a:lnSpc>
                <a:spcPct val="110000"/>
              </a:lnSpc>
            </a:pPr>
            <a:r>
              <a:rPr lang="en-US" sz="1400" b="1"/>
              <a:t>activation</a:t>
            </a:r>
          </a:p>
        </p:txBody>
      </p:sp>
      <p:sp>
        <p:nvSpPr>
          <p:cNvPr id="1087498" name="Text Box 10"/>
          <p:cNvSpPr txBox="1">
            <a:spLocks noChangeArrowheads="1"/>
          </p:cNvSpPr>
          <p:nvPr/>
        </p:nvSpPr>
        <p:spPr bwMode="auto">
          <a:xfrm>
            <a:off x="3468688" y="4691063"/>
            <a:ext cx="1277937" cy="433387"/>
          </a:xfrm>
          <a:prstGeom prst="rect">
            <a:avLst/>
          </a:prstGeom>
          <a:noFill/>
          <a:ln w="9525">
            <a:noFill/>
            <a:miter lim="800000"/>
            <a:headEnd/>
            <a:tailEnd/>
          </a:ln>
          <a:effectLst/>
        </p:spPr>
        <p:txBody>
          <a:bodyPr wrap="none" lIns="0" tIns="0" rIns="0" bIns="0"/>
          <a:lstStyle/>
          <a:p>
            <a:pPr algn="l">
              <a:lnSpc>
                <a:spcPct val="110000"/>
              </a:lnSpc>
            </a:pPr>
            <a:r>
              <a:rPr lang="en-US" sz="1400" b="1"/>
              <a:t>Breakdown </a:t>
            </a:r>
          </a:p>
          <a:p>
            <a:pPr algn="l">
              <a:lnSpc>
                <a:spcPct val="110000"/>
              </a:lnSpc>
            </a:pPr>
            <a:r>
              <a:rPr lang="en-US" sz="1400" b="1"/>
              <a:t>of protein</a:t>
            </a:r>
          </a:p>
        </p:txBody>
      </p:sp>
      <p:sp>
        <p:nvSpPr>
          <p:cNvPr id="1087499" name="Text Box 11"/>
          <p:cNvSpPr txBox="1">
            <a:spLocks noChangeArrowheads="1"/>
          </p:cNvSpPr>
          <p:nvPr/>
        </p:nvSpPr>
        <p:spPr bwMode="auto">
          <a:xfrm>
            <a:off x="1741488" y="2492375"/>
            <a:ext cx="1927225" cy="225425"/>
          </a:xfrm>
          <a:prstGeom prst="rect">
            <a:avLst/>
          </a:prstGeom>
          <a:noFill/>
          <a:ln w="9525">
            <a:noFill/>
            <a:miter lim="800000"/>
            <a:headEnd/>
            <a:tailEnd/>
          </a:ln>
          <a:effectLst/>
        </p:spPr>
        <p:txBody>
          <a:bodyPr wrap="none" lIns="0" tIns="0" rIns="0" bIns="0"/>
          <a:lstStyle/>
          <a:p>
            <a:pPr algn="ctr">
              <a:lnSpc>
                <a:spcPct val="90000"/>
              </a:lnSpc>
            </a:pPr>
            <a:r>
              <a:rPr lang="en-US" sz="1400" b="1"/>
              <a:t>Polypeptide</a:t>
            </a:r>
          </a:p>
        </p:txBody>
      </p:sp>
      <p:sp>
        <p:nvSpPr>
          <p:cNvPr id="1087500" name="Text Box 12"/>
          <p:cNvSpPr txBox="1">
            <a:spLocks noChangeArrowheads="1"/>
          </p:cNvSpPr>
          <p:nvPr/>
        </p:nvSpPr>
        <p:spPr bwMode="auto">
          <a:xfrm>
            <a:off x="1700213" y="4092575"/>
            <a:ext cx="1927225" cy="225425"/>
          </a:xfrm>
          <a:prstGeom prst="rect">
            <a:avLst/>
          </a:prstGeom>
          <a:noFill/>
          <a:ln w="9525">
            <a:noFill/>
            <a:miter lim="800000"/>
            <a:headEnd/>
            <a:tailEnd/>
          </a:ln>
          <a:effectLst/>
        </p:spPr>
        <p:txBody>
          <a:bodyPr wrap="none" lIns="0" tIns="0" rIns="0" bIns="0"/>
          <a:lstStyle/>
          <a:p>
            <a:pPr algn="ctr">
              <a:lnSpc>
                <a:spcPct val="90000"/>
              </a:lnSpc>
            </a:pPr>
            <a:r>
              <a:rPr lang="en-US" sz="1400" b="1"/>
              <a:t>Active protein</a:t>
            </a:r>
          </a:p>
        </p:txBody>
      </p:sp>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a:xfrm>
            <a:off x="171450" y="158750"/>
            <a:ext cx="8543925" cy="914400"/>
          </a:xfrm>
        </p:spPr>
        <p:txBody>
          <a:bodyPr/>
          <a:lstStyle/>
          <a:p>
            <a:pPr marL="968375" indent="-968375"/>
            <a:r>
              <a:rPr lang="en-US" sz="3200"/>
              <a:t>11.10 Cascades of gene expression direct the development of an animal </a:t>
            </a:r>
          </a:p>
        </p:txBody>
      </p:sp>
      <p:sp>
        <p:nvSpPr>
          <p:cNvPr id="893955" name="Rectangle 3"/>
          <p:cNvSpPr>
            <a:spLocks noGrp="1" noChangeArrowheads="1"/>
          </p:cNvSpPr>
          <p:nvPr>
            <p:ph type="body" idx="1"/>
          </p:nvPr>
        </p:nvSpPr>
        <p:spPr>
          <a:xfrm>
            <a:off x="47625" y="1317625"/>
            <a:ext cx="8534400" cy="5143500"/>
          </a:xfrm>
        </p:spPr>
        <p:txBody>
          <a:bodyPr/>
          <a:lstStyle/>
          <a:p>
            <a:pPr marL="457200" lvl="1" indent="-342900">
              <a:spcBef>
                <a:spcPct val="30000"/>
              </a:spcBef>
            </a:pPr>
            <a:r>
              <a:rPr lang="en-US" sz="2800"/>
              <a:t>Role of gene expression in fruit fly development</a:t>
            </a:r>
          </a:p>
          <a:p>
            <a:pPr marL="1144588" lvl="2" indent="-342900">
              <a:spcBef>
                <a:spcPct val="30000"/>
              </a:spcBef>
              <a:buFontTx/>
              <a:buChar char="–"/>
            </a:pPr>
            <a:r>
              <a:rPr lang="en-US" sz="2400"/>
              <a:t>Orientation from head to tail</a:t>
            </a:r>
          </a:p>
          <a:p>
            <a:pPr marL="1830388" lvl="3" indent="-342900">
              <a:spcBef>
                <a:spcPct val="30000"/>
              </a:spcBef>
              <a:buFontTx/>
              <a:buChar char="–"/>
            </a:pPr>
            <a:r>
              <a:rPr lang="en-US"/>
              <a:t>Maternal mRNAs present in the egg are translated and influence formation of head to tail axis</a:t>
            </a:r>
          </a:p>
          <a:p>
            <a:pPr marL="1144588" lvl="2" indent="-342900">
              <a:spcBef>
                <a:spcPct val="30000"/>
              </a:spcBef>
              <a:buFontTx/>
              <a:buChar char="–"/>
            </a:pPr>
            <a:r>
              <a:rPr lang="en-US" sz="2400"/>
              <a:t>Segmentation of the body</a:t>
            </a:r>
          </a:p>
          <a:p>
            <a:pPr marL="1830388" lvl="3" indent="-342900">
              <a:spcBef>
                <a:spcPct val="30000"/>
              </a:spcBef>
              <a:buFontTx/>
              <a:buChar char="–"/>
            </a:pPr>
            <a:r>
              <a:rPr lang="en-US"/>
              <a:t>Protein products from one set of genes activate other sets of genes to divide the body into segments </a:t>
            </a:r>
          </a:p>
          <a:p>
            <a:pPr marL="1144588" lvl="2" indent="-342900">
              <a:spcBef>
                <a:spcPct val="30000"/>
              </a:spcBef>
              <a:buFontTx/>
              <a:buChar char="–"/>
            </a:pPr>
            <a:r>
              <a:rPr lang="en-US" sz="2400"/>
              <a:t>Production of adult features</a:t>
            </a:r>
            <a:endParaRPr lang="en-US"/>
          </a:p>
          <a:p>
            <a:pPr marL="1830388" lvl="3" indent="-342900">
              <a:spcBef>
                <a:spcPct val="30000"/>
              </a:spcBef>
              <a:buFontTx/>
              <a:buChar char="–"/>
            </a:pPr>
            <a:r>
              <a:rPr lang="en-US" b="1"/>
              <a:t>Homeotic genes</a:t>
            </a:r>
            <a:r>
              <a:rPr lang="en-US"/>
              <a:t> are master control genes that determine the anatomy of the body, specifying structures that will develop in each segment</a:t>
            </a:r>
          </a:p>
        </p:txBody>
      </p:sp>
      <p:sp>
        <p:nvSpPr>
          <p:cNvPr id="8939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9395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9395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9395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p:cNvSpPr>
            <a:spLocks noGrp="1" noChangeArrowheads="1"/>
          </p:cNvSpPr>
          <p:nvPr>
            <p:ph type="title"/>
          </p:nvPr>
        </p:nvSpPr>
        <p:spPr>
          <a:xfrm>
            <a:off x="171450" y="158750"/>
            <a:ext cx="8543925" cy="914400"/>
          </a:xfrm>
        </p:spPr>
        <p:txBody>
          <a:bodyPr/>
          <a:lstStyle/>
          <a:p>
            <a:pPr marL="968375" indent="-968375"/>
            <a:r>
              <a:rPr lang="en-US" sz="3200"/>
              <a:t>11.10 Cascades of gene expression direct the development of an animal </a:t>
            </a:r>
          </a:p>
        </p:txBody>
      </p:sp>
      <p:sp>
        <p:nvSpPr>
          <p:cNvPr id="11120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11206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11207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11207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94312" name="Picture 8" descr="11_10a_MutantFruitFly-U"/>
          <p:cNvPicPr>
            <a:picLocks noChangeAspect="1" noChangeArrowheads="1"/>
          </p:cNvPicPr>
          <p:nvPr/>
        </p:nvPicPr>
        <p:blipFill>
          <a:blip r:embed="rId5" cstate="print"/>
          <a:srcRect/>
          <a:stretch>
            <a:fillRect/>
          </a:stretch>
        </p:blipFill>
        <p:spPr bwMode="auto">
          <a:xfrm>
            <a:off x="296863" y="1027113"/>
            <a:ext cx="8548687" cy="4803775"/>
          </a:xfrm>
          <a:prstGeom prst="rect">
            <a:avLst/>
          </a:prstGeom>
          <a:noFill/>
        </p:spPr>
      </p:pic>
      <p:sp>
        <p:nvSpPr>
          <p:cNvPr id="994313" name="Text Box 9"/>
          <p:cNvSpPr txBox="1">
            <a:spLocks noChangeArrowheads="1"/>
          </p:cNvSpPr>
          <p:nvPr/>
        </p:nvSpPr>
        <p:spPr bwMode="auto">
          <a:xfrm>
            <a:off x="787400" y="5353050"/>
            <a:ext cx="3413125" cy="346075"/>
          </a:xfrm>
          <a:prstGeom prst="rect">
            <a:avLst/>
          </a:prstGeom>
          <a:noFill/>
          <a:ln w="9525">
            <a:noFill/>
            <a:miter lim="800000"/>
            <a:headEnd/>
            <a:tailEnd/>
          </a:ln>
          <a:effectLst/>
        </p:spPr>
        <p:txBody>
          <a:bodyPr wrap="none" lIns="0" tIns="0" rIns="0" bIns="0"/>
          <a:lstStyle/>
          <a:p>
            <a:pPr algn="l">
              <a:lnSpc>
                <a:spcPct val="90000"/>
              </a:lnSpc>
            </a:pPr>
            <a:r>
              <a:rPr lang="en-US" sz="2100" b="1"/>
              <a:t>Head of a normal fruit fly</a:t>
            </a:r>
          </a:p>
        </p:txBody>
      </p:sp>
      <p:sp>
        <p:nvSpPr>
          <p:cNvPr id="994314" name="Text Box 10"/>
          <p:cNvSpPr txBox="1">
            <a:spLocks noChangeArrowheads="1"/>
          </p:cNvSpPr>
          <p:nvPr/>
        </p:nvSpPr>
        <p:spPr bwMode="auto">
          <a:xfrm>
            <a:off x="517525" y="3810000"/>
            <a:ext cx="1084263" cy="261938"/>
          </a:xfrm>
          <a:prstGeom prst="rect">
            <a:avLst/>
          </a:prstGeom>
          <a:noFill/>
          <a:ln w="9525">
            <a:noFill/>
            <a:miter lim="800000"/>
            <a:headEnd/>
            <a:tailEnd/>
          </a:ln>
          <a:effectLst/>
        </p:spPr>
        <p:txBody>
          <a:bodyPr wrap="none" lIns="0" tIns="0" rIns="0" bIns="0"/>
          <a:lstStyle/>
          <a:p>
            <a:pPr algn="l">
              <a:lnSpc>
                <a:spcPct val="90000"/>
              </a:lnSpc>
            </a:pPr>
            <a:r>
              <a:rPr lang="en-US" sz="2100" b="1">
                <a:solidFill>
                  <a:schemeClr val="bg1"/>
                </a:solidFill>
              </a:rPr>
              <a:t>Antenna</a:t>
            </a:r>
          </a:p>
        </p:txBody>
      </p:sp>
      <p:sp>
        <p:nvSpPr>
          <p:cNvPr id="994315" name="Text Box 11"/>
          <p:cNvSpPr txBox="1">
            <a:spLocks noChangeArrowheads="1"/>
          </p:cNvSpPr>
          <p:nvPr/>
        </p:nvSpPr>
        <p:spPr bwMode="auto">
          <a:xfrm>
            <a:off x="525463" y="1246188"/>
            <a:ext cx="500062" cy="261937"/>
          </a:xfrm>
          <a:prstGeom prst="rect">
            <a:avLst/>
          </a:prstGeom>
          <a:noFill/>
          <a:ln w="9525">
            <a:noFill/>
            <a:miter lim="800000"/>
            <a:headEnd/>
            <a:tailEnd/>
          </a:ln>
          <a:effectLst/>
        </p:spPr>
        <p:txBody>
          <a:bodyPr wrap="none" lIns="0" tIns="0" rIns="0" bIns="0"/>
          <a:lstStyle/>
          <a:p>
            <a:pPr algn="l">
              <a:lnSpc>
                <a:spcPct val="90000"/>
              </a:lnSpc>
            </a:pPr>
            <a:r>
              <a:rPr lang="en-US" sz="2100" b="1">
                <a:solidFill>
                  <a:schemeClr val="bg1"/>
                </a:solidFill>
              </a:rPr>
              <a:t>Eye</a:t>
            </a:r>
          </a:p>
        </p:txBody>
      </p:sp>
      <p:sp>
        <p:nvSpPr>
          <p:cNvPr id="994316" name="Text Box 12"/>
          <p:cNvSpPr txBox="1">
            <a:spLocks noChangeArrowheads="1"/>
          </p:cNvSpPr>
          <p:nvPr/>
        </p:nvSpPr>
        <p:spPr bwMode="auto">
          <a:xfrm>
            <a:off x="4719638" y="5359400"/>
            <a:ext cx="4048125" cy="287338"/>
          </a:xfrm>
          <a:prstGeom prst="rect">
            <a:avLst/>
          </a:prstGeom>
          <a:noFill/>
          <a:ln w="9525">
            <a:noFill/>
            <a:miter lim="800000"/>
            <a:headEnd/>
            <a:tailEnd/>
          </a:ln>
          <a:effectLst/>
        </p:spPr>
        <p:txBody>
          <a:bodyPr wrap="none" lIns="0" tIns="0" rIns="0" bIns="0"/>
          <a:lstStyle/>
          <a:p>
            <a:pPr algn="l">
              <a:lnSpc>
                <a:spcPct val="90000"/>
              </a:lnSpc>
            </a:pPr>
            <a:r>
              <a:rPr lang="en-US" sz="2100" b="1"/>
              <a:t>Head of a developmental mutant</a:t>
            </a:r>
          </a:p>
        </p:txBody>
      </p:sp>
      <p:sp>
        <p:nvSpPr>
          <p:cNvPr id="994317" name="Text Box 13"/>
          <p:cNvSpPr txBox="1">
            <a:spLocks noChangeArrowheads="1"/>
          </p:cNvSpPr>
          <p:nvPr/>
        </p:nvSpPr>
        <p:spPr bwMode="auto">
          <a:xfrm>
            <a:off x="4987925" y="4473575"/>
            <a:ext cx="492125" cy="277813"/>
          </a:xfrm>
          <a:prstGeom prst="rect">
            <a:avLst/>
          </a:prstGeom>
          <a:noFill/>
          <a:ln w="9525">
            <a:noFill/>
            <a:miter lim="800000"/>
            <a:headEnd/>
            <a:tailEnd/>
          </a:ln>
          <a:effectLst/>
        </p:spPr>
        <p:txBody>
          <a:bodyPr wrap="none" lIns="0" tIns="0" rIns="0" bIns="0"/>
          <a:lstStyle/>
          <a:p>
            <a:pPr algn="l">
              <a:lnSpc>
                <a:spcPct val="90000"/>
              </a:lnSpc>
            </a:pPr>
            <a:r>
              <a:rPr lang="en-US" sz="2100" b="1">
                <a:solidFill>
                  <a:schemeClr val="bg1"/>
                </a:solidFill>
              </a:rPr>
              <a:t>Leg</a:t>
            </a:r>
          </a:p>
        </p:txBody>
      </p:sp>
      <p:sp>
        <p:nvSpPr>
          <p:cNvPr id="994318" name="Line 14"/>
          <p:cNvSpPr>
            <a:spLocks noChangeShapeType="1"/>
          </p:cNvSpPr>
          <p:nvPr/>
        </p:nvSpPr>
        <p:spPr bwMode="auto">
          <a:xfrm>
            <a:off x="815975" y="1552575"/>
            <a:ext cx="412750" cy="565150"/>
          </a:xfrm>
          <a:prstGeom prst="line">
            <a:avLst/>
          </a:prstGeom>
          <a:noFill/>
          <a:ln w="50800">
            <a:solidFill>
              <a:schemeClr val="bg1"/>
            </a:solidFill>
            <a:round/>
            <a:headEnd/>
            <a:tailEnd/>
          </a:ln>
          <a:effectLst/>
        </p:spPr>
        <p:txBody>
          <a:bodyPr wrap="none" anchor="ctr"/>
          <a:lstStyle/>
          <a:p>
            <a:endParaRPr lang="en-US"/>
          </a:p>
        </p:txBody>
      </p:sp>
      <p:sp>
        <p:nvSpPr>
          <p:cNvPr id="994319" name="Line 15"/>
          <p:cNvSpPr>
            <a:spLocks noChangeShapeType="1"/>
          </p:cNvSpPr>
          <p:nvPr/>
        </p:nvSpPr>
        <p:spPr bwMode="auto">
          <a:xfrm flipV="1">
            <a:off x="1035050" y="2667000"/>
            <a:ext cx="835025" cy="1108075"/>
          </a:xfrm>
          <a:prstGeom prst="line">
            <a:avLst/>
          </a:prstGeom>
          <a:noFill/>
          <a:ln w="50800">
            <a:solidFill>
              <a:schemeClr val="bg1"/>
            </a:solidFill>
            <a:round/>
            <a:headEnd/>
            <a:tailEnd/>
          </a:ln>
          <a:effectLst/>
        </p:spPr>
        <p:txBody>
          <a:bodyPr wrap="none" anchor="ctr"/>
          <a:lstStyle/>
          <a:p>
            <a:endParaRPr lang="en-US"/>
          </a:p>
        </p:txBody>
      </p:sp>
      <p:sp>
        <p:nvSpPr>
          <p:cNvPr id="994320" name="Line 16"/>
          <p:cNvSpPr>
            <a:spLocks noChangeShapeType="1"/>
          </p:cNvSpPr>
          <p:nvPr/>
        </p:nvSpPr>
        <p:spPr bwMode="auto">
          <a:xfrm flipV="1">
            <a:off x="5264150" y="3752850"/>
            <a:ext cx="114300" cy="701675"/>
          </a:xfrm>
          <a:prstGeom prst="line">
            <a:avLst/>
          </a:prstGeom>
          <a:noFill/>
          <a:ln w="50800">
            <a:solidFill>
              <a:schemeClr val="bg1"/>
            </a:solidFill>
            <a:round/>
            <a:headEnd/>
            <a:tailEnd/>
          </a:ln>
          <a:effectLst/>
        </p:spPr>
        <p:txBody>
          <a:bodyPr wrap="none" anchor="ctr"/>
          <a:lstStyle/>
          <a:p>
            <a:endParaRPr lang="en-US"/>
          </a:p>
        </p:txBody>
      </p:sp>
      <p:sp>
        <p:nvSpPr>
          <p:cNvPr id="994321" name="Line 17"/>
          <p:cNvSpPr>
            <a:spLocks noChangeShapeType="1"/>
          </p:cNvSpPr>
          <p:nvPr/>
        </p:nvSpPr>
        <p:spPr bwMode="auto">
          <a:xfrm>
            <a:off x="811213" y="1546225"/>
            <a:ext cx="412750" cy="565150"/>
          </a:xfrm>
          <a:prstGeom prst="line">
            <a:avLst/>
          </a:prstGeom>
          <a:noFill/>
          <a:ln w="25400">
            <a:solidFill>
              <a:schemeClr val="tx1"/>
            </a:solidFill>
            <a:round/>
            <a:headEnd/>
            <a:tailEnd/>
          </a:ln>
          <a:effectLst/>
        </p:spPr>
        <p:txBody>
          <a:bodyPr wrap="none" anchor="ctr"/>
          <a:lstStyle/>
          <a:p>
            <a:endParaRPr lang="en-US"/>
          </a:p>
        </p:txBody>
      </p:sp>
      <p:sp>
        <p:nvSpPr>
          <p:cNvPr id="994322" name="Line 18"/>
          <p:cNvSpPr>
            <a:spLocks noChangeShapeType="1"/>
          </p:cNvSpPr>
          <p:nvPr/>
        </p:nvSpPr>
        <p:spPr bwMode="auto">
          <a:xfrm flipV="1">
            <a:off x="1033463" y="2670175"/>
            <a:ext cx="835025" cy="1108075"/>
          </a:xfrm>
          <a:prstGeom prst="line">
            <a:avLst/>
          </a:prstGeom>
          <a:noFill/>
          <a:ln w="25400">
            <a:solidFill>
              <a:schemeClr val="tx1"/>
            </a:solidFill>
            <a:round/>
            <a:headEnd/>
            <a:tailEnd/>
          </a:ln>
          <a:effectLst/>
        </p:spPr>
        <p:txBody>
          <a:bodyPr wrap="none" anchor="ctr"/>
          <a:lstStyle/>
          <a:p>
            <a:endParaRPr lang="en-US"/>
          </a:p>
        </p:txBody>
      </p:sp>
      <p:sp>
        <p:nvSpPr>
          <p:cNvPr id="994323" name="Line 19"/>
          <p:cNvSpPr>
            <a:spLocks noChangeShapeType="1"/>
          </p:cNvSpPr>
          <p:nvPr/>
        </p:nvSpPr>
        <p:spPr bwMode="auto">
          <a:xfrm flipV="1">
            <a:off x="5265738" y="3749675"/>
            <a:ext cx="114300" cy="7016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96360" name="Picture 8" descr="11_10bHeadTailPolarity-U"/>
          <p:cNvPicPr>
            <a:picLocks noChangeAspect="1" noChangeArrowheads="1"/>
          </p:cNvPicPr>
          <p:nvPr/>
        </p:nvPicPr>
        <p:blipFill>
          <a:blip r:embed="rId5" cstate="print"/>
          <a:srcRect/>
          <a:stretch>
            <a:fillRect/>
          </a:stretch>
        </p:blipFill>
        <p:spPr bwMode="auto">
          <a:xfrm>
            <a:off x="2333625" y="136525"/>
            <a:ext cx="4475163" cy="6584950"/>
          </a:xfrm>
          <a:prstGeom prst="rect">
            <a:avLst/>
          </a:prstGeom>
          <a:noFill/>
        </p:spPr>
      </p:pic>
      <p:sp>
        <p:nvSpPr>
          <p:cNvPr id="996361" name="Oval 9"/>
          <p:cNvSpPr>
            <a:spLocks noChangeArrowheads="1"/>
          </p:cNvSpPr>
          <p:nvPr/>
        </p:nvSpPr>
        <p:spPr bwMode="auto">
          <a:xfrm>
            <a:off x="4454525" y="12922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62" name="Text Box 10"/>
          <p:cNvSpPr txBox="1">
            <a:spLocks noChangeArrowheads="1"/>
          </p:cNvSpPr>
          <p:nvPr/>
        </p:nvSpPr>
        <p:spPr bwMode="auto">
          <a:xfrm>
            <a:off x="2433638" y="214313"/>
            <a:ext cx="1601787" cy="838200"/>
          </a:xfrm>
          <a:prstGeom prst="rect">
            <a:avLst/>
          </a:prstGeom>
          <a:noFill/>
          <a:ln w="9525">
            <a:noFill/>
            <a:miter lim="800000"/>
            <a:headEnd/>
            <a:tailEnd/>
          </a:ln>
          <a:effectLst/>
        </p:spPr>
        <p:txBody>
          <a:bodyPr wrap="none" lIns="0" tIns="0" rIns="0" bIns="0"/>
          <a:lstStyle/>
          <a:p>
            <a:pPr algn="l">
              <a:lnSpc>
                <a:spcPct val="90000"/>
              </a:lnSpc>
            </a:pPr>
            <a:r>
              <a:rPr lang="en-US" sz="1800" b="1"/>
              <a:t>Egg cell</a:t>
            </a:r>
          </a:p>
          <a:p>
            <a:pPr algn="l">
              <a:lnSpc>
                <a:spcPct val="90000"/>
              </a:lnSpc>
            </a:pPr>
            <a:r>
              <a:rPr lang="en-US" sz="1800" b="1"/>
              <a:t>within ovarian</a:t>
            </a:r>
          </a:p>
          <a:p>
            <a:pPr algn="l">
              <a:lnSpc>
                <a:spcPct val="90000"/>
              </a:lnSpc>
            </a:pPr>
            <a:r>
              <a:rPr lang="en-US" sz="1800" b="1"/>
              <a:t>follicle</a:t>
            </a:r>
          </a:p>
        </p:txBody>
      </p:sp>
      <p:sp>
        <p:nvSpPr>
          <p:cNvPr id="996363" name="Text Box 11"/>
          <p:cNvSpPr txBox="1">
            <a:spLocks noChangeArrowheads="1"/>
          </p:cNvSpPr>
          <p:nvPr/>
        </p:nvSpPr>
        <p:spPr bwMode="auto">
          <a:xfrm>
            <a:off x="3049588" y="1081088"/>
            <a:ext cx="1392237" cy="231775"/>
          </a:xfrm>
          <a:prstGeom prst="rect">
            <a:avLst/>
          </a:prstGeom>
          <a:noFill/>
          <a:ln w="9525">
            <a:noFill/>
            <a:miter lim="800000"/>
            <a:headEnd/>
            <a:tailEnd/>
          </a:ln>
          <a:effectLst/>
        </p:spPr>
        <p:txBody>
          <a:bodyPr wrap="none" lIns="0" tIns="0" rIns="0" bIns="0"/>
          <a:lstStyle/>
          <a:p>
            <a:pPr algn="l">
              <a:lnSpc>
                <a:spcPct val="90000"/>
              </a:lnSpc>
            </a:pPr>
            <a:r>
              <a:rPr lang="en-US" sz="1800" b="1"/>
              <a:t>Follicle cells</a:t>
            </a:r>
          </a:p>
        </p:txBody>
      </p:sp>
      <p:sp>
        <p:nvSpPr>
          <p:cNvPr id="996364" name="Text Box 12"/>
          <p:cNvSpPr txBox="1">
            <a:spLocks noChangeArrowheads="1"/>
          </p:cNvSpPr>
          <p:nvPr/>
        </p:nvSpPr>
        <p:spPr bwMode="auto">
          <a:xfrm>
            <a:off x="2719388" y="2125663"/>
            <a:ext cx="823912" cy="498475"/>
          </a:xfrm>
          <a:prstGeom prst="rect">
            <a:avLst/>
          </a:prstGeom>
          <a:noFill/>
          <a:ln w="9525">
            <a:noFill/>
            <a:miter lim="800000"/>
            <a:headEnd/>
            <a:tailEnd/>
          </a:ln>
          <a:effectLst/>
        </p:spPr>
        <p:txBody>
          <a:bodyPr wrap="none" lIns="0" tIns="0" rIns="0" bIns="0"/>
          <a:lstStyle/>
          <a:p>
            <a:pPr algn="l">
              <a:lnSpc>
                <a:spcPct val="90000"/>
              </a:lnSpc>
            </a:pPr>
            <a:r>
              <a:rPr lang="en-US" sz="1800" b="1"/>
              <a:t>“Head”</a:t>
            </a:r>
          </a:p>
          <a:p>
            <a:pPr algn="l">
              <a:lnSpc>
                <a:spcPct val="90000"/>
              </a:lnSpc>
            </a:pPr>
            <a:r>
              <a:rPr lang="en-US" sz="1800" b="1"/>
              <a:t>mRNA</a:t>
            </a:r>
          </a:p>
        </p:txBody>
      </p:sp>
      <p:sp>
        <p:nvSpPr>
          <p:cNvPr id="996365" name="Text Box 13"/>
          <p:cNvSpPr txBox="1">
            <a:spLocks noChangeArrowheads="1"/>
          </p:cNvSpPr>
          <p:nvPr/>
        </p:nvSpPr>
        <p:spPr bwMode="auto">
          <a:xfrm>
            <a:off x="5751513" y="550863"/>
            <a:ext cx="817562" cy="504825"/>
          </a:xfrm>
          <a:prstGeom prst="rect">
            <a:avLst/>
          </a:prstGeom>
          <a:noFill/>
          <a:ln w="9525">
            <a:noFill/>
            <a:miter lim="800000"/>
            <a:headEnd/>
            <a:tailEnd/>
          </a:ln>
          <a:effectLst/>
        </p:spPr>
        <p:txBody>
          <a:bodyPr wrap="none" lIns="0" tIns="0" rIns="0" bIns="0"/>
          <a:lstStyle/>
          <a:p>
            <a:pPr algn="l">
              <a:lnSpc>
                <a:spcPct val="90000"/>
              </a:lnSpc>
            </a:pPr>
            <a:r>
              <a:rPr lang="en-US" sz="1800" b="1"/>
              <a:t>Protein</a:t>
            </a:r>
          </a:p>
          <a:p>
            <a:pPr algn="l">
              <a:lnSpc>
                <a:spcPct val="90000"/>
              </a:lnSpc>
            </a:pPr>
            <a:r>
              <a:rPr lang="en-US" sz="1800" b="1"/>
              <a:t>signal</a:t>
            </a:r>
          </a:p>
        </p:txBody>
      </p:sp>
      <p:sp>
        <p:nvSpPr>
          <p:cNvPr id="996366" name="Text Box 14"/>
          <p:cNvSpPr txBox="1">
            <a:spLocks noChangeArrowheads="1"/>
          </p:cNvSpPr>
          <p:nvPr/>
        </p:nvSpPr>
        <p:spPr bwMode="auto">
          <a:xfrm>
            <a:off x="5754688" y="201613"/>
            <a:ext cx="890587" cy="234950"/>
          </a:xfrm>
          <a:prstGeom prst="rect">
            <a:avLst/>
          </a:prstGeom>
          <a:noFill/>
          <a:ln w="9525">
            <a:noFill/>
            <a:miter lim="800000"/>
            <a:headEnd/>
            <a:tailEnd/>
          </a:ln>
          <a:effectLst/>
        </p:spPr>
        <p:txBody>
          <a:bodyPr wrap="none" lIns="0" tIns="0" rIns="0" bIns="0"/>
          <a:lstStyle/>
          <a:p>
            <a:pPr algn="l">
              <a:lnSpc>
                <a:spcPct val="90000"/>
              </a:lnSpc>
            </a:pPr>
            <a:r>
              <a:rPr lang="en-US" sz="1800" b="1"/>
              <a:t>Egg cell</a:t>
            </a:r>
          </a:p>
        </p:txBody>
      </p:sp>
      <p:sp>
        <p:nvSpPr>
          <p:cNvPr id="996367" name="Text Box 15"/>
          <p:cNvSpPr txBox="1">
            <a:spLocks noChangeArrowheads="1"/>
          </p:cNvSpPr>
          <p:nvPr/>
        </p:nvSpPr>
        <p:spPr bwMode="auto">
          <a:xfrm>
            <a:off x="4830763" y="1239838"/>
            <a:ext cx="1852612" cy="247650"/>
          </a:xfrm>
          <a:prstGeom prst="rect">
            <a:avLst/>
          </a:prstGeom>
          <a:noFill/>
          <a:ln w="9525">
            <a:noFill/>
            <a:miter lim="800000"/>
            <a:headEnd/>
            <a:tailEnd/>
          </a:ln>
          <a:effectLst/>
        </p:spPr>
        <p:txBody>
          <a:bodyPr wrap="none" lIns="0" tIns="0" rIns="0" bIns="0"/>
          <a:lstStyle/>
          <a:p>
            <a:pPr algn="l">
              <a:lnSpc>
                <a:spcPct val="90000"/>
              </a:lnSpc>
            </a:pPr>
            <a:r>
              <a:rPr lang="en-US" sz="1800" b="1"/>
              <a:t>Gene expression</a:t>
            </a:r>
          </a:p>
        </p:txBody>
      </p:sp>
      <p:sp>
        <p:nvSpPr>
          <p:cNvPr id="996368" name="Line 16"/>
          <p:cNvSpPr>
            <a:spLocks noChangeShapeType="1"/>
          </p:cNvSpPr>
          <p:nvPr/>
        </p:nvSpPr>
        <p:spPr bwMode="auto">
          <a:xfrm flipH="1">
            <a:off x="3854450" y="860425"/>
            <a:ext cx="244475" cy="263525"/>
          </a:xfrm>
          <a:prstGeom prst="line">
            <a:avLst/>
          </a:prstGeom>
          <a:noFill/>
          <a:ln w="25400">
            <a:solidFill>
              <a:schemeClr val="tx1"/>
            </a:solidFill>
            <a:round/>
            <a:headEnd/>
            <a:tailEnd/>
          </a:ln>
          <a:effectLst/>
        </p:spPr>
        <p:txBody>
          <a:bodyPr wrap="none" anchor="ctr"/>
          <a:lstStyle/>
          <a:p>
            <a:endParaRPr lang="en-US"/>
          </a:p>
        </p:txBody>
      </p:sp>
      <p:sp>
        <p:nvSpPr>
          <p:cNvPr id="996369" name="Line 17"/>
          <p:cNvSpPr>
            <a:spLocks noChangeShapeType="1"/>
          </p:cNvSpPr>
          <p:nvPr/>
        </p:nvSpPr>
        <p:spPr bwMode="auto">
          <a:xfrm flipV="1">
            <a:off x="3854450" y="952500"/>
            <a:ext cx="358775" cy="171450"/>
          </a:xfrm>
          <a:prstGeom prst="line">
            <a:avLst/>
          </a:prstGeom>
          <a:noFill/>
          <a:ln w="25400">
            <a:solidFill>
              <a:schemeClr val="tx1"/>
            </a:solidFill>
            <a:round/>
            <a:headEnd/>
            <a:tailEnd/>
          </a:ln>
          <a:effectLst/>
        </p:spPr>
        <p:txBody>
          <a:bodyPr wrap="none" anchor="ctr"/>
          <a:lstStyle/>
          <a:p>
            <a:endParaRPr lang="en-US"/>
          </a:p>
        </p:txBody>
      </p:sp>
      <p:sp>
        <p:nvSpPr>
          <p:cNvPr id="996370" name="Line 18"/>
          <p:cNvSpPr>
            <a:spLocks noChangeShapeType="1"/>
          </p:cNvSpPr>
          <p:nvPr/>
        </p:nvSpPr>
        <p:spPr bwMode="auto">
          <a:xfrm flipV="1">
            <a:off x="5133975" y="339725"/>
            <a:ext cx="590550" cy="320675"/>
          </a:xfrm>
          <a:prstGeom prst="line">
            <a:avLst/>
          </a:prstGeom>
          <a:noFill/>
          <a:ln w="25400">
            <a:solidFill>
              <a:schemeClr val="tx1"/>
            </a:solidFill>
            <a:round/>
            <a:headEnd/>
            <a:tailEnd/>
          </a:ln>
          <a:effectLst/>
        </p:spPr>
        <p:txBody>
          <a:bodyPr wrap="none" anchor="ctr"/>
          <a:lstStyle/>
          <a:p>
            <a:endParaRPr lang="en-US"/>
          </a:p>
        </p:txBody>
      </p:sp>
      <p:sp>
        <p:nvSpPr>
          <p:cNvPr id="996371" name="Line 19"/>
          <p:cNvSpPr>
            <a:spLocks noChangeShapeType="1"/>
          </p:cNvSpPr>
          <p:nvPr/>
        </p:nvSpPr>
        <p:spPr bwMode="auto">
          <a:xfrm flipV="1">
            <a:off x="5257800" y="698500"/>
            <a:ext cx="460375" cy="34925"/>
          </a:xfrm>
          <a:prstGeom prst="line">
            <a:avLst/>
          </a:prstGeom>
          <a:noFill/>
          <a:ln w="25400">
            <a:solidFill>
              <a:schemeClr val="tx1"/>
            </a:solidFill>
            <a:round/>
            <a:headEnd/>
            <a:tailEnd/>
          </a:ln>
          <a:effectLst/>
        </p:spPr>
        <p:txBody>
          <a:bodyPr wrap="none" anchor="ctr"/>
          <a:lstStyle/>
          <a:p>
            <a:endParaRPr lang="en-US"/>
          </a:p>
        </p:txBody>
      </p:sp>
      <p:sp>
        <p:nvSpPr>
          <p:cNvPr id="996372" name="Line 20"/>
          <p:cNvSpPr>
            <a:spLocks noChangeShapeType="1"/>
          </p:cNvSpPr>
          <p:nvPr/>
        </p:nvSpPr>
        <p:spPr bwMode="auto">
          <a:xfrm flipV="1">
            <a:off x="3460750" y="2133600"/>
            <a:ext cx="917575" cy="146050"/>
          </a:xfrm>
          <a:prstGeom prst="line">
            <a:avLst/>
          </a:prstGeom>
          <a:noFill/>
          <a:ln w="25400">
            <a:solidFill>
              <a:schemeClr val="tx1"/>
            </a:solidFill>
            <a:round/>
            <a:headEnd/>
            <a:tailEnd/>
          </a:ln>
          <a:effectLst/>
        </p:spPr>
        <p:txBody>
          <a:bodyPr wrap="none" anchor="ctr"/>
          <a:lstStyle/>
          <a:p>
            <a:endParaRPr lang="en-US"/>
          </a:p>
        </p:txBody>
      </p:sp>
      <p:sp>
        <p:nvSpPr>
          <p:cNvPr id="996373" name="Text Box 21"/>
          <p:cNvSpPr txBox="1">
            <a:spLocks noChangeArrowheads="1"/>
          </p:cNvSpPr>
          <p:nvPr/>
        </p:nvSpPr>
        <p:spPr bwMode="auto">
          <a:xfrm>
            <a:off x="4481513" y="1322388"/>
            <a:ext cx="109537"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1</a:t>
            </a:r>
          </a:p>
        </p:txBody>
      </p:sp>
      <p:sp>
        <p:nvSpPr>
          <p:cNvPr id="996374" name="Text Box 22"/>
          <p:cNvSpPr txBox="1">
            <a:spLocks noChangeArrowheads="1"/>
          </p:cNvSpPr>
          <p:nvPr/>
        </p:nvSpPr>
        <p:spPr bwMode="auto">
          <a:xfrm>
            <a:off x="4827588" y="2617788"/>
            <a:ext cx="1804987" cy="527050"/>
          </a:xfrm>
          <a:prstGeom prst="rect">
            <a:avLst/>
          </a:prstGeom>
          <a:noFill/>
          <a:ln w="9525">
            <a:noFill/>
            <a:miter lim="800000"/>
            <a:headEnd/>
            <a:tailEnd/>
          </a:ln>
          <a:effectLst/>
        </p:spPr>
        <p:txBody>
          <a:bodyPr wrap="none" lIns="0" tIns="0" rIns="0" bIns="0"/>
          <a:lstStyle/>
          <a:p>
            <a:pPr algn="l">
              <a:lnSpc>
                <a:spcPct val="90000"/>
              </a:lnSpc>
            </a:pPr>
            <a:r>
              <a:rPr lang="en-US" sz="1800" b="1"/>
              <a:t>Cascades of</a:t>
            </a:r>
          </a:p>
          <a:p>
            <a:pPr algn="l">
              <a:lnSpc>
                <a:spcPct val="90000"/>
              </a:lnSpc>
            </a:pPr>
            <a:r>
              <a:rPr lang="en-US" sz="1800" b="1"/>
              <a:t>gene expression</a:t>
            </a:r>
          </a:p>
        </p:txBody>
      </p:sp>
      <p:sp>
        <p:nvSpPr>
          <p:cNvPr id="996375" name="Oval 23"/>
          <p:cNvSpPr>
            <a:spLocks noChangeArrowheads="1"/>
          </p:cNvSpPr>
          <p:nvPr/>
        </p:nvSpPr>
        <p:spPr bwMode="auto">
          <a:xfrm>
            <a:off x="4479925" y="286385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76" name="Text Box 24"/>
          <p:cNvSpPr txBox="1">
            <a:spLocks noChangeArrowheads="1"/>
          </p:cNvSpPr>
          <p:nvPr/>
        </p:nvSpPr>
        <p:spPr bwMode="auto">
          <a:xfrm>
            <a:off x="4513263" y="2894013"/>
            <a:ext cx="109537"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2</a:t>
            </a:r>
          </a:p>
        </p:txBody>
      </p:sp>
      <p:sp>
        <p:nvSpPr>
          <p:cNvPr id="996377" name="Text Box 25"/>
          <p:cNvSpPr txBox="1">
            <a:spLocks noChangeArrowheads="1"/>
          </p:cNvSpPr>
          <p:nvPr/>
        </p:nvSpPr>
        <p:spPr bwMode="auto">
          <a:xfrm>
            <a:off x="2468563" y="3379788"/>
            <a:ext cx="1392237" cy="231775"/>
          </a:xfrm>
          <a:prstGeom prst="rect">
            <a:avLst/>
          </a:prstGeom>
          <a:noFill/>
          <a:ln w="9525">
            <a:noFill/>
            <a:miter lim="800000"/>
            <a:headEnd/>
            <a:tailEnd/>
          </a:ln>
          <a:effectLst/>
        </p:spPr>
        <p:txBody>
          <a:bodyPr wrap="none" lIns="0" tIns="0" rIns="0" bIns="0"/>
          <a:lstStyle/>
          <a:p>
            <a:pPr algn="l">
              <a:lnSpc>
                <a:spcPct val="90000"/>
              </a:lnSpc>
            </a:pPr>
            <a:r>
              <a:rPr lang="en-US" sz="1800" b="1"/>
              <a:t>Embryo</a:t>
            </a:r>
          </a:p>
        </p:txBody>
      </p:sp>
      <p:sp>
        <p:nvSpPr>
          <p:cNvPr id="996378" name="Text Box 26"/>
          <p:cNvSpPr txBox="1">
            <a:spLocks noChangeArrowheads="1"/>
          </p:cNvSpPr>
          <p:nvPr/>
        </p:nvSpPr>
        <p:spPr bwMode="auto">
          <a:xfrm>
            <a:off x="5675313" y="3498850"/>
            <a:ext cx="1077912" cy="495300"/>
          </a:xfrm>
          <a:prstGeom prst="rect">
            <a:avLst/>
          </a:prstGeom>
          <a:noFill/>
          <a:ln w="9525">
            <a:noFill/>
            <a:miter lim="800000"/>
            <a:headEnd/>
            <a:tailEnd/>
          </a:ln>
          <a:effectLst/>
        </p:spPr>
        <p:txBody>
          <a:bodyPr wrap="none" lIns="0" tIns="0" rIns="0" bIns="0"/>
          <a:lstStyle/>
          <a:p>
            <a:pPr algn="l">
              <a:lnSpc>
                <a:spcPct val="90000"/>
              </a:lnSpc>
            </a:pPr>
            <a:r>
              <a:rPr lang="en-US" sz="1800" b="1"/>
              <a:t>Body</a:t>
            </a:r>
          </a:p>
          <a:p>
            <a:pPr algn="l">
              <a:lnSpc>
                <a:spcPct val="90000"/>
              </a:lnSpc>
            </a:pPr>
            <a:r>
              <a:rPr lang="en-US" sz="1800" b="1"/>
              <a:t>segments</a:t>
            </a:r>
          </a:p>
        </p:txBody>
      </p:sp>
      <p:sp>
        <p:nvSpPr>
          <p:cNvPr id="996379" name="Text Box 27"/>
          <p:cNvSpPr txBox="1">
            <a:spLocks noChangeArrowheads="1"/>
          </p:cNvSpPr>
          <p:nvPr/>
        </p:nvSpPr>
        <p:spPr bwMode="auto">
          <a:xfrm>
            <a:off x="2474913" y="5235575"/>
            <a:ext cx="1392237" cy="231775"/>
          </a:xfrm>
          <a:prstGeom prst="rect">
            <a:avLst/>
          </a:prstGeom>
          <a:noFill/>
          <a:ln w="9525">
            <a:noFill/>
            <a:miter lim="800000"/>
            <a:headEnd/>
            <a:tailEnd/>
          </a:ln>
          <a:effectLst/>
        </p:spPr>
        <p:txBody>
          <a:bodyPr wrap="none" lIns="0" tIns="0" rIns="0" bIns="0"/>
          <a:lstStyle/>
          <a:p>
            <a:pPr algn="l">
              <a:lnSpc>
                <a:spcPct val="90000"/>
              </a:lnSpc>
            </a:pPr>
            <a:r>
              <a:rPr lang="en-US" sz="1800" b="1"/>
              <a:t>Adult fly</a:t>
            </a:r>
          </a:p>
        </p:txBody>
      </p:sp>
      <p:sp>
        <p:nvSpPr>
          <p:cNvPr id="996380" name="Text Box 28"/>
          <p:cNvSpPr txBox="1">
            <a:spLocks noChangeArrowheads="1"/>
          </p:cNvSpPr>
          <p:nvPr/>
        </p:nvSpPr>
        <p:spPr bwMode="auto">
          <a:xfrm>
            <a:off x="4814888" y="4756150"/>
            <a:ext cx="1852612" cy="247650"/>
          </a:xfrm>
          <a:prstGeom prst="rect">
            <a:avLst/>
          </a:prstGeom>
          <a:noFill/>
          <a:ln w="9525">
            <a:noFill/>
            <a:miter lim="800000"/>
            <a:headEnd/>
            <a:tailEnd/>
          </a:ln>
          <a:effectLst/>
        </p:spPr>
        <p:txBody>
          <a:bodyPr wrap="none" lIns="0" tIns="0" rIns="0" bIns="0"/>
          <a:lstStyle/>
          <a:p>
            <a:pPr algn="l">
              <a:lnSpc>
                <a:spcPct val="90000"/>
              </a:lnSpc>
            </a:pPr>
            <a:r>
              <a:rPr lang="en-US" sz="1800" b="1"/>
              <a:t>Gene expression</a:t>
            </a:r>
          </a:p>
        </p:txBody>
      </p:sp>
      <p:sp>
        <p:nvSpPr>
          <p:cNvPr id="996381" name="Oval 29"/>
          <p:cNvSpPr>
            <a:spLocks noChangeArrowheads="1"/>
          </p:cNvSpPr>
          <p:nvPr/>
        </p:nvSpPr>
        <p:spPr bwMode="auto">
          <a:xfrm>
            <a:off x="3100388" y="385445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82" name="Text Box 30"/>
          <p:cNvSpPr txBox="1">
            <a:spLocks noChangeArrowheads="1"/>
          </p:cNvSpPr>
          <p:nvPr/>
        </p:nvSpPr>
        <p:spPr bwMode="auto">
          <a:xfrm>
            <a:off x="3133725" y="3884613"/>
            <a:ext cx="109538"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3</a:t>
            </a:r>
          </a:p>
        </p:txBody>
      </p:sp>
      <p:sp>
        <p:nvSpPr>
          <p:cNvPr id="996383" name="Oval 31"/>
          <p:cNvSpPr>
            <a:spLocks noChangeArrowheads="1"/>
          </p:cNvSpPr>
          <p:nvPr/>
        </p:nvSpPr>
        <p:spPr bwMode="auto">
          <a:xfrm>
            <a:off x="3117850" y="5834063"/>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84" name="Text Box 32"/>
          <p:cNvSpPr txBox="1">
            <a:spLocks noChangeArrowheads="1"/>
          </p:cNvSpPr>
          <p:nvPr/>
        </p:nvSpPr>
        <p:spPr bwMode="auto">
          <a:xfrm>
            <a:off x="3151188" y="5864225"/>
            <a:ext cx="109537"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4</a:t>
            </a:r>
          </a:p>
        </p:txBody>
      </p:sp>
      <p:sp>
        <p:nvSpPr>
          <p:cNvPr id="996385" name="Line 33"/>
          <p:cNvSpPr>
            <a:spLocks noChangeShapeType="1"/>
          </p:cNvSpPr>
          <p:nvPr/>
        </p:nvSpPr>
        <p:spPr bwMode="auto">
          <a:xfrm flipV="1">
            <a:off x="5133975" y="3635375"/>
            <a:ext cx="514350" cy="406400"/>
          </a:xfrm>
          <a:prstGeom prst="line">
            <a:avLst/>
          </a:prstGeom>
          <a:noFill/>
          <a:ln w="25400">
            <a:solidFill>
              <a:schemeClr val="tx1"/>
            </a:solidFill>
            <a:round/>
            <a:headEnd/>
            <a:tailEnd/>
          </a:ln>
          <a:effectLst/>
        </p:spPr>
        <p:txBody>
          <a:bodyPr wrap="none" anchor="ctr"/>
          <a:lstStyle/>
          <a:p>
            <a:endParaRPr lang="en-US"/>
          </a:p>
        </p:txBody>
      </p:sp>
      <p:sp>
        <p:nvSpPr>
          <p:cNvPr id="996386" name="Line 34"/>
          <p:cNvSpPr>
            <a:spLocks noChangeShapeType="1"/>
          </p:cNvSpPr>
          <p:nvPr/>
        </p:nvSpPr>
        <p:spPr bwMode="auto">
          <a:xfrm flipH="1">
            <a:off x="5264150" y="3635375"/>
            <a:ext cx="384175" cy="4635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Rectangle 2"/>
          <p:cNvSpPr>
            <a:spLocks noGrp="1" noChangeArrowheads="1"/>
          </p:cNvSpPr>
          <p:nvPr>
            <p:ph type="title"/>
          </p:nvPr>
        </p:nvSpPr>
        <p:spPr>
          <a:xfrm>
            <a:off x="171450" y="158750"/>
            <a:ext cx="8621713" cy="1325563"/>
          </a:xfrm>
        </p:spPr>
        <p:txBody>
          <a:bodyPr/>
          <a:lstStyle/>
          <a:p>
            <a:pPr marL="914400" indent="-914400"/>
            <a:r>
              <a:rPr lang="en-US" sz="3200"/>
              <a:t>11.12 Signal transduction pathways convert messages received at the cell surface to responses within the cell </a:t>
            </a:r>
          </a:p>
        </p:txBody>
      </p:sp>
      <p:sp>
        <p:nvSpPr>
          <p:cNvPr id="998403" name="Rectangle 3"/>
          <p:cNvSpPr>
            <a:spLocks noGrp="1" noChangeArrowheads="1"/>
          </p:cNvSpPr>
          <p:nvPr>
            <p:ph type="body" idx="1"/>
          </p:nvPr>
        </p:nvSpPr>
        <p:spPr>
          <a:xfrm>
            <a:off x="47625" y="1746250"/>
            <a:ext cx="8412163" cy="4200525"/>
          </a:xfrm>
        </p:spPr>
        <p:txBody>
          <a:bodyPr/>
          <a:lstStyle/>
          <a:p>
            <a:pPr marL="457200" lvl="1" indent="-342900">
              <a:spcBef>
                <a:spcPct val="30000"/>
              </a:spcBef>
            </a:pPr>
            <a:r>
              <a:rPr lang="en-US" sz="2800" b="1"/>
              <a:t>Signal transduction pathway</a:t>
            </a:r>
            <a:r>
              <a:rPr lang="en-US" sz="2800"/>
              <a:t> is a series of molecular changes that converts a signal at the cell’s surface to a response within the cell</a:t>
            </a:r>
            <a:endParaRPr lang="en-US" sz="3200"/>
          </a:p>
          <a:p>
            <a:pPr marL="1144588" lvl="2" indent="-342900">
              <a:spcBef>
                <a:spcPct val="30000"/>
              </a:spcBef>
              <a:buFontTx/>
              <a:buChar char="–"/>
            </a:pPr>
            <a:r>
              <a:rPr lang="en-US" sz="2400"/>
              <a:t>Signal molecule is released by a signaling cell</a:t>
            </a:r>
          </a:p>
          <a:p>
            <a:pPr marL="1144588" lvl="2" indent="-342900">
              <a:spcBef>
                <a:spcPct val="30000"/>
              </a:spcBef>
              <a:buFontTx/>
              <a:buChar char="–"/>
            </a:pPr>
            <a:r>
              <a:rPr lang="en-US" sz="2400"/>
              <a:t>Signal molecule binds to a receptor on the surface of a target cell</a:t>
            </a:r>
            <a:r>
              <a:rPr lang="en-US" sz="2800"/>
              <a:t> </a:t>
            </a:r>
          </a:p>
          <a:p>
            <a:pPr marL="1144588" lvl="2" indent="-342900">
              <a:spcBef>
                <a:spcPct val="30000"/>
              </a:spcBef>
              <a:buFont typeface="Wingdings" pitchFamily="48" charset="2"/>
              <a:buNone/>
            </a:pPr>
            <a:endParaRPr lang="en-US"/>
          </a:p>
        </p:txBody>
      </p:sp>
      <p:sp>
        <p:nvSpPr>
          <p:cNvPr id="99840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98405"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99840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9840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Grp="1" noChangeArrowheads="1"/>
          </p:cNvSpPr>
          <p:nvPr>
            <p:ph type="title"/>
          </p:nvPr>
        </p:nvSpPr>
        <p:spPr>
          <a:xfrm>
            <a:off x="171450" y="158750"/>
            <a:ext cx="8621713" cy="1325563"/>
          </a:xfrm>
        </p:spPr>
        <p:txBody>
          <a:bodyPr/>
          <a:lstStyle/>
          <a:p>
            <a:pPr marL="914400" indent="-914400"/>
            <a:r>
              <a:rPr lang="en-US" sz="3200"/>
              <a:t>11.12 Signal transduction pathways convert messages received at the cell surface to responses within the cell </a:t>
            </a:r>
          </a:p>
        </p:txBody>
      </p:sp>
      <p:sp>
        <p:nvSpPr>
          <p:cNvPr id="1071107" name="Rectangle 3"/>
          <p:cNvSpPr>
            <a:spLocks noGrp="1" noChangeArrowheads="1"/>
          </p:cNvSpPr>
          <p:nvPr>
            <p:ph type="body" idx="1"/>
          </p:nvPr>
        </p:nvSpPr>
        <p:spPr>
          <a:xfrm>
            <a:off x="42863" y="1801813"/>
            <a:ext cx="8318500" cy="3251200"/>
          </a:xfrm>
        </p:spPr>
        <p:txBody>
          <a:bodyPr/>
          <a:lstStyle/>
          <a:p>
            <a:pPr marL="1144588" lvl="2" indent="-342900">
              <a:lnSpc>
                <a:spcPct val="90000"/>
              </a:lnSpc>
              <a:spcBef>
                <a:spcPct val="30000"/>
              </a:spcBef>
              <a:spcAft>
                <a:spcPct val="15000"/>
              </a:spcAft>
              <a:buFontTx/>
              <a:buChar char="–"/>
            </a:pPr>
            <a:r>
              <a:rPr lang="en-US" sz="2400"/>
              <a:t>Relay proteins are activated in a series of reactions</a:t>
            </a:r>
          </a:p>
          <a:p>
            <a:pPr marL="1144588" lvl="2" indent="-342900">
              <a:lnSpc>
                <a:spcPct val="90000"/>
              </a:lnSpc>
              <a:spcBef>
                <a:spcPct val="30000"/>
              </a:spcBef>
              <a:spcAft>
                <a:spcPct val="15000"/>
              </a:spcAft>
              <a:buFontTx/>
              <a:buChar char="–"/>
            </a:pPr>
            <a:r>
              <a:rPr lang="en-US" sz="2400"/>
              <a:t>A transcription factor is activated and enters the nucleus</a:t>
            </a:r>
          </a:p>
          <a:p>
            <a:pPr marL="1144588" lvl="2" indent="-342900">
              <a:lnSpc>
                <a:spcPct val="90000"/>
              </a:lnSpc>
              <a:spcBef>
                <a:spcPct val="30000"/>
              </a:spcBef>
              <a:spcAft>
                <a:spcPct val="15000"/>
              </a:spcAft>
              <a:buFontTx/>
              <a:buChar char="–"/>
            </a:pPr>
            <a:r>
              <a:rPr lang="en-US" sz="2400"/>
              <a:t>Specific genes are transcribed to initiate a cellular response</a:t>
            </a:r>
            <a:endParaRPr lang="en-US" sz="1800"/>
          </a:p>
        </p:txBody>
      </p:sp>
      <p:sp>
        <p:nvSpPr>
          <p:cNvPr id="10711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71109"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107111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7111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50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02504" name="Picture 8" descr="11_12SignalTransduction-U"/>
          <p:cNvPicPr>
            <a:picLocks noChangeAspect="1" noChangeArrowheads="1"/>
          </p:cNvPicPr>
          <p:nvPr/>
        </p:nvPicPr>
        <p:blipFill>
          <a:blip r:embed="rId5" cstate="print"/>
          <a:srcRect/>
          <a:stretch>
            <a:fillRect/>
          </a:stretch>
        </p:blipFill>
        <p:spPr bwMode="auto">
          <a:xfrm>
            <a:off x="2382838" y="136525"/>
            <a:ext cx="4376737" cy="6584950"/>
          </a:xfrm>
          <a:prstGeom prst="rect">
            <a:avLst/>
          </a:prstGeom>
          <a:noFill/>
        </p:spPr>
      </p:pic>
      <p:sp>
        <p:nvSpPr>
          <p:cNvPr id="1002505" name="Text Box 9"/>
          <p:cNvSpPr txBox="1">
            <a:spLocks noChangeArrowheads="1"/>
          </p:cNvSpPr>
          <p:nvPr/>
        </p:nvSpPr>
        <p:spPr bwMode="auto">
          <a:xfrm>
            <a:off x="2647950" y="222250"/>
            <a:ext cx="1287463" cy="185738"/>
          </a:xfrm>
          <a:prstGeom prst="rect">
            <a:avLst/>
          </a:prstGeom>
          <a:noFill/>
          <a:ln w="9525">
            <a:noFill/>
            <a:miter lim="800000"/>
            <a:headEnd/>
            <a:tailEnd/>
          </a:ln>
          <a:effectLst/>
        </p:spPr>
        <p:txBody>
          <a:bodyPr wrap="none" lIns="0" tIns="0" rIns="0" bIns="0"/>
          <a:lstStyle/>
          <a:p>
            <a:pPr algn="l">
              <a:lnSpc>
                <a:spcPct val="90000"/>
              </a:lnSpc>
            </a:pPr>
            <a:r>
              <a:rPr lang="en-US" sz="1500" b="1"/>
              <a:t>Signaling cell</a:t>
            </a:r>
          </a:p>
        </p:txBody>
      </p:sp>
      <p:sp>
        <p:nvSpPr>
          <p:cNvPr id="1002506" name="Text Box 10"/>
          <p:cNvSpPr txBox="1">
            <a:spLocks noChangeArrowheads="1"/>
          </p:cNvSpPr>
          <p:nvPr/>
        </p:nvSpPr>
        <p:spPr bwMode="auto">
          <a:xfrm>
            <a:off x="3052763" y="4519613"/>
            <a:ext cx="430212" cy="188912"/>
          </a:xfrm>
          <a:prstGeom prst="rect">
            <a:avLst/>
          </a:prstGeom>
          <a:noFill/>
          <a:ln w="9525">
            <a:noFill/>
            <a:miter lim="800000"/>
            <a:headEnd/>
            <a:tailEnd/>
          </a:ln>
          <a:effectLst/>
        </p:spPr>
        <p:txBody>
          <a:bodyPr wrap="none" lIns="0" tIns="0" rIns="0" bIns="0"/>
          <a:lstStyle/>
          <a:p>
            <a:pPr algn="l">
              <a:lnSpc>
                <a:spcPct val="90000"/>
              </a:lnSpc>
            </a:pPr>
            <a:r>
              <a:rPr lang="en-US" sz="1500" b="1"/>
              <a:t>DNA</a:t>
            </a:r>
          </a:p>
        </p:txBody>
      </p:sp>
      <p:sp>
        <p:nvSpPr>
          <p:cNvPr id="1002507" name="Text Box 11"/>
          <p:cNvSpPr txBox="1">
            <a:spLocks noChangeArrowheads="1"/>
          </p:cNvSpPr>
          <p:nvPr/>
        </p:nvSpPr>
        <p:spPr bwMode="auto">
          <a:xfrm>
            <a:off x="3336925" y="4021138"/>
            <a:ext cx="747713" cy="182562"/>
          </a:xfrm>
          <a:prstGeom prst="rect">
            <a:avLst/>
          </a:prstGeom>
          <a:noFill/>
          <a:ln w="9525">
            <a:noFill/>
            <a:miter lim="800000"/>
            <a:headEnd/>
            <a:tailEnd/>
          </a:ln>
          <a:effectLst/>
        </p:spPr>
        <p:txBody>
          <a:bodyPr wrap="none" lIns="0" tIns="0" rIns="0" bIns="0"/>
          <a:lstStyle/>
          <a:p>
            <a:pPr algn="l">
              <a:lnSpc>
                <a:spcPct val="90000"/>
              </a:lnSpc>
            </a:pPr>
            <a:r>
              <a:rPr lang="en-US" sz="1500" b="1"/>
              <a:t>Nucleus</a:t>
            </a:r>
          </a:p>
        </p:txBody>
      </p:sp>
      <p:sp>
        <p:nvSpPr>
          <p:cNvPr id="1002508" name="Text Box 12"/>
          <p:cNvSpPr txBox="1">
            <a:spLocks noChangeArrowheads="1"/>
          </p:cNvSpPr>
          <p:nvPr/>
        </p:nvSpPr>
        <p:spPr bwMode="auto">
          <a:xfrm>
            <a:off x="2994025" y="2967038"/>
            <a:ext cx="1160463" cy="661987"/>
          </a:xfrm>
          <a:prstGeom prst="rect">
            <a:avLst/>
          </a:prstGeom>
          <a:noFill/>
          <a:ln w="9525">
            <a:noFill/>
            <a:miter lim="800000"/>
            <a:headEnd/>
            <a:tailEnd/>
          </a:ln>
          <a:effectLst/>
        </p:spPr>
        <p:txBody>
          <a:bodyPr wrap="none" lIns="0" tIns="0" rIns="0" bIns="0"/>
          <a:lstStyle/>
          <a:p>
            <a:pPr algn="l">
              <a:lnSpc>
                <a:spcPct val="90000"/>
              </a:lnSpc>
            </a:pPr>
            <a:r>
              <a:rPr lang="en-US" sz="1500" b="1"/>
              <a:t>Transcription</a:t>
            </a:r>
          </a:p>
          <a:p>
            <a:pPr algn="l">
              <a:lnSpc>
                <a:spcPct val="90000"/>
              </a:lnSpc>
            </a:pPr>
            <a:r>
              <a:rPr lang="en-US" sz="1500" b="1"/>
              <a:t>factor</a:t>
            </a:r>
          </a:p>
          <a:p>
            <a:pPr algn="l">
              <a:lnSpc>
                <a:spcPct val="90000"/>
              </a:lnSpc>
            </a:pPr>
            <a:r>
              <a:rPr lang="en-US" sz="1500" b="1"/>
              <a:t>(activated)</a:t>
            </a:r>
          </a:p>
        </p:txBody>
      </p:sp>
      <p:sp>
        <p:nvSpPr>
          <p:cNvPr id="1002509" name="Text Box 13"/>
          <p:cNvSpPr txBox="1">
            <a:spLocks noChangeArrowheads="1"/>
          </p:cNvSpPr>
          <p:nvPr/>
        </p:nvSpPr>
        <p:spPr bwMode="auto">
          <a:xfrm>
            <a:off x="4541838" y="490538"/>
            <a:ext cx="890587" cy="379412"/>
          </a:xfrm>
          <a:prstGeom prst="rect">
            <a:avLst/>
          </a:prstGeom>
          <a:noFill/>
          <a:ln w="9525">
            <a:noFill/>
            <a:miter lim="800000"/>
            <a:headEnd/>
            <a:tailEnd/>
          </a:ln>
          <a:effectLst/>
        </p:spPr>
        <p:txBody>
          <a:bodyPr wrap="none" lIns="0" tIns="0" rIns="0" bIns="0"/>
          <a:lstStyle/>
          <a:p>
            <a:pPr algn="l">
              <a:lnSpc>
                <a:spcPct val="90000"/>
              </a:lnSpc>
            </a:pPr>
            <a:r>
              <a:rPr lang="en-US" sz="1500" b="1"/>
              <a:t>Signaling </a:t>
            </a:r>
          </a:p>
          <a:p>
            <a:pPr algn="l">
              <a:lnSpc>
                <a:spcPct val="90000"/>
              </a:lnSpc>
            </a:pPr>
            <a:r>
              <a:rPr lang="en-US" sz="1500" b="1"/>
              <a:t>molecule</a:t>
            </a:r>
          </a:p>
        </p:txBody>
      </p:sp>
      <p:sp>
        <p:nvSpPr>
          <p:cNvPr id="1002510" name="Text Box 14"/>
          <p:cNvSpPr txBox="1">
            <a:spLocks noChangeArrowheads="1"/>
          </p:cNvSpPr>
          <p:nvPr/>
        </p:nvSpPr>
        <p:spPr bwMode="auto">
          <a:xfrm>
            <a:off x="5732463" y="712788"/>
            <a:ext cx="985837" cy="407987"/>
          </a:xfrm>
          <a:prstGeom prst="rect">
            <a:avLst/>
          </a:prstGeom>
          <a:noFill/>
          <a:ln w="9525">
            <a:noFill/>
            <a:miter lim="800000"/>
            <a:headEnd/>
            <a:tailEnd/>
          </a:ln>
          <a:effectLst/>
        </p:spPr>
        <p:txBody>
          <a:bodyPr wrap="none" lIns="0" tIns="0" rIns="0" bIns="0"/>
          <a:lstStyle/>
          <a:p>
            <a:pPr algn="l">
              <a:lnSpc>
                <a:spcPct val="90000"/>
              </a:lnSpc>
            </a:pPr>
            <a:r>
              <a:rPr lang="en-US" sz="1500" b="1"/>
              <a:t>Plasma</a:t>
            </a:r>
          </a:p>
          <a:p>
            <a:pPr algn="l">
              <a:lnSpc>
                <a:spcPct val="90000"/>
              </a:lnSpc>
            </a:pPr>
            <a:r>
              <a:rPr lang="en-US" sz="1500" b="1"/>
              <a:t>membrane</a:t>
            </a:r>
          </a:p>
        </p:txBody>
      </p:sp>
      <p:sp>
        <p:nvSpPr>
          <p:cNvPr id="1002511" name="Text Box 15"/>
          <p:cNvSpPr txBox="1">
            <a:spLocks noChangeArrowheads="1"/>
          </p:cNvSpPr>
          <p:nvPr/>
        </p:nvSpPr>
        <p:spPr bwMode="auto">
          <a:xfrm>
            <a:off x="4792663" y="944563"/>
            <a:ext cx="852487" cy="427037"/>
          </a:xfrm>
          <a:prstGeom prst="rect">
            <a:avLst/>
          </a:prstGeom>
          <a:noFill/>
          <a:ln w="9525">
            <a:noFill/>
            <a:miter lim="800000"/>
            <a:headEnd/>
            <a:tailEnd/>
          </a:ln>
          <a:effectLst/>
        </p:spPr>
        <p:txBody>
          <a:bodyPr wrap="none" lIns="0" tIns="0" rIns="0" bIns="0"/>
          <a:lstStyle/>
          <a:p>
            <a:pPr algn="l">
              <a:lnSpc>
                <a:spcPct val="90000"/>
              </a:lnSpc>
            </a:pPr>
            <a:r>
              <a:rPr lang="en-US" sz="1500" b="1"/>
              <a:t>Receptor</a:t>
            </a:r>
          </a:p>
          <a:p>
            <a:pPr algn="l">
              <a:lnSpc>
                <a:spcPct val="90000"/>
              </a:lnSpc>
            </a:pPr>
            <a:r>
              <a:rPr lang="en-US" sz="1500" b="1"/>
              <a:t>protein</a:t>
            </a:r>
          </a:p>
        </p:txBody>
      </p:sp>
      <p:sp>
        <p:nvSpPr>
          <p:cNvPr id="1002512" name="Text Box 16"/>
          <p:cNvSpPr txBox="1">
            <a:spLocks noChangeArrowheads="1"/>
          </p:cNvSpPr>
          <p:nvPr/>
        </p:nvSpPr>
        <p:spPr bwMode="auto">
          <a:xfrm>
            <a:off x="5178425" y="2322513"/>
            <a:ext cx="798513" cy="430212"/>
          </a:xfrm>
          <a:prstGeom prst="rect">
            <a:avLst/>
          </a:prstGeom>
          <a:noFill/>
          <a:ln w="9525">
            <a:noFill/>
            <a:miter lim="800000"/>
            <a:headEnd/>
            <a:tailEnd/>
          </a:ln>
          <a:effectLst/>
        </p:spPr>
        <p:txBody>
          <a:bodyPr wrap="none" lIns="0" tIns="0" rIns="0" bIns="0"/>
          <a:lstStyle/>
          <a:p>
            <a:pPr algn="l">
              <a:lnSpc>
                <a:spcPct val="90000"/>
              </a:lnSpc>
            </a:pPr>
            <a:r>
              <a:rPr lang="en-US" sz="1500" b="1"/>
              <a:t>Relay</a:t>
            </a:r>
          </a:p>
          <a:p>
            <a:pPr algn="l">
              <a:lnSpc>
                <a:spcPct val="90000"/>
              </a:lnSpc>
            </a:pPr>
            <a:r>
              <a:rPr lang="en-US" sz="1500" b="1"/>
              <a:t>proteins</a:t>
            </a:r>
          </a:p>
        </p:txBody>
      </p:sp>
      <p:sp>
        <p:nvSpPr>
          <p:cNvPr id="1002513" name="Text Box 17"/>
          <p:cNvSpPr txBox="1">
            <a:spLocks noChangeArrowheads="1"/>
          </p:cNvSpPr>
          <p:nvPr/>
        </p:nvSpPr>
        <p:spPr bwMode="auto">
          <a:xfrm>
            <a:off x="4489450" y="4894263"/>
            <a:ext cx="1287463" cy="185737"/>
          </a:xfrm>
          <a:prstGeom prst="rect">
            <a:avLst/>
          </a:prstGeom>
          <a:noFill/>
          <a:ln w="9525">
            <a:noFill/>
            <a:miter lim="800000"/>
            <a:headEnd/>
            <a:tailEnd/>
          </a:ln>
          <a:effectLst/>
        </p:spPr>
        <p:txBody>
          <a:bodyPr wrap="none" lIns="0" tIns="0" rIns="0" bIns="0"/>
          <a:lstStyle/>
          <a:p>
            <a:pPr algn="l">
              <a:lnSpc>
                <a:spcPct val="90000"/>
              </a:lnSpc>
            </a:pPr>
            <a:r>
              <a:rPr lang="en-US" sz="1500" b="1"/>
              <a:t>Transcription</a:t>
            </a:r>
          </a:p>
        </p:txBody>
      </p:sp>
      <p:sp>
        <p:nvSpPr>
          <p:cNvPr id="1002514" name="Text Box 18"/>
          <p:cNvSpPr txBox="1">
            <a:spLocks noChangeArrowheads="1"/>
          </p:cNvSpPr>
          <p:nvPr/>
        </p:nvSpPr>
        <p:spPr bwMode="auto">
          <a:xfrm>
            <a:off x="3743325" y="4973638"/>
            <a:ext cx="588963" cy="188912"/>
          </a:xfrm>
          <a:prstGeom prst="rect">
            <a:avLst/>
          </a:prstGeom>
          <a:noFill/>
          <a:ln w="9525">
            <a:noFill/>
            <a:miter lim="800000"/>
            <a:headEnd/>
            <a:tailEnd/>
          </a:ln>
          <a:effectLst/>
        </p:spPr>
        <p:txBody>
          <a:bodyPr wrap="none" lIns="0" tIns="0" rIns="0" bIns="0"/>
          <a:lstStyle/>
          <a:p>
            <a:pPr algn="l">
              <a:lnSpc>
                <a:spcPct val="90000"/>
              </a:lnSpc>
            </a:pPr>
            <a:r>
              <a:rPr lang="en-US" sz="1500" b="1"/>
              <a:t>mRNA</a:t>
            </a:r>
          </a:p>
        </p:txBody>
      </p:sp>
      <p:sp>
        <p:nvSpPr>
          <p:cNvPr id="1002515" name="Text Box 19"/>
          <p:cNvSpPr txBox="1">
            <a:spLocks noChangeArrowheads="1"/>
          </p:cNvSpPr>
          <p:nvPr/>
        </p:nvSpPr>
        <p:spPr bwMode="auto">
          <a:xfrm>
            <a:off x="6062663" y="5253038"/>
            <a:ext cx="681037" cy="420687"/>
          </a:xfrm>
          <a:prstGeom prst="rect">
            <a:avLst/>
          </a:prstGeom>
          <a:noFill/>
          <a:ln w="9525">
            <a:noFill/>
            <a:miter lim="800000"/>
            <a:headEnd/>
            <a:tailEnd/>
          </a:ln>
          <a:effectLst/>
        </p:spPr>
        <p:txBody>
          <a:bodyPr wrap="none" lIns="0" tIns="0" rIns="0" bIns="0"/>
          <a:lstStyle/>
          <a:p>
            <a:pPr algn="l">
              <a:lnSpc>
                <a:spcPct val="90000"/>
              </a:lnSpc>
            </a:pPr>
            <a:r>
              <a:rPr lang="en-US" sz="1500" b="1"/>
              <a:t>New</a:t>
            </a:r>
          </a:p>
          <a:p>
            <a:pPr algn="l">
              <a:lnSpc>
                <a:spcPct val="90000"/>
              </a:lnSpc>
            </a:pPr>
            <a:r>
              <a:rPr lang="en-US" sz="1500" b="1"/>
              <a:t>protein</a:t>
            </a:r>
          </a:p>
        </p:txBody>
      </p:sp>
      <p:sp>
        <p:nvSpPr>
          <p:cNvPr id="1002516" name="Text Box 20"/>
          <p:cNvSpPr txBox="1">
            <a:spLocks noChangeArrowheads="1"/>
          </p:cNvSpPr>
          <p:nvPr/>
        </p:nvSpPr>
        <p:spPr bwMode="auto">
          <a:xfrm>
            <a:off x="5397500" y="6142038"/>
            <a:ext cx="1287463" cy="185737"/>
          </a:xfrm>
          <a:prstGeom prst="rect">
            <a:avLst/>
          </a:prstGeom>
          <a:noFill/>
          <a:ln w="9525">
            <a:noFill/>
            <a:miter lim="800000"/>
            <a:headEnd/>
            <a:tailEnd/>
          </a:ln>
          <a:effectLst/>
        </p:spPr>
        <p:txBody>
          <a:bodyPr wrap="none" lIns="0" tIns="0" rIns="0" bIns="0"/>
          <a:lstStyle/>
          <a:p>
            <a:pPr algn="l">
              <a:lnSpc>
                <a:spcPct val="90000"/>
              </a:lnSpc>
            </a:pPr>
            <a:r>
              <a:rPr lang="en-US" sz="1500" b="1"/>
              <a:t>Translation</a:t>
            </a:r>
          </a:p>
        </p:txBody>
      </p:sp>
      <p:sp>
        <p:nvSpPr>
          <p:cNvPr id="1002517" name="Text Box 21"/>
          <p:cNvSpPr txBox="1">
            <a:spLocks noChangeArrowheads="1"/>
          </p:cNvSpPr>
          <p:nvPr/>
        </p:nvSpPr>
        <p:spPr bwMode="auto">
          <a:xfrm>
            <a:off x="2647950" y="1965325"/>
            <a:ext cx="1027113" cy="233363"/>
          </a:xfrm>
          <a:prstGeom prst="rect">
            <a:avLst/>
          </a:prstGeom>
          <a:noFill/>
          <a:ln w="9525">
            <a:noFill/>
            <a:miter lim="800000"/>
            <a:headEnd/>
            <a:tailEnd/>
          </a:ln>
          <a:effectLst/>
        </p:spPr>
        <p:txBody>
          <a:bodyPr wrap="none" lIns="0" tIns="0" rIns="0" bIns="0"/>
          <a:lstStyle/>
          <a:p>
            <a:pPr algn="l">
              <a:lnSpc>
                <a:spcPct val="90000"/>
              </a:lnSpc>
            </a:pPr>
            <a:r>
              <a:rPr lang="en-US" sz="1500" b="1"/>
              <a:t>Target cell</a:t>
            </a:r>
          </a:p>
        </p:txBody>
      </p:sp>
      <p:sp>
        <p:nvSpPr>
          <p:cNvPr id="1002518" name="Oval 22"/>
          <p:cNvSpPr>
            <a:spLocks noChangeArrowheads="1"/>
          </p:cNvSpPr>
          <p:nvPr/>
        </p:nvSpPr>
        <p:spPr bwMode="auto">
          <a:xfrm>
            <a:off x="3994150" y="104775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02519" name="Text Box 23"/>
          <p:cNvSpPr txBox="1">
            <a:spLocks noChangeArrowheads="1"/>
          </p:cNvSpPr>
          <p:nvPr/>
        </p:nvSpPr>
        <p:spPr bwMode="auto">
          <a:xfrm>
            <a:off x="4035425" y="1066800"/>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2</a:t>
            </a:r>
          </a:p>
        </p:txBody>
      </p:sp>
      <p:sp>
        <p:nvSpPr>
          <p:cNvPr id="1002520" name="Oval 24"/>
          <p:cNvSpPr>
            <a:spLocks noChangeArrowheads="1"/>
          </p:cNvSpPr>
          <p:nvPr/>
        </p:nvSpPr>
        <p:spPr bwMode="auto">
          <a:xfrm>
            <a:off x="3095625" y="7588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02521" name="Text Box 25"/>
          <p:cNvSpPr txBox="1">
            <a:spLocks noChangeArrowheads="1"/>
          </p:cNvSpPr>
          <p:nvPr/>
        </p:nvSpPr>
        <p:spPr bwMode="auto">
          <a:xfrm>
            <a:off x="3136900" y="777875"/>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1</a:t>
            </a:r>
          </a:p>
        </p:txBody>
      </p:sp>
      <p:sp>
        <p:nvSpPr>
          <p:cNvPr id="1002522" name="Line 26"/>
          <p:cNvSpPr>
            <a:spLocks noChangeShapeType="1"/>
          </p:cNvSpPr>
          <p:nvPr/>
        </p:nvSpPr>
        <p:spPr bwMode="auto">
          <a:xfrm flipV="1">
            <a:off x="4235450" y="612775"/>
            <a:ext cx="288925" cy="200025"/>
          </a:xfrm>
          <a:prstGeom prst="line">
            <a:avLst/>
          </a:prstGeom>
          <a:noFill/>
          <a:ln w="25400">
            <a:solidFill>
              <a:schemeClr val="tx1"/>
            </a:solidFill>
            <a:round/>
            <a:headEnd/>
            <a:tailEnd/>
          </a:ln>
          <a:effectLst/>
        </p:spPr>
        <p:txBody>
          <a:bodyPr wrap="none" anchor="ctr"/>
          <a:lstStyle/>
          <a:p>
            <a:endParaRPr lang="en-US"/>
          </a:p>
        </p:txBody>
      </p:sp>
      <p:sp>
        <p:nvSpPr>
          <p:cNvPr id="1002523" name="Line 27"/>
          <p:cNvSpPr>
            <a:spLocks noChangeShapeType="1"/>
          </p:cNvSpPr>
          <p:nvPr/>
        </p:nvSpPr>
        <p:spPr bwMode="auto">
          <a:xfrm flipV="1">
            <a:off x="4530725" y="1060450"/>
            <a:ext cx="238125" cy="254000"/>
          </a:xfrm>
          <a:prstGeom prst="line">
            <a:avLst/>
          </a:prstGeom>
          <a:noFill/>
          <a:ln w="25400">
            <a:solidFill>
              <a:schemeClr val="tx1"/>
            </a:solidFill>
            <a:round/>
            <a:headEnd/>
            <a:tailEnd/>
          </a:ln>
          <a:effectLst/>
        </p:spPr>
        <p:txBody>
          <a:bodyPr wrap="none" anchor="ctr"/>
          <a:lstStyle/>
          <a:p>
            <a:endParaRPr lang="en-US"/>
          </a:p>
        </p:txBody>
      </p:sp>
      <p:sp>
        <p:nvSpPr>
          <p:cNvPr id="1002524" name="Line 28"/>
          <p:cNvSpPr>
            <a:spLocks noChangeShapeType="1"/>
          </p:cNvSpPr>
          <p:nvPr/>
        </p:nvSpPr>
        <p:spPr bwMode="auto">
          <a:xfrm flipV="1">
            <a:off x="6162675" y="1117600"/>
            <a:ext cx="0" cy="536575"/>
          </a:xfrm>
          <a:prstGeom prst="line">
            <a:avLst/>
          </a:prstGeom>
          <a:noFill/>
          <a:ln w="25400">
            <a:solidFill>
              <a:schemeClr val="tx1"/>
            </a:solidFill>
            <a:round/>
            <a:headEnd/>
            <a:tailEnd/>
          </a:ln>
          <a:effectLst/>
        </p:spPr>
        <p:txBody>
          <a:bodyPr wrap="none" anchor="ctr"/>
          <a:lstStyle/>
          <a:p>
            <a:endParaRPr lang="en-US"/>
          </a:p>
        </p:txBody>
      </p:sp>
      <p:sp>
        <p:nvSpPr>
          <p:cNvPr id="1002525" name="Line 29"/>
          <p:cNvSpPr>
            <a:spLocks noChangeShapeType="1"/>
          </p:cNvSpPr>
          <p:nvPr/>
        </p:nvSpPr>
        <p:spPr bwMode="auto">
          <a:xfrm>
            <a:off x="4454525" y="1949450"/>
            <a:ext cx="704850" cy="511175"/>
          </a:xfrm>
          <a:prstGeom prst="line">
            <a:avLst/>
          </a:prstGeom>
          <a:noFill/>
          <a:ln w="25400">
            <a:solidFill>
              <a:schemeClr val="tx1"/>
            </a:solidFill>
            <a:round/>
            <a:headEnd/>
            <a:tailEnd/>
          </a:ln>
          <a:effectLst/>
        </p:spPr>
        <p:txBody>
          <a:bodyPr wrap="none" anchor="ctr"/>
          <a:lstStyle/>
          <a:p>
            <a:endParaRPr lang="en-US"/>
          </a:p>
        </p:txBody>
      </p:sp>
      <p:sp>
        <p:nvSpPr>
          <p:cNvPr id="1002526" name="Line 30"/>
          <p:cNvSpPr>
            <a:spLocks noChangeShapeType="1"/>
          </p:cNvSpPr>
          <p:nvPr/>
        </p:nvSpPr>
        <p:spPr bwMode="auto">
          <a:xfrm flipH="1">
            <a:off x="4502150" y="2447925"/>
            <a:ext cx="657225" cy="469900"/>
          </a:xfrm>
          <a:prstGeom prst="line">
            <a:avLst/>
          </a:prstGeom>
          <a:noFill/>
          <a:ln w="25400">
            <a:solidFill>
              <a:schemeClr val="tx1"/>
            </a:solidFill>
            <a:round/>
            <a:headEnd/>
            <a:tailEnd/>
          </a:ln>
          <a:effectLst/>
        </p:spPr>
        <p:txBody>
          <a:bodyPr wrap="none" anchor="ctr"/>
          <a:lstStyle/>
          <a:p>
            <a:endParaRPr lang="en-US"/>
          </a:p>
        </p:txBody>
      </p:sp>
      <p:sp>
        <p:nvSpPr>
          <p:cNvPr id="1002527" name="Line 31"/>
          <p:cNvSpPr>
            <a:spLocks noChangeShapeType="1"/>
          </p:cNvSpPr>
          <p:nvPr/>
        </p:nvSpPr>
        <p:spPr bwMode="auto">
          <a:xfrm flipH="1" flipV="1">
            <a:off x="4568825" y="2393950"/>
            <a:ext cx="581025" cy="60325"/>
          </a:xfrm>
          <a:prstGeom prst="line">
            <a:avLst/>
          </a:prstGeom>
          <a:noFill/>
          <a:ln w="25400">
            <a:solidFill>
              <a:schemeClr val="tx1"/>
            </a:solidFill>
            <a:round/>
            <a:headEnd/>
            <a:tailEnd/>
          </a:ln>
          <a:effectLst/>
        </p:spPr>
        <p:txBody>
          <a:bodyPr wrap="none" anchor="ctr"/>
          <a:lstStyle/>
          <a:p>
            <a:endParaRPr lang="en-US"/>
          </a:p>
        </p:txBody>
      </p:sp>
      <p:sp>
        <p:nvSpPr>
          <p:cNvPr id="1002528" name="Oval 32"/>
          <p:cNvSpPr>
            <a:spLocks noChangeArrowheads="1"/>
          </p:cNvSpPr>
          <p:nvPr/>
        </p:nvSpPr>
        <p:spPr bwMode="auto">
          <a:xfrm>
            <a:off x="4737100" y="139700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02529" name="Text Box 33"/>
          <p:cNvSpPr txBox="1">
            <a:spLocks noChangeArrowheads="1"/>
          </p:cNvSpPr>
          <p:nvPr/>
        </p:nvSpPr>
        <p:spPr bwMode="auto">
          <a:xfrm>
            <a:off x="4778375" y="1416050"/>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3</a:t>
            </a:r>
          </a:p>
        </p:txBody>
      </p:sp>
      <p:sp>
        <p:nvSpPr>
          <p:cNvPr id="1002530" name="Oval 34"/>
          <p:cNvSpPr>
            <a:spLocks noChangeArrowheads="1"/>
          </p:cNvSpPr>
          <p:nvPr/>
        </p:nvSpPr>
        <p:spPr bwMode="auto">
          <a:xfrm>
            <a:off x="4613275" y="303530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02531" name="Text Box 35"/>
          <p:cNvSpPr txBox="1">
            <a:spLocks noChangeArrowheads="1"/>
          </p:cNvSpPr>
          <p:nvPr/>
        </p:nvSpPr>
        <p:spPr bwMode="auto">
          <a:xfrm>
            <a:off x="4651375" y="3054350"/>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4</a:t>
            </a:r>
          </a:p>
        </p:txBody>
      </p:sp>
      <p:sp>
        <p:nvSpPr>
          <p:cNvPr id="1002532" name="Oval 36"/>
          <p:cNvSpPr>
            <a:spLocks noChangeArrowheads="1"/>
          </p:cNvSpPr>
          <p:nvPr/>
        </p:nvSpPr>
        <p:spPr bwMode="auto">
          <a:xfrm>
            <a:off x="4117975" y="477837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02533" name="Text Box 37"/>
          <p:cNvSpPr txBox="1">
            <a:spLocks noChangeArrowheads="1"/>
          </p:cNvSpPr>
          <p:nvPr/>
        </p:nvSpPr>
        <p:spPr bwMode="auto">
          <a:xfrm>
            <a:off x="4152900" y="4797425"/>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5</a:t>
            </a:r>
          </a:p>
        </p:txBody>
      </p:sp>
      <p:sp>
        <p:nvSpPr>
          <p:cNvPr id="1002534" name="Oval 38"/>
          <p:cNvSpPr>
            <a:spLocks noChangeArrowheads="1"/>
          </p:cNvSpPr>
          <p:nvPr/>
        </p:nvSpPr>
        <p:spPr bwMode="auto">
          <a:xfrm>
            <a:off x="5137150" y="58515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02535" name="Text Box 39"/>
          <p:cNvSpPr txBox="1">
            <a:spLocks noChangeArrowheads="1"/>
          </p:cNvSpPr>
          <p:nvPr/>
        </p:nvSpPr>
        <p:spPr bwMode="auto">
          <a:xfrm>
            <a:off x="5172075" y="5870575"/>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6</a:t>
            </a:r>
          </a:p>
        </p:txBody>
      </p:sp>
      <p:sp>
        <p:nvSpPr>
          <p:cNvPr id="1002536" name="Line 40"/>
          <p:cNvSpPr>
            <a:spLocks noChangeShapeType="1"/>
          </p:cNvSpPr>
          <p:nvPr/>
        </p:nvSpPr>
        <p:spPr bwMode="auto">
          <a:xfrm flipV="1">
            <a:off x="5892800" y="5362575"/>
            <a:ext cx="152400" cy="301625"/>
          </a:xfrm>
          <a:prstGeom prst="line">
            <a:avLst/>
          </a:prstGeom>
          <a:noFill/>
          <a:ln w="25400">
            <a:solidFill>
              <a:schemeClr val="tx1"/>
            </a:solidFill>
            <a:round/>
            <a:headEnd/>
            <a:tailEnd/>
          </a:ln>
          <a:effectLst/>
        </p:spPr>
        <p:txBody>
          <a:bodyPr wrap="none" anchor="ctr"/>
          <a:lstStyle/>
          <a:p>
            <a:endParaRPr lang="en-US"/>
          </a:p>
        </p:txBody>
      </p:sp>
      <p:sp>
        <p:nvSpPr>
          <p:cNvPr id="1002537" name="Line 41"/>
          <p:cNvSpPr>
            <a:spLocks noChangeShapeType="1"/>
          </p:cNvSpPr>
          <p:nvPr/>
        </p:nvSpPr>
        <p:spPr bwMode="auto">
          <a:xfrm flipH="1">
            <a:off x="3908425" y="3448050"/>
            <a:ext cx="323850" cy="3810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Rectangle 2"/>
          <p:cNvSpPr>
            <a:spLocks noGrp="1" noChangeArrowheads="1"/>
          </p:cNvSpPr>
          <p:nvPr>
            <p:ph type="body" idx="1"/>
          </p:nvPr>
        </p:nvSpPr>
        <p:spPr>
          <a:xfrm>
            <a:off x="298450" y="1263650"/>
            <a:ext cx="8534400" cy="1736725"/>
          </a:xfrm>
        </p:spPr>
        <p:txBody>
          <a:bodyPr/>
          <a:lstStyle/>
          <a:p>
            <a:pPr algn="ctr">
              <a:buFont typeface="Wingdings" pitchFamily="48" charset="2"/>
              <a:buNone/>
            </a:pPr>
            <a:r>
              <a:rPr lang="en-US" sz="4400"/>
              <a:t>CLONING OF PLANTS AND ANIMALS</a:t>
            </a:r>
          </a:p>
        </p:txBody>
      </p:sp>
      <p:sp>
        <p:nvSpPr>
          <p:cNvPr id="1006595" name="Line 3"/>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06596" name="Line 4"/>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06597" name="Text Box 5"/>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
          <p:cNvSpPr>
            <a:spLocks noGrp="1" noChangeArrowheads="1"/>
          </p:cNvSpPr>
          <p:nvPr>
            <p:ph type="title"/>
          </p:nvPr>
        </p:nvSpPr>
        <p:spPr>
          <a:xfrm>
            <a:off x="171450" y="158750"/>
            <a:ext cx="8839200" cy="914400"/>
          </a:xfrm>
        </p:spPr>
        <p:txBody>
          <a:bodyPr/>
          <a:lstStyle/>
          <a:p>
            <a:pPr marL="968375" indent="-968375"/>
            <a:r>
              <a:rPr lang="en-US" sz="3200"/>
              <a:t>11.14 Plant cloning shows that differentiated cells may retain all of their genetic potential</a:t>
            </a:r>
          </a:p>
        </p:txBody>
      </p:sp>
      <p:sp>
        <p:nvSpPr>
          <p:cNvPr id="918531" name="Rectangle 3"/>
          <p:cNvSpPr>
            <a:spLocks noGrp="1" noChangeArrowheads="1"/>
          </p:cNvSpPr>
          <p:nvPr>
            <p:ph type="body" idx="1"/>
          </p:nvPr>
        </p:nvSpPr>
        <p:spPr>
          <a:xfrm>
            <a:off x="47625" y="1317625"/>
            <a:ext cx="8534400" cy="4902200"/>
          </a:xfrm>
        </p:spPr>
        <p:txBody>
          <a:bodyPr/>
          <a:lstStyle/>
          <a:p>
            <a:pPr marL="457200" lvl="1" indent="-342900">
              <a:spcBef>
                <a:spcPct val="30000"/>
              </a:spcBef>
            </a:pPr>
            <a:r>
              <a:rPr lang="en-US" sz="2800"/>
              <a:t>Most differentiated cells retain a full set of genes, even though only a subset may be expressed</a:t>
            </a:r>
          </a:p>
          <a:p>
            <a:pPr marL="1144588" lvl="2" indent="-342900">
              <a:spcBef>
                <a:spcPct val="30000"/>
              </a:spcBef>
              <a:buFontTx/>
              <a:buChar char="–"/>
            </a:pPr>
            <a:r>
              <a:rPr lang="en-US" sz="2400"/>
              <a:t>Evidence is available from </a:t>
            </a:r>
          </a:p>
          <a:p>
            <a:pPr marL="1830388" lvl="3" indent="-342900">
              <a:spcBef>
                <a:spcPct val="30000"/>
              </a:spcBef>
              <a:buFontTx/>
              <a:buChar char="–"/>
            </a:pPr>
            <a:r>
              <a:rPr lang="en-US"/>
              <a:t>Plant cloning</a:t>
            </a:r>
          </a:p>
          <a:p>
            <a:pPr marL="2517775" lvl="4" indent="-344488">
              <a:spcBef>
                <a:spcPct val="30000"/>
              </a:spcBef>
              <a:buFontTx/>
              <a:buChar char="–"/>
            </a:pPr>
            <a:r>
              <a:rPr lang="en-US"/>
              <a:t>A root cell can divide to form an adult plant</a:t>
            </a:r>
          </a:p>
          <a:p>
            <a:pPr marL="1830388" lvl="3" indent="-342900">
              <a:spcBef>
                <a:spcPct val="30000"/>
              </a:spcBef>
              <a:buFontTx/>
              <a:buChar char="–"/>
            </a:pPr>
            <a:r>
              <a:rPr lang="en-US"/>
              <a:t>Animal limb </a:t>
            </a:r>
            <a:r>
              <a:rPr lang="en-US" b="1"/>
              <a:t>regeneration</a:t>
            </a:r>
            <a:r>
              <a:rPr lang="en-US"/>
              <a:t> </a:t>
            </a:r>
          </a:p>
          <a:p>
            <a:pPr marL="2517775" lvl="4" indent="-344488">
              <a:spcBef>
                <a:spcPct val="30000"/>
              </a:spcBef>
              <a:buFontTx/>
              <a:buChar char="–"/>
            </a:pPr>
            <a:r>
              <a:rPr lang="en-US"/>
              <a:t>Remaining cells divide to form replacement structures</a:t>
            </a:r>
          </a:p>
          <a:p>
            <a:pPr marL="1830388" lvl="3" indent="-342900">
              <a:spcBef>
                <a:spcPct val="30000"/>
              </a:spcBef>
              <a:buFontTx/>
              <a:buChar char="–"/>
            </a:pPr>
            <a:r>
              <a:rPr lang="en-US"/>
              <a:t>Involved dedifferentiation followed by redifferentiation into specialized cells</a:t>
            </a:r>
          </a:p>
        </p:txBody>
      </p:sp>
      <p:sp>
        <p:nvSpPr>
          <p:cNvPr id="91853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1853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1853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1853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4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08648" name="Picture 8" descr="11_14CarrotCloning-U"/>
          <p:cNvPicPr>
            <a:picLocks noChangeAspect="1" noChangeArrowheads="1"/>
          </p:cNvPicPr>
          <p:nvPr/>
        </p:nvPicPr>
        <p:blipFill>
          <a:blip r:embed="rId5" cstate="print"/>
          <a:srcRect/>
          <a:stretch>
            <a:fillRect/>
          </a:stretch>
        </p:blipFill>
        <p:spPr bwMode="auto">
          <a:xfrm>
            <a:off x="296863" y="527050"/>
            <a:ext cx="8548687" cy="5803900"/>
          </a:xfrm>
          <a:prstGeom prst="rect">
            <a:avLst/>
          </a:prstGeom>
          <a:noFill/>
        </p:spPr>
      </p:pic>
      <p:sp>
        <p:nvSpPr>
          <p:cNvPr id="1008649" name="Text Box 9"/>
          <p:cNvSpPr txBox="1">
            <a:spLocks noChangeArrowheads="1"/>
          </p:cNvSpPr>
          <p:nvPr/>
        </p:nvSpPr>
        <p:spPr bwMode="auto">
          <a:xfrm>
            <a:off x="992188" y="1797050"/>
            <a:ext cx="1871662" cy="668338"/>
          </a:xfrm>
          <a:prstGeom prst="rect">
            <a:avLst/>
          </a:prstGeom>
          <a:noFill/>
          <a:ln w="9525">
            <a:noFill/>
            <a:miter lim="800000"/>
            <a:headEnd/>
            <a:tailEnd/>
          </a:ln>
          <a:effectLst/>
        </p:spPr>
        <p:txBody>
          <a:bodyPr wrap="none" lIns="0" tIns="0" rIns="0" bIns="0"/>
          <a:lstStyle/>
          <a:p>
            <a:pPr algn="l">
              <a:lnSpc>
                <a:spcPct val="90000"/>
              </a:lnSpc>
            </a:pPr>
            <a:r>
              <a:rPr lang="en-US" b="1"/>
              <a:t>Root of</a:t>
            </a:r>
          </a:p>
          <a:p>
            <a:pPr algn="l">
              <a:lnSpc>
                <a:spcPct val="90000"/>
              </a:lnSpc>
            </a:pPr>
            <a:r>
              <a:rPr lang="en-US" b="1"/>
              <a:t>carrot plant</a:t>
            </a:r>
          </a:p>
        </p:txBody>
      </p:sp>
      <p:sp>
        <p:nvSpPr>
          <p:cNvPr id="1008650" name="Text Box 10"/>
          <p:cNvSpPr txBox="1">
            <a:spLocks noChangeArrowheads="1"/>
          </p:cNvSpPr>
          <p:nvPr/>
        </p:nvSpPr>
        <p:spPr bwMode="auto">
          <a:xfrm>
            <a:off x="352425" y="5541963"/>
            <a:ext cx="2795588" cy="677862"/>
          </a:xfrm>
          <a:prstGeom prst="rect">
            <a:avLst/>
          </a:prstGeom>
          <a:noFill/>
          <a:ln w="9525">
            <a:noFill/>
            <a:miter lim="800000"/>
            <a:headEnd/>
            <a:tailEnd/>
          </a:ln>
          <a:effectLst/>
        </p:spPr>
        <p:txBody>
          <a:bodyPr wrap="none" lIns="0" tIns="0" rIns="0" bIns="0"/>
          <a:lstStyle/>
          <a:p>
            <a:pPr algn="l">
              <a:lnSpc>
                <a:spcPct val="90000"/>
              </a:lnSpc>
            </a:pPr>
            <a:r>
              <a:rPr lang="en-US" b="1"/>
              <a:t>Root cells cultured</a:t>
            </a:r>
          </a:p>
          <a:p>
            <a:pPr algn="l">
              <a:lnSpc>
                <a:spcPct val="90000"/>
              </a:lnSpc>
            </a:pPr>
            <a:r>
              <a:rPr lang="en-US" b="1"/>
              <a:t>in nutrient medium</a:t>
            </a:r>
          </a:p>
        </p:txBody>
      </p:sp>
      <p:sp>
        <p:nvSpPr>
          <p:cNvPr id="1008651" name="Text Box 11"/>
          <p:cNvSpPr txBox="1">
            <a:spLocks noChangeArrowheads="1"/>
          </p:cNvSpPr>
          <p:nvPr/>
        </p:nvSpPr>
        <p:spPr bwMode="auto">
          <a:xfrm>
            <a:off x="3346450" y="5540375"/>
            <a:ext cx="1871663" cy="668338"/>
          </a:xfrm>
          <a:prstGeom prst="rect">
            <a:avLst/>
          </a:prstGeom>
          <a:noFill/>
          <a:ln w="9525">
            <a:noFill/>
            <a:miter lim="800000"/>
            <a:headEnd/>
            <a:tailEnd/>
          </a:ln>
          <a:effectLst/>
        </p:spPr>
        <p:txBody>
          <a:bodyPr wrap="none" lIns="0" tIns="0" rIns="0" bIns="0"/>
          <a:lstStyle/>
          <a:p>
            <a:pPr algn="ctr">
              <a:lnSpc>
                <a:spcPct val="90000"/>
              </a:lnSpc>
            </a:pPr>
            <a:r>
              <a:rPr lang="en-US" b="1"/>
              <a:t>Cell division</a:t>
            </a:r>
          </a:p>
          <a:p>
            <a:pPr algn="ctr">
              <a:lnSpc>
                <a:spcPct val="90000"/>
              </a:lnSpc>
            </a:pPr>
            <a:r>
              <a:rPr lang="en-US" b="1"/>
              <a:t>in culture</a:t>
            </a:r>
          </a:p>
        </p:txBody>
      </p:sp>
      <p:sp>
        <p:nvSpPr>
          <p:cNvPr id="1008652" name="Text Box 12"/>
          <p:cNvSpPr txBox="1">
            <a:spLocks noChangeArrowheads="1"/>
          </p:cNvSpPr>
          <p:nvPr/>
        </p:nvSpPr>
        <p:spPr bwMode="auto">
          <a:xfrm>
            <a:off x="3709988" y="3300413"/>
            <a:ext cx="957262" cy="650875"/>
          </a:xfrm>
          <a:prstGeom prst="rect">
            <a:avLst/>
          </a:prstGeom>
          <a:noFill/>
          <a:ln w="9525">
            <a:noFill/>
            <a:miter lim="800000"/>
            <a:headEnd/>
            <a:tailEnd/>
          </a:ln>
          <a:effectLst/>
        </p:spPr>
        <p:txBody>
          <a:bodyPr wrap="none" lIns="0" tIns="0" rIns="0" bIns="0"/>
          <a:lstStyle/>
          <a:p>
            <a:pPr algn="l">
              <a:lnSpc>
                <a:spcPct val="80000"/>
              </a:lnSpc>
            </a:pPr>
            <a:r>
              <a:rPr lang="en-US" b="1"/>
              <a:t>Single </a:t>
            </a:r>
          </a:p>
          <a:p>
            <a:pPr algn="l">
              <a:lnSpc>
                <a:spcPct val="80000"/>
              </a:lnSpc>
            </a:pPr>
            <a:r>
              <a:rPr lang="en-US" b="1"/>
              <a:t>cell</a:t>
            </a:r>
          </a:p>
        </p:txBody>
      </p:sp>
      <p:sp>
        <p:nvSpPr>
          <p:cNvPr id="1008653" name="Text Box 13"/>
          <p:cNvSpPr txBox="1">
            <a:spLocks noChangeArrowheads="1"/>
          </p:cNvSpPr>
          <p:nvPr/>
        </p:nvSpPr>
        <p:spPr bwMode="auto">
          <a:xfrm>
            <a:off x="5487988" y="5775325"/>
            <a:ext cx="1203325" cy="279400"/>
          </a:xfrm>
          <a:prstGeom prst="rect">
            <a:avLst/>
          </a:prstGeom>
          <a:noFill/>
          <a:ln w="9525">
            <a:noFill/>
            <a:miter lim="800000"/>
            <a:headEnd/>
            <a:tailEnd/>
          </a:ln>
          <a:effectLst/>
        </p:spPr>
        <p:txBody>
          <a:bodyPr wrap="none" lIns="0" tIns="0" rIns="0" bIns="0"/>
          <a:lstStyle/>
          <a:p>
            <a:pPr algn="l">
              <a:lnSpc>
                <a:spcPct val="90000"/>
              </a:lnSpc>
            </a:pPr>
            <a:r>
              <a:rPr lang="en-US" b="1"/>
              <a:t>Plantlet</a:t>
            </a:r>
          </a:p>
        </p:txBody>
      </p:sp>
      <p:sp>
        <p:nvSpPr>
          <p:cNvPr id="1008654" name="Text Box 14"/>
          <p:cNvSpPr txBox="1">
            <a:spLocks noChangeArrowheads="1"/>
          </p:cNvSpPr>
          <p:nvPr/>
        </p:nvSpPr>
        <p:spPr bwMode="auto">
          <a:xfrm>
            <a:off x="6910388" y="5776913"/>
            <a:ext cx="1609725" cy="295275"/>
          </a:xfrm>
          <a:prstGeom prst="rect">
            <a:avLst/>
          </a:prstGeom>
          <a:noFill/>
          <a:ln w="9525">
            <a:noFill/>
            <a:miter lim="800000"/>
            <a:headEnd/>
            <a:tailEnd/>
          </a:ln>
          <a:effectLst/>
        </p:spPr>
        <p:txBody>
          <a:bodyPr wrap="none" lIns="0" tIns="0" rIns="0" bIns="0"/>
          <a:lstStyle/>
          <a:p>
            <a:pPr algn="l">
              <a:lnSpc>
                <a:spcPct val="90000"/>
              </a:lnSpc>
            </a:pPr>
            <a:r>
              <a:rPr lang="en-US" b="1"/>
              <a:t>Adult plant</a:t>
            </a:r>
          </a:p>
        </p:txBody>
      </p:sp>
      <p:sp>
        <p:nvSpPr>
          <p:cNvPr id="1008655" name="Line 15"/>
          <p:cNvSpPr>
            <a:spLocks noChangeShapeType="1"/>
          </p:cNvSpPr>
          <p:nvPr/>
        </p:nvSpPr>
        <p:spPr bwMode="auto">
          <a:xfrm flipV="1">
            <a:off x="3298825" y="3521075"/>
            <a:ext cx="409575" cy="581025"/>
          </a:xfrm>
          <a:prstGeom prst="line">
            <a:avLst/>
          </a:prstGeom>
          <a:noFill/>
          <a:ln w="25400">
            <a:solidFill>
              <a:schemeClr val="tx1"/>
            </a:solidFill>
            <a:round/>
            <a:headEnd/>
            <a:tailEnd/>
          </a:ln>
          <a:effectLst/>
        </p:spPr>
        <p:txBody>
          <a:bodyPr wrap="none" anchor="ctr"/>
          <a:lstStyle/>
          <a:p>
            <a:endParaRPr lang="en-US"/>
          </a:p>
        </p:txBody>
      </p:sp>
      <p:sp>
        <p:nvSpPr>
          <p:cNvPr id="1008656" name="Line 16"/>
          <p:cNvSpPr>
            <a:spLocks noChangeShapeType="1"/>
          </p:cNvSpPr>
          <p:nvPr/>
        </p:nvSpPr>
        <p:spPr bwMode="auto">
          <a:xfrm flipV="1">
            <a:off x="1057275" y="2447925"/>
            <a:ext cx="425450" cy="6762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p:cNvSpPr>
            <a:spLocks noGrp="1" noChangeArrowheads="1"/>
          </p:cNvSpPr>
          <p:nvPr>
            <p:ph type="title"/>
          </p:nvPr>
        </p:nvSpPr>
        <p:spPr>
          <a:xfrm>
            <a:off x="171450" y="158750"/>
            <a:ext cx="8543925" cy="914400"/>
          </a:xfrm>
        </p:spPr>
        <p:txBody>
          <a:bodyPr/>
          <a:lstStyle/>
          <a:p>
            <a:pPr marL="968375" indent="-968375"/>
            <a:r>
              <a:rPr lang="en-US" sz="3200"/>
              <a:t>11.15 Nuclear transplantation can be used to clone animals </a:t>
            </a:r>
          </a:p>
        </p:txBody>
      </p:sp>
      <p:sp>
        <p:nvSpPr>
          <p:cNvPr id="922627" name="Rectangle 3"/>
          <p:cNvSpPr>
            <a:spLocks noGrp="1" noChangeArrowheads="1"/>
          </p:cNvSpPr>
          <p:nvPr>
            <p:ph type="body" idx="1"/>
          </p:nvPr>
        </p:nvSpPr>
        <p:spPr>
          <a:xfrm>
            <a:off x="49213" y="1333500"/>
            <a:ext cx="8534400" cy="5299075"/>
          </a:xfrm>
        </p:spPr>
        <p:txBody>
          <a:bodyPr/>
          <a:lstStyle/>
          <a:p>
            <a:pPr marL="457200" lvl="1" indent="-342900">
              <a:lnSpc>
                <a:spcPct val="95000"/>
              </a:lnSpc>
              <a:spcBef>
                <a:spcPct val="30000"/>
              </a:spcBef>
            </a:pPr>
            <a:r>
              <a:rPr lang="en-US" sz="2800" b="1"/>
              <a:t>Nuclear transplantation</a:t>
            </a:r>
            <a:endParaRPr lang="en-US" sz="2800"/>
          </a:p>
          <a:p>
            <a:pPr marL="1144588" lvl="2" indent="-342900">
              <a:lnSpc>
                <a:spcPct val="95000"/>
              </a:lnSpc>
              <a:spcBef>
                <a:spcPct val="30000"/>
              </a:spcBef>
              <a:buFontTx/>
              <a:buChar char="–"/>
            </a:pPr>
            <a:r>
              <a:rPr lang="en-US" sz="2400"/>
              <a:t>Replacing the nucleus of an egg cell or zygote with a nucleus from an adult somatic cell</a:t>
            </a:r>
          </a:p>
          <a:p>
            <a:pPr marL="1144588" lvl="2" indent="-342900">
              <a:lnSpc>
                <a:spcPct val="95000"/>
              </a:lnSpc>
              <a:spcBef>
                <a:spcPct val="30000"/>
              </a:spcBef>
              <a:buFontTx/>
              <a:buChar char="–"/>
            </a:pPr>
            <a:r>
              <a:rPr lang="en-US" sz="2400"/>
              <a:t>Early embryo (blastocyst) can be used in</a:t>
            </a:r>
            <a:r>
              <a:rPr lang="en-US"/>
              <a:t> </a:t>
            </a:r>
          </a:p>
          <a:p>
            <a:pPr marL="1830388" lvl="3" indent="-342900">
              <a:lnSpc>
                <a:spcPct val="95000"/>
              </a:lnSpc>
              <a:spcBef>
                <a:spcPct val="30000"/>
              </a:spcBef>
              <a:buFontTx/>
              <a:buChar char="–"/>
            </a:pPr>
            <a:r>
              <a:rPr lang="en-US" b="1"/>
              <a:t>Reproductive cloning</a:t>
            </a:r>
            <a:endParaRPr lang="en-US"/>
          </a:p>
          <a:p>
            <a:pPr marL="2517775" lvl="4" indent="-344488">
              <a:lnSpc>
                <a:spcPct val="95000"/>
              </a:lnSpc>
              <a:spcBef>
                <a:spcPct val="30000"/>
              </a:spcBef>
              <a:buFontTx/>
              <a:buChar char="–"/>
            </a:pPr>
            <a:r>
              <a:rPr lang="en-US"/>
              <a:t>Implant embryo in surrogate mother for development</a:t>
            </a:r>
          </a:p>
          <a:p>
            <a:pPr marL="2517775" lvl="4" indent="-344488">
              <a:lnSpc>
                <a:spcPct val="95000"/>
              </a:lnSpc>
              <a:spcBef>
                <a:spcPct val="30000"/>
              </a:spcBef>
              <a:buFontTx/>
              <a:buChar char="–"/>
            </a:pPr>
            <a:r>
              <a:rPr lang="en-US"/>
              <a:t>New animal is genetically identical to nuclear donor</a:t>
            </a:r>
          </a:p>
          <a:p>
            <a:pPr marL="1830388" lvl="3" indent="-342900">
              <a:lnSpc>
                <a:spcPct val="95000"/>
              </a:lnSpc>
              <a:spcBef>
                <a:spcPct val="30000"/>
              </a:spcBef>
              <a:buFontTx/>
              <a:buChar char="–"/>
            </a:pPr>
            <a:r>
              <a:rPr lang="en-US" b="1"/>
              <a:t>Therapeutic cloning</a:t>
            </a:r>
            <a:endParaRPr lang="en-US"/>
          </a:p>
          <a:p>
            <a:pPr marL="2517775" lvl="4" indent="-344488">
              <a:lnSpc>
                <a:spcPct val="95000"/>
              </a:lnSpc>
              <a:spcBef>
                <a:spcPct val="30000"/>
              </a:spcBef>
              <a:buFontTx/>
              <a:buChar char="–"/>
            </a:pPr>
            <a:r>
              <a:rPr lang="en-US"/>
              <a:t>Remove </a:t>
            </a:r>
            <a:r>
              <a:rPr lang="en-US" b="1"/>
              <a:t>embryonic stem cells</a:t>
            </a:r>
            <a:r>
              <a:rPr lang="en-US"/>
              <a:t> and grow in culture for medical treatments</a:t>
            </a:r>
          </a:p>
          <a:p>
            <a:pPr marL="2517775" lvl="4" indent="-344488">
              <a:lnSpc>
                <a:spcPct val="95000"/>
              </a:lnSpc>
              <a:spcBef>
                <a:spcPct val="30000"/>
              </a:spcBef>
              <a:buFontTx/>
              <a:buChar char="–"/>
            </a:pPr>
            <a:r>
              <a:rPr lang="en-US"/>
              <a:t>Induce stem cells to differentiate</a:t>
            </a:r>
          </a:p>
        </p:txBody>
      </p:sp>
      <p:sp>
        <p:nvSpPr>
          <p:cNvPr id="92262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2262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2263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2263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10696" name="Picture 8" descr="11_15_NuclearTransplant-U"/>
          <p:cNvPicPr>
            <a:picLocks noChangeAspect="1" noChangeArrowheads="1"/>
          </p:cNvPicPr>
          <p:nvPr/>
        </p:nvPicPr>
        <p:blipFill>
          <a:blip r:embed="rId5" cstate="print"/>
          <a:srcRect/>
          <a:stretch>
            <a:fillRect/>
          </a:stretch>
        </p:blipFill>
        <p:spPr bwMode="auto">
          <a:xfrm>
            <a:off x="296863" y="1779588"/>
            <a:ext cx="8548687" cy="3298825"/>
          </a:xfrm>
          <a:prstGeom prst="rect">
            <a:avLst/>
          </a:prstGeom>
          <a:noFill/>
        </p:spPr>
      </p:pic>
      <p:sp>
        <p:nvSpPr>
          <p:cNvPr id="1010697" name="Text Box 9"/>
          <p:cNvSpPr txBox="1">
            <a:spLocks noChangeArrowheads="1"/>
          </p:cNvSpPr>
          <p:nvPr/>
        </p:nvSpPr>
        <p:spPr bwMode="auto">
          <a:xfrm>
            <a:off x="346075" y="3455988"/>
            <a:ext cx="839788" cy="777875"/>
          </a:xfrm>
          <a:prstGeom prst="rect">
            <a:avLst/>
          </a:prstGeom>
          <a:noFill/>
          <a:ln w="9525">
            <a:noFill/>
            <a:miter lim="800000"/>
            <a:headEnd/>
            <a:tailEnd/>
          </a:ln>
          <a:effectLst/>
        </p:spPr>
        <p:txBody>
          <a:bodyPr wrap="none" lIns="0" tIns="0" rIns="0" bIns="0"/>
          <a:lstStyle/>
          <a:p>
            <a:pPr algn="l">
              <a:lnSpc>
                <a:spcPct val="90000"/>
              </a:lnSpc>
            </a:pPr>
            <a:r>
              <a:rPr lang="en-US" sz="1400" b="1"/>
              <a:t>Remove</a:t>
            </a:r>
          </a:p>
          <a:p>
            <a:pPr algn="l">
              <a:lnSpc>
                <a:spcPct val="90000"/>
              </a:lnSpc>
            </a:pPr>
            <a:r>
              <a:rPr lang="en-US" sz="1400" b="1"/>
              <a:t>nucleus</a:t>
            </a:r>
          </a:p>
          <a:p>
            <a:pPr algn="l">
              <a:lnSpc>
                <a:spcPct val="90000"/>
              </a:lnSpc>
            </a:pPr>
            <a:r>
              <a:rPr lang="en-US" sz="1400" b="1"/>
              <a:t>from egg</a:t>
            </a:r>
          </a:p>
          <a:p>
            <a:pPr algn="l">
              <a:lnSpc>
                <a:spcPct val="90000"/>
              </a:lnSpc>
            </a:pPr>
            <a:r>
              <a:rPr lang="en-US" sz="1400" b="1"/>
              <a:t>cell</a:t>
            </a:r>
          </a:p>
        </p:txBody>
      </p:sp>
      <p:sp>
        <p:nvSpPr>
          <p:cNvPr id="1010698" name="Text Box 10"/>
          <p:cNvSpPr txBox="1">
            <a:spLocks noChangeArrowheads="1"/>
          </p:cNvSpPr>
          <p:nvPr/>
        </p:nvSpPr>
        <p:spPr bwMode="auto">
          <a:xfrm>
            <a:off x="5470525" y="2652713"/>
            <a:ext cx="1782763" cy="381000"/>
          </a:xfrm>
          <a:prstGeom prst="rect">
            <a:avLst/>
          </a:prstGeom>
          <a:noFill/>
          <a:ln w="9525">
            <a:noFill/>
            <a:miter lim="800000"/>
            <a:headEnd/>
            <a:tailEnd/>
          </a:ln>
          <a:effectLst/>
        </p:spPr>
        <p:txBody>
          <a:bodyPr wrap="none" lIns="0" tIns="0" rIns="0" bIns="0"/>
          <a:lstStyle/>
          <a:p>
            <a:pPr algn="l">
              <a:lnSpc>
                <a:spcPct val="90000"/>
              </a:lnSpc>
            </a:pPr>
            <a:r>
              <a:rPr lang="en-US" sz="1400" b="1"/>
              <a:t>Implant blastocyst in</a:t>
            </a:r>
          </a:p>
          <a:p>
            <a:pPr algn="l">
              <a:lnSpc>
                <a:spcPct val="90000"/>
              </a:lnSpc>
            </a:pPr>
            <a:r>
              <a:rPr lang="en-US" sz="1400" b="1"/>
              <a:t>surrogate mother</a:t>
            </a:r>
          </a:p>
        </p:txBody>
      </p:sp>
      <p:sp>
        <p:nvSpPr>
          <p:cNvPr id="1010699" name="Text Box 11"/>
          <p:cNvSpPr txBox="1">
            <a:spLocks noChangeArrowheads="1"/>
          </p:cNvSpPr>
          <p:nvPr/>
        </p:nvSpPr>
        <p:spPr bwMode="auto">
          <a:xfrm>
            <a:off x="1530350" y="3455988"/>
            <a:ext cx="1455738" cy="365125"/>
          </a:xfrm>
          <a:prstGeom prst="rect">
            <a:avLst/>
          </a:prstGeom>
          <a:noFill/>
          <a:ln w="9525">
            <a:noFill/>
            <a:miter lim="800000"/>
            <a:headEnd/>
            <a:tailEnd/>
          </a:ln>
          <a:effectLst/>
        </p:spPr>
        <p:txBody>
          <a:bodyPr wrap="none" lIns="0" tIns="0" rIns="0" bIns="0"/>
          <a:lstStyle/>
          <a:p>
            <a:pPr algn="l">
              <a:lnSpc>
                <a:spcPct val="90000"/>
              </a:lnSpc>
            </a:pPr>
            <a:r>
              <a:rPr lang="en-US" sz="1400" b="1"/>
              <a:t>Add somatic cell</a:t>
            </a:r>
          </a:p>
          <a:p>
            <a:pPr algn="l">
              <a:lnSpc>
                <a:spcPct val="90000"/>
              </a:lnSpc>
            </a:pPr>
            <a:r>
              <a:rPr lang="en-US" sz="1400" b="1"/>
              <a:t>from adult donor</a:t>
            </a:r>
          </a:p>
        </p:txBody>
      </p:sp>
      <p:sp>
        <p:nvSpPr>
          <p:cNvPr id="1010700" name="Text Box 12"/>
          <p:cNvSpPr txBox="1">
            <a:spLocks noChangeArrowheads="1"/>
          </p:cNvSpPr>
          <p:nvPr/>
        </p:nvSpPr>
        <p:spPr bwMode="auto">
          <a:xfrm>
            <a:off x="1949450" y="1970088"/>
            <a:ext cx="550863" cy="419100"/>
          </a:xfrm>
          <a:prstGeom prst="rect">
            <a:avLst/>
          </a:prstGeom>
          <a:noFill/>
          <a:ln w="9525">
            <a:noFill/>
            <a:miter lim="800000"/>
            <a:headEnd/>
            <a:tailEnd/>
          </a:ln>
          <a:effectLst/>
        </p:spPr>
        <p:txBody>
          <a:bodyPr wrap="none" lIns="0" tIns="0" rIns="0" bIns="0"/>
          <a:lstStyle/>
          <a:p>
            <a:pPr algn="l">
              <a:lnSpc>
                <a:spcPct val="90000"/>
              </a:lnSpc>
            </a:pPr>
            <a:r>
              <a:rPr lang="en-US" sz="1400" b="1"/>
              <a:t>Donor</a:t>
            </a:r>
          </a:p>
          <a:p>
            <a:pPr algn="l">
              <a:lnSpc>
                <a:spcPct val="90000"/>
              </a:lnSpc>
            </a:pPr>
            <a:r>
              <a:rPr lang="en-US" sz="1400" b="1"/>
              <a:t>cell</a:t>
            </a:r>
          </a:p>
        </p:txBody>
      </p:sp>
      <p:sp>
        <p:nvSpPr>
          <p:cNvPr id="1010701" name="Line 13"/>
          <p:cNvSpPr>
            <a:spLocks noChangeShapeType="1"/>
          </p:cNvSpPr>
          <p:nvPr/>
        </p:nvSpPr>
        <p:spPr bwMode="auto">
          <a:xfrm flipV="1">
            <a:off x="1752600" y="2076450"/>
            <a:ext cx="174625" cy="117475"/>
          </a:xfrm>
          <a:prstGeom prst="line">
            <a:avLst/>
          </a:prstGeom>
          <a:noFill/>
          <a:ln w="25400">
            <a:solidFill>
              <a:schemeClr val="tx1"/>
            </a:solidFill>
            <a:round/>
            <a:headEnd/>
            <a:tailEnd/>
          </a:ln>
          <a:effectLst/>
        </p:spPr>
        <p:txBody>
          <a:bodyPr wrap="none" anchor="ctr"/>
          <a:lstStyle/>
          <a:p>
            <a:endParaRPr lang="en-US"/>
          </a:p>
        </p:txBody>
      </p:sp>
      <p:sp>
        <p:nvSpPr>
          <p:cNvPr id="1010702" name="Text Box 14"/>
          <p:cNvSpPr txBox="1">
            <a:spLocks noChangeArrowheads="1"/>
          </p:cNvSpPr>
          <p:nvPr/>
        </p:nvSpPr>
        <p:spPr bwMode="auto">
          <a:xfrm>
            <a:off x="5470525" y="4081463"/>
            <a:ext cx="1693863" cy="777875"/>
          </a:xfrm>
          <a:prstGeom prst="rect">
            <a:avLst/>
          </a:prstGeom>
          <a:noFill/>
          <a:ln w="9525">
            <a:noFill/>
            <a:miter lim="800000"/>
            <a:headEnd/>
            <a:tailEnd/>
          </a:ln>
          <a:effectLst/>
        </p:spPr>
        <p:txBody>
          <a:bodyPr wrap="none" lIns="0" tIns="0" rIns="0" bIns="0"/>
          <a:lstStyle/>
          <a:p>
            <a:pPr algn="l">
              <a:lnSpc>
                <a:spcPct val="90000"/>
              </a:lnSpc>
            </a:pPr>
            <a:r>
              <a:rPr lang="en-US" sz="1400" b="1"/>
              <a:t>Remove embryonic</a:t>
            </a:r>
          </a:p>
          <a:p>
            <a:pPr algn="l">
              <a:lnSpc>
                <a:spcPct val="90000"/>
              </a:lnSpc>
            </a:pPr>
            <a:r>
              <a:rPr lang="en-US" sz="1400" b="1"/>
              <a:t>stem cells from</a:t>
            </a:r>
          </a:p>
          <a:p>
            <a:pPr algn="l">
              <a:lnSpc>
                <a:spcPct val="90000"/>
              </a:lnSpc>
            </a:pPr>
            <a:r>
              <a:rPr lang="en-US" sz="1400" b="1"/>
              <a:t>blastocyst and</a:t>
            </a:r>
          </a:p>
          <a:p>
            <a:pPr algn="l">
              <a:lnSpc>
                <a:spcPct val="90000"/>
              </a:lnSpc>
            </a:pPr>
            <a:r>
              <a:rPr lang="en-US" sz="1400" b="1"/>
              <a:t>grow in culture</a:t>
            </a:r>
          </a:p>
        </p:txBody>
      </p:sp>
      <p:sp>
        <p:nvSpPr>
          <p:cNvPr id="1010703" name="Text Box 15"/>
          <p:cNvSpPr txBox="1">
            <a:spLocks noChangeArrowheads="1"/>
          </p:cNvSpPr>
          <p:nvPr/>
        </p:nvSpPr>
        <p:spPr bwMode="auto">
          <a:xfrm>
            <a:off x="4495800" y="2046288"/>
            <a:ext cx="1192213" cy="393700"/>
          </a:xfrm>
          <a:prstGeom prst="rect">
            <a:avLst/>
          </a:prstGeom>
          <a:noFill/>
          <a:ln w="9525">
            <a:noFill/>
            <a:miter lim="800000"/>
            <a:headEnd/>
            <a:tailEnd/>
          </a:ln>
          <a:effectLst/>
        </p:spPr>
        <p:txBody>
          <a:bodyPr wrap="none" lIns="0" tIns="0" rIns="0" bIns="0"/>
          <a:lstStyle/>
          <a:p>
            <a:pPr algn="l">
              <a:lnSpc>
                <a:spcPct val="90000"/>
              </a:lnSpc>
            </a:pPr>
            <a:r>
              <a:rPr lang="en-US" sz="1400" b="1"/>
              <a:t>Reproductive</a:t>
            </a:r>
          </a:p>
          <a:p>
            <a:pPr algn="l">
              <a:lnSpc>
                <a:spcPct val="90000"/>
              </a:lnSpc>
            </a:pPr>
            <a:r>
              <a:rPr lang="en-US" sz="1400" b="1"/>
              <a:t>cloning</a:t>
            </a:r>
          </a:p>
        </p:txBody>
      </p:sp>
      <p:sp>
        <p:nvSpPr>
          <p:cNvPr id="1010704" name="Text Box 16"/>
          <p:cNvSpPr txBox="1">
            <a:spLocks noChangeArrowheads="1"/>
          </p:cNvSpPr>
          <p:nvPr/>
        </p:nvSpPr>
        <p:spPr bwMode="auto">
          <a:xfrm>
            <a:off x="2800350" y="2065338"/>
            <a:ext cx="1192213" cy="393700"/>
          </a:xfrm>
          <a:prstGeom prst="rect">
            <a:avLst/>
          </a:prstGeom>
          <a:noFill/>
          <a:ln w="9525">
            <a:noFill/>
            <a:miter lim="800000"/>
            <a:headEnd/>
            <a:tailEnd/>
          </a:ln>
          <a:effectLst/>
        </p:spPr>
        <p:txBody>
          <a:bodyPr wrap="none" lIns="0" tIns="0" rIns="0" bIns="0"/>
          <a:lstStyle/>
          <a:p>
            <a:pPr algn="l">
              <a:lnSpc>
                <a:spcPct val="90000"/>
              </a:lnSpc>
            </a:pPr>
            <a:r>
              <a:rPr lang="en-US" sz="1400" b="1"/>
              <a:t>Nucleus from</a:t>
            </a:r>
          </a:p>
          <a:p>
            <a:pPr algn="l">
              <a:lnSpc>
                <a:spcPct val="90000"/>
              </a:lnSpc>
            </a:pPr>
            <a:r>
              <a:rPr lang="en-US" sz="1400" b="1"/>
              <a:t>donor cell</a:t>
            </a:r>
          </a:p>
        </p:txBody>
      </p:sp>
      <p:sp>
        <p:nvSpPr>
          <p:cNvPr id="1010705" name="Text Box 17"/>
          <p:cNvSpPr txBox="1">
            <a:spLocks noChangeArrowheads="1"/>
          </p:cNvSpPr>
          <p:nvPr/>
        </p:nvSpPr>
        <p:spPr bwMode="auto">
          <a:xfrm>
            <a:off x="3244850" y="3459163"/>
            <a:ext cx="1370013" cy="885825"/>
          </a:xfrm>
          <a:prstGeom prst="rect">
            <a:avLst/>
          </a:prstGeom>
          <a:noFill/>
          <a:ln w="9525">
            <a:noFill/>
            <a:miter lim="800000"/>
            <a:headEnd/>
            <a:tailEnd/>
          </a:ln>
          <a:effectLst/>
        </p:spPr>
        <p:txBody>
          <a:bodyPr wrap="none" lIns="0" tIns="0" rIns="0" bIns="0"/>
          <a:lstStyle/>
          <a:p>
            <a:pPr algn="l">
              <a:lnSpc>
                <a:spcPct val="90000"/>
              </a:lnSpc>
            </a:pPr>
            <a:r>
              <a:rPr lang="en-US" sz="1400" b="1"/>
              <a:t>Grow in culture</a:t>
            </a:r>
          </a:p>
          <a:p>
            <a:pPr algn="l">
              <a:lnSpc>
                <a:spcPct val="90000"/>
              </a:lnSpc>
            </a:pPr>
            <a:r>
              <a:rPr lang="en-US" sz="1400" b="1"/>
              <a:t>to produce an</a:t>
            </a:r>
          </a:p>
          <a:p>
            <a:pPr algn="l">
              <a:lnSpc>
                <a:spcPct val="90000"/>
              </a:lnSpc>
            </a:pPr>
            <a:r>
              <a:rPr lang="en-US" sz="1400" b="1"/>
              <a:t>early embryo</a:t>
            </a:r>
          </a:p>
          <a:p>
            <a:pPr algn="l">
              <a:lnSpc>
                <a:spcPct val="90000"/>
              </a:lnSpc>
            </a:pPr>
            <a:r>
              <a:rPr lang="en-US" sz="1400" b="1"/>
              <a:t>(blastocyst)</a:t>
            </a:r>
          </a:p>
        </p:txBody>
      </p:sp>
      <p:sp>
        <p:nvSpPr>
          <p:cNvPr id="1010706" name="Text Box 18"/>
          <p:cNvSpPr txBox="1">
            <a:spLocks noChangeArrowheads="1"/>
          </p:cNvSpPr>
          <p:nvPr/>
        </p:nvSpPr>
        <p:spPr bwMode="auto">
          <a:xfrm>
            <a:off x="4514850" y="3697288"/>
            <a:ext cx="1014413" cy="390525"/>
          </a:xfrm>
          <a:prstGeom prst="rect">
            <a:avLst/>
          </a:prstGeom>
          <a:noFill/>
          <a:ln w="9525">
            <a:noFill/>
            <a:miter lim="800000"/>
            <a:headEnd/>
            <a:tailEnd/>
          </a:ln>
          <a:effectLst/>
        </p:spPr>
        <p:txBody>
          <a:bodyPr wrap="none" lIns="0" tIns="0" rIns="0" bIns="0"/>
          <a:lstStyle/>
          <a:p>
            <a:pPr algn="l">
              <a:lnSpc>
                <a:spcPct val="90000"/>
              </a:lnSpc>
            </a:pPr>
            <a:r>
              <a:rPr lang="en-US" sz="1400" b="1"/>
              <a:t>Therapeutic</a:t>
            </a:r>
          </a:p>
          <a:p>
            <a:pPr algn="l">
              <a:lnSpc>
                <a:spcPct val="90000"/>
              </a:lnSpc>
            </a:pPr>
            <a:r>
              <a:rPr lang="en-US" sz="1400" b="1"/>
              <a:t>cloning</a:t>
            </a:r>
          </a:p>
        </p:txBody>
      </p:sp>
      <p:sp>
        <p:nvSpPr>
          <p:cNvPr id="1010707" name="Text Box 19"/>
          <p:cNvSpPr txBox="1">
            <a:spLocks noChangeArrowheads="1"/>
          </p:cNvSpPr>
          <p:nvPr/>
        </p:nvSpPr>
        <p:spPr bwMode="auto">
          <a:xfrm>
            <a:off x="7607300" y="2652713"/>
            <a:ext cx="1163638" cy="371475"/>
          </a:xfrm>
          <a:prstGeom prst="rect">
            <a:avLst/>
          </a:prstGeom>
          <a:noFill/>
          <a:ln w="9525">
            <a:noFill/>
            <a:miter lim="800000"/>
            <a:headEnd/>
            <a:tailEnd/>
          </a:ln>
          <a:effectLst/>
        </p:spPr>
        <p:txBody>
          <a:bodyPr wrap="none" lIns="0" tIns="0" rIns="0" bIns="0"/>
          <a:lstStyle/>
          <a:p>
            <a:pPr algn="l">
              <a:lnSpc>
                <a:spcPct val="90000"/>
              </a:lnSpc>
            </a:pPr>
            <a:r>
              <a:rPr lang="en-US" sz="1400" b="1"/>
              <a:t>Clone of</a:t>
            </a:r>
          </a:p>
          <a:p>
            <a:pPr algn="l">
              <a:lnSpc>
                <a:spcPct val="90000"/>
              </a:lnSpc>
            </a:pPr>
            <a:r>
              <a:rPr lang="en-US" sz="1400" b="1"/>
              <a:t>donor is born</a:t>
            </a:r>
          </a:p>
        </p:txBody>
      </p:sp>
      <p:sp>
        <p:nvSpPr>
          <p:cNvPr id="1010708" name="Text Box 20"/>
          <p:cNvSpPr txBox="1">
            <a:spLocks noChangeArrowheads="1"/>
          </p:cNvSpPr>
          <p:nvPr/>
        </p:nvSpPr>
        <p:spPr bwMode="auto">
          <a:xfrm>
            <a:off x="7400925" y="4081463"/>
            <a:ext cx="1423988" cy="628650"/>
          </a:xfrm>
          <a:prstGeom prst="rect">
            <a:avLst/>
          </a:prstGeom>
          <a:noFill/>
          <a:ln w="9525">
            <a:noFill/>
            <a:miter lim="800000"/>
            <a:headEnd/>
            <a:tailEnd/>
          </a:ln>
          <a:effectLst/>
        </p:spPr>
        <p:txBody>
          <a:bodyPr wrap="none" lIns="0" tIns="0" rIns="0" bIns="0"/>
          <a:lstStyle/>
          <a:p>
            <a:pPr algn="l">
              <a:lnSpc>
                <a:spcPct val="90000"/>
              </a:lnSpc>
            </a:pPr>
            <a:r>
              <a:rPr lang="en-US" sz="1400" b="1"/>
              <a:t>Induce stem</a:t>
            </a:r>
          </a:p>
          <a:p>
            <a:pPr algn="l">
              <a:lnSpc>
                <a:spcPct val="90000"/>
              </a:lnSpc>
            </a:pPr>
            <a:r>
              <a:rPr lang="en-US" sz="1400" b="1"/>
              <a:t>cells to form</a:t>
            </a:r>
          </a:p>
          <a:p>
            <a:pPr algn="l">
              <a:lnSpc>
                <a:spcPct val="90000"/>
              </a:lnSpc>
            </a:pPr>
            <a:r>
              <a:rPr lang="en-US" sz="1400" b="1"/>
              <a:t>specialized cells</a:t>
            </a:r>
          </a:p>
        </p:txBody>
      </p:sp>
      <p:sp>
        <p:nvSpPr>
          <p:cNvPr id="1010709" name="Line 21"/>
          <p:cNvSpPr>
            <a:spLocks noChangeShapeType="1"/>
          </p:cNvSpPr>
          <p:nvPr/>
        </p:nvSpPr>
        <p:spPr bwMode="auto">
          <a:xfrm flipV="1">
            <a:off x="3159125" y="2457450"/>
            <a:ext cx="0" cy="58420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Grp="1" noChangeArrowheads="1"/>
          </p:cNvSpPr>
          <p:nvPr>
            <p:ph type="title"/>
          </p:nvPr>
        </p:nvSpPr>
        <p:spPr>
          <a:xfrm>
            <a:off x="171450" y="160338"/>
            <a:ext cx="8543925" cy="1325562"/>
          </a:xfrm>
        </p:spPr>
        <p:txBody>
          <a:bodyPr/>
          <a:lstStyle/>
          <a:p>
            <a:pPr marL="968375" indent="-968375"/>
            <a:r>
              <a:rPr lang="en-US" sz="3200"/>
              <a:t>11.</a:t>
            </a:r>
            <a:r>
              <a:rPr lang="en-US" sz="3200">
                <a:solidFill>
                  <a:srgbClr val="0060AF"/>
                </a:solidFill>
              </a:rPr>
              <a:t>16 CONNECTION:</a:t>
            </a:r>
            <a:r>
              <a:rPr lang="en-US" sz="3200"/>
              <a:t> Reproductive cloning has valuable applications, but human reproductive cloning raises ethical issues</a:t>
            </a:r>
          </a:p>
        </p:txBody>
      </p:sp>
      <p:sp>
        <p:nvSpPr>
          <p:cNvPr id="1012739" name="Rectangle 3"/>
          <p:cNvSpPr>
            <a:spLocks noGrp="1" noChangeArrowheads="1"/>
          </p:cNvSpPr>
          <p:nvPr>
            <p:ph type="body" idx="1"/>
          </p:nvPr>
        </p:nvSpPr>
        <p:spPr>
          <a:xfrm>
            <a:off x="49213" y="1784350"/>
            <a:ext cx="8580437" cy="4991100"/>
          </a:xfrm>
        </p:spPr>
        <p:txBody>
          <a:bodyPr/>
          <a:lstStyle/>
          <a:p>
            <a:pPr marL="457200" lvl="1" indent="-342900">
              <a:lnSpc>
                <a:spcPct val="90000"/>
              </a:lnSpc>
              <a:spcBef>
                <a:spcPct val="30000"/>
              </a:spcBef>
            </a:pPr>
            <a:r>
              <a:rPr lang="en-US" sz="2800"/>
              <a:t>Cloned animals can show differences from their parent due to a variety of influences during development</a:t>
            </a:r>
          </a:p>
          <a:p>
            <a:pPr marL="457200" lvl="1" indent="-342900">
              <a:lnSpc>
                <a:spcPct val="90000"/>
              </a:lnSpc>
              <a:spcBef>
                <a:spcPct val="30000"/>
              </a:spcBef>
            </a:pPr>
            <a:r>
              <a:rPr lang="en-US" sz="2800"/>
              <a:t>Reproductive cloning is used to produce animals with desirable traits </a:t>
            </a:r>
          </a:p>
          <a:p>
            <a:pPr marL="1144588" lvl="2" indent="-342900">
              <a:lnSpc>
                <a:spcPct val="90000"/>
              </a:lnSpc>
              <a:spcBef>
                <a:spcPct val="30000"/>
              </a:spcBef>
              <a:buFontTx/>
              <a:buChar char="–"/>
            </a:pPr>
            <a:r>
              <a:rPr lang="en-US" sz="2400"/>
              <a:t>Agricultural products</a:t>
            </a:r>
          </a:p>
          <a:p>
            <a:pPr marL="1144588" lvl="2" indent="-342900">
              <a:lnSpc>
                <a:spcPct val="90000"/>
              </a:lnSpc>
              <a:spcBef>
                <a:spcPct val="30000"/>
              </a:spcBef>
              <a:buFontTx/>
              <a:buChar char="–"/>
            </a:pPr>
            <a:r>
              <a:rPr lang="en-US" sz="2400"/>
              <a:t>Therapeutic agents </a:t>
            </a:r>
          </a:p>
          <a:p>
            <a:pPr marL="1144588" lvl="2" indent="-342900">
              <a:lnSpc>
                <a:spcPct val="90000"/>
              </a:lnSpc>
              <a:spcBef>
                <a:spcPct val="30000"/>
              </a:spcBef>
              <a:buFontTx/>
              <a:buChar char="–"/>
            </a:pPr>
            <a:r>
              <a:rPr lang="en-US" sz="2400"/>
              <a:t>Restoring endangered animals</a:t>
            </a:r>
          </a:p>
          <a:p>
            <a:pPr marL="457200" lvl="1" indent="-342900">
              <a:lnSpc>
                <a:spcPct val="90000"/>
              </a:lnSpc>
              <a:spcBef>
                <a:spcPct val="30000"/>
              </a:spcBef>
            </a:pPr>
            <a:r>
              <a:rPr lang="en-US" sz="2800"/>
              <a:t>Human reproductive cloning raises ethical concerns</a:t>
            </a:r>
          </a:p>
        </p:txBody>
      </p:sp>
      <p:sp>
        <p:nvSpPr>
          <p:cNvPr id="101274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12741"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101274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1274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14792" name="Picture 8" descr="11_16ClonedCat-L"/>
          <p:cNvPicPr>
            <a:picLocks noChangeAspect="1" noChangeArrowheads="1"/>
          </p:cNvPicPr>
          <p:nvPr/>
        </p:nvPicPr>
        <p:blipFill>
          <a:blip r:embed="rId5" cstate="print"/>
          <a:srcRect/>
          <a:stretch>
            <a:fillRect/>
          </a:stretch>
        </p:blipFill>
        <p:spPr bwMode="auto">
          <a:xfrm>
            <a:off x="406400" y="192088"/>
            <a:ext cx="8329613" cy="65849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a:xfrm>
            <a:off x="171450" y="160338"/>
            <a:ext cx="8543925" cy="1325562"/>
          </a:xfrm>
        </p:spPr>
        <p:txBody>
          <a:bodyPr/>
          <a:lstStyle/>
          <a:p>
            <a:pPr marL="968375" indent="-968375"/>
            <a:r>
              <a:rPr lang="en-US" sz="3200">
                <a:solidFill>
                  <a:srgbClr val="0060AF"/>
                </a:solidFill>
              </a:rPr>
              <a:t>11.17 CONNECTION: Therapeutic</a:t>
            </a:r>
            <a:r>
              <a:rPr lang="en-US" sz="3200"/>
              <a:t> cloning can produce stem cells with great medical potential</a:t>
            </a:r>
          </a:p>
        </p:txBody>
      </p:sp>
      <p:sp>
        <p:nvSpPr>
          <p:cNvPr id="1016835" name="Rectangle 3"/>
          <p:cNvSpPr>
            <a:spLocks noGrp="1" noChangeArrowheads="1"/>
          </p:cNvSpPr>
          <p:nvPr>
            <p:ph type="body" idx="1"/>
          </p:nvPr>
        </p:nvSpPr>
        <p:spPr>
          <a:xfrm>
            <a:off x="47625" y="1773238"/>
            <a:ext cx="8534400" cy="4994275"/>
          </a:xfrm>
        </p:spPr>
        <p:txBody>
          <a:bodyPr/>
          <a:lstStyle/>
          <a:p>
            <a:pPr marL="457200" lvl="1" indent="-342900">
              <a:lnSpc>
                <a:spcPct val="95000"/>
              </a:lnSpc>
              <a:spcBef>
                <a:spcPct val="30000"/>
              </a:spcBef>
            </a:pPr>
            <a:r>
              <a:rPr lang="en-US" sz="2800"/>
              <a:t>Stem cells can be induced to give rise to differentiated cells </a:t>
            </a:r>
          </a:p>
          <a:p>
            <a:pPr marL="1144588" lvl="2" indent="-342900">
              <a:lnSpc>
                <a:spcPct val="95000"/>
              </a:lnSpc>
              <a:spcBef>
                <a:spcPct val="30000"/>
              </a:spcBef>
              <a:buFontTx/>
              <a:buChar char="–"/>
            </a:pPr>
            <a:r>
              <a:rPr lang="en-US" sz="2400"/>
              <a:t>Embryonic stem cells can differentiate into a variety of types</a:t>
            </a:r>
          </a:p>
          <a:p>
            <a:pPr marL="1144588" lvl="2" indent="-342900">
              <a:lnSpc>
                <a:spcPct val="95000"/>
              </a:lnSpc>
              <a:spcBef>
                <a:spcPct val="30000"/>
              </a:spcBef>
              <a:buFontTx/>
              <a:buChar char="–"/>
            </a:pPr>
            <a:r>
              <a:rPr lang="en-US" sz="2400" b="1"/>
              <a:t>Adult stem cells</a:t>
            </a:r>
            <a:r>
              <a:rPr lang="en-US" sz="2400"/>
              <a:t> can give rise to many but not all types of cells</a:t>
            </a:r>
          </a:p>
          <a:p>
            <a:pPr marL="457200" lvl="1" indent="-342900">
              <a:lnSpc>
                <a:spcPct val="95000"/>
              </a:lnSpc>
              <a:spcBef>
                <a:spcPct val="30000"/>
              </a:spcBef>
            </a:pPr>
            <a:r>
              <a:rPr lang="en-US" sz="2800"/>
              <a:t>Therapeutic cloning can supply cells to treat human diseases</a:t>
            </a:r>
          </a:p>
          <a:p>
            <a:pPr marL="457200" lvl="1" indent="-342900">
              <a:lnSpc>
                <a:spcPct val="95000"/>
              </a:lnSpc>
              <a:spcBef>
                <a:spcPct val="30000"/>
              </a:spcBef>
            </a:pPr>
            <a:r>
              <a:rPr lang="en-US" sz="2800"/>
              <a:t>Research continues into ways to use and produce stem cells</a:t>
            </a:r>
          </a:p>
        </p:txBody>
      </p:sp>
      <p:sp>
        <p:nvSpPr>
          <p:cNvPr id="101683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16837" name="Line 5"/>
          <p:cNvSpPr>
            <a:spLocks noChangeShapeType="1"/>
          </p:cNvSpPr>
          <p:nvPr/>
        </p:nvSpPr>
        <p:spPr bwMode="auto">
          <a:xfrm>
            <a:off x="182563" y="1517650"/>
            <a:ext cx="8775700" cy="0"/>
          </a:xfrm>
          <a:prstGeom prst="line">
            <a:avLst/>
          </a:prstGeom>
          <a:noFill/>
          <a:ln w="76200">
            <a:solidFill>
              <a:srgbClr val="A8B99B"/>
            </a:solidFill>
            <a:round/>
            <a:headEnd/>
            <a:tailEnd/>
          </a:ln>
        </p:spPr>
        <p:txBody>
          <a:bodyPr wrap="none" anchor="ctr"/>
          <a:lstStyle/>
          <a:p>
            <a:endParaRPr lang="en-US"/>
          </a:p>
        </p:txBody>
      </p:sp>
      <p:sp>
        <p:nvSpPr>
          <p:cNvPr id="101683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1683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18888" name="Picture 8" descr="11_17StemCells-U"/>
          <p:cNvPicPr>
            <a:picLocks noChangeAspect="1" noChangeArrowheads="1"/>
          </p:cNvPicPr>
          <p:nvPr/>
        </p:nvPicPr>
        <p:blipFill>
          <a:blip r:embed="rId5" cstate="print"/>
          <a:srcRect/>
          <a:stretch>
            <a:fillRect/>
          </a:stretch>
        </p:blipFill>
        <p:spPr bwMode="auto">
          <a:xfrm>
            <a:off x="415925" y="136525"/>
            <a:ext cx="8310563" cy="6584950"/>
          </a:xfrm>
          <a:prstGeom prst="rect">
            <a:avLst/>
          </a:prstGeom>
          <a:noFill/>
        </p:spPr>
      </p:pic>
      <p:sp>
        <p:nvSpPr>
          <p:cNvPr id="1018889" name="Text Box 9"/>
          <p:cNvSpPr txBox="1">
            <a:spLocks noChangeArrowheads="1"/>
          </p:cNvSpPr>
          <p:nvPr/>
        </p:nvSpPr>
        <p:spPr bwMode="auto">
          <a:xfrm>
            <a:off x="6618288" y="1366838"/>
            <a:ext cx="1379537" cy="355600"/>
          </a:xfrm>
          <a:prstGeom prst="rect">
            <a:avLst/>
          </a:prstGeom>
          <a:noFill/>
          <a:ln w="9525">
            <a:noFill/>
            <a:miter lim="800000"/>
            <a:headEnd/>
            <a:tailEnd/>
          </a:ln>
          <a:effectLst/>
        </p:spPr>
        <p:txBody>
          <a:bodyPr wrap="none" lIns="0" tIns="0" rIns="0" bIns="0"/>
          <a:lstStyle/>
          <a:p>
            <a:pPr algn="ctr">
              <a:lnSpc>
                <a:spcPct val="90000"/>
              </a:lnSpc>
            </a:pPr>
            <a:r>
              <a:rPr lang="en-US" sz="2200" b="1"/>
              <a:t>Blood cells</a:t>
            </a:r>
          </a:p>
        </p:txBody>
      </p:sp>
      <p:sp>
        <p:nvSpPr>
          <p:cNvPr id="1018890" name="Text Box 10"/>
          <p:cNvSpPr txBox="1">
            <a:spLocks noChangeArrowheads="1"/>
          </p:cNvSpPr>
          <p:nvPr/>
        </p:nvSpPr>
        <p:spPr bwMode="auto">
          <a:xfrm>
            <a:off x="6229350" y="5978525"/>
            <a:ext cx="2547938" cy="668338"/>
          </a:xfrm>
          <a:prstGeom prst="rect">
            <a:avLst/>
          </a:prstGeom>
          <a:noFill/>
          <a:ln w="9525">
            <a:noFill/>
            <a:miter lim="800000"/>
            <a:headEnd/>
            <a:tailEnd/>
          </a:ln>
          <a:effectLst/>
        </p:spPr>
        <p:txBody>
          <a:bodyPr wrap="none" lIns="0" tIns="0" rIns="0" bIns="0"/>
          <a:lstStyle/>
          <a:p>
            <a:pPr algn="l">
              <a:lnSpc>
                <a:spcPct val="90000"/>
              </a:lnSpc>
            </a:pPr>
            <a:r>
              <a:rPr lang="en-US" sz="2200" b="1"/>
              <a:t>Different types of</a:t>
            </a:r>
          </a:p>
          <a:p>
            <a:pPr algn="l">
              <a:lnSpc>
                <a:spcPct val="90000"/>
              </a:lnSpc>
            </a:pPr>
            <a:r>
              <a:rPr lang="en-US" sz="2200" b="1"/>
              <a:t>differentiated cells</a:t>
            </a:r>
          </a:p>
        </p:txBody>
      </p:sp>
      <p:sp>
        <p:nvSpPr>
          <p:cNvPr id="1018891" name="Text Box 11"/>
          <p:cNvSpPr txBox="1">
            <a:spLocks noChangeArrowheads="1"/>
          </p:cNvSpPr>
          <p:nvPr/>
        </p:nvSpPr>
        <p:spPr bwMode="auto">
          <a:xfrm>
            <a:off x="6596063" y="4192588"/>
            <a:ext cx="1473200" cy="355600"/>
          </a:xfrm>
          <a:prstGeom prst="rect">
            <a:avLst/>
          </a:prstGeom>
          <a:noFill/>
          <a:ln w="9525">
            <a:noFill/>
            <a:miter lim="800000"/>
            <a:headEnd/>
            <a:tailEnd/>
          </a:ln>
          <a:effectLst/>
        </p:spPr>
        <p:txBody>
          <a:bodyPr wrap="none" lIns="0" tIns="0" rIns="0" bIns="0"/>
          <a:lstStyle/>
          <a:p>
            <a:pPr algn="ctr">
              <a:lnSpc>
                <a:spcPct val="90000"/>
              </a:lnSpc>
            </a:pPr>
            <a:r>
              <a:rPr lang="en-US" sz="2200" b="1"/>
              <a:t>Nerve cells</a:t>
            </a:r>
          </a:p>
        </p:txBody>
      </p:sp>
      <p:sp>
        <p:nvSpPr>
          <p:cNvPr id="1018892" name="Text Box 12"/>
          <p:cNvSpPr txBox="1">
            <a:spLocks noChangeArrowheads="1"/>
          </p:cNvSpPr>
          <p:nvPr/>
        </p:nvSpPr>
        <p:spPr bwMode="auto">
          <a:xfrm>
            <a:off x="538163" y="2016125"/>
            <a:ext cx="1549400" cy="914400"/>
          </a:xfrm>
          <a:prstGeom prst="rect">
            <a:avLst/>
          </a:prstGeom>
          <a:noFill/>
          <a:ln w="9525">
            <a:noFill/>
            <a:miter lim="800000"/>
            <a:headEnd/>
            <a:tailEnd/>
          </a:ln>
          <a:effectLst/>
        </p:spPr>
        <p:txBody>
          <a:bodyPr wrap="none" lIns="0" tIns="0" rIns="0" bIns="0"/>
          <a:lstStyle/>
          <a:p>
            <a:pPr algn="ctr">
              <a:lnSpc>
                <a:spcPct val="90000"/>
              </a:lnSpc>
            </a:pPr>
            <a:r>
              <a:rPr lang="en-US" sz="2200" b="1"/>
              <a:t>Adult stem</a:t>
            </a:r>
          </a:p>
          <a:p>
            <a:pPr algn="ctr">
              <a:lnSpc>
                <a:spcPct val="90000"/>
              </a:lnSpc>
            </a:pPr>
            <a:r>
              <a:rPr lang="en-US" sz="2200" b="1"/>
              <a:t>cells in bone</a:t>
            </a:r>
          </a:p>
          <a:p>
            <a:pPr algn="ctr">
              <a:lnSpc>
                <a:spcPct val="90000"/>
              </a:lnSpc>
            </a:pPr>
            <a:r>
              <a:rPr lang="en-US" sz="2200" b="1"/>
              <a:t>marrow</a:t>
            </a:r>
          </a:p>
        </p:txBody>
      </p:sp>
      <p:sp>
        <p:nvSpPr>
          <p:cNvPr id="1018893" name="Text Box 13"/>
          <p:cNvSpPr txBox="1">
            <a:spLocks noChangeArrowheads="1"/>
          </p:cNvSpPr>
          <p:nvPr/>
        </p:nvSpPr>
        <p:spPr bwMode="auto">
          <a:xfrm>
            <a:off x="3133725" y="5980113"/>
            <a:ext cx="2268538" cy="627062"/>
          </a:xfrm>
          <a:prstGeom prst="rect">
            <a:avLst/>
          </a:prstGeom>
          <a:noFill/>
          <a:ln w="9525">
            <a:noFill/>
            <a:miter lim="800000"/>
            <a:headEnd/>
            <a:tailEnd/>
          </a:ln>
          <a:effectLst/>
        </p:spPr>
        <p:txBody>
          <a:bodyPr wrap="none" lIns="0" tIns="0" rIns="0" bIns="0"/>
          <a:lstStyle/>
          <a:p>
            <a:pPr algn="l">
              <a:lnSpc>
                <a:spcPct val="90000"/>
              </a:lnSpc>
            </a:pPr>
            <a:r>
              <a:rPr lang="en-US" sz="2200" b="1"/>
              <a:t>Different culture</a:t>
            </a:r>
          </a:p>
          <a:p>
            <a:pPr algn="l">
              <a:lnSpc>
                <a:spcPct val="90000"/>
              </a:lnSpc>
            </a:pPr>
            <a:r>
              <a:rPr lang="en-US" sz="2200" b="1"/>
              <a:t>conditions</a:t>
            </a:r>
          </a:p>
        </p:txBody>
      </p:sp>
      <p:sp>
        <p:nvSpPr>
          <p:cNvPr id="1018894" name="Text Box 14"/>
          <p:cNvSpPr txBox="1">
            <a:spLocks noChangeArrowheads="1"/>
          </p:cNvSpPr>
          <p:nvPr/>
        </p:nvSpPr>
        <p:spPr bwMode="auto">
          <a:xfrm>
            <a:off x="412750" y="4649788"/>
            <a:ext cx="1676400" cy="957262"/>
          </a:xfrm>
          <a:prstGeom prst="rect">
            <a:avLst/>
          </a:prstGeom>
          <a:noFill/>
          <a:ln w="9525">
            <a:noFill/>
            <a:miter lim="800000"/>
            <a:headEnd/>
            <a:tailEnd/>
          </a:ln>
          <a:effectLst/>
        </p:spPr>
        <p:txBody>
          <a:bodyPr wrap="none" lIns="0" tIns="0" rIns="0" bIns="0"/>
          <a:lstStyle/>
          <a:p>
            <a:pPr algn="ctr">
              <a:lnSpc>
                <a:spcPct val="90000"/>
              </a:lnSpc>
            </a:pPr>
            <a:r>
              <a:rPr lang="en-US" sz="2200" b="1"/>
              <a:t>Cultured</a:t>
            </a:r>
          </a:p>
          <a:p>
            <a:pPr algn="ctr">
              <a:lnSpc>
                <a:spcPct val="90000"/>
              </a:lnSpc>
            </a:pPr>
            <a:r>
              <a:rPr lang="en-US" sz="2200" b="1"/>
              <a:t>embryonic</a:t>
            </a:r>
          </a:p>
          <a:p>
            <a:pPr algn="ctr">
              <a:lnSpc>
                <a:spcPct val="90000"/>
              </a:lnSpc>
            </a:pPr>
            <a:r>
              <a:rPr lang="en-US" sz="2200" b="1"/>
              <a:t>stem cells</a:t>
            </a:r>
          </a:p>
        </p:txBody>
      </p:sp>
      <p:sp>
        <p:nvSpPr>
          <p:cNvPr id="1018895" name="Text Box 15"/>
          <p:cNvSpPr txBox="1">
            <a:spLocks noChangeArrowheads="1"/>
          </p:cNvSpPr>
          <p:nvPr/>
        </p:nvSpPr>
        <p:spPr bwMode="auto">
          <a:xfrm>
            <a:off x="6205538" y="5537200"/>
            <a:ext cx="2522537" cy="373063"/>
          </a:xfrm>
          <a:prstGeom prst="rect">
            <a:avLst/>
          </a:prstGeom>
          <a:noFill/>
          <a:ln w="9525">
            <a:noFill/>
            <a:miter lim="800000"/>
            <a:headEnd/>
            <a:tailEnd/>
          </a:ln>
          <a:effectLst/>
        </p:spPr>
        <p:txBody>
          <a:bodyPr wrap="none" lIns="0" tIns="0" rIns="0" bIns="0"/>
          <a:lstStyle/>
          <a:p>
            <a:pPr algn="l">
              <a:lnSpc>
                <a:spcPct val="90000"/>
              </a:lnSpc>
            </a:pPr>
            <a:r>
              <a:rPr lang="en-US" sz="2200" b="1"/>
              <a:t>Heart muscle cells</a:t>
            </a:r>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body" idx="1"/>
          </p:nvPr>
        </p:nvSpPr>
        <p:spPr>
          <a:xfrm>
            <a:off x="298450" y="1252538"/>
            <a:ext cx="8534400" cy="1901825"/>
          </a:xfrm>
        </p:spPr>
        <p:txBody>
          <a:bodyPr/>
          <a:lstStyle/>
          <a:p>
            <a:pPr algn="ctr">
              <a:buFont typeface="Wingdings" pitchFamily="48" charset="2"/>
              <a:buNone/>
            </a:pPr>
            <a:r>
              <a:rPr lang="en-US" sz="4400"/>
              <a:t>THE GENETIC BASIS </a:t>
            </a:r>
            <a:br>
              <a:rPr lang="en-US" sz="4400"/>
            </a:br>
            <a:r>
              <a:rPr lang="en-US" sz="4400"/>
              <a:t>OF CANCER</a:t>
            </a:r>
          </a:p>
        </p:txBody>
      </p:sp>
      <p:sp>
        <p:nvSpPr>
          <p:cNvPr id="1020931" name="Line 3"/>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20932" name="Line 4"/>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20933" name="Text Box 5"/>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a:xfrm>
            <a:off x="171450" y="158750"/>
            <a:ext cx="8543925" cy="914400"/>
          </a:xfrm>
        </p:spPr>
        <p:txBody>
          <a:bodyPr/>
          <a:lstStyle/>
          <a:p>
            <a:pPr marL="968375" indent="-968375"/>
            <a:r>
              <a:rPr lang="en-US" sz="3200"/>
              <a:t>11.18 Cancer results from mutations in genes that control cell division</a:t>
            </a:r>
          </a:p>
        </p:txBody>
      </p:sp>
      <p:sp>
        <p:nvSpPr>
          <p:cNvPr id="926723" name="Rectangle 3"/>
          <p:cNvSpPr>
            <a:spLocks noGrp="1" noChangeArrowheads="1"/>
          </p:cNvSpPr>
          <p:nvPr>
            <p:ph type="body" idx="1"/>
          </p:nvPr>
        </p:nvSpPr>
        <p:spPr>
          <a:xfrm>
            <a:off x="47625" y="1317625"/>
            <a:ext cx="8534400" cy="4260850"/>
          </a:xfrm>
        </p:spPr>
        <p:txBody>
          <a:bodyPr/>
          <a:lstStyle/>
          <a:p>
            <a:pPr marL="457200" lvl="1" indent="-342900">
              <a:spcBef>
                <a:spcPct val="30000"/>
              </a:spcBef>
            </a:pPr>
            <a:r>
              <a:rPr lang="en-US" sz="2800"/>
              <a:t>Mutations in two types of genes can cause cancer</a:t>
            </a:r>
            <a:endParaRPr lang="en-US"/>
          </a:p>
          <a:p>
            <a:pPr marL="1144588" lvl="2" indent="-342900">
              <a:spcBef>
                <a:spcPct val="30000"/>
              </a:spcBef>
              <a:buFontTx/>
              <a:buChar char="–"/>
            </a:pPr>
            <a:r>
              <a:rPr lang="en-US" sz="2400" b="1"/>
              <a:t>Oncogenes</a:t>
            </a:r>
            <a:endParaRPr lang="en-US" sz="2400"/>
          </a:p>
          <a:p>
            <a:pPr marL="1830388" lvl="3" indent="-342900">
              <a:spcBef>
                <a:spcPct val="30000"/>
              </a:spcBef>
              <a:buFontTx/>
              <a:buChar char="–"/>
            </a:pPr>
            <a:r>
              <a:rPr lang="en-US" b="1"/>
              <a:t>Proto-oncogenes</a:t>
            </a:r>
            <a:r>
              <a:rPr lang="en-US"/>
              <a:t> normally promote cell division</a:t>
            </a:r>
          </a:p>
          <a:p>
            <a:pPr marL="1830388" lvl="3" indent="-342900">
              <a:spcBef>
                <a:spcPct val="30000"/>
              </a:spcBef>
              <a:buFontTx/>
              <a:buChar char="–"/>
            </a:pPr>
            <a:r>
              <a:rPr lang="en-US"/>
              <a:t>Mutations to oncogenes enhance activity </a:t>
            </a:r>
          </a:p>
          <a:p>
            <a:pPr marL="1144588" lvl="2" indent="-342900">
              <a:spcBef>
                <a:spcPct val="30000"/>
              </a:spcBef>
              <a:buFontTx/>
              <a:buChar char="–"/>
            </a:pPr>
            <a:r>
              <a:rPr lang="en-US" sz="2400" b="1"/>
              <a:t>Tumor-suppressor genes</a:t>
            </a:r>
            <a:endParaRPr lang="en-US" sz="2400"/>
          </a:p>
          <a:p>
            <a:pPr marL="1830388" lvl="3" indent="-342900">
              <a:spcBef>
                <a:spcPct val="30000"/>
              </a:spcBef>
              <a:buFontTx/>
              <a:buChar char="–"/>
            </a:pPr>
            <a:r>
              <a:rPr lang="en-US"/>
              <a:t>Normally inhibit cell division</a:t>
            </a:r>
          </a:p>
          <a:p>
            <a:pPr marL="1830388" lvl="3" indent="-342900">
              <a:spcBef>
                <a:spcPct val="30000"/>
              </a:spcBef>
              <a:buFontTx/>
              <a:buChar char="–"/>
            </a:pPr>
            <a:r>
              <a:rPr lang="en-US"/>
              <a:t>Mutations inactivate the genes and allow uncontrolled division to occur</a:t>
            </a:r>
          </a:p>
        </p:txBody>
      </p:sp>
      <p:sp>
        <p:nvSpPr>
          <p:cNvPr id="9267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2672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2672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2672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1890" name="Rectangle 2"/>
          <p:cNvSpPr>
            <a:spLocks noGrp="1" noChangeArrowheads="1"/>
          </p:cNvSpPr>
          <p:nvPr>
            <p:ph type="title"/>
          </p:nvPr>
        </p:nvSpPr>
        <p:spPr>
          <a:xfrm>
            <a:off x="171450" y="158750"/>
            <a:ext cx="8543925" cy="914400"/>
          </a:xfrm>
        </p:spPr>
        <p:txBody>
          <a:bodyPr/>
          <a:lstStyle/>
          <a:p>
            <a:pPr marL="968375" indent="-968375"/>
            <a:r>
              <a:rPr lang="en-US" sz="3200"/>
              <a:t>11.18 Cancer results from mutations in genes that control cell division</a:t>
            </a:r>
          </a:p>
        </p:txBody>
      </p:sp>
      <p:sp>
        <p:nvSpPr>
          <p:cNvPr id="1061891" name="Rectangle 3"/>
          <p:cNvSpPr>
            <a:spLocks noGrp="1" noChangeArrowheads="1"/>
          </p:cNvSpPr>
          <p:nvPr>
            <p:ph type="body" idx="1"/>
          </p:nvPr>
        </p:nvSpPr>
        <p:spPr>
          <a:xfrm>
            <a:off x="47625" y="1331913"/>
            <a:ext cx="8534400" cy="5133975"/>
          </a:xfrm>
        </p:spPr>
        <p:txBody>
          <a:bodyPr/>
          <a:lstStyle/>
          <a:p>
            <a:pPr marL="457200" lvl="1" indent="-342900">
              <a:lnSpc>
                <a:spcPct val="95000"/>
              </a:lnSpc>
              <a:spcBef>
                <a:spcPct val="30000"/>
              </a:spcBef>
            </a:pPr>
            <a:r>
              <a:rPr lang="en-US" sz="2800"/>
              <a:t>Oncogenes</a:t>
            </a:r>
          </a:p>
          <a:p>
            <a:pPr marL="1144588" lvl="2" indent="-342900">
              <a:lnSpc>
                <a:spcPct val="95000"/>
              </a:lnSpc>
              <a:spcBef>
                <a:spcPct val="30000"/>
              </a:spcBef>
              <a:buFontTx/>
              <a:buChar char="–"/>
            </a:pPr>
            <a:r>
              <a:rPr lang="en-US" sz="2400"/>
              <a:t>Promote cancer when present in a single copy</a:t>
            </a:r>
          </a:p>
          <a:p>
            <a:pPr marL="1144588" lvl="2" indent="-342900">
              <a:lnSpc>
                <a:spcPct val="95000"/>
              </a:lnSpc>
              <a:spcBef>
                <a:spcPct val="30000"/>
              </a:spcBef>
              <a:buFontTx/>
              <a:buChar char="–"/>
            </a:pPr>
            <a:r>
              <a:rPr lang="en-US" sz="2400"/>
              <a:t>Can be viral genes inserted into host chromosomes</a:t>
            </a:r>
          </a:p>
          <a:p>
            <a:pPr marL="1144588" lvl="2" indent="-342900">
              <a:lnSpc>
                <a:spcPct val="95000"/>
              </a:lnSpc>
              <a:spcBef>
                <a:spcPct val="30000"/>
              </a:spcBef>
              <a:buFontTx/>
              <a:buChar char="–"/>
            </a:pPr>
            <a:r>
              <a:rPr lang="en-US" sz="2400"/>
              <a:t>Can be mutated versions of proto-oncogenes, normal genes that promote cell division and differentiation</a:t>
            </a:r>
          </a:p>
          <a:p>
            <a:pPr marL="1144588" lvl="2" indent="-342900">
              <a:lnSpc>
                <a:spcPct val="95000"/>
              </a:lnSpc>
              <a:spcBef>
                <a:spcPct val="30000"/>
              </a:spcBef>
              <a:buFontTx/>
              <a:buChar char="–"/>
            </a:pPr>
            <a:r>
              <a:rPr lang="en-US" sz="2400"/>
              <a:t>Converting a proto-oncogene to an oncogene can occur by</a:t>
            </a:r>
          </a:p>
          <a:p>
            <a:pPr marL="1830388" lvl="3" indent="-342900">
              <a:lnSpc>
                <a:spcPct val="95000"/>
              </a:lnSpc>
              <a:spcBef>
                <a:spcPct val="30000"/>
              </a:spcBef>
              <a:buFontTx/>
              <a:buChar char="–"/>
            </a:pPr>
            <a:r>
              <a:rPr lang="en-US"/>
              <a:t>Mutation causing increased protein activity</a:t>
            </a:r>
          </a:p>
          <a:p>
            <a:pPr marL="1830388" lvl="3" indent="-342900">
              <a:lnSpc>
                <a:spcPct val="95000"/>
              </a:lnSpc>
              <a:spcBef>
                <a:spcPct val="30000"/>
              </a:spcBef>
              <a:buFontTx/>
              <a:buChar char="–"/>
            </a:pPr>
            <a:r>
              <a:rPr lang="en-US"/>
              <a:t>Increased number of gene copies causing more protein to be produced</a:t>
            </a:r>
          </a:p>
          <a:p>
            <a:pPr marL="1830388" lvl="3" indent="-342900">
              <a:lnSpc>
                <a:spcPct val="95000"/>
              </a:lnSpc>
              <a:spcBef>
                <a:spcPct val="30000"/>
              </a:spcBef>
              <a:buFontTx/>
              <a:buChar char="–"/>
            </a:pPr>
            <a:r>
              <a:rPr lang="en-US"/>
              <a:t>Change in location putting the gene under control of new promoter for increased transcription</a:t>
            </a:r>
          </a:p>
        </p:txBody>
      </p:sp>
      <p:sp>
        <p:nvSpPr>
          <p:cNvPr id="106189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6189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6189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6189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842" name="Rectangle 2"/>
          <p:cNvSpPr>
            <a:spLocks noGrp="1" noChangeArrowheads="1"/>
          </p:cNvSpPr>
          <p:nvPr>
            <p:ph type="title"/>
          </p:nvPr>
        </p:nvSpPr>
        <p:spPr>
          <a:xfrm>
            <a:off x="171450" y="158750"/>
            <a:ext cx="8543925" cy="914400"/>
          </a:xfrm>
        </p:spPr>
        <p:txBody>
          <a:bodyPr/>
          <a:lstStyle/>
          <a:p>
            <a:pPr marL="968375" indent="-968375"/>
            <a:r>
              <a:rPr lang="en-US" sz="3200"/>
              <a:t>11.18 Cancer results from mutations in genes that control cell division</a:t>
            </a:r>
          </a:p>
        </p:txBody>
      </p:sp>
      <p:sp>
        <p:nvSpPr>
          <p:cNvPr id="1059843" name="Rectangle 3"/>
          <p:cNvSpPr>
            <a:spLocks noGrp="1" noChangeArrowheads="1"/>
          </p:cNvSpPr>
          <p:nvPr>
            <p:ph type="body" idx="1"/>
          </p:nvPr>
        </p:nvSpPr>
        <p:spPr>
          <a:xfrm>
            <a:off x="47625" y="1317625"/>
            <a:ext cx="8534400" cy="2614613"/>
          </a:xfrm>
        </p:spPr>
        <p:txBody>
          <a:bodyPr/>
          <a:lstStyle/>
          <a:p>
            <a:pPr marL="457200" lvl="1" indent="-342900">
              <a:spcBef>
                <a:spcPct val="30000"/>
              </a:spcBef>
            </a:pPr>
            <a:r>
              <a:rPr lang="en-US" sz="2800"/>
              <a:t>Tumor-suppressor genes</a:t>
            </a:r>
          </a:p>
          <a:p>
            <a:pPr marL="1144588" lvl="2" indent="-342900">
              <a:spcBef>
                <a:spcPct val="30000"/>
              </a:spcBef>
              <a:buFontTx/>
              <a:buChar char="–"/>
            </a:pPr>
            <a:r>
              <a:rPr lang="en-US" sz="2400"/>
              <a:t>Promote cancer when both copies are mutated</a:t>
            </a:r>
          </a:p>
          <a:p>
            <a:pPr marL="1144588" lvl="2" indent="-342900">
              <a:spcBef>
                <a:spcPct val="30000"/>
              </a:spcBef>
            </a:pPr>
            <a:endParaRPr lang="en-US" sz="2400"/>
          </a:p>
          <a:p>
            <a:pPr marL="1144588" lvl="2" indent="-342900">
              <a:spcBef>
                <a:spcPct val="30000"/>
              </a:spcBef>
            </a:pPr>
            <a:endParaRPr lang="en-US"/>
          </a:p>
          <a:p>
            <a:pPr marL="1144588" lvl="2" indent="-342900">
              <a:spcBef>
                <a:spcPct val="30000"/>
              </a:spcBef>
            </a:pPr>
            <a:endParaRPr lang="en-US"/>
          </a:p>
        </p:txBody>
      </p:sp>
      <p:sp>
        <p:nvSpPr>
          <p:cNvPr id="105984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5984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5984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5984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8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22984" name="Picture 8" descr="11_18aOncogenes-U"/>
          <p:cNvPicPr>
            <a:picLocks noChangeAspect="1" noChangeArrowheads="1"/>
          </p:cNvPicPr>
          <p:nvPr/>
        </p:nvPicPr>
        <p:blipFill>
          <a:blip r:embed="rId5" cstate="print"/>
          <a:srcRect/>
          <a:stretch>
            <a:fillRect/>
          </a:stretch>
        </p:blipFill>
        <p:spPr bwMode="auto">
          <a:xfrm>
            <a:off x="293688" y="690563"/>
            <a:ext cx="8555037" cy="5475287"/>
          </a:xfrm>
          <a:prstGeom prst="rect">
            <a:avLst/>
          </a:prstGeom>
          <a:noFill/>
        </p:spPr>
      </p:pic>
      <p:sp>
        <p:nvSpPr>
          <p:cNvPr id="1022985" name="Text Box 9"/>
          <p:cNvSpPr txBox="1">
            <a:spLocks noChangeArrowheads="1"/>
          </p:cNvSpPr>
          <p:nvPr/>
        </p:nvSpPr>
        <p:spPr bwMode="auto">
          <a:xfrm>
            <a:off x="1003300" y="2078038"/>
            <a:ext cx="1568450" cy="515937"/>
          </a:xfrm>
          <a:prstGeom prst="rect">
            <a:avLst/>
          </a:prstGeom>
          <a:noFill/>
          <a:ln w="9525">
            <a:noFill/>
            <a:miter lim="800000"/>
            <a:headEnd/>
            <a:tailEnd/>
          </a:ln>
          <a:effectLst/>
        </p:spPr>
        <p:txBody>
          <a:bodyPr wrap="none" lIns="0" tIns="0" rIns="0" bIns="0"/>
          <a:lstStyle/>
          <a:p>
            <a:pPr algn="ctr">
              <a:lnSpc>
                <a:spcPct val="90000"/>
              </a:lnSpc>
            </a:pPr>
            <a:r>
              <a:rPr lang="en-US" sz="1600" b="1"/>
              <a:t>Mutation within</a:t>
            </a:r>
          </a:p>
          <a:p>
            <a:pPr algn="ctr">
              <a:lnSpc>
                <a:spcPct val="90000"/>
              </a:lnSpc>
            </a:pPr>
            <a:r>
              <a:rPr lang="en-US" sz="1600" b="1"/>
              <a:t>the gene</a:t>
            </a:r>
          </a:p>
        </p:txBody>
      </p:sp>
      <p:sp>
        <p:nvSpPr>
          <p:cNvPr id="1022986" name="Text Box 10"/>
          <p:cNvSpPr txBox="1">
            <a:spLocks noChangeArrowheads="1"/>
          </p:cNvSpPr>
          <p:nvPr/>
        </p:nvSpPr>
        <p:spPr bwMode="auto">
          <a:xfrm>
            <a:off x="339725" y="4641850"/>
            <a:ext cx="1296988" cy="1316038"/>
          </a:xfrm>
          <a:prstGeom prst="rect">
            <a:avLst/>
          </a:prstGeom>
          <a:noFill/>
          <a:ln w="9525">
            <a:noFill/>
            <a:miter lim="800000"/>
            <a:headEnd/>
            <a:tailEnd/>
          </a:ln>
          <a:effectLst/>
        </p:spPr>
        <p:txBody>
          <a:bodyPr wrap="none" lIns="0" tIns="0" rIns="0" bIns="0"/>
          <a:lstStyle/>
          <a:p>
            <a:pPr algn="l">
              <a:lnSpc>
                <a:spcPct val="90000"/>
              </a:lnSpc>
            </a:pPr>
            <a:r>
              <a:rPr lang="en-US" sz="1600" b="1"/>
              <a:t>Hyperactive</a:t>
            </a:r>
          </a:p>
          <a:p>
            <a:pPr algn="l">
              <a:lnSpc>
                <a:spcPct val="90000"/>
              </a:lnSpc>
            </a:pPr>
            <a:r>
              <a:rPr lang="en-US" sz="1600" b="1"/>
              <a:t>growth-</a:t>
            </a:r>
          </a:p>
          <a:p>
            <a:pPr algn="l">
              <a:lnSpc>
                <a:spcPct val="90000"/>
              </a:lnSpc>
            </a:pPr>
            <a:r>
              <a:rPr lang="en-US" sz="1600" b="1"/>
              <a:t>stimulating</a:t>
            </a:r>
          </a:p>
          <a:p>
            <a:pPr algn="l">
              <a:lnSpc>
                <a:spcPct val="90000"/>
              </a:lnSpc>
            </a:pPr>
            <a:r>
              <a:rPr lang="en-US" sz="1600" b="1"/>
              <a:t>protein in </a:t>
            </a:r>
          </a:p>
          <a:p>
            <a:pPr algn="l">
              <a:lnSpc>
                <a:spcPct val="90000"/>
              </a:lnSpc>
            </a:pPr>
            <a:r>
              <a:rPr lang="en-US" sz="1600" b="1"/>
              <a:t>normal</a:t>
            </a:r>
          </a:p>
          <a:p>
            <a:pPr algn="l">
              <a:lnSpc>
                <a:spcPct val="90000"/>
              </a:lnSpc>
            </a:pPr>
            <a:r>
              <a:rPr lang="en-US" sz="1600" b="1"/>
              <a:t>amount</a:t>
            </a:r>
          </a:p>
        </p:txBody>
      </p:sp>
      <p:sp>
        <p:nvSpPr>
          <p:cNvPr id="1022987" name="Text Box 11"/>
          <p:cNvSpPr txBox="1">
            <a:spLocks noChangeArrowheads="1"/>
          </p:cNvSpPr>
          <p:nvPr/>
        </p:nvSpPr>
        <p:spPr bwMode="auto">
          <a:xfrm>
            <a:off x="5568950" y="720725"/>
            <a:ext cx="2122488" cy="214313"/>
          </a:xfrm>
          <a:prstGeom prst="rect">
            <a:avLst/>
          </a:prstGeom>
          <a:noFill/>
          <a:ln w="9525">
            <a:noFill/>
            <a:miter lim="800000"/>
            <a:headEnd/>
            <a:tailEnd/>
          </a:ln>
          <a:effectLst/>
        </p:spPr>
        <p:txBody>
          <a:bodyPr wrap="none" lIns="0" tIns="0" rIns="0" bIns="0"/>
          <a:lstStyle/>
          <a:p>
            <a:pPr algn="l">
              <a:lnSpc>
                <a:spcPct val="90000"/>
              </a:lnSpc>
            </a:pPr>
            <a:r>
              <a:rPr lang="en-US" sz="1600" b="1"/>
              <a:t>Proto-oncogene DNA</a:t>
            </a:r>
          </a:p>
        </p:txBody>
      </p:sp>
      <p:sp>
        <p:nvSpPr>
          <p:cNvPr id="1022988" name="Text Box 12"/>
          <p:cNvSpPr txBox="1">
            <a:spLocks noChangeArrowheads="1"/>
          </p:cNvSpPr>
          <p:nvPr/>
        </p:nvSpPr>
        <p:spPr bwMode="auto">
          <a:xfrm>
            <a:off x="4078288" y="2076450"/>
            <a:ext cx="1431925" cy="482600"/>
          </a:xfrm>
          <a:prstGeom prst="rect">
            <a:avLst/>
          </a:prstGeom>
          <a:noFill/>
          <a:ln w="9525">
            <a:noFill/>
            <a:miter lim="800000"/>
            <a:headEnd/>
            <a:tailEnd/>
          </a:ln>
          <a:effectLst/>
        </p:spPr>
        <p:txBody>
          <a:bodyPr wrap="none" lIns="0" tIns="0" rIns="0" bIns="0"/>
          <a:lstStyle/>
          <a:p>
            <a:pPr algn="ctr">
              <a:lnSpc>
                <a:spcPct val="90000"/>
              </a:lnSpc>
            </a:pPr>
            <a:r>
              <a:rPr lang="en-US" sz="1600" b="1"/>
              <a:t>Multiple copies</a:t>
            </a:r>
          </a:p>
          <a:p>
            <a:pPr algn="ctr">
              <a:lnSpc>
                <a:spcPct val="90000"/>
              </a:lnSpc>
            </a:pPr>
            <a:r>
              <a:rPr lang="en-US" sz="1600" b="1"/>
              <a:t>of the gene</a:t>
            </a:r>
          </a:p>
        </p:txBody>
      </p:sp>
      <p:sp>
        <p:nvSpPr>
          <p:cNvPr id="1022989" name="Text Box 13"/>
          <p:cNvSpPr txBox="1">
            <a:spLocks noChangeArrowheads="1"/>
          </p:cNvSpPr>
          <p:nvPr/>
        </p:nvSpPr>
        <p:spPr bwMode="auto">
          <a:xfrm>
            <a:off x="6938963" y="2078038"/>
            <a:ext cx="1841500" cy="650875"/>
          </a:xfrm>
          <a:prstGeom prst="rect">
            <a:avLst/>
          </a:prstGeom>
          <a:noFill/>
          <a:ln w="9525">
            <a:noFill/>
            <a:miter lim="800000"/>
            <a:headEnd/>
            <a:tailEnd/>
          </a:ln>
          <a:effectLst/>
        </p:spPr>
        <p:txBody>
          <a:bodyPr wrap="none" lIns="0" tIns="0" rIns="0" bIns="0"/>
          <a:lstStyle/>
          <a:p>
            <a:pPr algn="ctr">
              <a:lnSpc>
                <a:spcPct val="90000"/>
              </a:lnSpc>
            </a:pPr>
            <a:r>
              <a:rPr lang="en-US" sz="1600" b="1"/>
              <a:t>Gene moved to</a:t>
            </a:r>
          </a:p>
          <a:p>
            <a:pPr algn="ctr">
              <a:lnSpc>
                <a:spcPct val="90000"/>
              </a:lnSpc>
            </a:pPr>
            <a:r>
              <a:rPr lang="en-US" sz="1600" b="1"/>
              <a:t>new DNA locus,</a:t>
            </a:r>
          </a:p>
          <a:p>
            <a:pPr algn="ctr">
              <a:lnSpc>
                <a:spcPct val="90000"/>
              </a:lnSpc>
            </a:pPr>
            <a:r>
              <a:rPr lang="en-US" sz="1600" b="1"/>
              <a:t>under new controls</a:t>
            </a:r>
          </a:p>
        </p:txBody>
      </p:sp>
      <p:sp>
        <p:nvSpPr>
          <p:cNvPr id="1022990" name="Text Box 14"/>
          <p:cNvSpPr txBox="1">
            <a:spLocks noChangeArrowheads="1"/>
          </p:cNvSpPr>
          <p:nvPr/>
        </p:nvSpPr>
        <p:spPr bwMode="auto">
          <a:xfrm>
            <a:off x="1131888" y="3905250"/>
            <a:ext cx="1038225" cy="238125"/>
          </a:xfrm>
          <a:prstGeom prst="rect">
            <a:avLst/>
          </a:prstGeom>
          <a:noFill/>
          <a:ln w="9525">
            <a:noFill/>
            <a:miter lim="800000"/>
            <a:headEnd/>
            <a:tailEnd/>
          </a:ln>
          <a:effectLst/>
        </p:spPr>
        <p:txBody>
          <a:bodyPr wrap="none" lIns="0" tIns="0" rIns="0" bIns="0"/>
          <a:lstStyle/>
          <a:p>
            <a:pPr algn="ctr">
              <a:lnSpc>
                <a:spcPct val="90000"/>
              </a:lnSpc>
            </a:pPr>
            <a:r>
              <a:rPr lang="en-US" sz="1600" b="1"/>
              <a:t>Oncogene</a:t>
            </a:r>
          </a:p>
        </p:txBody>
      </p:sp>
      <p:sp>
        <p:nvSpPr>
          <p:cNvPr id="1022991" name="Text Box 15"/>
          <p:cNvSpPr txBox="1">
            <a:spLocks noChangeArrowheads="1"/>
          </p:cNvSpPr>
          <p:nvPr/>
        </p:nvSpPr>
        <p:spPr bwMode="auto">
          <a:xfrm>
            <a:off x="5986463" y="3878263"/>
            <a:ext cx="1447800" cy="203200"/>
          </a:xfrm>
          <a:prstGeom prst="rect">
            <a:avLst/>
          </a:prstGeom>
          <a:noFill/>
          <a:ln w="9525">
            <a:noFill/>
            <a:miter lim="800000"/>
            <a:headEnd/>
            <a:tailEnd/>
          </a:ln>
          <a:effectLst/>
        </p:spPr>
        <p:txBody>
          <a:bodyPr wrap="none" lIns="0" tIns="0" rIns="0" bIns="0"/>
          <a:lstStyle/>
          <a:p>
            <a:pPr algn="ctr">
              <a:lnSpc>
                <a:spcPct val="90000"/>
              </a:lnSpc>
            </a:pPr>
            <a:r>
              <a:rPr lang="en-US" sz="1600" b="1"/>
              <a:t>New promoter</a:t>
            </a:r>
          </a:p>
        </p:txBody>
      </p:sp>
      <p:sp>
        <p:nvSpPr>
          <p:cNvPr id="1022992" name="Line 16"/>
          <p:cNvSpPr>
            <a:spLocks noChangeShapeType="1"/>
          </p:cNvSpPr>
          <p:nvPr/>
        </p:nvSpPr>
        <p:spPr bwMode="auto">
          <a:xfrm flipV="1">
            <a:off x="7378700" y="3422650"/>
            <a:ext cx="257175" cy="438150"/>
          </a:xfrm>
          <a:prstGeom prst="line">
            <a:avLst/>
          </a:prstGeom>
          <a:noFill/>
          <a:ln w="25400">
            <a:solidFill>
              <a:schemeClr val="tx1"/>
            </a:solidFill>
            <a:round/>
            <a:headEnd/>
            <a:tailEnd/>
          </a:ln>
          <a:effectLst/>
        </p:spPr>
        <p:txBody>
          <a:bodyPr wrap="none" anchor="ctr"/>
          <a:lstStyle/>
          <a:p>
            <a:endParaRPr lang="en-US"/>
          </a:p>
        </p:txBody>
      </p:sp>
      <p:sp>
        <p:nvSpPr>
          <p:cNvPr id="1022993" name="AutoShape 17"/>
          <p:cNvSpPr>
            <a:spLocks/>
          </p:cNvSpPr>
          <p:nvPr/>
        </p:nvSpPr>
        <p:spPr bwMode="auto">
          <a:xfrm rot="5400000">
            <a:off x="1544638" y="3214687"/>
            <a:ext cx="203200" cy="962025"/>
          </a:xfrm>
          <a:prstGeom prst="rightBrace">
            <a:avLst>
              <a:gd name="adj1" fmla="val 39453"/>
              <a:gd name="adj2" fmla="val 50000"/>
            </a:avLst>
          </a:prstGeom>
          <a:noFill/>
          <a:ln w="25400">
            <a:solidFill>
              <a:schemeClr val="tx1"/>
            </a:solidFill>
            <a:round/>
            <a:headEnd/>
            <a:tailEnd/>
          </a:ln>
          <a:effectLst/>
        </p:spPr>
        <p:txBody>
          <a:bodyPr wrap="none" anchor="ctr"/>
          <a:lstStyle/>
          <a:p>
            <a:endParaRPr lang="en-US"/>
          </a:p>
        </p:txBody>
      </p:sp>
      <p:sp>
        <p:nvSpPr>
          <p:cNvPr id="1022994" name="Line 18"/>
          <p:cNvSpPr>
            <a:spLocks noChangeShapeType="1"/>
          </p:cNvSpPr>
          <p:nvPr/>
        </p:nvSpPr>
        <p:spPr bwMode="auto">
          <a:xfrm>
            <a:off x="1644650" y="3797300"/>
            <a:ext cx="0" cy="85725"/>
          </a:xfrm>
          <a:prstGeom prst="line">
            <a:avLst/>
          </a:prstGeom>
          <a:noFill/>
          <a:ln w="25400">
            <a:solidFill>
              <a:schemeClr val="tx1"/>
            </a:solidFill>
            <a:round/>
            <a:headEnd/>
            <a:tailEnd/>
          </a:ln>
          <a:effectLst/>
        </p:spPr>
        <p:txBody>
          <a:bodyPr wrap="none" anchor="ctr"/>
          <a:lstStyle/>
          <a:p>
            <a:endParaRPr lang="en-US"/>
          </a:p>
        </p:txBody>
      </p:sp>
      <p:sp>
        <p:nvSpPr>
          <p:cNvPr id="1022995" name="Text Box 19"/>
          <p:cNvSpPr txBox="1">
            <a:spLocks noChangeArrowheads="1"/>
          </p:cNvSpPr>
          <p:nvPr/>
        </p:nvSpPr>
        <p:spPr bwMode="auto">
          <a:xfrm>
            <a:off x="3124200" y="4651375"/>
            <a:ext cx="1538288" cy="982663"/>
          </a:xfrm>
          <a:prstGeom prst="rect">
            <a:avLst/>
          </a:prstGeom>
          <a:noFill/>
          <a:ln w="9525">
            <a:noFill/>
            <a:miter lim="800000"/>
            <a:headEnd/>
            <a:tailEnd/>
          </a:ln>
          <a:effectLst/>
        </p:spPr>
        <p:txBody>
          <a:bodyPr wrap="none" lIns="0" tIns="0" rIns="0" bIns="0"/>
          <a:lstStyle/>
          <a:p>
            <a:pPr algn="l">
              <a:lnSpc>
                <a:spcPct val="90000"/>
              </a:lnSpc>
            </a:pPr>
            <a:r>
              <a:rPr lang="en-US" sz="1600" b="1"/>
              <a:t>Normal growth-</a:t>
            </a:r>
          </a:p>
          <a:p>
            <a:pPr algn="l">
              <a:lnSpc>
                <a:spcPct val="90000"/>
              </a:lnSpc>
            </a:pPr>
            <a:r>
              <a:rPr lang="en-US" sz="1600" b="1"/>
              <a:t>stimulating</a:t>
            </a:r>
          </a:p>
          <a:p>
            <a:pPr algn="l">
              <a:lnSpc>
                <a:spcPct val="90000"/>
              </a:lnSpc>
            </a:pPr>
            <a:r>
              <a:rPr lang="en-US" sz="1600" b="1"/>
              <a:t>protein </a:t>
            </a:r>
          </a:p>
          <a:p>
            <a:pPr algn="l">
              <a:lnSpc>
                <a:spcPct val="90000"/>
              </a:lnSpc>
            </a:pPr>
            <a:r>
              <a:rPr lang="en-US" sz="1600" b="1"/>
              <a:t>in excess</a:t>
            </a:r>
          </a:p>
        </p:txBody>
      </p:sp>
      <p:sp>
        <p:nvSpPr>
          <p:cNvPr id="1022996" name="Text Box 20"/>
          <p:cNvSpPr txBox="1">
            <a:spLocks noChangeArrowheads="1"/>
          </p:cNvSpPr>
          <p:nvPr/>
        </p:nvSpPr>
        <p:spPr bwMode="auto">
          <a:xfrm>
            <a:off x="6334125" y="4651375"/>
            <a:ext cx="1538288" cy="982663"/>
          </a:xfrm>
          <a:prstGeom prst="rect">
            <a:avLst/>
          </a:prstGeom>
          <a:noFill/>
          <a:ln w="9525">
            <a:noFill/>
            <a:miter lim="800000"/>
            <a:headEnd/>
            <a:tailEnd/>
          </a:ln>
          <a:effectLst/>
        </p:spPr>
        <p:txBody>
          <a:bodyPr wrap="none" lIns="0" tIns="0" rIns="0" bIns="0"/>
          <a:lstStyle/>
          <a:p>
            <a:pPr algn="l">
              <a:lnSpc>
                <a:spcPct val="90000"/>
              </a:lnSpc>
            </a:pPr>
            <a:r>
              <a:rPr lang="en-US" sz="1600" b="1"/>
              <a:t>Normal growth-</a:t>
            </a:r>
          </a:p>
          <a:p>
            <a:pPr algn="l">
              <a:lnSpc>
                <a:spcPct val="90000"/>
              </a:lnSpc>
            </a:pPr>
            <a:r>
              <a:rPr lang="en-US" sz="1600" b="1"/>
              <a:t>stimulating</a:t>
            </a:r>
          </a:p>
          <a:p>
            <a:pPr algn="l">
              <a:lnSpc>
                <a:spcPct val="90000"/>
              </a:lnSpc>
            </a:pPr>
            <a:r>
              <a:rPr lang="en-US" sz="1600" b="1"/>
              <a:t>protein </a:t>
            </a:r>
          </a:p>
          <a:p>
            <a:pPr algn="l">
              <a:lnSpc>
                <a:spcPct val="90000"/>
              </a:lnSpc>
            </a:pPr>
            <a:r>
              <a:rPr lang="en-US" sz="1600" b="1"/>
              <a:t>in excess</a:t>
            </a:r>
          </a:p>
        </p:txBody>
      </p: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7"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25030" name="Picture 6" descr="11_18bTumorSuppressorGene-U"/>
          <p:cNvPicPr>
            <a:picLocks noChangeAspect="1" noChangeArrowheads="1"/>
          </p:cNvPicPr>
          <p:nvPr/>
        </p:nvPicPr>
        <p:blipFill>
          <a:blip r:embed="rId5" cstate="print"/>
          <a:srcRect/>
          <a:stretch>
            <a:fillRect/>
          </a:stretch>
        </p:blipFill>
        <p:spPr bwMode="auto">
          <a:xfrm>
            <a:off x="293688" y="962025"/>
            <a:ext cx="8555037" cy="4932363"/>
          </a:xfrm>
          <a:prstGeom prst="rect">
            <a:avLst/>
          </a:prstGeom>
          <a:noFill/>
        </p:spPr>
      </p:pic>
      <p:sp>
        <p:nvSpPr>
          <p:cNvPr id="1025031" name="Text Box 7"/>
          <p:cNvSpPr txBox="1">
            <a:spLocks noChangeArrowheads="1"/>
          </p:cNvSpPr>
          <p:nvPr/>
        </p:nvSpPr>
        <p:spPr bwMode="auto">
          <a:xfrm>
            <a:off x="4538663" y="984250"/>
            <a:ext cx="3763962" cy="279400"/>
          </a:xfrm>
          <a:prstGeom prst="rect">
            <a:avLst/>
          </a:prstGeom>
          <a:noFill/>
          <a:ln w="9525">
            <a:noFill/>
            <a:miter lim="800000"/>
            <a:headEnd/>
            <a:tailEnd/>
          </a:ln>
          <a:effectLst/>
        </p:spPr>
        <p:txBody>
          <a:bodyPr wrap="none" lIns="0" tIns="0" rIns="0" bIns="0"/>
          <a:lstStyle/>
          <a:p>
            <a:pPr algn="ctr">
              <a:lnSpc>
                <a:spcPct val="90000"/>
              </a:lnSpc>
            </a:pPr>
            <a:r>
              <a:rPr lang="en-US" sz="2000" b="1"/>
              <a:t>Mutated tumor-suppressor gene</a:t>
            </a:r>
          </a:p>
        </p:txBody>
      </p:sp>
      <p:sp>
        <p:nvSpPr>
          <p:cNvPr id="1025032" name="Text Box 8"/>
          <p:cNvSpPr txBox="1">
            <a:spLocks noChangeArrowheads="1"/>
          </p:cNvSpPr>
          <p:nvPr/>
        </p:nvSpPr>
        <p:spPr bwMode="auto">
          <a:xfrm>
            <a:off x="342900" y="987425"/>
            <a:ext cx="2913063" cy="271463"/>
          </a:xfrm>
          <a:prstGeom prst="rect">
            <a:avLst/>
          </a:prstGeom>
          <a:noFill/>
          <a:ln w="9525">
            <a:noFill/>
            <a:miter lim="800000"/>
            <a:headEnd/>
            <a:tailEnd/>
          </a:ln>
          <a:effectLst/>
        </p:spPr>
        <p:txBody>
          <a:bodyPr wrap="none" lIns="0" tIns="0" rIns="0" bIns="0"/>
          <a:lstStyle/>
          <a:p>
            <a:pPr algn="ctr">
              <a:lnSpc>
                <a:spcPct val="90000"/>
              </a:lnSpc>
            </a:pPr>
            <a:r>
              <a:rPr lang="en-US" sz="2000" b="1"/>
              <a:t>Tumor-suppressor gene</a:t>
            </a:r>
          </a:p>
        </p:txBody>
      </p:sp>
      <p:sp>
        <p:nvSpPr>
          <p:cNvPr id="1025033" name="Text Box 9"/>
          <p:cNvSpPr txBox="1">
            <a:spLocks noChangeArrowheads="1"/>
          </p:cNvSpPr>
          <p:nvPr/>
        </p:nvSpPr>
        <p:spPr bwMode="auto">
          <a:xfrm>
            <a:off x="6921500" y="2608263"/>
            <a:ext cx="1889125" cy="1125537"/>
          </a:xfrm>
          <a:prstGeom prst="rect">
            <a:avLst/>
          </a:prstGeom>
          <a:noFill/>
          <a:ln w="9525">
            <a:noFill/>
            <a:miter lim="800000"/>
            <a:headEnd/>
            <a:tailEnd/>
          </a:ln>
          <a:effectLst/>
        </p:spPr>
        <p:txBody>
          <a:bodyPr wrap="none" lIns="0" tIns="0" rIns="0" bIns="0"/>
          <a:lstStyle/>
          <a:p>
            <a:pPr algn="l">
              <a:lnSpc>
                <a:spcPct val="90000"/>
              </a:lnSpc>
            </a:pPr>
            <a:r>
              <a:rPr lang="en-US" sz="2000" b="1"/>
              <a:t>Defective,</a:t>
            </a:r>
          </a:p>
          <a:p>
            <a:pPr algn="l">
              <a:lnSpc>
                <a:spcPct val="90000"/>
              </a:lnSpc>
            </a:pPr>
            <a:r>
              <a:rPr lang="en-US" sz="2000" b="1"/>
              <a:t>nonfunctioning</a:t>
            </a:r>
          </a:p>
          <a:p>
            <a:pPr algn="l">
              <a:lnSpc>
                <a:spcPct val="90000"/>
              </a:lnSpc>
            </a:pPr>
            <a:r>
              <a:rPr lang="en-US" sz="2000" b="1"/>
              <a:t>protein</a:t>
            </a:r>
          </a:p>
        </p:txBody>
      </p:sp>
      <p:sp>
        <p:nvSpPr>
          <p:cNvPr id="1025034" name="Text Box 10"/>
          <p:cNvSpPr txBox="1">
            <a:spLocks noChangeArrowheads="1"/>
          </p:cNvSpPr>
          <p:nvPr/>
        </p:nvSpPr>
        <p:spPr bwMode="auto">
          <a:xfrm>
            <a:off x="2263775" y="2460625"/>
            <a:ext cx="1228725" cy="1143000"/>
          </a:xfrm>
          <a:prstGeom prst="rect">
            <a:avLst/>
          </a:prstGeom>
          <a:noFill/>
          <a:ln w="9525">
            <a:noFill/>
            <a:miter lim="800000"/>
            <a:headEnd/>
            <a:tailEnd/>
          </a:ln>
          <a:effectLst/>
        </p:spPr>
        <p:txBody>
          <a:bodyPr wrap="none" lIns="0" tIns="0" rIns="0" bIns="0"/>
          <a:lstStyle/>
          <a:p>
            <a:pPr algn="l">
              <a:lnSpc>
                <a:spcPct val="90000"/>
              </a:lnSpc>
            </a:pPr>
            <a:r>
              <a:rPr lang="en-US" sz="2000" b="1"/>
              <a:t>Normal</a:t>
            </a:r>
          </a:p>
          <a:p>
            <a:pPr algn="l">
              <a:lnSpc>
                <a:spcPct val="90000"/>
              </a:lnSpc>
            </a:pPr>
            <a:r>
              <a:rPr lang="en-US" sz="2000" b="1"/>
              <a:t>growth-</a:t>
            </a:r>
          </a:p>
          <a:p>
            <a:pPr algn="l">
              <a:lnSpc>
                <a:spcPct val="90000"/>
              </a:lnSpc>
            </a:pPr>
            <a:r>
              <a:rPr lang="en-US" sz="2000" b="1"/>
              <a:t>inhibiting</a:t>
            </a:r>
          </a:p>
          <a:p>
            <a:pPr algn="l">
              <a:lnSpc>
                <a:spcPct val="90000"/>
              </a:lnSpc>
            </a:pPr>
            <a:r>
              <a:rPr lang="en-US" sz="2000" b="1"/>
              <a:t>protein</a:t>
            </a:r>
          </a:p>
        </p:txBody>
      </p:sp>
      <p:sp>
        <p:nvSpPr>
          <p:cNvPr id="1025035" name="Text Box 11"/>
          <p:cNvSpPr txBox="1">
            <a:spLocks noChangeArrowheads="1"/>
          </p:cNvSpPr>
          <p:nvPr/>
        </p:nvSpPr>
        <p:spPr bwMode="auto">
          <a:xfrm>
            <a:off x="2036763" y="3998913"/>
            <a:ext cx="1668462" cy="558800"/>
          </a:xfrm>
          <a:prstGeom prst="rect">
            <a:avLst/>
          </a:prstGeom>
          <a:noFill/>
          <a:ln w="9525">
            <a:noFill/>
            <a:miter lim="800000"/>
            <a:headEnd/>
            <a:tailEnd/>
          </a:ln>
          <a:effectLst/>
        </p:spPr>
        <p:txBody>
          <a:bodyPr wrap="none" lIns="0" tIns="0" rIns="0" bIns="0"/>
          <a:lstStyle/>
          <a:p>
            <a:pPr algn="l">
              <a:lnSpc>
                <a:spcPct val="90000"/>
              </a:lnSpc>
            </a:pPr>
            <a:r>
              <a:rPr lang="en-US" sz="2000" b="1"/>
              <a:t>Cell division</a:t>
            </a:r>
          </a:p>
          <a:p>
            <a:pPr algn="l">
              <a:lnSpc>
                <a:spcPct val="90000"/>
              </a:lnSpc>
            </a:pPr>
            <a:r>
              <a:rPr lang="en-US" sz="2000" b="1"/>
              <a:t>under control</a:t>
            </a:r>
          </a:p>
        </p:txBody>
      </p:sp>
      <p:sp>
        <p:nvSpPr>
          <p:cNvPr id="1025036" name="Text Box 12"/>
          <p:cNvSpPr txBox="1">
            <a:spLocks noChangeArrowheads="1"/>
          </p:cNvSpPr>
          <p:nvPr/>
        </p:nvSpPr>
        <p:spPr bwMode="auto">
          <a:xfrm>
            <a:off x="6878638" y="3997325"/>
            <a:ext cx="2066925" cy="584200"/>
          </a:xfrm>
          <a:prstGeom prst="rect">
            <a:avLst/>
          </a:prstGeom>
          <a:noFill/>
          <a:ln w="9525">
            <a:noFill/>
            <a:miter lim="800000"/>
            <a:headEnd/>
            <a:tailEnd/>
          </a:ln>
          <a:effectLst/>
        </p:spPr>
        <p:txBody>
          <a:bodyPr wrap="none" lIns="0" tIns="0" rIns="0" bIns="0"/>
          <a:lstStyle/>
          <a:p>
            <a:pPr algn="l">
              <a:lnSpc>
                <a:spcPct val="90000"/>
              </a:lnSpc>
            </a:pPr>
            <a:r>
              <a:rPr lang="en-US" sz="2000" b="1"/>
              <a:t>Cell division not</a:t>
            </a:r>
          </a:p>
          <a:p>
            <a:pPr algn="l">
              <a:lnSpc>
                <a:spcPct val="90000"/>
              </a:lnSpc>
            </a:pPr>
            <a:r>
              <a:rPr lang="en-US" sz="2000" b="1"/>
              <a:t>under control</a:t>
            </a:r>
          </a:p>
        </p:txBody>
      </p:sp>
      <p:sp>
        <p:nvSpPr>
          <p:cNvPr id="1025037" name="AutoShape 13"/>
          <p:cNvSpPr>
            <a:spLocks/>
          </p:cNvSpPr>
          <p:nvPr/>
        </p:nvSpPr>
        <p:spPr bwMode="auto">
          <a:xfrm rot="16200000">
            <a:off x="6305550" y="609600"/>
            <a:ext cx="234950" cy="1530350"/>
          </a:xfrm>
          <a:prstGeom prst="rightBrace">
            <a:avLst>
              <a:gd name="adj1" fmla="val 54279"/>
              <a:gd name="adj2" fmla="val 50000"/>
            </a:avLst>
          </a:prstGeom>
          <a:noFill/>
          <a:ln w="25400">
            <a:solidFill>
              <a:schemeClr val="tx1"/>
            </a:solidFill>
            <a:round/>
            <a:headEnd/>
            <a:tailEnd/>
          </a:ln>
          <a:effectLst/>
        </p:spPr>
        <p:txBody>
          <a:bodyPr wrap="none" anchor="ctr"/>
          <a:lstStyle/>
          <a:p>
            <a:endParaRPr lang="en-US"/>
          </a:p>
        </p:txBody>
      </p:sp>
      <p:sp>
        <p:nvSpPr>
          <p:cNvPr id="1025038" name="AutoShape 14"/>
          <p:cNvSpPr>
            <a:spLocks/>
          </p:cNvSpPr>
          <p:nvPr/>
        </p:nvSpPr>
        <p:spPr bwMode="auto">
          <a:xfrm rot="16200000">
            <a:off x="1651000" y="609600"/>
            <a:ext cx="234950" cy="1530350"/>
          </a:xfrm>
          <a:prstGeom prst="rightBrace">
            <a:avLst>
              <a:gd name="adj1" fmla="val 54279"/>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218" name="Rectangle 2"/>
          <p:cNvSpPr>
            <a:spLocks noGrp="1" noChangeArrowheads="1"/>
          </p:cNvSpPr>
          <p:nvPr>
            <p:ph type="title"/>
          </p:nvPr>
        </p:nvSpPr>
        <p:spPr>
          <a:xfrm>
            <a:off x="171450" y="158750"/>
            <a:ext cx="8543925" cy="914400"/>
          </a:xfrm>
        </p:spPr>
        <p:txBody>
          <a:bodyPr/>
          <a:lstStyle/>
          <a:p>
            <a:pPr marL="968375" indent="-968375"/>
            <a:r>
              <a:rPr lang="en-US" sz="3200"/>
              <a:t>11.19 Multiple genetic changes underlie the development of cancer </a:t>
            </a:r>
          </a:p>
        </p:txBody>
      </p:sp>
      <p:sp>
        <p:nvSpPr>
          <p:cNvPr id="1033219" name="Rectangle 3"/>
          <p:cNvSpPr>
            <a:spLocks noGrp="1" noChangeArrowheads="1"/>
          </p:cNvSpPr>
          <p:nvPr>
            <p:ph type="body" idx="1"/>
          </p:nvPr>
        </p:nvSpPr>
        <p:spPr>
          <a:xfrm>
            <a:off x="47625" y="1317625"/>
            <a:ext cx="8534400" cy="4108450"/>
          </a:xfrm>
        </p:spPr>
        <p:txBody>
          <a:bodyPr/>
          <a:lstStyle/>
          <a:p>
            <a:pPr marL="457200" lvl="1" indent="-342900">
              <a:spcBef>
                <a:spcPct val="30000"/>
              </a:spcBef>
            </a:pPr>
            <a:r>
              <a:rPr lang="en-US" sz="2800"/>
              <a:t>Four or more somatic mutations are usually required to produce a cancer cell </a:t>
            </a:r>
          </a:p>
          <a:p>
            <a:pPr marL="457200" lvl="1" indent="-342900">
              <a:spcBef>
                <a:spcPct val="30000"/>
              </a:spcBef>
            </a:pPr>
            <a:r>
              <a:rPr lang="en-US" sz="2800"/>
              <a:t>One possible scenario for colorectal cancer includes</a:t>
            </a:r>
            <a:endParaRPr lang="en-US"/>
          </a:p>
          <a:p>
            <a:pPr marL="1144588" lvl="2" indent="-342900">
              <a:spcBef>
                <a:spcPct val="30000"/>
              </a:spcBef>
              <a:buFontTx/>
              <a:buChar char="–"/>
            </a:pPr>
            <a:r>
              <a:rPr lang="en-US" sz="2400"/>
              <a:t>Activation of an oncogene increases cell division</a:t>
            </a:r>
          </a:p>
          <a:p>
            <a:pPr marL="1144588" lvl="2" indent="-342900">
              <a:spcBef>
                <a:spcPct val="30000"/>
              </a:spcBef>
              <a:buFontTx/>
              <a:buChar char="–"/>
            </a:pPr>
            <a:r>
              <a:rPr lang="en-US" sz="2400"/>
              <a:t>Inactivation of tumor suppressor gene causes formation of a benign tumor</a:t>
            </a:r>
          </a:p>
          <a:p>
            <a:pPr marL="1144588" lvl="2" indent="-342900">
              <a:spcBef>
                <a:spcPct val="30000"/>
              </a:spcBef>
              <a:buFontTx/>
              <a:buChar char="–"/>
            </a:pPr>
            <a:r>
              <a:rPr lang="en-US" sz="2400"/>
              <a:t>Additional mutations lead to a malignant tumor</a:t>
            </a:r>
          </a:p>
        </p:txBody>
      </p:sp>
      <p:sp>
        <p:nvSpPr>
          <p:cNvPr id="10332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3322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3322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3322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1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29128" name="Picture 8" descr="11_19aColonCancer-U"/>
          <p:cNvPicPr>
            <a:picLocks noChangeAspect="1" noChangeArrowheads="1"/>
          </p:cNvPicPr>
          <p:nvPr/>
        </p:nvPicPr>
        <p:blipFill>
          <a:blip r:embed="rId5" cstate="print"/>
          <a:srcRect/>
          <a:stretch>
            <a:fillRect/>
          </a:stretch>
        </p:blipFill>
        <p:spPr bwMode="auto">
          <a:xfrm>
            <a:off x="293688" y="1285875"/>
            <a:ext cx="8555037" cy="4286250"/>
          </a:xfrm>
          <a:prstGeom prst="rect">
            <a:avLst/>
          </a:prstGeom>
          <a:noFill/>
        </p:spPr>
      </p:pic>
      <p:sp>
        <p:nvSpPr>
          <p:cNvPr id="1029129" name="Oval 9"/>
          <p:cNvSpPr>
            <a:spLocks noChangeArrowheads="1"/>
          </p:cNvSpPr>
          <p:nvPr/>
        </p:nvSpPr>
        <p:spPr bwMode="auto">
          <a:xfrm>
            <a:off x="2019300" y="3241675"/>
            <a:ext cx="304800" cy="304800"/>
          </a:xfrm>
          <a:prstGeom prst="ellipse">
            <a:avLst/>
          </a:prstGeom>
          <a:solidFill>
            <a:srgbClr val="EF1A23"/>
          </a:solidFill>
          <a:ln w="9525">
            <a:noFill/>
            <a:round/>
            <a:headEnd/>
            <a:tailEnd/>
          </a:ln>
          <a:effectLst/>
        </p:spPr>
        <p:txBody>
          <a:bodyPr wrap="none" anchor="ctr"/>
          <a:lstStyle/>
          <a:p>
            <a:endParaRPr lang="en-US"/>
          </a:p>
        </p:txBody>
      </p:sp>
      <p:sp>
        <p:nvSpPr>
          <p:cNvPr id="1029130" name="Text Box 10"/>
          <p:cNvSpPr txBox="1">
            <a:spLocks noChangeArrowheads="1"/>
          </p:cNvSpPr>
          <p:nvPr/>
        </p:nvSpPr>
        <p:spPr bwMode="auto">
          <a:xfrm>
            <a:off x="2100263" y="3276600"/>
            <a:ext cx="136525" cy="279400"/>
          </a:xfrm>
          <a:prstGeom prst="rect">
            <a:avLst/>
          </a:prstGeom>
          <a:noFill/>
          <a:ln w="9525">
            <a:noFill/>
            <a:miter lim="800000"/>
            <a:headEnd/>
            <a:tailEnd/>
          </a:ln>
          <a:effectLst/>
        </p:spPr>
        <p:txBody>
          <a:bodyPr wrap="none" lIns="0" tIns="0" rIns="0" bIns="0"/>
          <a:lstStyle/>
          <a:p>
            <a:pPr algn="ctr">
              <a:lnSpc>
                <a:spcPct val="90000"/>
              </a:lnSpc>
            </a:pPr>
            <a:r>
              <a:rPr lang="en-US" sz="1800" b="1">
                <a:solidFill>
                  <a:schemeClr val="bg1"/>
                </a:solidFill>
              </a:rPr>
              <a:t>1</a:t>
            </a:r>
          </a:p>
        </p:txBody>
      </p:sp>
      <p:sp>
        <p:nvSpPr>
          <p:cNvPr id="1029131" name="Text Box 11"/>
          <p:cNvSpPr txBox="1">
            <a:spLocks noChangeArrowheads="1"/>
          </p:cNvSpPr>
          <p:nvPr/>
        </p:nvSpPr>
        <p:spPr bwMode="auto">
          <a:xfrm>
            <a:off x="3614738" y="1390650"/>
            <a:ext cx="1312862" cy="304800"/>
          </a:xfrm>
          <a:prstGeom prst="rect">
            <a:avLst/>
          </a:prstGeom>
          <a:noFill/>
          <a:ln w="9525">
            <a:noFill/>
            <a:miter lim="800000"/>
            <a:headEnd/>
            <a:tailEnd/>
          </a:ln>
          <a:effectLst/>
        </p:spPr>
        <p:txBody>
          <a:bodyPr wrap="none" lIns="0" tIns="0" rIns="0" bIns="0"/>
          <a:lstStyle/>
          <a:p>
            <a:pPr algn="l">
              <a:lnSpc>
                <a:spcPct val="90000"/>
              </a:lnSpc>
            </a:pPr>
            <a:r>
              <a:rPr lang="en-US" sz="2000" b="1"/>
              <a:t>Colon wall</a:t>
            </a:r>
          </a:p>
        </p:txBody>
      </p:sp>
      <p:sp>
        <p:nvSpPr>
          <p:cNvPr id="1029132" name="Text Box 12"/>
          <p:cNvSpPr txBox="1">
            <a:spLocks noChangeArrowheads="1"/>
          </p:cNvSpPr>
          <p:nvPr/>
        </p:nvSpPr>
        <p:spPr bwMode="auto">
          <a:xfrm>
            <a:off x="355600" y="3694113"/>
            <a:ext cx="1439863" cy="600075"/>
          </a:xfrm>
          <a:prstGeom prst="rect">
            <a:avLst/>
          </a:prstGeom>
          <a:noFill/>
          <a:ln w="9525">
            <a:noFill/>
            <a:miter lim="800000"/>
            <a:headEnd/>
            <a:tailEnd/>
          </a:ln>
          <a:effectLst/>
        </p:spPr>
        <p:txBody>
          <a:bodyPr wrap="none" lIns="0" tIns="0" rIns="0" bIns="0"/>
          <a:lstStyle/>
          <a:p>
            <a:pPr algn="l">
              <a:lnSpc>
                <a:spcPct val="90000"/>
              </a:lnSpc>
            </a:pPr>
            <a:r>
              <a:rPr lang="en-US" sz="2000" b="1"/>
              <a:t>Cellular</a:t>
            </a:r>
          </a:p>
          <a:p>
            <a:pPr algn="l">
              <a:lnSpc>
                <a:spcPct val="90000"/>
              </a:lnSpc>
            </a:pPr>
            <a:r>
              <a:rPr lang="en-US" sz="2000" b="1"/>
              <a:t>changes:</a:t>
            </a:r>
          </a:p>
        </p:txBody>
      </p:sp>
      <p:sp>
        <p:nvSpPr>
          <p:cNvPr id="1029133" name="Text Box 13"/>
          <p:cNvSpPr txBox="1">
            <a:spLocks noChangeArrowheads="1"/>
          </p:cNvSpPr>
          <p:nvPr/>
        </p:nvSpPr>
        <p:spPr bwMode="auto">
          <a:xfrm>
            <a:off x="338138" y="4581525"/>
            <a:ext cx="1439862" cy="600075"/>
          </a:xfrm>
          <a:prstGeom prst="rect">
            <a:avLst/>
          </a:prstGeom>
          <a:noFill/>
          <a:ln w="9525">
            <a:noFill/>
            <a:miter lim="800000"/>
            <a:headEnd/>
            <a:tailEnd/>
          </a:ln>
          <a:effectLst/>
        </p:spPr>
        <p:txBody>
          <a:bodyPr wrap="none" lIns="0" tIns="0" rIns="0" bIns="0"/>
          <a:lstStyle/>
          <a:p>
            <a:pPr algn="l">
              <a:lnSpc>
                <a:spcPct val="90000"/>
              </a:lnSpc>
            </a:pPr>
            <a:r>
              <a:rPr lang="en-US" sz="2000" b="1"/>
              <a:t>DNA</a:t>
            </a:r>
          </a:p>
          <a:p>
            <a:pPr algn="l">
              <a:lnSpc>
                <a:spcPct val="90000"/>
              </a:lnSpc>
            </a:pPr>
            <a:r>
              <a:rPr lang="en-US" sz="2000" b="1"/>
              <a:t>changes:</a:t>
            </a:r>
          </a:p>
        </p:txBody>
      </p:sp>
      <p:sp>
        <p:nvSpPr>
          <p:cNvPr id="1029134" name="Text Box 14"/>
          <p:cNvSpPr txBox="1">
            <a:spLocks noChangeArrowheads="1"/>
          </p:cNvSpPr>
          <p:nvPr/>
        </p:nvSpPr>
        <p:spPr bwMode="auto">
          <a:xfrm>
            <a:off x="1600200" y="4581525"/>
            <a:ext cx="1439863" cy="600075"/>
          </a:xfrm>
          <a:prstGeom prst="rect">
            <a:avLst/>
          </a:prstGeom>
          <a:noFill/>
          <a:ln w="9525">
            <a:noFill/>
            <a:miter lim="800000"/>
            <a:headEnd/>
            <a:tailEnd/>
          </a:ln>
          <a:effectLst/>
        </p:spPr>
        <p:txBody>
          <a:bodyPr wrap="none" lIns="0" tIns="0" rIns="0" bIns="0"/>
          <a:lstStyle/>
          <a:p>
            <a:pPr algn="l">
              <a:lnSpc>
                <a:spcPct val="90000"/>
              </a:lnSpc>
            </a:pPr>
            <a:r>
              <a:rPr lang="en-US" sz="2000" b="1"/>
              <a:t>Oncogene</a:t>
            </a:r>
          </a:p>
          <a:p>
            <a:pPr algn="l">
              <a:lnSpc>
                <a:spcPct val="90000"/>
              </a:lnSpc>
            </a:pPr>
            <a:r>
              <a:rPr lang="en-US" sz="2000" b="1"/>
              <a:t>activated</a:t>
            </a:r>
          </a:p>
        </p:txBody>
      </p:sp>
      <p:sp>
        <p:nvSpPr>
          <p:cNvPr id="1029135" name="Text Box 15"/>
          <p:cNvSpPr txBox="1">
            <a:spLocks noChangeArrowheads="1"/>
          </p:cNvSpPr>
          <p:nvPr/>
        </p:nvSpPr>
        <p:spPr bwMode="auto">
          <a:xfrm>
            <a:off x="1600200" y="3675063"/>
            <a:ext cx="1439863" cy="600075"/>
          </a:xfrm>
          <a:prstGeom prst="rect">
            <a:avLst/>
          </a:prstGeom>
          <a:noFill/>
          <a:ln w="9525">
            <a:noFill/>
            <a:miter lim="800000"/>
            <a:headEnd/>
            <a:tailEnd/>
          </a:ln>
          <a:effectLst/>
        </p:spPr>
        <p:txBody>
          <a:bodyPr wrap="none" lIns="0" tIns="0" rIns="0" bIns="0"/>
          <a:lstStyle/>
          <a:p>
            <a:pPr algn="l">
              <a:lnSpc>
                <a:spcPct val="90000"/>
              </a:lnSpc>
            </a:pPr>
            <a:r>
              <a:rPr lang="en-US" sz="2000" b="1"/>
              <a:t>Increased</a:t>
            </a:r>
          </a:p>
          <a:p>
            <a:pPr algn="l">
              <a:lnSpc>
                <a:spcPct val="90000"/>
              </a:lnSpc>
            </a:pPr>
            <a:r>
              <a:rPr lang="en-US" sz="2000" b="1"/>
              <a:t>cell division</a:t>
            </a:r>
          </a:p>
        </p:txBody>
      </p:sp>
      <p:sp>
        <p:nvSpPr>
          <p:cNvPr id="1029136" name="Text Box 16"/>
          <p:cNvSpPr txBox="1">
            <a:spLocks noChangeArrowheads="1"/>
          </p:cNvSpPr>
          <p:nvPr/>
        </p:nvSpPr>
        <p:spPr bwMode="auto">
          <a:xfrm>
            <a:off x="3638550" y="4584700"/>
            <a:ext cx="2354263" cy="541338"/>
          </a:xfrm>
          <a:prstGeom prst="rect">
            <a:avLst/>
          </a:prstGeom>
          <a:noFill/>
          <a:ln w="9525">
            <a:noFill/>
            <a:miter lim="800000"/>
            <a:headEnd/>
            <a:tailEnd/>
          </a:ln>
          <a:effectLst/>
        </p:spPr>
        <p:txBody>
          <a:bodyPr wrap="none" lIns="0" tIns="0" rIns="0" bIns="0"/>
          <a:lstStyle/>
          <a:p>
            <a:pPr algn="l">
              <a:lnSpc>
                <a:spcPct val="90000"/>
              </a:lnSpc>
            </a:pPr>
            <a:r>
              <a:rPr lang="en-US" sz="2000" b="1"/>
              <a:t>Tumor-suppressor</a:t>
            </a:r>
          </a:p>
          <a:p>
            <a:pPr algn="l">
              <a:lnSpc>
                <a:spcPct val="90000"/>
              </a:lnSpc>
            </a:pPr>
            <a:r>
              <a:rPr lang="en-US" sz="2000" b="1"/>
              <a:t>gene inactivated</a:t>
            </a:r>
          </a:p>
        </p:txBody>
      </p:sp>
      <p:sp>
        <p:nvSpPr>
          <p:cNvPr id="1029137" name="Text Box 17"/>
          <p:cNvSpPr txBox="1">
            <a:spLocks noChangeArrowheads="1"/>
          </p:cNvSpPr>
          <p:nvPr/>
        </p:nvSpPr>
        <p:spPr bwMode="auto">
          <a:xfrm>
            <a:off x="3633788" y="3675063"/>
            <a:ext cx="1998662" cy="320675"/>
          </a:xfrm>
          <a:prstGeom prst="rect">
            <a:avLst/>
          </a:prstGeom>
          <a:noFill/>
          <a:ln w="9525">
            <a:noFill/>
            <a:miter lim="800000"/>
            <a:headEnd/>
            <a:tailEnd/>
          </a:ln>
          <a:effectLst/>
        </p:spPr>
        <p:txBody>
          <a:bodyPr wrap="none" lIns="0" tIns="0" rIns="0" bIns="0"/>
          <a:lstStyle/>
          <a:p>
            <a:pPr algn="l">
              <a:lnSpc>
                <a:spcPct val="90000"/>
              </a:lnSpc>
            </a:pPr>
            <a:r>
              <a:rPr lang="en-US" sz="2000" b="1"/>
              <a:t>Growth of polyp</a:t>
            </a:r>
          </a:p>
        </p:txBody>
      </p:sp>
      <p:sp>
        <p:nvSpPr>
          <p:cNvPr id="1029138" name="Text Box 18"/>
          <p:cNvSpPr txBox="1">
            <a:spLocks noChangeArrowheads="1"/>
          </p:cNvSpPr>
          <p:nvPr/>
        </p:nvSpPr>
        <p:spPr bwMode="auto">
          <a:xfrm>
            <a:off x="6399213" y="4581525"/>
            <a:ext cx="2135187" cy="803275"/>
          </a:xfrm>
          <a:prstGeom prst="rect">
            <a:avLst/>
          </a:prstGeom>
          <a:noFill/>
          <a:ln w="9525">
            <a:noFill/>
            <a:miter lim="800000"/>
            <a:headEnd/>
            <a:tailEnd/>
          </a:ln>
          <a:effectLst/>
        </p:spPr>
        <p:txBody>
          <a:bodyPr wrap="none" lIns="0" tIns="0" rIns="0" bIns="0"/>
          <a:lstStyle/>
          <a:p>
            <a:pPr algn="l">
              <a:lnSpc>
                <a:spcPct val="90000"/>
              </a:lnSpc>
            </a:pPr>
            <a:r>
              <a:rPr lang="en-US" sz="2000" b="1"/>
              <a:t>Second tumor-</a:t>
            </a:r>
          </a:p>
          <a:p>
            <a:pPr algn="l">
              <a:lnSpc>
                <a:spcPct val="90000"/>
              </a:lnSpc>
            </a:pPr>
            <a:r>
              <a:rPr lang="en-US" sz="2000" b="1"/>
              <a:t>suppressor gene</a:t>
            </a:r>
          </a:p>
          <a:p>
            <a:pPr algn="l">
              <a:lnSpc>
                <a:spcPct val="90000"/>
              </a:lnSpc>
            </a:pPr>
            <a:r>
              <a:rPr lang="en-US" sz="2000" b="1"/>
              <a:t>inactivated</a:t>
            </a:r>
          </a:p>
        </p:txBody>
      </p:sp>
      <p:sp>
        <p:nvSpPr>
          <p:cNvPr id="1029139" name="Text Box 19"/>
          <p:cNvSpPr txBox="1">
            <a:spLocks noChangeArrowheads="1"/>
          </p:cNvSpPr>
          <p:nvPr/>
        </p:nvSpPr>
        <p:spPr bwMode="auto">
          <a:xfrm>
            <a:off x="6307138" y="3681413"/>
            <a:ext cx="2541587" cy="566737"/>
          </a:xfrm>
          <a:prstGeom prst="rect">
            <a:avLst/>
          </a:prstGeom>
          <a:noFill/>
          <a:ln w="9525">
            <a:noFill/>
            <a:miter lim="800000"/>
            <a:headEnd/>
            <a:tailEnd/>
          </a:ln>
          <a:effectLst/>
        </p:spPr>
        <p:txBody>
          <a:bodyPr wrap="none" lIns="0" tIns="0" rIns="0" bIns="0"/>
          <a:lstStyle/>
          <a:p>
            <a:pPr algn="l">
              <a:lnSpc>
                <a:spcPct val="90000"/>
              </a:lnSpc>
            </a:pPr>
            <a:r>
              <a:rPr lang="en-US" sz="2000" b="1"/>
              <a:t>Growth of malignant</a:t>
            </a:r>
          </a:p>
          <a:p>
            <a:pPr algn="l">
              <a:lnSpc>
                <a:spcPct val="90000"/>
              </a:lnSpc>
            </a:pPr>
            <a:r>
              <a:rPr lang="en-US" sz="2000" b="1"/>
              <a:t>tumor (carcinoma)</a:t>
            </a:r>
          </a:p>
        </p:txBody>
      </p:sp>
      <p:sp>
        <p:nvSpPr>
          <p:cNvPr id="1029140" name="Oval 20"/>
          <p:cNvSpPr>
            <a:spLocks noChangeArrowheads="1"/>
          </p:cNvSpPr>
          <p:nvPr/>
        </p:nvSpPr>
        <p:spPr bwMode="auto">
          <a:xfrm>
            <a:off x="4432300" y="3241675"/>
            <a:ext cx="304800" cy="304800"/>
          </a:xfrm>
          <a:prstGeom prst="ellipse">
            <a:avLst/>
          </a:prstGeom>
          <a:solidFill>
            <a:srgbClr val="EF1A23"/>
          </a:solidFill>
          <a:ln w="9525">
            <a:noFill/>
            <a:round/>
            <a:headEnd/>
            <a:tailEnd/>
          </a:ln>
          <a:effectLst/>
        </p:spPr>
        <p:txBody>
          <a:bodyPr wrap="none" anchor="ctr"/>
          <a:lstStyle/>
          <a:p>
            <a:endParaRPr lang="en-US"/>
          </a:p>
        </p:txBody>
      </p:sp>
      <p:sp>
        <p:nvSpPr>
          <p:cNvPr id="1029141" name="Text Box 21"/>
          <p:cNvSpPr txBox="1">
            <a:spLocks noChangeArrowheads="1"/>
          </p:cNvSpPr>
          <p:nvPr/>
        </p:nvSpPr>
        <p:spPr bwMode="auto">
          <a:xfrm>
            <a:off x="4513263" y="3276600"/>
            <a:ext cx="136525" cy="279400"/>
          </a:xfrm>
          <a:prstGeom prst="rect">
            <a:avLst/>
          </a:prstGeom>
          <a:noFill/>
          <a:ln w="9525">
            <a:noFill/>
            <a:miter lim="800000"/>
            <a:headEnd/>
            <a:tailEnd/>
          </a:ln>
          <a:effectLst/>
        </p:spPr>
        <p:txBody>
          <a:bodyPr wrap="none" lIns="0" tIns="0" rIns="0" bIns="0"/>
          <a:lstStyle/>
          <a:p>
            <a:pPr algn="ctr">
              <a:lnSpc>
                <a:spcPct val="90000"/>
              </a:lnSpc>
            </a:pPr>
            <a:r>
              <a:rPr lang="en-US" sz="1800" b="1">
                <a:solidFill>
                  <a:schemeClr val="bg1"/>
                </a:solidFill>
              </a:rPr>
              <a:t>2</a:t>
            </a:r>
          </a:p>
        </p:txBody>
      </p:sp>
      <p:sp>
        <p:nvSpPr>
          <p:cNvPr id="1029142" name="Oval 22"/>
          <p:cNvSpPr>
            <a:spLocks noChangeArrowheads="1"/>
          </p:cNvSpPr>
          <p:nvPr/>
        </p:nvSpPr>
        <p:spPr bwMode="auto">
          <a:xfrm>
            <a:off x="7280275" y="3244850"/>
            <a:ext cx="304800" cy="304800"/>
          </a:xfrm>
          <a:prstGeom prst="ellipse">
            <a:avLst/>
          </a:prstGeom>
          <a:solidFill>
            <a:srgbClr val="EF1A23"/>
          </a:solidFill>
          <a:ln w="9525">
            <a:noFill/>
            <a:round/>
            <a:headEnd/>
            <a:tailEnd/>
          </a:ln>
          <a:effectLst/>
        </p:spPr>
        <p:txBody>
          <a:bodyPr wrap="none" anchor="ctr"/>
          <a:lstStyle/>
          <a:p>
            <a:endParaRPr lang="en-US"/>
          </a:p>
        </p:txBody>
      </p:sp>
      <p:sp>
        <p:nvSpPr>
          <p:cNvPr id="1029143" name="Text Box 23"/>
          <p:cNvSpPr txBox="1">
            <a:spLocks noChangeArrowheads="1"/>
          </p:cNvSpPr>
          <p:nvPr/>
        </p:nvSpPr>
        <p:spPr bwMode="auto">
          <a:xfrm>
            <a:off x="7361238" y="3279775"/>
            <a:ext cx="136525" cy="279400"/>
          </a:xfrm>
          <a:prstGeom prst="rect">
            <a:avLst/>
          </a:prstGeom>
          <a:noFill/>
          <a:ln w="9525">
            <a:noFill/>
            <a:miter lim="800000"/>
            <a:headEnd/>
            <a:tailEnd/>
          </a:ln>
          <a:effectLst/>
        </p:spPr>
        <p:txBody>
          <a:bodyPr wrap="none" lIns="0" tIns="0" rIns="0" bIns="0"/>
          <a:lstStyle/>
          <a:p>
            <a:pPr algn="ctr">
              <a:lnSpc>
                <a:spcPct val="90000"/>
              </a:lnSpc>
            </a:pPr>
            <a:r>
              <a:rPr lang="en-US" sz="1800" b="1">
                <a:solidFill>
                  <a:schemeClr val="bg1"/>
                </a:solidFill>
              </a:rPr>
              <a:t>3</a:t>
            </a:r>
          </a:p>
        </p:txBody>
      </p:sp>
      <p:sp>
        <p:nvSpPr>
          <p:cNvPr id="1029144" name="Line 24"/>
          <p:cNvSpPr>
            <a:spLocks noChangeShapeType="1"/>
          </p:cNvSpPr>
          <p:nvPr/>
        </p:nvSpPr>
        <p:spPr bwMode="auto">
          <a:xfrm flipV="1">
            <a:off x="3832225" y="1682750"/>
            <a:ext cx="336550" cy="4508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17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1174" name="Picture 6" descr="11_19bCancerCellDevelop-U"/>
          <p:cNvPicPr>
            <a:picLocks noChangeAspect="1" noChangeArrowheads="1"/>
          </p:cNvPicPr>
          <p:nvPr/>
        </p:nvPicPr>
        <p:blipFill>
          <a:blip r:embed="rId5" cstate="print"/>
          <a:srcRect/>
          <a:stretch>
            <a:fillRect/>
          </a:stretch>
        </p:blipFill>
        <p:spPr bwMode="auto">
          <a:xfrm>
            <a:off x="293688" y="1295400"/>
            <a:ext cx="8555037" cy="4267200"/>
          </a:xfrm>
          <a:prstGeom prst="rect">
            <a:avLst/>
          </a:prstGeom>
          <a:noFill/>
        </p:spPr>
      </p:pic>
      <p:sp>
        <p:nvSpPr>
          <p:cNvPr id="1031175" name="Text Box 7"/>
          <p:cNvSpPr txBox="1">
            <a:spLocks noChangeArrowheads="1"/>
          </p:cNvSpPr>
          <p:nvPr/>
        </p:nvSpPr>
        <p:spPr bwMode="auto">
          <a:xfrm>
            <a:off x="330200" y="2303463"/>
            <a:ext cx="1854200" cy="363537"/>
          </a:xfrm>
          <a:prstGeom prst="rect">
            <a:avLst/>
          </a:prstGeom>
          <a:noFill/>
          <a:ln w="9525">
            <a:noFill/>
            <a:miter lim="800000"/>
            <a:headEnd/>
            <a:tailEnd/>
          </a:ln>
          <a:effectLst/>
        </p:spPr>
        <p:txBody>
          <a:bodyPr wrap="none" lIns="0" tIns="0" rIns="0" bIns="0"/>
          <a:lstStyle/>
          <a:p>
            <a:pPr algn="l">
              <a:lnSpc>
                <a:spcPct val="90000"/>
              </a:lnSpc>
            </a:pPr>
            <a:r>
              <a:rPr lang="en-US" sz="2100" b="1"/>
              <a:t>Chromosomes</a:t>
            </a:r>
          </a:p>
        </p:txBody>
      </p:sp>
      <p:sp>
        <p:nvSpPr>
          <p:cNvPr id="1031176" name="Text Box 8"/>
          <p:cNvSpPr txBox="1">
            <a:spLocks noChangeArrowheads="1"/>
          </p:cNvSpPr>
          <p:nvPr/>
        </p:nvSpPr>
        <p:spPr bwMode="auto">
          <a:xfrm>
            <a:off x="2174875" y="2330450"/>
            <a:ext cx="1387475" cy="600075"/>
          </a:xfrm>
          <a:prstGeom prst="rect">
            <a:avLst/>
          </a:prstGeom>
          <a:noFill/>
          <a:ln w="9525">
            <a:noFill/>
            <a:miter lim="800000"/>
            <a:headEnd/>
            <a:tailEnd/>
          </a:ln>
          <a:effectLst/>
        </p:spPr>
        <p:txBody>
          <a:bodyPr wrap="none" lIns="0" tIns="0" rIns="0" bIns="0"/>
          <a:lstStyle/>
          <a:p>
            <a:pPr algn="ctr">
              <a:lnSpc>
                <a:spcPct val="90000"/>
              </a:lnSpc>
            </a:pPr>
            <a:r>
              <a:rPr lang="en-US" sz="2100" b="1"/>
              <a:t>1</a:t>
            </a:r>
          </a:p>
          <a:p>
            <a:pPr algn="ctr">
              <a:lnSpc>
                <a:spcPct val="90000"/>
              </a:lnSpc>
            </a:pPr>
            <a:r>
              <a:rPr lang="en-US" sz="2100" b="1"/>
              <a:t>mutation</a:t>
            </a:r>
          </a:p>
        </p:txBody>
      </p:sp>
      <p:sp>
        <p:nvSpPr>
          <p:cNvPr id="1031177" name="Text Box 9"/>
          <p:cNvSpPr txBox="1">
            <a:spLocks noChangeArrowheads="1"/>
          </p:cNvSpPr>
          <p:nvPr/>
        </p:nvSpPr>
        <p:spPr bwMode="auto">
          <a:xfrm>
            <a:off x="401638" y="4841875"/>
            <a:ext cx="1387475" cy="600075"/>
          </a:xfrm>
          <a:prstGeom prst="rect">
            <a:avLst/>
          </a:prstGeom>
          <a:noFill/>
          <a:ln w="9525">
            <a:noFill/>
            <a:miter lim="800000"/>
            <a:headEnd/>
            <a:tailEnd/>
          </a:ln>
          <a:effectLst/>
        </p:spPr>
        <p:txBody>
          <a:bodyPr wrap="none" lIns="0" tIns="0" rIns="0" bIns="0"/>
          <a:lstStyle/>
          <a:p>
            <a:pPr algn="ctr">
              <a:lnSpc>
                <a:spcPct val="90000"/>
              </a:lnSpc>
            </a:pPr>
            <a:r>
              <a:rPr lang="en-US" sz="2100" b="1"/>
              <a:t>Normal</a:t>
            </a:r>
          </a:p>
          <a:p>
            <a:pPr algn="ctr">
              <a:lnSpc>
                <a:spcPct val="90000"/>
              </a:lnSpc>
            </a:pPr>
            <a:r>
              <a:rPr lang="en-US" sz="2100" b="1"/>
              <a:t>cell</a:t>
            </a:r>
          </a:p>
        </p:txBody>
      </p:sp>
      <p:sp>
        <p:nvSpPr>
          <p:cNvPr id="1031178" name="Text Box 10"/>
          <p:cNvSpPr txBox="1">
            <a:spLocks noChangeArrowheads="1"/>
          </p:cNvSpPr>
          <p:nvPr/>
        </p:nvSpPr>
        <p:spPr bwMode="auto">
          <a:xfrm>
            <a:off x="7467600" y="2324100"/>
            <a:ext cx="1387475" cy="600075"/>
          </a:xfrm>
          <a:prstGeom prst="rect">
            <a:avLst/>
          </a:prstGeom>
          <a:noFill/>
          <a:ln w="9525">
            <a:noFill/>
            <a:miter lim="800000"/>
            <a:headEnd/>
            <a:tailEnd/>
          </a:ln>
          <a:effectLst/>
        </p:spPr>
        <p:txBody>
          <a:bodyPr wrap="none" lIns="0" tIns="0" rIns="0" bIns="0"/>
          <a:lstStyle/>
          <a:p>
            <a:pPr algn="ctr">
              <a:lnSpc>
                <a:spcPct val="90000"/>
              </a:lnSpc>
            </a:pPr>
            <a:r>
              <a:rPr lang="en-US" sz="2100" b="1"/>
              <a:t>4</a:t>
            </a:r>
          </a:p>
          <a:p>
            <a:pPr algn="ctr">
              <a:lnSpc>
                <a:spcPct val="90000"/>
              </a:lnSpc>
            </a:pPr>
            <a:r>
              <a:rPr lang="en-US" sz="2100" b="1"/>
              <a:t>mutations</a:t>
            </a:r>
          </a:p>
        </p:txBody>
      </p:sp>
      <p:sp>
        <p:nvSpPr>
          <p:cNvPr id="1031179" name="Text Box 11"/>
          <p:cNvSpPr txBox="1">
            <a:spLocks noChangeArrowheads="1"/>
          </p:cNvSpPr>
          <p:nvPr/>
        </p:nvSpPr>
        <p:spPr bwMode="auto">
          <a:xfrm>
            <a:off x="5748338" y="2332038"/>
            <a:ext cx="1387475" cy="600075"/>
          </a:xfrm>
          <a:prstGeom prst="rect">
            <a:avLst/>
          </a:prstGeom>
          <a:noFill/>
          <a:ln w="9525">
            <a:noFill/>
            <a:miter lim="800000"/>
            <a:headEnd/>
            <a:tailEnd/>
          </a:ln>
          <a:effectLst/>
        </p:spPr>
        <p:txBody>
          <a:bodyPr wrap="none" lIns="0" tIns="0" rIns="0" bIns="0"/>
          <a:lstStyle/>
          <a:p>
            <a:pPr algn="ctr">
              <a:lnSpc>
                <a:spcPct val="90000"/>
              </a:lnSpc>
            </a:pPr>
            <a:r>
              <a:rPr lang="en-US" sz="2100" b="1"/>
              <a:t>3</a:t>
            </a:r>
          </a:p>
          <a:p>
            <a:pPr algn="ctr">
              <a:lnSpc>
                <a:spcPct val="90000"/>
              </a:lnSpc>
            </a:pPr>
            <a:r>
              <a:rPr lang="en-US" sz="2100" b="1"/>
              <a:t>mutations</a:t>
            </a:r>
          </a:p>
        </p:txBody>
      </p:sp>
      <p:sp>
        <p:nvSpPr>
          <p:cNvPr id="1031180" name="Text Box 12"/>
          <p:cNvSpPr txBox="1">
            <a:spLocks noChangeArrowheads="1"/>
          </p:cNvSpPr>
          <p:nvPr/>
        </p:nvSpPr>
        <p:spPr bwMode="auto">
          <a:xfrm>
            <a:off x="3981450" y="2332038"/>
            <a:ext cx="1387475" cy="600075"/>
          </a:xfrm>
          <a:prstGeom prst="rect">
            <a:avLst/>
          </a:prstGeom>
          <a:noFill/>
          <a:ln w="9525">
            <a:noFill/>
            <a:miter lim="800000"/>
            <a:headEnd/>
            <a:tailEnd/>
          </a:ln>
          <a:effectLst/>
        </p:spPr>
        <p:txBody>
          <a:bodyPr wrap="none" lIns="0" tIns="0" rIns="0" bIns="0"/>
          <a:lstStyle/>
          <a:p>
            <a:pPr algn="ctr">
              <a:lnSpc>
                <a:spcPct val="90000"/>
              </a:lnSpc>
            </a:pPr>
            <a:r>
              <a:rPr lang="en-US" sz="2100" b="1"/>
              <a:t>2</a:t>
            </a:r>
          </a:p>
          <a:p>
            <a:pPr algn="ctr">
              <a:lnSpc>
                <a:spcPct val="90000"/>
              </a:lnSpc>
            </a:pPr>
            <a:r>
              <a:rPr lang="en-US" sz="2100" b="1"/>
              <a:t>mutations</a:t>
            </a:r>
          </a:p>
        </p:txBody>
      </p:sp>
      <p:sp>
        <p:nvSpPr>
          <p:cNvPr id="1031181" name="Text Box 13"/>
          <p:cNvSpPr txBox="1">
            <a:spLocks noChangeArrowheads="1"/>
          </p:cNvSpPr>
          <p:nvPr/>
        </p:nvSpPr>
        <p:spPr bwMode="auto">
          <a:xfrm>
            <a:off x="7483475" y="4841875"/>
            <a:ext cx="1387475" cy="600075"/>
          </a:xfrm>
          <a:prstGeom prst="rect">
            <a:avLst/>
          </a:prstGeom>
          <a:noFill/>
          <a:ln w="9525">
            <a:noFill/>
            <a:miter lim="800000"/>
            <a:headEnd/>
            <a:tailEnd/>
          </a:ln>
          <a:effectLst/>
        </p:spPr>
        <p:txBody>
          <a:bodyPr wrap="none" lIns="0" tIns="0" rIns="0" bIns="0"/>
          <a:lstStyle/>
          <a:p>
            <a:pPr algn="ctr">
              <a:lnSpc>
                <a:spcPct val="90000"/>
              </a:lnSpc>
            </a:pPr>
            <a:r>
              <a:rPr lang="en-US" sz="2100" b="1"/>
              <a:t>Malignant</a:t>
            </a:r>
          </a:p>
          <a:p>
            <a:pPr algn="ctr">
              <a:lnSpc>
                <a:spcPct val="90000"/>
              </a:lnSpc>
            </a:pPr>
            <a:r>
              <a:rPr lang="en-US" sz="2100" b="1"/>
              <a:t>cell</a:t>
            </a:r>
          </a:p>
        </p:txBody>
      </p:sp>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Rectangle 2"/>
          <p:cNvSpPr>
            <a:spLocks noGrp="1" noChangeArrowheads="1"/>
          </p:cNvSpPr>
          <p:nvPr>
            <p:ph type="title"/>
          </p:nvPr>
        </p:nvSpPr>
        <p:spPr>
          <a:xfrm>
            <a:off x="171450" y="158750"/>
            <a:ext cx="8543925" cy="914400"/>
          </a:xfrm>
        </p:spPr>
        <p:txBody>
          <a:bodyPr/>
          <a:lstStyle/>
          <a:p>
            <a:pPr marL="968375" indent="-968375"/>
            <a:r>
              <a:rPr lang="en-US" sz="3200"/>
              <a:t>11.20 Faulty proteins can interfere with normal signal transduction pathways  </a:t>
            </a:r>
          </a:p>
        </p:txBody>
      </p:sp>
      <p:sp>
        <p:nvSpPr>
          <p:cNvPr id="1027075" name="Rectangle 3"/>
          <p:cNvSpPr>
            <a:spLocks noGrp="1" noChangeArrowheads="1"/>
          </p:cNvSpPr>
          <p:nvPr>
            <p:ph type="body" idx="1"/>
          </p:nvPr>
        </p:nvSpPr>
        <p:spPr>
          <a:xfrm>
            <a:off x="47625" y="1312863"/>
            <a:ext cx="8464550" cy="3686175"/>
          </a:xfrm>
        </p:spPr>
        <p:txBody>
          <a:bodyPr/>
          <a:lstStyle/>
          <a:p>
            <a:pPr marL="457200" lvl="1" indent="-342900" defTabSz="330200">
              <a:spcBef>
                <a:spcPct val="30000"/>
              </a:spcBef>
              <a:tabLst>
                <a:tab pos="1433513" algn="l"/>
              </a:tabLst>
            </a:pPr>
            <a:r>
              <a:rPr lang="en-US" sz="2800"/>
              <a:t>Path producing a product that stimulates cell division</a:t>
            </a:r>
            <a:endParaRPr lang="en-US"/>
          </a:p>
          <a:p>
            <a:pPr marL="1144588" lvl="2" indent="-342900" defTabSz="330200">
              <a:spcBef>
                <a:spcPct val="30000"/>
              </a:spcBef>
              <a:tabLst>
                <a:tab pos="1433513" algn="l"/>
              </a:tabLst>
            </a:pPr>
            <a:r>
              <a:rPr lang="en-US" sz="2400"/>
              <a:t>Product of </a:t>
            </a:r>
            <a:r>
              <a:rPr lang="en-US" sz="2400" i="1"/>
              <a:t>ras</a:t>
            </a:r>
            <a:r>
              <a:rPr lang="en-US" sz="2400"/>
              <a:t> proto-oncogene relays a signal when growth hormone binds to receptor </a:t>
            </a:r>
          </a:p>
          <a:p>
            <a:pPr marL="1144588" lvl="2" indent="-342900" defTabSz="330200">
              <a:spcBef>
                <a:spcPct val="30000"/>
              </a:spcBef>
              <a:tabLst>
                <a:tab pos="1433513" algn="l"/>
              </a:tabLst>
            </a:pPr>
            <a:r>
              <a:rPr lang="en-US" sz="2400"/>
              <a:t>Product of </a:t>
            </a:r>
            <a:r>
              <a:rPr lang="en-US" sz="2400" i="1"/>
              <a:t>ras</a:t>
            </a:r>
            <a:r>
              <a:rPr lang="en-US" sz="2400"/>
              <a:t> oncogene relays the signal in the absence of hormone binding, leading to uncontrolled growth</a:t>
            </a:r>
          </a:p>
          <a:p>
            <a:pPr marL="1144588" lvl="2" indent="-342900" defTabSz="330200">
              <a:spcBef>
                <a:spcPct val="30000"/>
              </a:spcBef>
              <a:buFont typeface="Wingdings" pitchFamily="48" charset="2"/>
              <a:buNone/>
              <a:tabLst>
                <a:tab pos="1433513" algn="l"/>
              </a:tabLst>
            </a:pPr>
            <a:endParaRPr lang="en-US" sz="1800"/>
          </a:p>
        </p:txBody>
      </p:sp>
      <p:sp>
        <p:nvSpPr>
          <p:cNvPr id="102707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2707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2707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2707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154" name="Rectangle 2"/>
          <p:cNvSpPr>
            <a:spLocks noGrp="1" noChangeArrowheads="1"/>
          </p:cNvSpPr>
          <p:nvPr>
            <p:ph type="title"/>
          </p:nvPr>
        </p:nvSpPr>
        <p:spPr>
          <a:xfrm>
            <a:off x="171450" y="158750"/>
            <a:ext cx="8543925" cy="914400"/>
          </a:xfrm>
        </p:spPr>
        <p:txBody>
          <a:bodyPr/>
          <a:lstStyle/>
          <a:p>
            <a:pPr marL="968375" indent="-968375"/>
            <a:r>
              <a:rPr lang="en-US" sz="3200"/>
              <a:t>11.20 Faulty proteins can interfere with normal signal transduction pathways  </a:t>
            </a:r>
          </a:p>
        </p:txBody>
      </p:sp>
      <p:sp>
        <p:nvSpPr>
          <p:cNvPr id="1073155" name="Rectangle 3"/>
          <p:cNvSpPr>
            <a:spLocks noGrp="1" noChangeArrowheads="1"/>
          </p:cNvSpPr>
          <p:nvPr>
            <p:ph type="body" idx="1"/>
          </p:nvPr>
        </p:nvSpPr>
        <p:spPr>
          <a:xfrm>
            <a:off x="47625" y="1352550"/>
            <a:ext cx="8580438" cy="3554413"/>
          </a:xfrm>
        </p:spPr>
        <p:txBody>
          <a:bodyPr/>
          <a:lstStyle/>
          <a:p>
            <a:pPr marL="457200" lvl="1" indent="-342900" defTabSz="330200">
              <a:lnSpc>
                <a:spcPct val="90000"/>
              </a:lnSpc>
              <a:spcBef>
                <a:spcPct val="30000"/>
              </a:spcBef>
              <a:tabLst>
                <a:tab pos="1433513" algn="l"/>
              </a:tabLst>
            </a:pPr>
            <a:r>
              <a:rPr lang="en-US" sz="2800"/>
              <a:t>Path producing a product that inhibits cell division</a:t>
            </a:r>
          </a:p>
          <a:p>
            <a:pPr marL="1144588" lvl="2" indent="-342900" defTabSz="330200">
              <a:lnSpc>
                <a:spcPct val="90000"/>
              </a:lnSpc>
              <a:spcBef>
                <a:spcPct val="30000"/>
              </a:spcBef>
              <a:buFontTx/>
              <a:buChar char="–"/>
              <a:tabLst>
                <a:tab pos="1433513" algn="l"/>
              </a:tabLst>
            </a:pPr>
            <a:r>
              <a:rPr lang="en-US" sz="2400"/>
              <a:t>Product of </a:t>
            </a:r>
            <a:r>
              <a:rPr lang="en-US" sz="2400" i="1"/>
              <a:t>p53</a:t>
            </a:r>
            <a:r>
              <a:rPr lang="en-US" sz="2400"/>
              <a:t> tumor-suppressor gene is a transcription factor </a:t>
            </a:r>
          </a:p>
          <a:p>
            <a:pPr marL="1144588" lvl="2" indent="-342900" defTabSz="330200">
              <a:lnSpc>
                <a:spcPct val="90000"/>
              </a:lnSpc>
              <a:spcBef>
                <a:spcPct val="30000"/>
              </a:spcBef>
              <a:buFontTx/>
              <a:buChar char="–"/>
              <a:tabLst>
                <a:tab pos="1433513" algn="l"/>
              </a:tabLst>
            </a:pPr>
            <a:r>
              <a:rPr lang="en-US" sz="2400" i="1"/>
              <a:t>p53</a:t>
            </a:r>
            <a:r>
              <a:rPr lang="en-US" sz="2400"/>
              <a:t> transcription factor normally activates genes for factors that stop cell division </a:t>
            </a:r>
          </a:p>
          <a:p>
            <a:pPr marL="1144588" lvl="2" indent="-342900" defTabSz="330200">
              <a:lnSpc>
                <a:spcPct val="90000"/>
              </a:lnSpc>
              <a:spcBef>
                <a:spcPct val="30000"/>
              </a:spcBef>
              <a:buFontTx/>
              <a:buChar char="–"/>
              <a:tabLst>
                <a:tab pos="1433513" algn="l"/>
              </a:tabLst>
            </a:pPr>
            <a:r>
              <a:rPr lang="en-US" sz="2400"/>
              <a:t>In the absence of functional </a:t>
            </a:r>
            <a:r>
              <a:rPr lang="en-US" sz="2400" i="1"/>
              <a:t>p53</a:t>
            </a:r>
            <a:r>
              <a:rPr lang="en-US" sz="2400"/>
              <a:t>, cell division continues because the inhibitory protein is not produced</a:t>
            </a:r>
            <a:endParaRPr lang="en-US"/>
          </a:p>
          <a:p>
            <a:pPr marL="1144588" lvl="2" indent="-342900" defTabSz="330200">
              <a:lnSpc>
                <a:spcPct val="90000"/>
              </a:lnSpc>
              <a:spcBef>
                <a:spcPct val="30000"/>
              </a:spcBef>
              <a:tabLst>
                <a:tab pos="1433513" algn="l"/>
              </a:tabLst>
            </a:pPr>
            <a:endParaRPr lang="en-US" sz="1600"/>
          </a:p>
        </p:txBody>
      </p:sp>
      <p:sp>
        <p:nvSpPr>
          <p:cNvPr id="10731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7315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7315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7315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5272" name="Picture 8" descr="11_20aStimSigTransOnco-U"/>
          <p:cNvPicPr>
            <a:picLocks noChangeAspect="1" noChangeArrowheads="1"/>
          </p:cNvPicPr>
          <p:nvPr/>
        </p:nvPicPr>
        <p:blipFill>
          <a:blip r:embed="rId5" cstate="print"/>
          <a:srcRect/>
          <a:stretch>
            <a:fillRect/>
          </a:stretch>
        </p:blipFill>
        <p:spPr bwMode="auto">
          <a:xfrm>
            <a:off x="1797050" y="139700"/>
            <a:ext cx="5548313" cy="6578600"/>
          </a:xfrm>
          <a:prstGeom prst="rect">
            <a:avLst/>
          </a:prstGeom>
          <a:noFill/>
        </p:spPr>
      </p:pic>
      <p:sp>
        <p:nvSpPr>
          <p:cNvPr id="1035273" name="Text Box 9"/>
          <p:cNvSpPr txBox="1">
            <a:spLocks noChangeArrowheads="1"/>
          </p:cNvSpPr>
          <p:nvPr/>
        </p:nvSpPr>
        <p:spPr bwMode="auto">
          <a:xfrm>
            <a:off x="2293938" y="230188"/>
            <a:ext cx="1354137" cy="252412"/>
          </a:xfrm>
          <a:prstGeom prst="rect">
            <a:avLst/>
          </a:prstGeom>
          <a:noFill/>
          <a:ln w="9525">
            <a:noFill/>
            <a:miter lim="800000"/>
            <a:headEnd/>
            <a:tailEnd/>
          </a:ln>
          <a:effectLst/>
        </p:spPr>
        <p:txBody>
          <a:bodyPr wrap="none" lIns="0" tIns="0" rIns="0" bIns="0"/>
          <a:lstStyle/>
          <a:p>
            <a:pPr algn="l">
              <a:lnSpc>
                <a:spcPct val="90000"/>
              </a:lnSpc>
            </a:pPr>
            <a:r>
              <a:rPr lang="en-US" sz="1600" b="1"/>
              <a:t>Growth factor</a:t>
            </a:r>
          </a:p>
        </p:txBody>
      </p:sp>
      <p:sp>
        <p:nvSpPr>
          <p:cNvPr id="1035274" name="Text Box 10"/>
          <p:cNvSpPr txBox="1">
            <a:spLocks noChangeArrowheads="1"/>
          </p:cNvSpPr>
          <p:nvPr/>
        </p:nvSpPr>
        <p:spPr bwMode="auto">
          <a:xfrm>
            <a:off x="2465388" y="5776913"/>
            <a:ext cx="1258887" cy="671512"/>
          </a:xfrm>
          <a:prstGeom prst="rect">
            <a:avLst/>
          </a:prstGeom>
          <a:noFill/>
          <a:ln w="9525">
            <a:noFill/>
            <a:miter lim="800000"/>
            <a:headEnd/>
            <a:tailEnd/>
          </a:ln>
          <a:effectLst/>
        </p:spPr>
        <p:txBody>
          <a:bodyPr wrap="none" lIns="0" tIns="0" rIns="0" bIns="0"/>
          <a:lstStyle/>
          <a:p>
            <a:pPr algn="l">
              <a:lnSpc>
                <a:spcPct val="90000"/>
              </a:lnSpc>
            </a:pPr>
            <a:r>
              <a:rPr lang="en-US" sz="1600" b="1"/>
              <a:t>Protein that</a:t>
            </a:r>
          </a:p>
          <a:p>
            <a:pPr algn="l">
              <a:lnSpc>
                <a:spcPct val="90000"/>
              </a:lnSpc>
            </a:pPr>
            <a:r>
              <a:rPr lang="en-US" sz="1600" b="1"/>
              <a:t>Stimulates</a:t>
            </a:r>
          </a:p>
          <a:p>
            <a:pPr algn="l">
              <a:lnSpc>
                <a:spcPct val="90000"/>
              </a:lnSpc>
            </a:pPr>
            <a:r>
              <a:rPr lang="en-US" sz="1600" b="1"/>
              <a:t>cell division</a:t>
            </a:r>
          </a:p>
        </p:txBody>
      </p:sp>
      <p:sp>
        <p:nvSpPr>
          <p:cNvPr id="1035275" name="Text Box 11"/>
          <p:cNvSpPr txBox="1">
            <a:spLocks noChangeArrowheads="1"/>
          </p:cNvSpPr>
          <p:nvPr/>
        </p:nvSpPr>
        <p:spPr bwMode="auto">
          <a:xfrm>
            <a:off x="4122738" y="5732463"/>
            <a:ext cx="1354137" cy="252412"/>
          </a:xfrm>
          <a:prstGeom prst="rect">
            <a:avLst/>
          </a:prstGeom>
          <a:noFill/>
          <a:ln w="9525">
            <a:noFill/>
            <a:miter lim="800000"/>
            <a:headEnd/>
            <a:tailEnd/>
          </a:ln>
          <a:effectLst/>
        </p:spPr>
        <p:txBody>
          <a:bodyPr wrap="none" lIns="0" tIns="0" rIns="0" bIns="0"/>
          <a:lstStyle/>
          <a:p>
            <a:pPr algn="l">
              <a:lnSpc>
                <a:spcPct val="90000"/>
              </a:lnSpc>
            </a:pPr>
            <a:r>
              <a:rPr lang="en-US" sz="1600" b="1"/>
              <a:t>Translation</a:t>
            </a:r>
          </a:p>
        </p:txBody>
      </p:sp>
      <p:sp>
        <p:nvSpPr>
          <p:cNvPr id="1035276" name="Text Box 12"/>
          <p:cNvSpPr txBox="1">
            <a:spLocks noChangeArrowheads="1"/>
          </p:cNvSpPr>
          <p:nvPr/>
        </p:nvSpPr>
        <p:spPr bwMode="auto">
          <a:xfrm>
            <a:off x="2584450" y="4818063"/>
            <a:ext cx="836613" cy="217487"/>
          </a:xfrm>
          <a:prstGeom prst="rect">
            <a:avLst/>
          </a:prstGeom>
          <a:noFill/>
          <a:ln w="9525">
            <a:noFill/>
            <a:miter lim="800000"/>
            <a:headEnd/>
            <a:tailEnd/>
          </a:ln>
          <a:effectLst/>
        </p:spPr>
        <p:txBody>
          <a:bodyPr wrap="none" lIns="0" tIns="0" rIns="0" bIns="0"/>
          <a:lstStyle/>
          <a:p>
            <a:pPr algn="l">
              <a:lnSpc>
                <a:spcPct val="90000"/>
              </a:lnSpc>
            </a:pPr>
            <a:r>
              <a:rPr lang="en-US" sz="1600" b="1"/>
              <a:t>Nucleus</a:t>
            </a:r>
          </a:p>
        </p:txBody>
      </p:sp>
      <p:sp>
        <p:nvSpPr>
          <p:cNvPr id="1035277" name="Text Box 13"/>
          <p:cNvSpPr txBox="1">
            <a:spLocks noChangeArrowheads="1"/>
          </p:cNvSpPr>
          <p:nvPr/>
        </p:nvSpPr>
        <p:spPr bwMode="auto">
          <a:xfrm>
            <a:off x="2551113" y="4443413"/>
            <a:ext cx="509587" cy="201612"/>
          </a:xfrm>
          <a:prstGeom prst="rect">
            <a:avLst/>
          </a:prstGeom>
          <a:noFill/>
          <a:ln w="9525">
            <a:noFill/>
            <a:miter lim="800000"/>
            <a:headEnd/>
            <a:tailEnd/>
          </a:ln>
          <a:effectLst/>
        </p:spPr>
        <p:txBody>
          <a:bodyPr wrap="none" lIns="0" tIns="0" rIns="0" bIns="0"/>
          <a:lstStyle/>
          <a:p>
            <a:pPr algn="l">
              <a:lnSpc>
                <a:spcPct val="90000"/>
              </a:lnSpc>
            </a:pPr>
            <a:r>
              <a:rPr lang="en-US" sz="1600" b="1"/>
              <a:t>DNA</a:t>
            </a:r>
          </a:p>
        </p:txBody>
      </p:sp>
      <p:sp>
        <p:nvSpPr>
          <p:cNvPr id="1035278" name="Text Box 14"/>
          <p:cNvSpPr txBox="1">
            <a:spLocks noChangeArrowheads="1"/>
          </p:cNvSpPr>
          <p:nvPr/>
        </p:nvSpPr>
        <p:spPr bwMode="auto">
          <a:xfrm>
            <a:off x="2008188" y="820738"/>
            <a:ext cx="1354137" cy="252412"/>
          </a:xfrm>
          <a:prstGeom prst="rect">
            <a:avLst/>
          </a:prstGeom>
          <a:noFill/>
          <a:ln w="9525">
            <a:noFill/>
            <a:miter lim="800000"/>
            <a:headEnd/>
            <a:tailEnd/>
          </a:ln>
          <a:effectLst/>
        </p:spPr>
        <p:txBody>
          <a:bodyPr wrap="none" lIns="0" tIns="0" rIns="0" bIns="0"/>
          <a:lstStyle/>
          <a:p>
            <a:pPr algn="l">
              <a:lnSpc>
                <a:spcPct val="90000"/>
              </a:lnSpc>
            </a:pPr>
            <a:r>
              <a:rPr lang="en-US" sz="1600" b="1"/>
              <a:t>Target cell</a:t>
            </a:r>
          </a:p>
        </p:txBody>
      </p:sp>
      <p:sp>
        <p:nvSpPr>
          <p:cNvPr id="1035279" name="Text Box 15"/>
          <p:cNvSpPr txBox="1">
            <a:spLocks noChangeArrowheads="1"/>
          </p:cNvSpPr>
          <p:nvPr/>
        </p:nvSpPr>
        <p:spPr bwMode="auto">
          <a:xfrm>
            <a:off x="2122488" y="1370013"/>
            <a:ext cx="1563687" cy="458787"/>
          </a:xfrm>
          <a:prstGeom prst="rect">
            <a:avLst/>
          </a:prstGeom>
          <a:noFill/>
          <a:ln w="9525">
            <a:noFill/>
            <a:miter lim="800000"/>
            <a:headEnd/>
            <a:tailEnd/>
          </a:ln>
          <a:effectLst/>
        </p:spPr>
        <p:txBody>
          <a:bodyPr wrap="none" lIns="0" tIns="0" rIns="0" bIns="0"/>
          <a:lstStyle/>
          <a:p>
            <a:pPr algn="l">
              <a:lnSpc>
                <a:spcPct val="90000"/>
              </a:lnSpc>
            </a:pPr>
            <a:r>
              <a:rPr lang="en-US" sz="1600" b="1"/>
              <a:t>Normal product</a:t>
            </a:r>
          </a:p>
          <a:p>
            <a:pPr algn="l">
              <a:lnSpc>
                <a:spcPct val="90000"/>
              </a:lnSpc>
            </a:pPr>
            <a:r>
              <a:rPr lang="en-US" sz="1600" b="1"/>
              <a:t>of </a:t>
            </a:r>
            <a:r>
              <a:rPr lang="en-US" sz="1600" b="1" i="1"/>
              <a:t>ras</a:t>
            </a:r>
            <a:r>
              <a:rPr lang="en-US" sz="1600" b="1"/>
              <a:t> gene</a:t>
            </a:r>
          </a:p>
        </p:txBody>
      </p:sp>
      <p:sp>
        <p:nvSpPr>
          <p:cNvPr id="1035280" name="Text Box 16"/>
          <p:cNvSpPr txBox="1">
            <a:spLocks noChangeArrowheads="1"/>
          </p:cNvSpPr>
          <p:nvPr/>
        </p:nvSpPr>
        <p:spPr bwMode="auto">
          <a:xfrm>
            <a:off x="4933950" y="520700"/>
            <a:ext cx="1354138" cy="252413"/>
          </a:xfrm>
          <a:prstGeom prst="rect">
            <a:avLst/>
          </a:prstGeom>
          <a:noFill/>
          <a:ln w="9525">
            <a:noFill/>
            <a:miter lim="800000"/>
            <a:headEnd/>
            <a:tailEnd/>
          </a:ln>
          <a:effectLst/>
        </p:spPr>
        <p:txBody>
          <a:bodyPr wrap="none" lIns="0" tIns="0" rIns="0" bIns="0"/>
          <a:lstStyle/>
          <a:p>
            <a:pPr algn="l">
              <a:lnSpc>
                <a:spcPct val="90000"/>
              </a:lnSpc>
            </a:pPr>
            <a:r>
              <a:rPr lang="en-US" sz="1600" b="1"/>
              <a:t>Receptor</a:t>
            </a:r>
          </a:p>
        </p:txBody>
      </p:sp>
      <p:sp>
        <p:nvSpPr>
          <p:cNvPr id="1035281" name="Text Box 17"/>
          <p:cNvSpPr txBox="1">
            <a:spLocks noChangeArrowheads="1"/>
          </p:cNvSpPr>
          <p:nvPr/>
        </p:nvSpPr>
        <p:spPr bwMode="auto">
          <a:xfrm>
            <a:off x="2119313" y="1901825"/>
            <a:ext cx="957262" cy="446088"/>
          </a:xfrm>
          <a:prstGeom prst="rect">
            <a:avLst/>
          </a:prstGeom>
          <a:noFill/>
          <a:ln w="9525">
            <a:noFill/>
            <a:miter lim="800000"/>
            <a:headEnd/>
            <a:tailEnd/>
          </a:ln>
          <a:effectLst/>
        </p:spPr>
        <p:txBody>
          <a:bodyPr wrap="none" lIns="0" tIns="0" rIns="0" bIns="0"/>
          <a:lstStyle/>
          <a:p>
            <a:pPr algn="l">
              <a:lnSpc>
                <a:spcPct val="90000"/>
              </a:lnSpc>
            </a:pPr>
            <a:r>
              <a:rPr lang="en-US" sz="1600" b="1"/>
              <a:t>Relay</a:t>
            </a:r>
          </a:p>
          <a:p>
            <a:pPr algn="l">
              <a:lnSpc>
                <a:spcPct val="90000"/>
              </a:lnSpc>
            </a:pPr>
            <a:r>
              <a:rPr lang="en-US" sz="1600" b="1"/>
              <a:t>proteins</a:t>
            </a:r>
          </a:p>
        </p:txBody>
      </p:sp>
      <p:sp>
        <p:nvSpPr>
          <p:cNvPr id="1035282" name="Text Box 18"/>
          <p:cNvSpPr txBox="1">
            <a:spLocks noChangeArrowheads="1"/>
          </p:cNvSpPr>
          <p:nvPr/>
        </p:nvSpPr>
        <p:spPr bwMode="auto">
          <a:xfrm>
            <a:off x="2308225" y="2911475"/>
            <a:ext cx="1387475" cy="649288"/>
          </a:xfrm>
          <a:prstGeom prst="rect">
            <a:avLst/>
          </a:prstGeom>
          <a:noFill/>
          <a:ln w="9525">
            <a:noFill/>
            <a:miter lim="800000"/>
            <a:headEnd/>
            <a:tailEnd/>
          </a:ln>
          <a:effectLst/>
        </p:spPr>
        <p:txBody>
          <a:bodyPr wrap="none" lIns="0" tIns="0" rIns="0" bIns="0"/>
          <a:lstStyle/>
          <a:p>
            <a:pPr algn="l">
              <a:lnSpc>
                <a:spcPct val="90000"/>
              </a:lnSpc>
            </a:pPr>
            <a:r>
              <a:rPr lang="en-US" sz="1600" b="1"/>
              <a:t>Transcription</a:t>
            </a:r>
          </a:p>
          <a:p>
            <a:pPr algn="l">
              <a:lnSpc>
                <a:spcPct val="90000"/>
              </a:lnSpc>
            </a:pPr>
            <a:r>
              <a:rPr lang="en-US" sz="1600" b="1"/>
              <a:t>factor</a:t>
            </a:r>
          </a:p>
          <a:p>
            <a:pPr algn="l">
              <a:lnSpc>
                <a:spcPct val="90000"/>
              </a:lnSpc>
            </a:pPr>
            <a:r>
              <a:rPr lang="en-US" sz="1600" b="1"/>
              <a:t>(activated)</a:t>
            </a:r>
          </a:p>
        </p:txBody>
      </p:sp>
      <p:sp>
        <p:nvSpPr>
          <p:cNvPr id="1035283" name="Text Box 19"/>
          <p:cNvSpPr txBox="1">
            <a:spLocks noChangeArrowheads="1"/>
          </p:cNvSpPr>
          <p:nvPr/>
        </p:nvSpPr>
        <p:spPr bwMode="auto">
          <a:xfrm>
            <a:off x="5884863" y="1149350"/>
            <a:ext cx="1481137" cy="1338263"/>
          </a:xfrm>
          <a:prstGeom prst="rect">
            <a:avLst/>
          </a:prstGeom>
          <a:noFill/>
          <a:ln w="9525">
            <a:noFill/>
            <a:miter lim="800000"/>
            <a:headEnd/>
            <a:tailEnd/>
          </a:ln>
          <a:effectLst/>
        </p:spPr>
        <p:txBody>
          <a:bodyPr wrap="none" lIns="0" tIns="0" rIns="0" bIns="0"/>
          <a:lstStyle/>
          <a:p>
            <a:pPr algn="l">
              <a:lnSpc>
                <a:spcPct val="90000"/>
              </a:lnSpc>
            </a:pPr>
            <a:r>
              <a:rPr lang="en-US" sz="1600" b="1"/>
              <a:t>Hyperactive</a:t>
            </a:r>
          </a:p>
          <a:p>
            <a:pPr algn="l">
              <a:lnSpc>
                <a:spcPct val="90000"/>
              </a:lnSpc>
            </a:pPr>
            <a:r>
              <a:rPr lang="en-US" sz="1600" b="1"/>
              <a:t>relay protein</a:t>
            </a:r>
          </a:p>
          <a:p>
            <a:pPr algn="l">
              <a:lnSpc>
                <a:spcPct val="90000"/>
              </a:lnSpc>
            </a:pPr>
            <a:r>
              <a:rPr lang="en-US" sz="1600" b="1"/>
              <a:t>(product of</a:t>
            </a:r>
          </a:p>
          <a:p>
            <a:pPr algn="l">
              <a:lnSpc>
                <a:spcPct val="90000"/>
              </a:lnSpc>
            </a:pPr>
            <a:r>
              <a:rPr lang="en-US" sz="1600" b="1" i="1"/>
              <a:t>ras</a:t>
            </a:r>
            <a:r>
              <a:rPr lang="en-US" sz="1600" b="1"/>
              <a:t> oncogene)</a:t>
            </a:r>
          </a:p>
          <a:p>
            <a:pPr algn="l">
              <a:lnSpc>
                <a:spcPct val="90000"/>
              </a:lnSpc>
            </a:pPr>
            <a:r>
              <a:rPr lang="en-US" sz="1600" b="1"/>
              <a:t>issues signals</a:t>
            </a:r>
          </a:p>
          <a:p>
            <a:pPr algn="l">
              <a:lnSpc>
                <a:spcPct val="90000"/>
              </a:lnSpc>
            </a:pPr>
            <a:r>
              <a:rPr lang="en-US" sz="1600" b="1"/>
              <a:t>on its own</a:t>
            </a:r>
          </a:p>
        </p:txBody>
      </p:sp>
      <p:sp>
        <p:nvSpPr>
          <p:cNvPr id="1035284" name="Text Box 20"/>
          <p:cNvSpPr txBox="1">
            <a:spLocks noChangeArrowheads="1"/>
          </p:cNvSpPr>
          <p:nvPr/>
        </p:nvSpPr>
        <p:spPr bwMode="auto">
          <a:xfrm>
            <a:off x="3959225" y="4870450"/>
            <a:ext cx="1387475" cy="192088"/>
          </a:xfrm>
          <a:prstGeom prst="rect">
            <a:avLst/>
          </a:prstGeom>
          <a:noFill/>
          <a:ln w="9525">
            <a:noFill/>
            <a:miter lim="800000"/>
            <a:headEnd/>
            <a:tailEnd/>
          </a:ln>
          <a:effectLst/>
        </p:spPr>
        <p:txBody>
          <a:bodyPr wrap="none" lIns="0" tIns="0" rIns="0" bIns="0"/>
          <a:lstStyle/>
          <a:p>
            <a:pPr>
              <a:lnSpc>
                <a:spcPct val="90000"/>
              </a:lnSpc>
            </a:pPr>
            <a:r>
              <a:rPr lang="en-US" sz="1600" b="1"/>
              <a:t>Transcription</a:t>
            </a:r>
          </a:p>
        </p:txBody>
      </p:sp>
      <p:sp>
        <p:nvSpPr>
          <p:cNvPr id="1035285" name="Line 21"/>
          <p:cNvSpPr>
            <a:spLocks noChangeShapeType="1"/>
          </p:cNvSpPr>
          <p:nvPr/>
        </p:nvSpPr>
        <p:spPr bwMode="auto">
          <a:xfrm>
            <a:off x="3663950" y="342900"/>
            <a:ext cx="288925" cy="0"/>
          </a:xfrm>
          <a:prstGeom prst="line">
            <a:avLst/>
          </a:prstGeom>
          <a:noFill/>
          <a:ln w="25400">
            <a:solidFill>
              <a:schemeClr val="tx1"/>
            </a:solidFill>
            <a:round/>
            <a:headEnd/>
            <a:tailEnd/>
          </a:ln>
          <a:effectLst/>
        </p:spPr>
        <p:txBody>
          <a:bodyPr wrap="none" anchor="ctr"/>
          <a:lstStyle/>
          <a:p>
            <a:endParaRPr lang="en-US"/>
          </a:p>
        </p:txBody>
      </p:sp>
      <p:sp>
        <p:nvSpPr>
          <p:cNvPr id="1035286" name="Line 22"/>
          <p:cNvSpPr>
            <a:spLocks noChangeShapeType="1"/>
          </p:cNvSpPr>
          <p:nvPr/>
        </p:nvSpPr>
        <p:spPr bwMode="auto">
          <a:xfrm flipV="1">
            <a:off x="4187825" y="663575"/>
            <a:ext cx="685800" cy="298450"/>
          </a:xfrm>
          <a:prstGeom prst="line">
            <a:avLst/>
          </a:prstGeom>
          <a:noFill/>
          <a:ln w="25400">
            <a:solidFill>
              <a:schemeClr val="tx1"/>
            </a:solidFill>
            <a:round/>
            <a:headEnd/>
            <a:tailEnd/>
          </a:ln>
          <a:effectLst/>
        </p:spPr>
        <p:txBody>
          <a:bodyPr wrap="none" anchor="ctr"/>
          <a:lstStyle/>
          <a:p>
            <a:endParaRPr lang="en-US"/>
          </a:p>
        </p:txBody>
      </p:sp>
      <p:sp>
        <p:nvSpPr>
          <p:cNvPr id="1035287" name="Line 23"/>
          <p:cNvSpPr>
            <a:spLocks noChangeShapeType="1"/>
          </p:cNvSpPr>
          <p:nvPr/>
        </p:nvSpPr>
        <p:spPr bwMode="auto">
          <a:xfrm flipV="1">
            <a:off x="3282950" y="1612900"/>
            <a:ext cx="923925" cy="88900"/>
          </a:xfrm>
          <a:prstGeom prst="line">
            <a:avLst/>
          </a:prstGeom>
          <a:noFill/>
          <a:ln w="25400">
            <a:solidFill>
              <a:schemeClr val="tx1"/>
            </a:solidFill>
            <a:round/>
            <a:headEnd/>
            <a:tailEnd/>
          </a:ln>
          <a:effectLst/>
        </p:spPr>
        <p:txBody>
          <a:bodyPr wrap="none" anchor="ctr"/>
          <a:lstStyle/>
          <a:p>
            <a:endParaRPr lang="en-US"/>
          </a:p>
        </p:txBody>
      </p:sp>
      <p:sp>
        <p:nvSpPr>
          <p:cNvPr id="1035288" name="Line 24"/>
          <p:cNvSpPr>
            <a:spLocks noChangeShapeType="1"/>
          </p:cNvSpPr>
          <p:nvPr/>
        </p:nvSpPr>
        <p:spPr bwMode="auto">
          <a:xfrm flipH="1">
            <a:off x="2994025" y="1673225"/>
            <a:ext cx="1285875" cy="571500"/>
          </a:xfrm>
          <a:prstGeom prst="line">
            <a:avLst/>
          </a:prstGeom>
          <a:noFill/>
          <a:ln w="25400">
            <a:solidFill>
              <a:schemeClr val="tx1"/>
            </a:solidFill>
            <a:round/>
            <a:headEnd/>
            <a:tailEnd/>
          </a:ln>
          <a:effectLst/>
        </p:spPr>
        <p:txBody>
          <a:bodyPr wrap="none" anchor="ctr"/>
          <a:lstStyle/>
          <a:p>
            <a:endParaRPr lang="en-US"/>
          </a:p>
        </p:txBody>
      </p:sp>
      <p:sp>
        <p:nvSpPr>
          <p:cNvPr id="1035289" name="Line 25"/>
          <p:cNvSpPr>
            <a:spLocks noChangeShapeType="1"/>
          </p:cNvSpPr>
          <p:nvPr/>
        </p:nvSpPr>
        <p:spPr bwMode="auto">
          <a:xfrm>
            <a:off x="2994025" y="2244725"/>
            <a:ext cx="768350" cy="393700"/>
          </a:xfrm>
          <a:prstGeom prst="line">
            <a:avLst/>
          </a:prstGeom>
          <a:noFill/>
          <a:ln w="25400">
            <a:solidFill>
              <a:schemeClr val="tx1"/>
            </a:solidFill>
            <a:round/>
            <a:headEnd/>
            <a:tailEnd/>
          </a:ln>
          <a:effectLst/>
        </p:spPr>
        <p:txBody>
          <a:bodyPr wrap="none" anchor="ctr"/>
          <a:lstStyle/>
          <a:p>
            <a:endParaRPr lang="en-US"/>
          </a:p>
        </p:txBody>
      </p:sp>
      <p:sp>
        <p:nvSpPr>
          <p:cNvPr id="1035290" name="Line 26"/>
          <p:cNvSpPr>
            <a:spLocks noChangeShapeType="1"/>
          </p:cNvSpPr>
          <p:nvPr/>
        </p:nvSpPr>
        <p:spPr bwMode="auto">
          <a:xfrm flipV="1">
            <a:off x="2994025" y="2120900"/>
            <a:ext cx="695325" cy="123825"/>
          </a:xfrm>
          <a:prstGeom prst="line">
            <a:avLst/>
          </a:prstGeom>
          <a:noFill/>
          <a:ln w="25400">
            <a:solidFill>
              <a:schemeClr val="tx1"/>
            </a:solidFill>
            <a:round/>
            <a:headEnd/>
            <a:tailEnd/>
          </a:ln>
          <a:effectLst/>
        </p:spPr>
        <p:txBody>
          <a:bodyPr wrap="none" anchor="ctr"/>
          <a:lstStyle/>
          <a:p>
            <a:endParaRPr lang="en-US"/>
          </a:p>
        </p:txBody>
      </p:sp>
      <p:sp>
        <p:nvSpPr>
          <p:cNvPr id="1035291" name="Line 27"/>
          <p:cNvSpPr>
            <a:spLocks noChangeShapeType="1"/>
          </p:cNvSpPr>
          <p:nvPr/>
        </p:nvSpPr>
        <p:spPr bwMode="auto">
          <a:xfrm flipV="1">
            <a:off x="3286125" y="3289300"/>
            <a:ext cx="523875" cy="17780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5"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7318" name="Picture 6" descr="11_20bInhibitSigTransOnco-U"/>
          <p:cNvPicPr>
            <a:picLocks noChangeAspect="1" noChangeArrowheads="1"/>
          </p:cNvPicPr>
          <p:nvPr/>
        </p:nvPicPr>
        <p:blipFill>
          <a:blip r:embed="rId5" cstate="print"/>
          <a:srcRect/>
          <a:stretch>
            <a:fillRect/>
          </a:stretch>
        </p:blipFill>
        <p:spPr bwMode="auto">
          <a:xfrm>
            <a:off x="1720850" y="139700"/>
            <a:ext cx="5700713" cy="6578600"/>
          </a:xfrm>
          <a:prstGeom prst="rect">
            <a:avLst/>
          </a:prstGeom>
          <a:noFill/>
        </p:spPr>
      </p:pic>
      <p:sp>
        <p:nvSpPr>
          <p:cNvPr id="1037319" name="Text Box 7"/>
          <p:cNvSpPr txBox="1">
            <a:spLocks noChangeArrowheads="1"/>
          </p:cNvSpPr>
          <p:nvPr/>
        </p:nvSpPr>
        <p:spPr bwMode="auto">
          <a:xfrm>
            <a:off x="1884363" y="263525"/>
            <a:ext cx="1727200" cy="439738"/>
          </a:xfrm>
          <a:prstGeom prst="rect">
            <a:avLst/>
          </a:prstGeom>
          <a:noFill/>
          <a:ln w="9525">
            <a:noFill/>
            <a:miter lim="800000"/>
            <a:headEnd/>
            <a:tailEnd/>
          </a:ln>
          <a:effectLst/>
        </p:spPr>
        <p:txBody>
          <a:bodyPr wrap="none" lIns="0" tIns="0" rIns="0" bIns="0"/>
          <a:lstStyle/>
          <a:p>
            <a:pPr algn="l">
              <a:lnSpc>
                <a:spcPct val="90000"/>
              </a:lnSpc>
            </a:pPr>
            <a:r>
              <a:rPr lang="en-US" sz="1600" b="1"/>
              <a:t>Growth-inhibiting </a:t>
            </a:r>
          </a:p>
          <a:p>
            <a:pPr algn="l">
              <a:lnSpc>
                <a:spcPct val="90000"/>
              </a:lnSpc>
            </a:pPr>
            <a:r>
              <a:rPr lang="en-US" sz="1600" b="1"/>
              <a:t>factor</a:t>
            </a:r>
          </a:p>
        </p:txBody>
      </p:sp>
      <p:sp>
        <p:nvSpPr>
          <p:cNvPr id="1037320" name="Text Box 8"/>
          <p:cNvSpPr txBox="1">
            <a:spLocks noChangeArrowheads="1"/>
          </p:cNvSpPr>
          <p:nvPr/>
        </p:nvSpPr>
        <p:spPr bwMode="auto">
          <a:xfrm>
            <a:off x="2405063" y="5865813"/>
            <a:ext cx="1233487" cy="712787"/>
          </a:xfrm>
          <a:prstGeom prst="rect">
            <a:avLst/>
          </a:prstGeom>
          <a:noFill/>
          <a:ln w="9525">
            <a:noFill/>
            <a:miter lim="800000"/>
            <a:headEnd/>
            <a:tailEnd/>
          </a:ln>
          <a:effectLst/>
        </p:spPr>
        <p:txBody>
          <a:bodyPr wrap="none" lIns="0" tIns="0" rIns="0" bIns="0"/>
          <a:lstStyle/>
          <a:p>
            <a:pPr algn="l">
              <a:lnSpc>
                <a:spcPct val="90000"/>
              </a:lnSpc>
            </a:pPr>
            <a:r>
              <a:rPr lang="en-US" sz="1600" b="1"/>
              <a:t>Protein that</a:t>
            </a:r>
          </a:p>
          <a:p>
            <a:pPr algn="l">
              <a:lnSpc>
                <a:spcPct val="90000"/>
              </a:lnSpc>
            </a:pPr>
            <a:r>
              <a:rPr lang="en-US" sz="1600" b="1"/>
              <a:t>inhibits</a:t>
            </a:r>
          </a:p>
          <a:p>
            <a:pPr algn="l">
              <a:lnSpc>
                <a:spcPct val="90000"/>
              </a:lnSpc>
            </a:pPr>
            <a:r>
              <a:rPr lang="en-US" sz="1600" b="1"/>
              <a:t>cell division</a:t>
            </a:r>
          </a:p>
        </p:txBody>
      </p:sp>
      <p:sp>
        <p:nvSpPr>
          <p:cNvPr id="1037321" name="Text Box 9"/>
          <p:cNvSpPr txBox="1">
            <a:spLocks noChangeArrowheads="1"/>
          </p:cNvSpPr>
          <p:nvPr/>
        </p:nvSpPr>
        <p:spPr bwMode="auto">
          <a:xfrm>
            <a:off x="3927475" y="5614988"/>
            <a:ext cx="1354138" cy="252412"/>
          </a:xfrm>
          <a:prstGeom prst="rect">
            <a:avLst/>
          </a:prstGeom>
          <a:noFill/>
          <a:ln w="9525">
            <a:noFill/>
            <a:miter lim="800000"/>
            <a:headEnd/>
            <a:tailEnd/>
          </a:ln>
          <a:effectLst/>
        </p:spPr>
        <p:txBody>
          <a:bodyPr wrap="none" lIns="0" tIns="0" rIns="0" bIns="0"/>
          <a:lstStyle/>
          <a:p>
            <a:pPr algn="l">
              <a:lnSpc>
                <a:spcPct val="90000"/>
              </a:lnSpc>
            </a:pPr>
            <a:r>
              <a:rPr lang="en-US" sz="1600" b="1"/>
              <a:t>Translation</a:t>
            </a:r>
          </a:p>
        </p:txBody>
      </p:sp>
      <p:sp>
        <p:nvSpPr>
          <p:cNvPr id="1037322" name="Text Box 10"/>
          <p:cNvSpPr txBox="1">
            <a:spLocks noChangeArrowheads="1"/>
          </p:cNvSpPr>
          <p:nvPr/>
        </p:nvSpPr>
        <p:spPr bwMode="auto">
          <a:xfrm>
            <a:off x="4443413" y="3181350"/>
            <a:ext cx="1563687" cy="458788"/>
          </a:xfrm>
          <a:prstGeom prst="rect">
            <a:avLst/>
          </a:prstGeom>
          <a:noFill/>
          <a:ln w="9525">
            <a:noFill/>
            <a:miter lim="800000"/>
            <a:headEnd/>
            <a:tailEnd/>
          </a:ln>
          <a:effectLst/>
        </p:spPr>
        <p:txBody>
          <a:bodyPr wrap="none" lIns="0" tIns="0" rIns="0" bIns="0"/>
          <a:lstStyle/>
          <a:p>
            <a:pPr algn="l">
              <a:lnSpc>
                <a:spcPct val="90000"/>
              </a:lnSpc>
            </a:pPr>
            <a:r>
              <a:rPr lang="en-US" sz="1600" b="1"/>
              <a:t>Normal product</a:t>
            </a:r>
          </a:p>
          <a:p>
            <a:pPr algn="l">
              <a:lnSpc>
                <a:spcPct val="90000"/>
              </a:lnSpc>
            </a:pPr>
            <a:r>
              <a:rPr lang="en-US" sz="1600" b="1"/>
              <a:t>of </a:t>
            </a:r>
            <a:r>
              <a:rPr lang="en-US" sz="1600" b="1" i="1"/>
              <a:t>p53</a:t>
            </a:r>
            <a:r>
              <a:rPr lang="en-US" sz="1600" b="1"/>
              <a:t> gene</a:t>
            </a:r>
          </a:p>
        </p:txBody>
      </p:sp>
      <p:sp>
        <p:nvSpPr>
          <p:cNvPr id="1037323" name="Text Box 11"/>
          <p:cNvSpPr txBox="1">
            <a:spLocks noChangeArrowheads="1"/>
          </p:cNvSpPr>
          <p:nvPr/>
        </p:nvSpPr>
        <p:spPr bwMode="auto">
          <a:xfrm>
            <a:off x="4232275" y="792163"/>
            <a:ext cx="1354138" cy="252412"/>
          </a:xfrm>
          <a:prstGeom prst="rect">
            <a:avLst/>
          </a:prstGeom>
          <a:noFill/>
          <a:ln w="9525">
            <a:noFill/>
            <a:miter lim="800000"/>
            <a:headEnd/>
            <a:tailEnd/>
          </a:ln>
          <a:effectLst/>
        </p:spPr>
        <p:txBody>
          <a:bodyPr wrap="none" lIns="0" tIns="0" rIns="0" bIns="0"/>
          <a:lstStyle/>
          <a:p>
            <a:pPr algn="l">
              <a:lnSpc>
                <a:spcPct val="90000"/>
              </a:lnSpc>
            </a:pPr>
            <a:r>
              <a:rPr lang="en-US" sz="1600" b="1"/>
              <a:t>Receptor</a:t>
            </a:r>
          </a:p>
        </p:txBody>
      </p:sp>
      <p:sp>
        <p:nvSpPr>
          <p:cNvPr id="1037324" name="Text Box 12"/>
          <p:cNvSpPr txBox="1">
            <a:spLocks noChangeArrowheads="1"/>
          </p:cNvSpPr>
          <p:nvPr/>
        </p:nvSpPr>
        <p:spPr bwMode="auto">
          <a:xfrm>
            <a:off x="2049463" y="1733550"/>
            <a:ext cx="957262" cy="446088"/>
          </a:xfrm>
          <a:prstGeom prst="rect">
            <a:avLst/>
          </a:prstGeom>
          <a:noFill/>
          <a:ln w="9525">
            <a:noFill/>
            <a:miter lim="800000"/>
            <a:headEnd/>
            <a:tailEnd/>
          </a:ln>
          <a:effectLst/>
        </p:spPr>
        <p:txBody>
          <a:bodyPr wrap="none" lIns="0" tIns="0" rIns="0" bIns="0"/>
          <a:lstStyle/>
          <a:p>
            <a:pPr algn="l">
              <a:lnSpc>
                <a:spcPct val="90000"/>
              </a:lnSpc>
            </a:pPr>
            <a:r>
              <a:rPr lang="en-US" sz="1600" b="1"/>
              <a:t>Relay</a:t>
            </a:r>
          </a:p>
          <a:p>
            <a:pPr algn="l">
              <a:lnSpc>
                <a:spcPct val="90000"/>
              </a:lnSpc>
            </a:pPr>
            <a:r>
              <a:rPr lang="en-US" sz="1600" b="1"/>
              <a:t>proteins</a:t>
            </a:r>
          </a:p>
        </p:txBody>
      </p:sp>
      <p:sp>
        <p:nvSpPr>
          <p:cNvPr id="1037325" name="Text Box 13"/>
          <p:cNvSpPr txBox="1">
            <a:spLocks noChangeArrowheads="1"/>
          </p:cNvSpPr>
          <p:nvPr/>
        </p:nvSpPr>
        <p:spPr bwMode="auto">
          <a:xfrm>
            <a:off x="2208213" y="2973388"/>
            <a:ext cx="1387475" cy="649287"/>
          </a:xfrm>
          <a:prstGeom prst="rect">
            <a:avLst/>
          </a:prstGeom>
          <a:noFill/>
          <a:ln w="9525">
            <a:noFill/>
            <a:miter lim="800000"/>
            <a:headEnd/>
            <a:tailEnd/>
          </a:ln>
          <a:effectLst/>
        </p:spPr>
        <p:txBody>
          <a:bodyPr wrap="none" lIns="0" tIns="0" rIns="0" bIns="0"/>
          <a:lstStyle/>
          <a:p>
            <a:pPr algn="l">
              <a:lnSpc>
                <a:spcPct val="90000"/>
              </a:lnSpc>
            </a:pPr>
            <a:r>
              <a:rPr lang="en-US" sz="1600" b="1"/>
              <a:t>Transcription</a:t>
            </a:r>
          </a:p>
          <a:p>
            <a:pPr algn="l">
              <a:lnSpc>
                <a:spcPct val="90000"/>
              </a:lnSpc>
            </a:pPr>
            <a:r>
              <a:rPr lang="en-US" sz="1600" b="1"/>
              <a:t>factor</a:t>
            </a:r>
          </a:p>
          <a:p>
            <a:pPr algn="l">
              <a:lnSpc>
                <a:spcPct val="90000"/>
              </a:lnSpc>
            </a:pPr>
            <a:r>
              <a:rPr lang="en-US" sz="1600" b="1"/>
              <a:t>(activated)</a:t>
            </a:r>
          </a:p>
        </p:txBody>
      </p:sp>
      <p:sp>
        <p:nvSpPr>
          <p:cNvPr id="1037326" name="Text Box 14"/>
          <p:cNvSpPr txBox="1">
            <a:spLocks noChangeArrowheads="1"/>
          </p:cNvSpPr>
          <p:nvPr/>
        </p:nvSpPr>
        <p:spPr bwMode="auto">
          <a:xfrm>
            <a:off x="4576763" y="1968500"/>
            <a:ext cx="2770187" cy="1189038"/>
          </a:xfrm>
          <a:prstGeom prst="rect">
            <a:avLst/>
          </a:prstGeom>
          <a:noFill/>
          <a:ln w="9525">
            <a:noFill/>
            <a:miter lim="800000"/>
            <a:headEnd/>
            <a:tailEnd/>
          </a:ln>
          <a:effectLst/>
        </p:spPr>
        <p:txBody>
          <a:bodyPr wrap="none" lIns="0" tIns="0" rIns="0" bIns="0"/>
          <a:lstStyle/>
          <a:p>
            <a:pPr algn="l">
              <a:lnSpc>
                <a:spcPct val="90000"/>
              </a:lnSpc>
            </a:pPr>
            <a:r>
              <a:rPr lang="en-US" sz="1600" b="1"/>
              <a:t>Nonfunctional transcription</a:t>
            </a:r>
          </a:p>
          <a:p>
            <a:pPr algn="l">
              <a:lnSpc>
                <a:spcPct val="90000"/>
              </a:lnSpc>
            </a:pPr>
            <a:r>
              <a:rPr lang="en-US" sz="1600" b="1"/>
              <a:t>factor (product of faulty </a:t>
            </a:r>
            <a:r>
              <a:rPr lang="en-US" sz="1600" b="1" i="1"/>
              <a:t>p53</a:t>
            </a:r>
            <a:endParaRPr lang="en-US" sz="1600" b="1"/>
          </a:p>
          <a:p>
            <a:pPr algn="l">
              <a:lnSpc>
                <a:spcPct val="90000"/>
              </a:lnSpc>
            </a:pPr>
            <a:r>
              <a:rPr lang="en-US" sz="1600" b="1"/>
              <a:t>tumor-suppressor gene)</a:t>
            </a:r>
          </a:p>
          <a:p>
            <a:pPr algn="l">
              <a:lnSpc>
                <a:spcPct val="90000"/>
              </a:lnSpc>
            </a:pPr>
            <a:r>
              <a:rPr lang="en-US" sz="1600" b="1"/>
              <a:t>           cannot trigger</a:t>
            </a:r>
          </a:p>
          <a:p>
            <a:pPr algn="l">
              <a:lnSpc>
                <a:spcPct val="90000"/>
              </a:lnSpc>
            </a:pPr>
            <a:r>
              <a:rPr lang="en-US" sz="1600" b="1"/>
              <a:t>           transcription</a:t>
            </a:r>
          </a:p>
        </p:txBody>
      </p:sp>
      <p:sp>
        <p:nvSpPr>
          <p:cNvPr id="1037327" name="Text Box 15"/>
          <p:cNvSpPr txBox="1">
            <a:spLocks noChangeArrowheads="1"/>
          </p:cNvSpPr>
          <p:nvPr/>
        </p:nvSpPr>
        <p:spPr bwMode="auto">
          <a:xfrm>
            <a:off x="3843338" y="4954588"/>
            <a:ext cx="1387475" cy="192087"/>
          </a:xfrm>
          <a:prstGeom prst="rect">
            <a:avLst/>
          </a:prstGeom>
          <a:noFill/>
          <a:ln w="9525">
            <a:noFill/>
            <a:miter lim="800000"/>
            <a:headEnd/>
            <a:tailEnd/>
          </a:ln>
          <a:effectLst/>
        </p:spPr>
        <p:txBody>
          <a:bodyPr wrap="none" lIns="0" tIns="0" rIns="0" bIns="0"/>
          <a:lstStyle/>
          <a:p>
            <a:pPr>
              <a:lnSpc>
                <a:spcPct val="90000"/>
              </a:lnSpc>
            </a:pPr>
            <a:r>
              <a:rPr lang="en-US" sz="1600" b="1"/>
              <a:t>Transcription</a:t>
            </a:r>
          </a:p>
        </p:txBody>
      </p:sp>
      <p:sp>
        <p:nvSpPr>
          <p:cNvPr id="1037328" name="Line 16"/>
          <p:cNvSpPr>
            <a:spLocks noChangeShapeType="1"/>
          </p:cNvSpPr>
          <p:nvPr/>
        </p:nvSpPr>
        <p:spPr bwMode="auto">
          <a:xfrm>
            <a:off x="3622675" y="374650"/>
            <a:ext cx="174625" cy="0"/>
          </a:xfrm>
          <a:prstGeom prst="line">
            <a:avLst/>
          </a:prstGeom>
          <a:noFill/>
          <a:ln w="25400">
            <a:solidFill>
              <a:schemeClr val="tx1"/>
            </a:solidFill>
            <a:round/>
            <a:headEnd/>
            <a:tailEnd/>
          </a:ln>
          <a:effectLst/>
        </p:spPr>
        <p:txBody>
          <a:bodyPr wrap="none" anchor="ctr"/>
          <a:lstStyle/>
          <a:p>
            <a:endParaRPr lang="en-US"/>
          </a:p>
        </p:txBody>
      </p:sp>
      <p:sp>
        <p:nvSpPr>
          <p:cNvPr id="1037329" name="Line 17"/>
          <p:cNvSpPr>
            <a:spLocks noChangeShapeType="1"/>
          </p:cNvSpPr>
          <p:nvPr/>
        </p:nvSpPr>
        <p:spPr bwMode="auto">
          <a:xfrm flipV="1">
            <a:off x="3905250" y="904875"/>
            <a:ext cx="279400" cy="63500"/>
          </a:xfrm>
          <a:prstGeom prst="line">
            <a:avLst/>
          </a:prstGeom>
          <a:noFill/>
          <a:ln w="25400">
            <a:solidFill>
              <a:schemeClr val="tx1"/>
            </a:solidFill>
            <a:round/>
            <a:headEnd/>
            <a:tailEnd/>
          </a:ln>
          <a:effectLst/>
        </p:spPr>
        <p:txBody>
          <a:bodyPr wrap="none" anchor="ctr"/>
          <a:lstStyle/>
          <a:p>
            <a:endParaRPr lang="en-US"/>
          </a:p>
        </p:txBody>
      </p:sp>
      <p:sp>
        <p:nvSpPr>
          <p:cNvPr id="1037330" name="Line 18"/>
          <p:cNvSpPr>
            <a:spLocks noChangeShapeType="1"/>
          </p:cNvSpPr>
          <p:nvPr/>
        </p:nvSpPr>
        <p:spPr bwMode="auto">
          <a:xfrm flipH="1">
            <a:off x="2889250" y="1565275"/>
            <a:ext cx="1168400" cy="498475"/>
          </a:xfrm>
          <a:prstGeom prst="line">
            <a:avLst/>
          </a:prstGeom>
          <a:noFill/>
          <a:ln w="25400">
            <a:solidFill>
              <a:schemeClr val="tx1"/>
            </a:solidFill>
            <a:round/>
            <a:headEnd/>
            <a:tailEnd/>
          </a:ln>
          <a:effectLst/>
        </p:spPr>
        <p:txBody>
          <a:bodyPr wrap="none" anchor="ctr"/>
          <a:lstStyle/>
          <a:p>
            <a:endParaRPr lang="en-US"/>
          </a:p>
        </p:txBody>
      </p:sp>
      <p:sp>
        <p:nvSpPr>
          <p:cNvPr id="1037331" name="Line 19"/>
          <p:cNvSpPr>
            <a:spLocks noChangeShapeType="1"/>
          </p:cNvSpPr>
          <p:nvPr/>
        </p:nvSpPr>
        <p:spPr bwMode="auto">
          <a:xfrm>
            <a:off x="2889250" y="2057400"/>
            <a:ext cx="806450" cy="641350"/>
          </a:xfrm>
          <a:prstGeom prst="line">
            <a:avLst/>
          </a:prstGeom>
          <a:noFill/>
          <a:ln w="25400">
            <a:solidFill>
              <a:schemeClr val="tx1"/>
            </a:solidFill>
            <a:round/>
            <a:headEnd/>
            <a:tailEnd/>
          </a:ln>
          <a:effectLst/>
        </p:spPr>
        <p:txBody>
          <a:bodyPr wrap="none" anchor="ctr"/>
          <a:lstStyle/>
          <a:p>
            <a:endParaRPr lang="en-US"/>
          </a:p>
        </p:txBody>
      </p:sp>
      <p:sp>
        <p:nvSpPr>
          <p:cNvPr id="1037332" name="Line 20"/>
          <p:cNvSpPr>
            <a:spLocks noChangeShapeType="1"/>
          </p:cNvSpPr>
          <p:nvPr/>
        </p:nvSpPr>
        <p:spPr bwMode="auto">
          <a:xfrm flipV="1">
            <a:off x="2895600" y="2060575"/>
            <a:ext cx="768350" cy="3175"/>
          </a:xfrm>
          <a:prstGeom prst="line">
            <a:avLst/>
          </a:prstGeom>
          <a:noFill/>
          <a:ln w="25400">
            <a:solidFill>
              <a:schemeClr val="tx1"/>
            </a:solidFill>
            <a:round/>
            <a:headEnd/>
            <a:tailEnd/>
          </a:ln>
          <a:effectLst/>
        </p:spPr>
        <p:txBody>
          <a:bodyPr wrap="none" anchor="ctr"/>
          <a:lstStyle/>
          <a:p>
            <a:endParaRPr lang="en-US"/>
          </a:p>
        </p:txBody>
      </p:sp>
      <p:sp>
        <p:nvSpPr>
          <p:cNvPr id="1037333" name="Text Box 21"/>
          <p:cNvSpPr txBox="1">
            <a:spLocks noChangeArrowheads="1"/>
          </p:cNvSpPr>
          <p:nvPr/>
        </p:nvSpPr>
        <p:spPr bwMode="auto">
          <a:xfrm>
            <a:off x="4616450" y="5864225"/>
            <a:ext cx="1471613" cy="755650"/>
          </a:xfrm>
          <a:prstGeom prst="rect">
            <a:avLst/>
          </a:prstGeom>
          <a:noFill/>
          <a:ln w="9525">
            <a:noFill/>
            <a:miter lim="800000"/>
            <a:headEnd/>
            <a:tailEnd/>
          </a:ln>
          <a:effectLst/>
        </p:spPr>
        <p:txBody>
          <a:bodyPr wrap="none" lIns="0" tIns="0" rIns="0" bIns="0"/>
          <a:lstStyle/>
          <a:p>
            <a:pPr algn="l">
              <a:lnSpc>
                <a:spcPct val="90000"/>
              </a:lnSpc>
            </a:pPr>
            <a:r>
              <a:rPr lang="en-US" sz="1600" b="1"/>
              <a:t>Protein absent</a:t>
            </a:r>
          </a:p>
          <a:p>
            <a:pPr algn="l">
              <a:lnSpc>
                <a:spcPct val="90000"/>
              </a:lnSpc>
            </a:pPr>
            <a:r>
              <a:rPr lang="en-US" sz="1600" b="1"/>
              <a:t>(cell division</a:t>
            </a:r>
          </a:p>
          <a:p>
            <a:pPr algn="l">
              <a:lnSpc>
                <a:spcPct val="90000"/>
              </a:lnSpc>
            </a:pPr>
            <a:r>
              <a:rPr lang="en-US" sz="1600" b="1"/>
              <a:t>not inhibited)</a:t>
            </a:r>
          </a:p>
        </p:txBody>
      </p:sp>
      <p:sp>
        <p:nvSpPr>
          <p:cNvPr id="1037334" name="Line 22"/>
          <p:cNvSpPr>
            <a:spLocks noChangeShapeType="1"/>
          </p:cNvSpPr>
          <p:nvPr/>
        </p:nvSpPr>
        <p:spPr bwMode="auto">
          <a:xfrm flipV="1">
            <a:off x="3962400" y="3295650"/>
            <a:ext cx="454025" cy="3175"/>
          </a:xfrm>
          <a:prstGeom prst="line">
            <a:avLst/>
          </a:prstGeom>
          <a:noFill/>
          <a:ln w="25400">
            <a:solidFill>
              <a:schemeClr val="tx1"/>
            </a:solidFill>
            <a:round/>
            <a:headEnd/>
            <a:tailEnd/>
          </a:ln>
          <a:effectLst/>
        </p:spPr>
        <p:txBody>
          <a:bodyPr wrap="none" anchor="ctr"/>
          <a:lstStyle/>
          <a:p>
            <a:endParaRPr lang="en-US"/>
          </a:p>
        </p:txBody>
      </p:sp>
      <p:sp>
        <p:nvSpPr>
          <p:cNvPr id="1037335" name="Line 23"/>
          <p:cNvSpPr>
            <a:spLocks noChangeShapeType="1"/>
          </p:cNvSpPr>
          <p:nvPr/>
        </p:nvSpPr>
        <p:spPr bwMode="auto">
          <a:xfrm flipV="1">
            <a:off x="3184525" y="3322638"/>
            <a:ext cx="501650" cy="2063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a:xfrm>
            <a:off x="171450" y="160338"/>
            <a:ext cx="8543925" cy="914400"/>
          </a:xfrm>
        </p:spPr>
        <p:txBody>
          <a:bodyPr/>
          <a:lstStyle/>
          <a:p>
            <a:pPr marL="968375" indent="-968375"/>
            <a:r>
              <a:rPr lang="en-US" sz="3200">
                <a:solidFill>
                  <a:srgbClr val="0060AF"/>
                </a:solidFill>
              </a:rPr>
              <a:t>11.21 CONNECTION:</a:t>
            </a:r>
            <a:r>
              <a:rPr lang="en-US" sz="3200"/>
              <a:t> Lifestyle choices can reduce the risk of cancer </a:t>
            </a:r>
          </a:p>
        </p:txBody>
      </p:sp>
      <p:sp>
        <p:nvSpPr>
          <p:cNvPr id="1039363" name="Rectangle 3"/>
          <p:cNvSpPr>
            <a:spLocks noGrp="1" noChangeArrowheads="1"/>
          </p:cNvSpPr>
          <p:nvPr>
            <p:ph type="body" idx="1"/>
          </p:nvPr>
        </p:nvSpPr>
        <p:spPr>
          <a:xfrm>
            <a:off x="47625" y="1317625"/>
            <a:ext cx="8534400" cy="5233988"/>
          </a:xfrm>
        </p:spPr>
        <p:txBody>
          <a:bodyPr/>
          <a:lstStyle/>
          <a:p>
            <a:pPr marL="457200" lvl="1" indent="-342900">
              <a:spcBef>
                <a:spcPct val="30000"/>
              </a:spcBef>
            </a:pPr>
            <a:r>
              <a:rPr lang="en-US" sz="2800" b="1"/>
              <a:t>Carcinogens</a:t>
            </a:r>
            <a:r>
              <a:rPr lang="en-US" sz="2800"/>
              <a:t> are cancer-causing agents that damage DNA and promote cell division</a:t>
            </a:r>
          </a:p>
          <a:p>
            <a:pPr marL="1144588" lvl="2" indent="-342900">
              <a:spcBef>
                <a:spcPct val="30000"/>
              </a:spcBef>
              <a:buFontTx/>
              <a:buChar char="–"/>
            </a:pPr>
            <a:r>
              <a:rPr lang="en-US" sz="2400"/>
              <a:t>X-rays and ultraviolet radiation</a:t>
            </a:r>
          </a:p>
          <a:p>
            <a:pPr marL="1144588" lvl="2" indent="-342900">
              <a:spcBef>
                <a:spcPct val="30000"/>
              </a:spcBef>
              <a:buFontTx/>
              <a:buChar char="–"/>
            </a:pPr>
            <a:r>
              <a:rPr lang="en-US" sz="2400"/>
              <a:t>Tobacco</a:t>
            </a:r>
          </a:p>
          <a:p>
            <a:pPr marL="457200" lvl="1" indent="-342900">
              <a:spcBef>
                <a:spcPct val="30000"/>
              </a:spcBef>
            </a:pPr>
            <a:r>
              <a:rPr lang="en-US" sz="2800"/>
              <a:t>Healthy lifestyle choices</a:t>
            </a:r>
          </a:p>
          <a:p>
            <a:pPr marL="1144588" lvl="2" indent="-342900">
              <a:spcBef>
                <a:spcPct val="30000"/>
              </a:spcBef>
              <a:buFontTx/>
              <a:buChar char="–"/>
            </a:pPr>
            <a:r>
              <a:rPr lang="en-US" sz="2400"/>
              <a:t>Avoiding carcinogens</a:t>
            </a:r>
          </a:p>
          <a:p>
            <a:pPr marL="1144588" lvl="2" indent="-342900">
              <a:spcBef>
                <a:spcPct val="30000"/>
              </a:spcBef>
              <a:buFontTx/>
              <a:buChar char="–"/>
            </a:pPr>
            <a:r>
              <a:rPr lang="en-US" sz="2400"/>
              <a:t>Avoiding fat and including foods with fiber and antioxidants</a:t>
            </a:r>
          </a:p>
          <a:p>
            <a:pPr marL="1144588" lvl="2" indent="-342900">
              <a:spcBef>
                <a:spcPct val="30000"/>
              </a:spcBef>
              <a:buFontTx/>
              <a:buChar char="–"/>
            </a:pPr>
            <a:r>
              <a:rPr lang="en-US" sz="2400"/>
              <a:t>Regular medical checkups</a:t>
            </a:r>
          </a:p>
          <a:p>
            <a:pPr marL="1144588" lvl="2" indent="-342900">
              <a:spcBef>
                <a:spcPct val="30000"/>
              </a:spcBef>
            </a:pPr>
            <a:endParaRPr lang="en-US"/>
          </a:p>
        </p:txBody>
      </p:sp>
      <p:sp>
        <p:nvSpPr>
          <p:cNvPr id="103936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3936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3936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3936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41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1416" name="Picture 8" descr="11_21CancerInUS_T-L"/>
          <p:cNvPicPr>
            <a:picLocks noChangeAspect="1" noChangeArrowheads="1"/>
          </p:cNvPicPr>
          <p:nvPr/>
        </p:nvPicPr>
        <p:blipFill>
          <a:blip r:embed="rId5" cstate="print"/>
          <a:srcRect/>
          <a:stretch>
            <a:fillRect/>
          </a:stretch>
        </p:blipFill>
        <p:spPr bwMode="auto">
          <a:xfrm>
            <a:off x="1943100" y="136525"/>
            <a:ext cx="5256213" cy="65849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73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97732" name="Picture 4" descr="11_UN01Review-U"/>
          <p:cNvPicPr>
            <a:picLocks noChangeAspect="1" noChangeArrowheads="1"/>
          </p:cNvPicPr>
          <p:nvPr/>
        </p:nvPicPr>
        <p:blipFill>
          <a:blip r:embed="rId5" cstate="print"/>
          <a:srcRect/>
          <a:stretch>
            <a:fillRect/>
          </a:stretch>
        </p:blipFill>
        <p:spPr bwMode="auto">
          <a:xfrm>
            <a:off x="300038" y="1806575"/>
            <a:ext cx="8542337" cy="3243263"/>
          </a:xfrm>
          <a:prstGeom prst="rect">
            <a:avLst/>
          </a:prstGeom>
          <a:noFill/>
        </p:spPr>
      </p:pic>
      <p:sp>
        <p:nvSpPr>
          <p:cNvPr id="1097733" name="Text Box 5"/>
          <p:cNvSpPr txBox="1">
            <a:spLocks noChangeArrowheads="1"/>
          </p:cNvSpPr>
          <p:nvPr/>
        </p:nvSpPr>
        <p:spPr bwMode="auto">
          <a:xfrm>
            <a:off x="992188" y="2409825"/>
            <a:ext cx="1500187" cy="633413"/>
          </a:xfrm>
          <a:prstGeom prst="rect">
            <a:avLst/>
          </a:prstGeom>
          <a:noFill/>
          <a:ln w="9525">
            <a:noFill/>
            <a:miter lim="800000"/>
            <a:headEnd/>
            <a:tailEnd/>
          </a:ln>
          <a:effectLst/>
        </p:spPr>
        <p:txBody>
          <a:bodyPr wrap="none" lIns="0" tIns="0" rIns="0" bIns="0"/>
          <a:lstStyle/>
          <a:p>
            <a:pPr>
              <a:lnSpc>
                <a:spcPct val="90000"/>
              </a:lnSpc>
            </a:pPr>
            <a:r>
              <a:rPr lang="en-US" sz="2000" b="1"/>
              <a:t>Regulatory</a:t>
            </a:r>
          </a:p>
          <a:p>
            <a:pPr>
              <a:lnSpc>
                <a:spcPct val="90000"/>
              </a:lnSpc>
            </a:pPr>
            <a:r>
              <a:rPr lang="en-US" sz="2000" b="1"/>
              <a:t>gene</a:t>
            </a:r>
          </a:p>
        </p:txBody>
      </p:sp>
      <p:sp>
        <p:nvSpPr>
          <p:cNvPr id="1097734" name="Text Box 6"/>
          <p:cNvSpPr txBox="1">
            <a:spLocks noChangeArrowheads="1"/>
          </p:cNvSpPr>
          <p:nvPr/>
        </p:nvSpPr>
        <p:spPr bwMode="auto">
          <a:xfrm>
            <a:off x="2617788" y="2540000"/>
            <a:ext cx="1204912" cy="271463"/>
          </a:xfrm>
          <a:prstGeom prst="rect">
            <a:avLst/>
          </a:prstGeom>
          <a:noFill/>
          <a:ln w="9525">
            <a:noFill/>
            <a:miter lim="800000"/>
            <a:headEnd/>
            <a:tailEnd/>
          </a:ln>
          <a:effectLst/>
        </p:spPr>
        <p:txBody>
          <a:bodyPr wrap="none" lIns="0" tIns="0" rIns="0" bIns="0"/>
          <a:lstStyle/>
          <a:p>
            <a:pPr algn="l">
              <a:lnSpc>
                <a:spcPct val="90000"/>
              </a:lnSpc>
            </a:pPr>
            <a:r>
              <a:rPr lang="en-US" sz="2000" b="1"/>
              <a:t>Promoter</a:t>
            </a:r>
          </a:p>
        </p:txBody>
      </p:sp>
      <p:sp>
        <p:nvSpPr>
          <p:cNvPr id="1097735" name="Text Box 7"/>
          <p:cNvSpPr txBox="1">
            <a:spLocks noChangeArrowheads="1"/>
          </p:cNvSpPr>
          <p:nvPr/>
        </p:nvSpPr>
        <p:spPr bwMode="auto">
          <a:xfrm>
            <a:off x="344488" y="3257550"/>
            <a:ext cx="611187" cy="268288"/>
          </a:xfrm>
          <a:prstGeom prst="rect">
            <a:avLst/>
          </a:prstGeom>
          <a:noFill/>
          <a:ln w="9525">
            <a:noFill/>
            <a:miter lim="800000"/>
            <a:headEnd/>
            <a:tailEnd/>
          </a:ln>
          <a:effectLst/>
        </p:spPr>
        <p:txBody>
          <a:bodyPr wrap="none" lIns="0" tIns="0" rIns="0" bIns="0"/>
          <a:lstStyle/>
          <a:p>
            <a:pPr algn="l">
              <a:lnSpc>
                <a:spcPct val="90000"/>
              </a:lnSpc>
            </a:pPr>
            <a:r>
              <a:rPr lang="en-US" sz="2000" b="1"/>
              <a:t>DNA</a:t>
            </a:r>
          </a:p>
        </p:txBody>
      </p:sp>
      <p:sp>
        <p:nvSpPr>
          <p:cNvPr id="1097736" name="Text Box 8"/>
          <p:cNvSpPr txBox="1">
            <a:spLocks noChangeArrowheads="1"/>
          </p:cNvSpPr>
          <p:nvPr/>
        </p:nvSpPr>
        <p:spPr bwMode="auto">
          <a:xfrm>
            <a:off x="4935538" y="2701925"/>
            <a:ext cx="1204912" cy="271463"/>
          </a:xfrm>
          <a:prstGeom prst="rect">
            <a:avLst/>
          </a:prstGeom>
          <a:noFill/>
          <a:ln w="9525">
            <a:noFill/>
            <a:miter lim="800000"/>
            <a:headEnd/>
            <a:tailEnd/>
          </a:ln>
          <a:effectLst/>
        </p:spPr>
        <p:txBody>
          <a:bodyPr wrap="none" lIns="0" tIns="0" rIns="0" bIns="0"/>
          <a:lstStyle/>
          <a:p>
            <a:pPr algn="l">
              <a:lnSpc>
                <a:spcPct val="90000"/>
              </a:lnSpc>
            </a:pPr>
            <a:r>
              <a:rPr lang="en-US" sz="2000" b="1"/>
              <a:t>Gene 1</a:t>
            </a:r>
          </a:p>
        </p:txBody>
      </p:sp>
      <p:sp>
        <p:nvSpPr>
          <p:cNvPr id="1097737" name="Text Box 9"/>
          <p:cNvSpPr txBox="1">
            <a:spLocks noChangeArrowheads="1"/>
          </p:cNvSpPr>
          <p:nvPr/>
        </p:nvSpPr>
        <p:spPr bwMode="auto">
          <a:xfrm>
            <a:off x="3824288" y="2552700"/>
            <a:ext cx="1204912" cy="271463"/>
          </a:xfrm>
          <a:prstGeom prst="rect">
            <a:avLst/>
          </a:prstGeom>
          <a:noFill/>
          <a:ln w="9525">
            <a:noFill/>
            <a:miter lim="800000"/>
            <a:headEnd/>
            <a:tailEnd/>
          </a:ln>
          <a:effectLst/>
        </p:spPr>
        <p:txBody>
          <a:bodyPr wrap="none" lIns="0" tIns="0" rIns="0" bIns="0"/>
          <a:lstStyle/>
          <a:p>
            <a:pPr algn="l">
              <a:lnSpc>
                <a:spcPct val="90000"/>
              </a:lnSpc>
            </a:pPr>
            <a:r>
              <a:rPr lang="en-US" sz="2000" b="1"/>
              <a:t>Operator</a:t>
            </a:r>
          </a:p>
        </p:txBody>
      </p:sp>
      <p:sp>
        <p:nvSpPr>
          <p:cNvPr id="1097738" name="Text Box 10"/>
          <p:cNvSpPr txBox="1">
            <a:spLocks noChangeArrowheads="1"/>
          </p:cNvSpPr>
          <p:nvPr/>
        </p:nvSpPr>
        <p:spPr bwMode="auto">
          <a:xfrm>
            <a:off x="4529138" y="1835150"/>
            <a:ext cx="1989137" cy="287338"/>
          </a:xfrm>
          <a:prstGeom prst="rect">
            <a:avLst/>
          </a:prstGeom>
          <a:noFill/>
          <a:ln w="9525">
            <a:noFill/>
            <a:miter lim="800000"/>
            <a:headEnd/>
            <a:tailEnd/>
          </a:ln>
          <a:effectLst/>
        </p:spPr>
        <p:txBody>
          <a:bodyPr wrap="none" lIns="0" tIns="0" rIns="0" bIns="0"/>
          <a:lstStyle/>
          <a:p>
            <a:pPr algn="l">
              <a:lnSpc>
                <a:spcPct val="90000"/>
              </a:lnSpc>
            </a:pPr>
            <a:r>
              <a:rPr lang="en-US" sz="2000" b="1"/>
              <a:t>A typical operon</a:t>
            </a:r>
          </a:p>
        </p:txBody>
      </p:sp>
      <p:sp>
        <p:nvSpPr>
          <p:cNvPr id="1097739" name="Text Box 11"/>
          <p:cNvSpPr txBox="1">
            <a:spLocks noChangeArrowheads="1"/>
          </p:cNvSpPr>
          <p:nvPr/>
        </p:nvSpPr>
        <p:spPr bwMode="auto">
          <a:xfrm>
            <a:off x="6084888" y="2873375"/>
            <a:ext cx="1204912" cy="271463"/>
          </a:xfrm>
          <a:prstGeom prst="rect">
            <a:avLst/>
          </a:prstGeom>
          <a:noFill/>
          <a:ln w="9525">
            <a:noFill/>
            <a:miter lim="800000"/>
            <a:headEnd/>
            <a:tailEnd/>
          </a:ln>
          <a:effectLst/>
        </p:spPr>
        <p:txBody>
          <a:bodyPr wrap="none" lIns="0" tIns="0" rIns="0" bIns="0"/>
          <a:lstStyle/>
          <a:p>
            <a:pPr algn="l">
              <a:lnSpc>
                <a:spcPct val="90000"/>
              </a:lnSpc>
            </a:pPr>
            <a:r>
              <a:rPr lang="en-US" sz="2000" b="1"/>
              <a:t>Gene 2</a:t>
            </a:r>
          </a:p>
        </p:txBody>
      </p:sp>
      <p:sp>
        <p:nvSpPr>
          <p:cNvPr id="1097740" name="Text Box 12"/>
          <p:cNvSpPr txBox="1">
            <a:spLocks noChangeArrowheads="1"/>
          </p:cNvSpPr>
          <p:nvPr/>
        </p:nvSpPr>
        <p:spPr bwMode="auto">
          <a:xfrm>
            <a:off x="7119938" y="3035300"/>
            <a:ext cx="1204912" cy="271463"/>
          </a:xfrm>
          <a:prstGeom prst="rect">
            <a:avLst/>
          </a:prstGeom>
          <a:noFill/>
          <a:ln w="9525">
            <a:noFill/>
            <a:miter lim="800000"/>
            <a:headEnd/>
            <a:tailEnd/>
          </a:ln>
          <a:effectLst/>
        </p:spPr>
        <p:txBody>
          <a:bodyPr wrap="none" lIns="0" tIns="0" rIns="0" bIns="0"/>
          <a:lstStyle/>
          <a:p>
            <a:pPr algn="l">
              <a:lnSpc>
                <a:spcPct val="90000"/>
              </a:lnSpc>
            </a:pPr>
            <a:r>
              <a:rPr lang="en-US" sz="2000" b="1"/>
              <a:t>Gene 3</a:t>
            </a:r>
          </a:p>
        </p:txBody>
      </p:sp>
      <p:sp>
        <p:nvSpPr>
          <p:cNvPr id="1097741" name="Text Box 13"/>
          <p:cNvSpPr txBox="1">
            <a:spLocks noChangeArrowheads="1"/>
          </p:cNvSpPr>
          <p:nvPr/>
        </p:nvSpPr>
        <p:spPr bwMode="auto">
          <a:xfrm>
            <a:off x="490538" y="4037013"/>
            <a:ext cx="2508250" cy="922337"/>
          </a:xfrm>
          <a:prstGeom prst="rect">
            <a:avLst/>
          </a:prstGeom>
          <a:noFill/>
          <a:ln w="9525">
            <a:noFill/>
            <a:miter lim="800000"/>
            <a:headEnd/>
            <a:tailEnd/>
          </a:ln>
          <a:effectLst/>
        </p:spPr>
        <p:txBody>
          <a:bodyPr wrap="none" lIns="0" tIns="0" rIns="0" bIns="0"/>
          <a:lstStyle/>
          <a:p>
            <a:pPr algn="l">
              <a:lnSpc>
                <a:spcPct val="90000"/>
              </a:lnSpc>
            </a:pPr>
            <a:r>
              <a:rPr lang="en-US" sz="2000" b="1"/>
              <a:t>Encodes repressor</a:t>
            </a:r>
          </a:p>
          <a:p>
            <a:pPr algn="l">
              <a:lnSpc>
                <a:spcPct val="90000"/>
              </a:lnSpc>
            </a:pPr>
            <a:r>
              <a:rPr lang="en-US" sz="2000" b="1"/>
              <a:t>that in active form</a:t>
            </a:r>
          </a:p>
          <a:p>
            <a:pPr algn="l">
              <a:lnSpc>
                <a:spcPct val="90000"/>
              </a:lnSpc>
            </a:pPr>
            <a:r>
              <a:rPr lang="en-US" sz="2000" b="1"/>
              <a:t>attaches to operator</a:t>
            </a:r>
          </a:p>
        </p:txBody>
      </p:sp>
      <p:sp>
        <p:nvSpPr>
          <p:cNvPr id="1097742" name="Text Box 14"/>
          <p:cNvSpPr txBox="1">
            <a:spLocks noChangeArrowheads="1"/>
          </p:cNvSpPr>
          <p:nvPr/>
        </p:nvSpPr>
        <p:spPr bwMode="auto">
          <a:xfrm>
            <a:off x="3446463" y="4037013"/>
            <a:ext cx="1577975" cy="889000"/>
          </a:xfrm>
          <a:prstGeom prst="rect">
            <a:avLst/>
          </a:prstGeom>
          <a:noFill/>
          <a:ln w="9525">
            <a:noFill/>
            <a:miter lim="800000"/>
            <a:headEnd/>
            <a:tailEnd/>
          </a:ln>
          <a:effectLst/>
        </p:spPr>
        <p:txBody>
          <a:bodyPr wrap="none" lIns="0" tIns="0" rIns="0" bIns="0"/>
          <a:lstStyle/>
          <a:p>
            <a:pPr algn="l">
              <a:lnSpc>
                <a:spcPct val="90000"/>
              </a:lnSpc>
            </a:pPr>
            <a:r>
              <a:rPr lang="en-US" sz="2000" b="1"/>
              <a:t>RNA</a:t>
            </a:r>
          </a:p>
          <a:p>
            <a:pPr algn="l">
              <a:lnSpc>
                <a:spcPct val="90000"/>
              </a:lnSpc>
            </a:pPr>
            <a:r>
              <a:rPr lang="en-US" sz="2000" b="1"/>
              <a:t>polymerase</a:t>
            </a:r>
          </a:p>
          <a:p>
            <a:pPr algn="l">
              <a:lnSpc>
                <a:spcPct val="90000"/>
              </a:lnSpc>
            </a:pPr>
            <a:r>
              <a:rPr lang="en-US" sz="2000" b="1"/>
              <a:t>binding site</a:t>
            </a:r>
          </a:p>
        </p:txBody>
      </p:sp>
      <p:sp>
        <p:nvSpPr>
          <p:cNvPr id="1097743" name="Text Box 15"/>
          <p:cNvSpPr txBox="1">
            <a:spLocks noChangeArrowheads="1"/>
          </p:cNvSpPr>
          <p:nvPr/>
        </p:nvSpPr>
        <p:spPr bwMode="auto">
          <a:xfrm>
            <a:off x="5116513" y="4035425"/>
            <a:ext cx="2127250" cy="525463"/>
          </a:xfrm>
          <a:prstGeom prst="rect">
            <a:avLst/>
          </a:prstGeom>
          <a:noFill/>
          <a:ln w="9525">
            <a:noFill/>
            <a:miter lim="800000"/>
            <a:headEnd/>
            <a:tailEnd/>
          </a:ln>
          <a:effectLst/>
        </p:spPr>
        <p:txBody>
          <a:bodyPr wrap="none" lIns="0" tIns="0" rIns="0" bIns="0"/>
          <a:lstStyle/>
          <a:p>
            <a:pPr algn="l">
              <a:lnSpc>
                <a:spcPct val="90000"/>
              </a:lnSpc>
            </a:pPr>
            <a:r>
              <a:rPr lang="en-US" sz="2000" b="1"/>
              <a:t>Switches operon</a:t>
            </a:r>
          </a:p>
          <a:p>
            <a:pPr algn="l">
              <a:lnSpc>
                <a:spcPct val="90000"/>
              </a:lnSpc>
            </a:pPr>
            <a:r>
              <a:rPr lang="en-US" sz="2000" b="1"/>
              <a:t>on or off</a:t>
            </a:r>
          </a:p>
        </p:txBody>
      </p:sp>
      <p:sp>
        <p:nvSpPr>
          <p:cNvPr id="1097744" name="Line 16"/>
          <p:cNvSpPr>
            <a:spLocks noChangeShapeType="1"/>
          </p:cNvSpPr>
          <p:nvPr/>
        </p:nvSpPr>
        <p:spPr bwMode="auto">
          <a:xfrm flipH="1" flipV="1">
            <a:off x="3398838" y="3136900"/>
            <a:ext cx="228600" cy="863600"/>
          </a:xfrm>
          <a:prstGeom prst="line">
            <a:avLst/>
          </a:prstGeom>
          <a:noFill/>
          <a:ln w="25400">
            <a:solidFill>
              <a:schemeClr val="tx1"/>
            </a:solidFill>
            <a:round/>
            <a:headEnd/>
            <a:tailEnd/>
          </a:ln>
          <a:effectLst/>
        </p:spPr>
        <p:txBody>
          <a:bodyPr wrap="none" anchor="ctr"/>
          <a:lstStyle/>
          <a:p>
            <a:endParaRPr lang="en-US"/>
          </a:p>
        </p:txBody>
      </p:sp>
      <p:sp>
        <p:nvSpPr>
          <p:cNvPr id="1097745" name="Line 17"/>
          <p:cNvSpPr>
            <a:spLocks noChangeShapeType="1"/>
          </p:cNvSpPr>
          <p:nvPr/>
        </p:nvSpPr>
        <p:spPr bwMode="auto">
          <a:xfrm flipH="1" flipV="1">
            <a:off x="4221163" y="3175000"/>
            <a:ext cx="1404937" cy="838200"/>
          </a:xfrm>
          <a:prstGeom prst="line">
            <a:avLst/>
          </a:prstGeom>
          <a:noFill/>
          <a:ln w="25400">
            <a:solidFill>
              <a:schemeClr val="tx1"/>
            </a:solidFill>
            <a:round/>
            <a:headEnd/>
            <a:tailEnd/>
          </a:ln>
          <a:effectLst/>
        </p:spPr>
        <p:txBody>
          <a:bodyPr wrap="none" anchor="ctr"/>
          <a:lstStyle/>
          <a:p>
            <a:endParaRPr lang="en-US"/>
          </a:p>
        </p:txBody>
      </p:sp>
      <p:sp>
        <p:nvSpPr>
          <p:cNvPr id="1097746" name="Line 18"/>
          <p:cNvSpPr>
            <a:spLocks noChangeShapeType="1"/>
          </p:cNvSpPr>
          <p:nvPr/>
        </p:nvSpPr>
        <p:spPr bwMode="auto">
          <a:xfrm flipV="1">
            <a:off x="1582738" y="3200400"/>
            <a:ext cx="1046162" cy="817563"/>
          </a:xfrm>
          <a:prstGeom prst="line">
            <a:avLst/>
          </a:prstGeom>
          <a:noFill/>
          <a:ln w="25400">
            <a:solidFill>
              <a:schemeClr val="tx1"/>
            </a:solidFill>
            <a:round/>
            <a:headEnd/>
            <a:tailEnd/>
          </a:ln>
          <a:effectLst/>
        </p:spPr>
        <p:txBody>
          <a:bodyPr wrap="none" anchor="ctr"/>
          <a:lstStyle/>
          <a:p>
            <a:endParaRPr lang="en-US"/>
          </a:p>
        </p:txBody>
      </p:sp>
      <p:sp>
        <p:nvSpPr>
          <p:cNvPr id="1097747" name="AutoShape 19"/>
          <p:cNvSpPr>
            <a:spLocks/>
          </p:cNvSpPr>
          <p:nvPr/>
        </p:nvSpPr>
        <p:spPr bwMode="auto">
          <a:xfrm rot="5384821">
            <a:off x="5320506" y="-361155"/>
            <a:ext cx="352425" cy="5319712"/>
          </a:xfrm>
          <a:prstGeom prst="leftBrace">
            <a:avLst>
              <a:gd name="adj1" fmla="val 125788"/>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77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99779" name="Picture 3" descr="11_UN02Review-U"/>
          <p:cNvPicPr>
            <a:picLocks noChangeAspect="1" noChangeArrowheads="1"/>
          </p:cNvPicPr>
          <p:nvPr/>
        </p:nvPicPr>
        <p:blipFill>
          <a:blip r:embed="rId5" cstate="print"/>
          <a:srcRect/>
          <a:stretch>
            <a:fillRect/>
          </a:stretch>
        </p:blipFill>
        <p:spPr bwMode="auto">
          <a:xfrm>
            <a:off x="300038" y="2220913"/>
            <a:ext cx="8542337" cy="2414587"/>
          </a:xfrm>
          <a:prstGeom prst="rect">
            <a:avLst/>
          </a:prstGeom>
          <a:noFill/>
        </p:spPr>
      </p:pic>
      <p:sp>
        <p:nvSpPr>
          <p:cNvPr id="1099780" name="Text Box 4"/>
          <p:cNvSpPr txBox="1">
            <a:spLocks noChangeArrowheads="1"/>
          </p:cNvSpPr>
          <p:nvPr/>
        </p:nvSpPr>
        <p:spPr bwMode="auto">
          <a:xfrm>
            <a:off x="336550" y="3449638"/>
            <a:ext cx="1854200" cy="595312"/>
          </a:xfrm>
          <a:prstGeom prst="rect">
            <a:avLst/>
          </a:prstGeom>
          <a:noFill/>
          <a:ln w="9525">
            <a:noFill/>
            <a:miter lim="800000"/>
            <a:headEnd/>
            <a:tailEnd/>
          </a:ln>
          <a:effectLst/>
        </p:spPr>
        <p:txBody>
          <a:bodyPr wrap="none" lIns="0" tIns="0" rIns="0" bIns="0"/>
          <a:lstStyle/>
          <a:p>
            <a:pPr algn="l">
              <a:lnSpc>
                <a:spcPct val="90000"/>
              </a:lnSpc>
            </a:pPr>
            <a:r>
              <a:rPr lang="en-US" sz="2200" b="1"/>
              <a:t>Nucleus from</a:t>
            </a:r>
          </a:p>
          <a:p>
            <a:pPr algn="l">
              <a:lnSpc>
                <a:spcPct val="90000"/>
              </a:lnSpc>
            </a:pPr>
            <a:r>
              <a:rPr lang="en-US" sz="2200" b="1"/>
              <a:t>donor cell</a:t>
            </a:r>
          </a:p>
        </p:txBody>
      </p:sp>
      <p:sp>
        <p:nvSpPr>
          <p:cNvPr id="1099781" name="Text Box 5"/>
          <p:cNvSpPr txBox="1">
            <a:spLocks noChangeArrowheads="1"/>
          </p:cNvSpPr>
          <p:nvPr/>
        </p:nvSpPr>
        <p:spPr bwMode="auto">
          <a:xfrm>
            <a:off x="2932113" y="3228975"/>
            <a:ext cx="2082800" cy="1485900"/>
          </a:xfrm>
          <a:prstGeom prst="rect">
            <a:avLst/>
          </a:prstGeom>
          <a:noFill/>
          <a:ln w="9525">
            <a:noFill/>
            <a:miter lim="800000"/>
            <a:headEnd/>
            <a:tailEnd/>
          </a:ln>
          <a:effectLst/>
        </p:spPr>
        <p:txBody>
          <a:bodyPr wrap="none" lIns="0" tIns="0" rIns="0" bIns="0"/>
          <a:lstStyle/>
          <a:p>
            <a:pPr algn="l">
              <a:lnSpc>
                <a:spcPct val="90000"/>
              </a:lnSpc>
            </a:pPr>
            <a:r>
              <a:rPr lang="en-US" sz="2200" b="1"/>
              <a:t>Early embryo</a:t>
            </a:r>
          </a:p>
          <a:p>
            <a:pPr algn="l">
              <a:lnSpc>
                <a:spcPct val="90000"/>
              </a:lnSpc>
            </a:pPr>
            <a:r>
              <a:rPr lang="en-US" sz="2200" b="1"/>
              <a:t>resulting from</a:t>
            </a:r>
          </a:p>
          <a:p>
            <a:pPr algn="l">
              <a:lnSpc>
                <a:spcPct val="90000"/>
              </a:lnSpc>
            </a:pPr>
            <a:r>
              <a:rPr lang="en-US" sz="2200" b="1"/>
              <a:t>nuclear trans-</a:t>
            </a:r>
          </a:p>
          <a:p>
            <a:pPr algn="l">
              <a:lnSpc>
                <a:spcPct val="90000"/>
              </a:lnSpc>
            </a:pPr>
            <a:r>
              <a:rPr lang="en-US" sz="2200" b="1"/>
              <a:t>plantation</a:t>
            </a:r>
          </a:p>
        </p:txBody>
      </p:sp>
      <p:sp>
        <p:nvSpPr>
          <p:cNvPr id="1099782" name="Text Box 6"/>
          <p:cNvSpPr txBox="1">
            <a:spLocks noChangeArrowheads="1"/>
          </p:cNvSpPr>
          <p:nvPr/>
        </p:nvSpPr>
        <p:spPr bwMode="auto">
          <a:xfrm>
            <a:off x="5341938" y="3244850"/>
            <a:ext cx="1420812" cy="681038"/>
          </a:xfrm>
          <a:prstGeom prst="rect">
            <a:avLst/>
          </a:prstGeom>
          <a:noFill/>
          <a:ln w="9525">
            <a:noFill/>
            <a:miter lim="800000"/>
            <a:headEnd/>
            <a:tailEnd/>
          </a:ln>
          <a:effectLst/>
        </p:spPr>
        <p:txBody>
          <a:bodyPr wrap="none" lIns="0" tIns="0" rIns="0" bIns="0"/>
          <a:lstStyle/>
          <a:p>
            <a:pPr algn="l">
              <a:lnSpc>
                <a:spcPct val="90000"/>
              </a:lnSpc>
            </a:pPr>
            <a:r>
              <a:rPr lang="en-US" sz="2200" b="1"/>
              <a:t>Surrogate</a:t>
            </a:r>
          </a:p>
          <a:p>
            <a:pPr algn="l">
              <a:lnSpc>
                <a:spcPct val="90000"/>
              </a:lnSpc>
            </a:pPr>
            <a:r>
              <a:rPr lang="en-US" sz="2200" b="1"/>
              <a:t>mother</a:t>
            </a:r>
          </a:p>
        </p:txBody>
      </p:sp>
      <p:sp>
        <p:nvSpPr>
          <p:cNvPr id="1099783" name="Text Box 7"/>
          <p:cNvSpPr txBox="1">
            <a:spLocks noChangeArrowheads="1"/>
          </p:cNvSpPr>
          <p:nvPr/>
        </p:nvSpPr>
        <p:spPr bwMode="auto">
          <a:xfrm>
            <a:off x="7656513" y="3238500"/>
            <a:ext cx="1260475" cy="612775"/>
          </a:xfrm>
          <a:prstGeom prst="rect">
            <a:avLst/>
          </a:prstGeom>
          <a:noFill/>
          <a:ln w="9525">
            <a:noFill/>
            <a:miter lim="800000"/>
            <a:headEnd/>
            <a:tailEnd/>
          </a:ln>
          <a:effectLst/>
        </p:spPr>
        <p:txBody>
          <a:bodyPr wrap="none" lIns="0" tIns="0" rIns="0" bIns="0"/>
          <a:lstStyle/>
          <a:p>
            <a:pPr algn="l">
              <a:lnSpc>
                <a:spcPct val="90000"/>
              </a:lnSpc>
            </a:pPr>
            <a:r>
              <a:rPr lang="en-US" sz="2200" b="1"/>
              <a:t>Clone</a:t>
            </a:r>
          </a:p>
          <a:p>
            <a:pPr algn="l">
              <a:lnSpc>
                <a:spcPct val="90000"/>
              </a:lnSpc>
            </a:pPr>
            <a:r>
              <a:rPr lang="en-US" sz="2200" b="1"/>
              <a:t>of donor</a:t>
            </a:r>
          </a:p>
        </p:txBody>
      </p:sp>
      <p:sp>
        <p:nvSpPr>
          <p:cNvPr id="1099784" name="Line 8"/>
          <p:cNvSpPr>
            <a:spLocks noChangeShapeType="1"/>
          </p:cNvSpPr>
          <p:nvPr/>
        </p:nvSpPr>
        <p:spPr bwMode="auto">
          <a:xfrm flipV="1">
            <a:off x="1174750" y="2851150"/>
            <a:ext cx="495300" cy="5651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82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101827" name="Picture 3" descr="11_UN03Review-U"/>
          <p:cNvPicPr>
            <a:picLocks noChangeAspect="1" noChangeArrowheads="1"/>
          </p:cNvPicPr>
          <p:nvPr/>
        </p:nvPicPr>
        <p:blipFill>
          <a:blip r:embed="rId5" cstate="print"/>
          <a:srcRect/>
          <a:stretch>
            <a:fillRect/>
          </a:stretch>
        </p:blipFill>
        <p:spPr bwMode="auto">
          <a:xfrm>
            <a:off x="300038" y="2220913"/>
            <a:ext cx="8542337" cy="2414587"/>
          </a:xfrm>
          <a:prstGeom prst="rect">
            <a:avLst/>
          </a:prstGeom>
          <a:noFill/>
        </p:spPr>
      </p:pic>
      <p:sp>
        <p:nvSpPr>
          <p:cNvPr id="1101828" name="Text Box 4"/>
          <p:cNvSpPr txBox="1">
            <a:spLocks noChangeArrowheads="1"/>
          </p:cNvSpPr>
          <p:nvPr/>
        </p:nvSpPr>
        <p:spPr bwMode="auto">
          <a:xfrm>
            <a:off x="336550" y="3449638"/>
            <a:ext cx="1854200" cy="595312"/>
          </a:xfrm>
          <a:prstGeom prst="rect">
            <a:avLst/>
          </a:prstGeom>
          <a:noFill/>
          <a:ln w="9525">
            <a:noFill/>
            <a:miter lim="800000"/>
            <a:headEnd/>
            <a:tailEnd/>
          </a:ln>
          <a:effectLst/>
        </p:spPr>
        <p:txBody>
          <a:bodyPr wrap="none" lIns="0" tIns="0" rIns="0" bIns="0"/>
          <a:lstStyle/>
          <a:p>
            <a:pPr algn="l">
              <a:lnSpc>
                <a:spcPct val="90000"/>
              </a:lnSpc>
            </a:pPr>
            <a:r>
              <a:rPr lang="en-US" sz="2200" b="1"/>
              <a:t>Nucleus from</a:t>
            </a:r>
          </a:p>
          <a:p>
            <a:pPr algn="l">
              <a:lnSpc>
                <a:spcPct val="90000"/>
              </a:lnSpc>
            </a:pPr>
            <a:r>
              <a:rPr lang="en-US" sz="2200" b="1"/>
              <a:t>donor cell</a:t>
            </a:r>
          </a:p>
        </p:txBody>
      </p:sp>
      <p:sp>
        <p:nvSpPr>
          <p:cNvPr id="1101829" name="Text Box 5"/>
          <p:cNvSpPr txBox="1">
            <a:spLocks noChangeArrowheads="1"/>
          </p:cNvSpPr>
          <p:nvPr/>
        </p:nvSpPr>
        <p:spPr bwMode="auto">
          <a:xfrm>
            <a:off x="2370138" y="3178175"/>
            <a:ext cx="2082800" cy="1485900"/>
          </a:xfrm>
          <a:prstGeom prst="rect">
            <a:avLst/>
          </a:prstGeom>
          <a:noFill/>
          <a:ln w="9525">
            <a:noFill/>
            <a:miter lim="800000"/>
            <a:headEnd/>
            <a:tailEnd/>
          </a:ln>
          <a:effectLst/>
        </p:spPr>
        <p:txBody>
          <a:bodyPr wrap="none" lIns="0" tIns="0" rIns="0" bIns="0"/>
          <a:lstStyle/>
          <a:p>
            <a:pPr algn="l">
              <a:lnSpc>
                <a:spcPct val="90000"/>
              </a:lnSpc>
            </a:pPr>
            <a:r>
              <a:rPr lang="en-US" sz="2200" b="1"/>
              <a:t>Early embryo</a:t>
            </a:r>
          </a:p>
          <a:p>
            <a:pPr algn="l">
              <a:lnSpc>
                <a:spcPct val="90000"/>
              </a:lnSpc>
            </a:pPr>
            <a:r>
              <a:rPr lang="en-US" sz="2200" b="1"/>
              <a:t>resulting from</a:t>
            </a:r>
          </a:p>
          <a:p>
            <a:pPr algn="l">
              <a:lnSpc>
                <a:spcPct val="90000"/>
              </a:lnSpc>
            </a:pPr>
            <a:r>
              <a:rPr lang="en-US" sz="2200" b="1"/>
              <a:t>nuclear trans-</a:t>
            </a:r>
          </a:p>
          <a:p>
            <a:pPr algn="l">
              <a:lnSpc>
                <a:spcPct val="90000"/>
              </a:lnSpc>
            </a:pPr>
            <a:r>
              <a:rPr lang="en-US" sz="2200" b="1"/>
              <a:t>plantation</a:t>
            </a:r>
          </a:p>
        </p:txBody>
      </p:sp>
      <p:sp>
        <p:nvSpPr>
          <p:cNvPr id="1101830" name="Text Box 6"/>
          <p:cNvSpPr txBox="1">
            <a:spLocks noChangeArrowheads="1"/>
          </p:cNvSpPr>
          <p:nvPr/>
        </p:nvSpPr>
        <p:spPr bwMode="auto">
          <a:xfrm>
            <a:off x="4919663" y="3159125"/>
            <a:ext cx="1538287" cy="927100"/>
          </a:xfrm>
          <a:prstGeom prst="rect">
            <a:avLst/>
          </a:prstGeom>
          <a:noFill/>
          <a:ln w="9525">
            <a:noFill/>
            <a:miter lim="800000"/>
            <a:headEnd/>
            <a:tailEnd/>
          </a:ln>
          <a:effectLst/>
        </p:spPr>
        <p:txBody>
          <a:bodyPr wrap="none" lIns="0" tIns="0" rIns="0" bIns="0"/>
          <a:lstStyle/>
          <a:p>
            <a:pPr algn="l">
              <a:lnSpc>
                <a:spcPct val="90000"/>
              </a:lnSpc>
            </a:pPr>
            <a:r>
              <a:rPr lang="en-US" sz="2200" b="1"/>
              <a:t>Embryonic</a:t>
            </a:r>
          </a:p>
          <a:p>
            <a:pPr algn="l">
              <a:lnSpc>
                <a:spcPct val="90000"/>
              </a:lnSpc>
            </a:pPr>
            <a:r>
              <a:rPr lang="en-US" sz="2200" b="1"/>
              <a:t>stem cells</a:t>
            </a:r>
          </a:p>
          <a:p>
            <a:pPr algn="l">
              <a:lnSpc>
                <a:spcPct val="90000"/>
              </a:lnSpc>
            </a:pPr>
            <a:r>
              <a:rPr lang="en-US" sz="2200" b="1"/>
              <a:t>in culture</a:t>
            </a:r>
          </a:p>
        </p:txBody>
      </p:sp>
      <p:sp>
        <p:nvSpPr>
          <p:cNvPr id="1101831" name="Text Box 7"/>
          <p:cNvSpPr txBox="1">
            <a:spLocks noChangeArrowheads="1"/>
          </p:cNvSpPr>
          <p:nvPr/>
        </p:nvSpPr>
        <p:spPr bwMode="auto">
          <a:xfrm>
            <a:off x="7283450" y="3160713"/>
            <a:ext cx="1574800" cy="612775"/>
          </a:xfrm>
          <a:prstGeom prst="rect">
            <a:avLst/>
          </a:prstGeom>
          <a:noFill/>
          <a:ln w="9525">
            <a:noFill/>
            <a:miter lim="800000"/>
            <a:headEnd/>
            <a:tailEnd/>
          </a:ln>
          <a:effectLst/>
        </p:spPr>
        <p:txBody>
          <a:bodyPr wrap="none" lIns="0" tIns="0" rIns="0" bIns="0"/>
          <a:lstStyle/>
          <a:p>
            <a:pPr algn="l">
              <a:lnSpc>
                <a:spcPct val="90000"/>
              </a:lnSpc>
            </a:pPr>
            <a:r>
              <a:rPr lang="en-US" sz="2200" b="1"/>
              <a:t>Specialized</a:t>
            </a:r>
          </a:p>
          <a:p>
            <a:pPr algn="l">
              <a:lnSpc>
                <a:spcPct val="90000"/>
              </a:lnSpc>
            </a:pPr>
            <a:r>
              <a:rPr lang="en-US" sz="2200" b="1"/>
              <a:t>cells</a:t>
            </a:r>
          </a:p>
        </p:txBody>
      </p:sp>
      <p:sp>
        <p:nvSpPr>
          <p:cNvPr id="1101832" name="Line 8"/>
          <p:cNvSpPr>
            <a:spLocks noChangeShapeType="1"/>
          </p:cNvSpPr>
          <p:nvPr/>
        </p:nvSpPr>
        <p:spPr bwMode="auto">
          <a:xfrm>
            <a:off x="1076325" y="2736850"/>
            <a:ext cx="0" cy="6794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87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103875" name="Picture 3" descr="11_UN04ConceptMap-U"/>
          <p:cNvPicPr>
            <a:picLocks noChangeAspect="1" noChangeArrowheads="1"/>
          </p:cNvPicPr>
          <p:nvPr/>
        </p:nvPicPr>
        <p:blipFill>
          <a:blip r:embed="rId5" cstate="print"/>
          <a:srcRect/>
          <a:stretch>
            <a:fillRect/>
          </a:stretch>
        </p:blipFill>
        <p:spPr bwMode="auto">
          <a:xfrm>
            <a:off x="1435100" y="130175"/>
            <a:ext cx="6273800" cy="6597650"/>
          </a:xfrm>
          <a:prstGeom prst="rect">
            <a:avLst/>
          </a:prstGeom>
          <a:noFill/>
        </p:spPr>
      </p:pic>
      <p:sp>
        <p:nvSpPr>
          <p:cNvPr id="1103876" name="Text Box 4"/>
          <p:cNvSpPr txBox="1">
            <a:spLocks noChangeArrowheads="1"/>
          </p:cNvSpPr>
          <p:nvPr/>
        </p:nvSpPr>
        <p:spPr bwMode="auto">
          <a:xfrm>
            <a:off x="4022725" y="238125"/>
            <a:ext cx="966788" cy="428625"/>
          </a:xfrm>
          <a:prstGeom prst="rect">
            <a:avLst/>
          </a:prstGeom>
          <a:noFill/>
          <a:ln w="9525">
            <a:noFill/>
            <a:miter lim="800000"/>
            <a:headEnd/>
            <a:tailEnd/>
          </a:ln>
          <a:effectLst/>
        </p:spPr>
        <p:txBody>
          <a:bodyPr wrap="none" lIns="0" tIns="0" rIns="0" bIns="0"/>
          <a:lstStyle/>
          <a:p>
            <a:pPr algn="ctr"/>
            <a:r>
              <a:rPr lang="en-US" sz="1300" b="1"/>
              <a:t>Gene</a:t>
            </a:r>
          </a:p>
          <a:p>
            <a:pPr algn="ctr"/>
            <a:r>
              <a:rPr lang="en-US" sz="1300" b="1"/>
              <a:t>regulation</a:t>
            </a:r>
          </a:p>
        </p:txBody>
      </p:sp>
      <p:sp>
        <p:nvSpPr>
          <p:cNvPr id="1103877" name="Text Box 5"/>
          <p:cNvSpPr txBox="1">
            <a:spLocks noChangeArrowheads="1"/>
          </p:cNvSpPr>
          <p:nvPr/>
        </p:nvSpPr>
        <p:spPr bwMode="auto">
          <a:xfrm>
            <a:off x="6173788" y="338138"/>
            <a:ext cx="420687" cy="242887"/>
          </a:xfrm>
          <a:prstGeom prst="rect">
            <a:avLst/>
          </a:prstGeom>
          <a:noFill/>
          <a:ln w="9525">
            <a:noFill/>
            <a:miter lim="800000"/>
            <a:headEnd/>
            <a:tailEnd/>
          </a:ln>
          <a:effectLst/>
        </p:spPr>
        <p:txBody>
          <a:bodyPr wrap="none" lIns="0" tIns="0" rIns="0" bIns="0"/>
          <a:lstStyle/>
          <a:p>
            <a:pPr algn="l"/>
            <a:r>
              <a:rPr lang="en-US" sz="1300" b="1"/>
              <a:t>(a)</a:t>
            </a:r>
          </a:p>
        </p:txBody>
      </p:sp>
      <p:sp>
        <p:nvSpPr>
          <p:cNvPr id="1103878" name="Text Box 6"/>
          <p:cNvSpPr txBox="1">
            <a:spLocks noChangeArrowheads="1"/>
          </p:cNvSpPr>
          <p:nvPr/>
        </p:nvSpPr>
        <p:spPr bwMode="auto">
          <a:xfrm>
            <a:off x="2703513" y="557213"/>
            <a:ext cx="1182687" cy="661987"/>
          </a:xfrm>
          <a:prstGeom prst="rect">
            <a:avLst/>
          </a:prstGeom>
          <a:noFill/>
          <a:ln w="9525">
            <a:noFill/>
            <a:miter lim="800000"/>
            <a:headEnd/>
            <a:tailEnd/>
          </a:ln>
          <a:effectLst/>
        </p:spPr>
        <p:txBody>
          <a:bodyPr wrap="none" lIns="0" tIns="0" rIns="0" bIns="0"/>
          <a:lstStyle/>
          <a:p>
            <a:pPr algn="ctr">
              <a:lnSpc>
                <a:spcPct val="110000"/>
              </a:lnSpc>
            </a:pPr>
            <a:r>
              <a:rPr lang="en-US" sz="1200" b="1"/>
              <a:t>prokaryotic</a:t>
            </a:r>
          </a:p>
          <a:p>
            <a:pPr algn="ctr">
              <a:lnSpc>
                <a:spcPct val="110000"/>
              </a:lnSpc>
            </a:pPr>
            <a:r>
              <a:rPr lang="en-US" sz="1200" b="1"/>
              <a:t>genes often</a:t>
            </a:r>
          </a:p>
          <a:p>
            <a:pPr algn="ctr">
              <a:lnSpc>
                <a:spcPct val="110000"/>
              </a:lnSpc>
            </a:pPr>
            <a:r>
              <a:rPr lang="en-US" sz="1200" b="1"/>
              <a:t>grouped into</a:t>
            </a:r>
          </a:p>
        </p:txBody>
      </p:sp>
      <p:sp>
        <p:nvSpPr>
          <p:cNvPr id="1103879" name="Text Box 7"/>
          <p:cNvSpPr txBox="1">
            <a:spLocks noChangeArrowheads="1"/>
          </p:cNvSpPr>
          <p:nvPr/>
        </p:nvSpPr>
        <p:spPr bwMode="auto">
          <a:xfrm>
            <a:off x="4192588" y="1214438"/>
            <a:ext cx="1058862" cy="388937"/>
          </a:xfrm>
          <a:prstGeom prst="rect">
            <a:avLst/>
          </a:prstGeom>
          <a:noFill/>
          <a:ln w="9525">
            <a:noFill/>
            <a:miter lim="800000"/>
            <a:headEnd/>
            <a:tailEnd/>
          </a:ln>
          <a:effectLst/>
        </p:spPr>
        <p:txBody>
          <a:bodyPr wrap="none" lIns="0" tIns="0" rIns="0" bIns="0"/>
          <a:lstStyle/>
          <a:p>
            <a:pPr algn="ctr"/>
            <a:r>
              <a:rPr lang="en-US" sz="1200" b="1"/>
              <a:t>in eukaryotes</a:t>
            </a:r>
          </a:p>
          <a:p>
            <a:pPr algn="ctr"/>
            <a:r>
              <a:rPr lang="en-US" sz="1200" b="1"/>
              <a:t>may involve</a:t>
            </a:r>
          </a:p>
        </p:txBody>
      </p:sp>
      <p:sp>
        <p:nvSpPr>
          <p:cNvPr id="1103880" name="Text Box 8"/>
          <p:cNvSpPr txBox="1">
            <a:spLocks noChangeArrowheads="1"/>
          </p:cNvSpPr>
          <p:nvPr/>
        </p:nvSpPr>
        <p:spPr bwMode="auto">
          <a:xfrm>
            <a:off x="5176838" y="1414463"/>
            <a:ext cx="944562" cy="639762"/>
          </a:xfrm>
          <a:prstGeom prst="rect">
            <a:avLst/>
          </a:prstGeom>
          <a:noFill/>
          <a:ln w="9525">
            <a:noFill/>
            <a:miter lim="800000"/>
            <a:headEnd/>
            <a:tailEnd/>
          </a:ln>
          <a:effectLst/>
        </p:spPr>
        <p:txBody>
          <a:bodyPr wrap="none" lIns="0" tIns="0" rIns="0" bIns="0"/>
          <a:lstStyle/>
          <a:p>
            <a:pPr algn="ctr"/>
            <a:r>
              <a:rPr lang="en-US" sz="1200" b="1"/>
              <a:t>when</a:t>
            </a:r>
          </a:p>
          <a:p>
            <a:pPr algn="ctr"/>
            <a:r>
              <a:rPr lang="en-US" sz="1200" b="1"/>
              <a:t>abnormal</a:t>
            </a:r>
          </a:p>
          <a:p>
            <a:pPr algn="ctr"/>
            <a:r>
              <a:rPr lang="en-US" sz="1200" b="1"/>
              <a:t>may lead to</a:t>
            </a:r>
          </a:p>
        </p:txBody>
      </p:sp>
      <p:sp>
        <p:nvSpPr>
          <p:cNvPr id="1103881" name="Text Box 9"/>
          <p:cNvSpPr txBox="1">
            <a:spLocks noChangeArrowheads="1"/>
          </p:cNvSpPr>
          <p:nvPr/>
        </p:nvSpPr>
        <p:spPr bwMode="auto">
          <a:xfrm>
            <a:off x="5811838" y="5554663"/>
            <a:ext cx="1058862" cy="388937"/>
          </a:xfrm>
          <a:prstGeom prst="rect">
            <a:avLst/>
          </a:prstGeom>
          <a:noFill/>
          <a:ln w="9525">
            <a:noFill/>
            <a:miter lim="800000"/>
            <a:headEnd/>
            <a:tailEnd/>
          </a:ln>
          <a:effectLst/>
        </p:spPr>
        <p:txBody>
          <a:bodyPr wrap="none" lIns="0" tIns="0" rIns="0" bIns="0"/>
          <a:lstStyle/>
          <a:p>
            <a:pPr algn="ctr"/>
            <a:r>
              <a:rPr lang="en-US" sz="1200" b="1"/>
              <a:t>can produce</a:t>
            </a:r>
          </a:p>
        </p:txBody>
      </p:sp>
      <p:sp>
        <p:nvSpPr>
          <p:cNvPr id="1103882" name="Text Box 10"/>
          <p:cNvSpPr txBox="1">
            <a:spLocks noChangeArrowheads="1"/>
          </p:cNvSpPr>
          <p:nvPr/>
        </p:nvSpPr>
        <p:spPr bwMode="auto">
          <a:xfrm>
            <a:off x="6018213" y="833438"/>
            <a:ext cx="1598612" cy="420687"/>
          </a:xfrm>
          <a:prstGeom prst="rect">
            <a:avLst/>
          </a:prstGeom>
          <a:noFill/>
          <a:ln w="9525">
            <a:noFill/>
            <a:miter lim="800000"/>
            <a:headEnd/>
            <a:tailEnd/>
          </a:ln>
          <a:effectLst/>
        </p:spPr>
        <p:txBody>
          <a:bodyPr wrap="none" lIns="0" tIns="0" rIns="0" bIns="0"/>
          <a:lstStyle/>
          <a:p>
            <a:pPr algn="ctr"/>
            <a:r>
              <a:rPr lang="en-US" sz="1200" b="1"/>
              <a:t>is a normal gene that</a:t>
            </a:r>
          </a:p>
          <a:p>
            <a:pPr algn="ctr"/>
            <a:r>
              <a:rPr lang="en-US" sz="1200" b="1"/>
              <a:t>can be mutated to an</a:t>
            </a:r>
          </a:p>
        </p:txBody>
      </p:sp>
      <p:sp>
        <p:nvSpPr>
          <p:cNvPr id="1103883" name="Text Box 11"/>
          <p:cNvSpPr txBox="1">
            <a:spLocks noChangeArrowheads="1"/>
          </p:cNvSpPr>
          <p:nvPr/>
        </p:nvSpPr>
        <p:spPr bwMode="auto">
          <a:xfrm>
            <a:off x="6348413" y="1490663"/>
            <a:ext cx="909637" cy="207962"/>
          </a:xfrm>
          <a:prstGeom prst="rect">
            <a:avLst/>
          </a:prstGeom>
          <a:noFill/>
          <a:ln w="9525">
            <a:noFill/>
            <a:miter lim="800000"/>
            <a:headEnd/>
            <a:tailEnd/>
          </a:ln>
          <a:effectLst/>
        </p:spPr>
        <p:txBody>
          <a:bodyPr wrap="none" lIns="0" tIns="0" rIns="0" bIns="0"/>
          <a:lstStyle/>
          <a:p>
            <a:pPr algn="ctr"/>
            <a:r>
              <a:rPr lang="en-US" sz="1300" b="1"/>
              <a:t>oncogene</a:t>
            </a:r>
          </a:p>
        </p:txBody>
      </p:sp>
      <p:sp>
        <p:nvSpPr>
          <p:cNvPr id="1103884" name="Text Box 12"/>
          <p:cNvSpPr txBox="1">
            <a:spLocks noChangeArrowheads="1"/>
          </p:cNvSpPr>
          <p:nvPr/>
        </p:nvSpPr>
        <p:spPr bwMode="auto">
          <a:xfrm>
            <a:off x="6338888" y="2062163"/>
            <a:ext cx="903287" cy="214312"/>
          </a:xfrm>
          <a:prstGeom prst="rect">
            <a:avLst/>
          </a:prstGeom>
          <a:noFill/>
          <a:ln w="9525">
            <a:noFill/>
            <a:miter lim="800000"/>
            <a:headEnd/>
            <a:tailEnd/>
          </a:ln>
          <a:effectLst/>
        </p:spPr>
        <p:txBody>
          <a:bodyPr wrap="none" lIns="0" tIns="0" rIns="0" bIns="0"/>
          <a:lstStyle/>
          <a:p>
            <a:pPr algn="ctr"/>
            <a:r>
              <a:rPr lang="en-US" sz="1200" b="1"/>
              <a:t>can cause</a:t>
            </a:r>
          </a:p>
        </p:txBody>
      </p:sp>
      <p:sp>
        <p:nvSpPr>
          <p:cNvPr id="1103885" name="Text Box 13"/>
          <p:cNvSpPr txBox="1">
            <a:spLocks noChangeArrowheads="1"/>
          </p:cNvSpPr>
          <p:nvPr/>
        </p:nvSpPr>
        <p:spPr bwMode="auto">
          <a:xfrm>
            <a:off x="6176963" y="2655888"/>
            <a:ext cx="909637" cy="207962"/>
          </a:xfrm>
          <a:prstGeom prst="rect">
            <a:avLst/>
          </a:prstGeom>
          <a:noFill/>
          <a:ln w="9525">
            <a:noFill/>
            <a:miter lim="800000"/>
            <a:headEnd/>
            <a:tailEnd/>
          </a:ln>
          <a:effectLst/>
        </p:spPr>
        <p:txBody>
          <a:bodyPr wrap="none" lIns="0" tIns="0" rIns="0" bIns="0"/>
          <a:lstStyle/>
          <a:p>
            <a:pPr algn="l"/>
            <a:r>
              <a:rPr lang="en-US" sz="1300" b="1"/>
              <a:t>(c)</a:t>
            </a:r>
          </a:p>
        </p:txBody>
      </p:sp>
      <p:sp>
        <p:nvSpPr>
          <p:cNvPr id="1103886" name="Text Box 14"/>
          <p:cNvSpPr txBox="1">
            <a:spLocks noChangeArrowheads="1"/>
          </p:cNvSpPr>
          <p:nvPr/>
        </p:nvSpPr>
        <p:spPr bwMode="auto">
          <a:xfrm>
            <a:off x="5770563" y="4903788"/>
            <a:ext cx="909637" cy="207962"/>
          </a:xfrm>
          <a:prstGeom prst="rect">
            <a:avLst/>
          </a:prstGeom>
          <a:noFill/>
          <a:ln w="9525">
            <a:noFill/>
            <a:miter lim="800000"/>
            <a:headEnd/>
            <a:tailEnd/>
          </a:ln>
          <a:effectLst/>
        </p:spPr>
        <p:txBody>
          <a:bodyPr wrap="none" lIns="0" tIns="0" rIns="0" bIns="0"/>
          <a:lstStyle/>
          <a:p>
            <a:pPr algn="l"/>
            <a:r>
              <a:rPr lang="en-US" sz="1300" b="1"/>
              <a:t>(g)</a:t>
            </a:r>
          </a:p>
        </p:txBody>
      </p:sp>
      <p:sp>
        <p:nvSpPr>
          <p:cNvPr id="1103887" name="Text Box 15"/>
          <p:cNvSpPr txBox="1">
            <a:spLocks noChangeArrowheads="1"/>
          </p:cNvSpPr>
          <p:nvPr/>
        </p:nvSpPr>
        <p:spPr bwMode="auto">
          <a:xfrm>
            <a:off x="4329113" y="4903788"/>
            <a:ext cx="909637" cy="207962"/>
          </a:xfrm>
          <a:prstGeom prst="rect">
            <a:avLst/>
          </a:prstGeom>
          <a:noFill/>
          <a:ln w="9525">
            <a:noFill/>
            <a:miter lim="800000"/>
            <a:headEnd/>
            <a:tailEnd/>
          </a:ln>
          <a:effectLst/>
        </p:spPr>
        <p:txBody>
          <a:bodyPr wrap="none" lIns="0" tIns="0" rIns="0" bIns="0"/>
          <a:lstStyle/>
          <a:p>
            <a:pPr algn="l"/>
            <a:r>
              <a:rPr lang="en-US" sz="1300" b="1"/>
              <a:t>(f)</a:t>
            </a:r>
          </a:p>
        </p:txBody>
      </p:sp>
      <p:sp>
        <p:nvSpPr>
          <p:cNvPr id="1103888" name="Text Box 16"/>
          <p:cNvSpPr txBox="1">
            <a:spLocks noChangeArrowheads="1"/>
          </p:cNvSpPr>
          <p:nvPr/>
        </p:nvSpPr>
        <p:spPr bwMode="auto">
          <a:xfrm>
            <a:off x="5662613" y="6056313"/>
            <a:ext cx="1395412" cy="455612"/>
          </a:xfrm>
          <a:prstGeom prst="rect">
            <a:avLst/>
          </a:prstGeom>
          <a:noFill/>
          <a:ln w="9525">
            <a:noFill/>
            <a:miter lim="800000"/>
            <a:headEnd/>
            <a:tailEnd/>
          </a:ln>
          <a:effectLst/>
        </p:spPr>
        <p:txBody>
          <a:bodyPr wrap="none" lIns="0" tIns="0" rIns="0" bIns="0"/>
          <a:lstStyle/>
          <a:p>
            <a:pPr algn="ctr"/>
            <a:r>
              <a:rPr lang="en-US" sz="1300" b="1"/>
              <a:t>multiple mRNAs</a:t>
            </a:r>
          </a:p>
          <a:p>
            <a:pPr algn="ctr"/>
            <a:r>
              <a:rPr lang="en-US" sz="1300" b="1"/>
              <a:t>per gene</a:t>
            </a:r>
          </a:p>
        </p:txBody>
      </p:sp>
      <p:sp>
        <p:nvSpPr>
          <p:cNvPr id="1103889" name="Text Box 17"/>
          <p:cNvSpPr txBox="1">
            <a:spLocks noChangeArrowheads="1"/>
          </p:cNvSpPr>
          <p:nvPr/>
        </p:nvSpPr>
        <p:spPr bwMode="auto">
          <a:xfrm>
            <a:off x="4297363" y="6164263"/>
            <a:ext cx="1160462" cy="233362"/>
          </a:xfrm>
          <a:prstGeom prst="rect">
            <a:avLst/>
          </a:prstGeom>
          <a:noFill/>
          <a:ln w="9525">
            <a:noFill/>
            <a:miter lim="800000"/>
            <a:headEnd/>
            <a:tailEnd/>
          </a:ln>
          <a:effectLst/>
        </p:spPr>
        <p:txBody>
          <a:bodyPr wrap="none" lIns="0" tIns="0" rIns="0" bIns="0"/>
          <a:lstStyle/>
          <a:p>
            <a:pPr algn="ctr"/>
            <a:r>
              <a:rPr lang="en-US" sz="1300" b="1"/>
              <a:t>transcription</a:t>
            </a:r>
          </a:p>
        </p:txBody>
      </p:sp>
      <p:sp>
        <p:nvSpPr>
          <p:cNvPr id="1103890" name="Text Box 18"/>
          <p:cNvSpPr txBox="1">
            <a:spLocks noChangeArrowheads="1"/>
          </p:cNvSpPr>
          <p:nvPr/>
        </p:nvSpPr>
        <p:spPr bwMode="auto">
          <a:xfrm>
            <a:off x="2998788" y="6059488"/>
            <a:ext cx="925512" cy="423862"/>
          </a:xfrm>
          <a:prstGeom prst="rect">
            <a:avLst/>
          </a:prstGeom>
          <a:noFill/>
          <a:ln w="9525">
            <a:noFill/>
            <a:miter lim="800000"/>
            <a:headEnd/>
            <a:tailEnd/>
          </a:ln>
          <a:effectLst/>
        </p:spPr>
        <p:txBody>
          <a:bodyPr wrap="none" lIns="0" tIns="0" rIns="0" bIns="0"/>
          <a:lstStyle/>
          <a:p>
            <a:pPr algn="ctr"/>
            <a:r>
              <a:rPr lang="en-US" sz="1300" b="1"/>
              <a:t>female</a:t>
            </a:r>
          </a:p>
          <a:p>
            <a:pPr algn="ctr"/>
            <a:r>
              <a:rPr lang="en-US" sz="1300" b="1"/>
              <a:t>mammals</a:t>
            </a:r>
          </a:p>
        </p:txBody>
      </p:sp>
      <p:sp>
        <p:nvSpPr>
          <p:cNvPr id="1103891" name="Text Box 19"/>
          <p:cNvSpPr txBox="1">
            <a:spLocks noChangeArrowheads="1"/>
          </p:cNvSpPr>
          <p:nvPr/>
        </p:nvSpPr>
        <p:spPr bwMode="auto">
          <a:xfrm>
            <a:off x="2898775" y="4897438"/>
            <a:ext cx="909638" cy="207962"/>
          </a:xfrm>
          <a:prstGeom prst="rect">
            <a:avLst/>
          </a:prstGeom>
          <a:noFill/>
          <a:ln w="9525">
            <a:noFill/>
            <a:miter lim="800000"/>
            <a:headEnd/>
            <a:tailEnd/>
          </a:ln>
          <a:effectLst/>
        </p:spPr>
        <p:txBody>
          <a:bodyPr wrap="none" lIns="0" tIns="0" rIns="0" bIns="0"/>
          <a:lstStyle/>
          <a:p>
            <a:pPr algn="l"/>
            <a:r>
              <a:rPr lang="en-US" sz="1300" b="1"/>
              <a:t>(e)</a:t>
            </a:r>
          </a:p>
        </p:txBody>
      </p:sp>
      <p:sp>
        <p:nvSpPr>
          <p:cNvPr id="1103892" name="Text Box 20"/>
          <p:cNvSpPr txBox="1">
            <a:spLocks noChangeArrowheads="1"/>
          </p:cNvSpPr>
          <p:nvPr/>
        </p:nvSpPr>
        <p:spPr bwMode="auto">
          <a:xfrm>
            <a:off x="2127250" y="3875088"/>
            <a:ext cx="909638" cy="207962"/>
          </a:xfrm>
          <a:prstGeom prst="rect">
            <a:avLst/>
          </a:prstGeom>
          <a:noFill/>
          <a:ln w="9525">
            <a:noFill/>
            <a:miter lim="800000"/>
            <a:headEnd/>
            <a:tailEnd/>
          </a:ln>
          <a:effectLst/>
        </p:spPr>
        <p:txBody>
          <a:bodyPr wrap="none" lIns="0" tIns="0" rIns="0" bIns="0"/>
          <a:lstStyle/>
          <a:p>
            <a:pPr algn="l"/>
            <a:r>
              <a:rPr lang="en-US" sz="1300" b="1"/>
              <a:t>(d)</a:t>
            </a:r>
          </a:p>
        </p:txBody>
      </p:sp>
      <p:sp>
        <p:nvSpPr>
          <p:cNvPr id="1103893" name="Text Box 21"/>
          <p:cNvSpPr txBox="1">
            <a:spLocks noChangeArrowheads="1"/>
          </p:cNvSpPr>
          <p:nvPr/>
        </p:nvSpPr>
        <p:spPr bwMode="auto">
          <a:xfrm>
            <a:off x="1585913" y="2654300"/>
            <a:ext cx="909637" cy="207963"/>
          </a:xfrm>
          <a:prstGeom prst="rect">
            <a:avLst/>
          </a:prstGeom>
          <a:noFill/>
          <a:ln w="9525">
            <a:noFill/>
            <a:miter lim="800000"/>
            <a:headEnd/>
            <a:tailEnd/>
          </a:ln>
          <a:effectLst/>
        </p:spPr>
        <p:txBody>
          <a:bodyPr wrap="none" lIns="0" tIns="0" rIns="0" bIns="0"/>
          <a:lstStyle/>
          <a:p>
            <a:pPr algn="l"/>
            <a:r>
              <a:rPr lang="en-US" sz="1300" b="1"/>
              <a:t>(b)</a:t>
            </a:r>
          </a:p>
        </p:txBody>
      </p:sp>
      <p:sp>
        <p:nvSpPr>
          <p:cNvPr id="1103894" name="Text Box 22"/>
          <p:cNvSpPr txBox="1">
            <a:spLocks noChangeArrowheads="1"/>
          </p:cNvSpPr>
          <p:nvPr/>
        </p:nvSpPr>
        <p:spPr bwMode="auto">
          <a:xfrm>
            <a:off x="2390775" y="1484313"/>
            <a:ext cx="703263" cy="195262"/>
          </a:xfrm>
          <a:prstGeom prst="rect">
            <a:avLst/>
          </a:prstGeom>
          <a:noFill/>
          <a:ln w="9525">
            <a:noFill/>
            <a:miter lim="800000"/>
            <a:headEnd/>
            <a:tailEnd/>
          </a:ln>
          <a:effectLst/>
        </p:spPr>
        <p:txBody>
          <a:bodyPr wrap="none" lIns="0" tIns="0" rIns="0" bIns="0"/>
          <a:lstStyle/>
          <a:p>
            <a:pPr algn="ctr"/>
            <a:r>
              <a:rPr lang="en-US" sz="1300" b="1"/>
              <a:t>operons</a:t>
            </a:r>
          </a:p>
        </p:txBody>
      </p:sp>
      <p:sp>
        <p:nvSpPr>
          <p:cNvPr id="1103895" name="Text Box 23"/>
          <p:cNvSpPr txBox="1">
            <a:spLocks noChangeArrowheads="1"/>
          </p:cNvSpPr>
          <p:nvPr/>
        </p:nvSpPr>
        <p:spPr bwMode="auto">
          <a:xfrm>
            <a:off x="2901950" y="2466975"/>
            <a:ext cx="769938" cy="531813"/>
          </a:xfrm>
          <a:prstGeom prst="rect">
            <a:avLst/>
          </a:prstGeom>
          <a:noFill/>
          <a:ln w="9525">
            <a:noFill/>
            <a:miter lim="800000"/>
            <a:headEnd/>
            <a:tailEnd/>
          </a:ln>
          <a:effectLst/>
        </p:spPr>
        <p:txBody>
          <a:bodyPr wrap="none" lIns="0" tIns="0" rIns="0" bIns="0"/>
          <a:lstStyle/>
          <a:p>
            <a:pPr algn="ctr"/>
            <a:r>
              <a:rPr lang="en-US" sz="1200" b="1"/>
              <a:t>are</a:t>
            </a:r>
          </a:p>
          <a:p>
            <a:pPr algn="ctr"/>
            <a:r>
              <a:rPr lang="en-US" sz="1200" b="1"/>
              <a:t>switched</a:t>
            </a:r>
          </a:p>
          <a:p>
            <a:pPr algn="ctr"/>
            <a:r>
              <a:rPr lang="en-US" sz="1200" b="1"/>
              <a:t>on/off by</a:t>
            </a:r>
          </a:p>
        </p:txBody>
      </p:sp>
      <p:sp>
        <p:nvSpPr>
          <p:cNvPr id="1103896" name="Text Box 24"/>
          <p:cNvSpPr txBox="1">
            <a:spLocks noChangeArrowheads="1"/>
          </p:cNvSpPr>
          <p:nvPr/>
        </p:nvSpPr>
        <p:spPr bwMode="auto">
          <a:xfrm>
            <a:off x="1557338" y="3184525"/>
            <a:ext cx="1058862" cy="388938"/>
          </a:xfrm>
          <a:prstGeom prst="rect">
            <a:avLst/>
          </a:prstGeom>
          <a:noFill/>
          <a:ln w="9525">
            <a:noFill/>
            <a:miter lim="800000"/>
            <a:headEnd/>
            <a:tailEnd/>
          </a:ln>
          <a:effectLst/>
        </p:spPr>
        <p:txBody>
          <a:bodyPr wrap="none" lIns="0" tIns="0" rIns="0" bIns="0"/>
          <a:lstStyle/>
          <a:p>
            <a:pPr algn="ctr"/>
            <a:r>
              <a:rPr lang="en-US" sz="1200" b="1"/>
              <a:t>in active</a:t>
            </a:r>
          </a:p>
          <a:p>
            <a:pPr algn="ctr"/>
            <a:r>
              <a:rPr lang="en-US" sz="1200" b="1"/>
              <a:t>form binds to</a:t>
            </a:r>
          </a:p>
        </p:txBody>
      </p:sp>
      <p:sp>
        <p:nvSpPr>
          <p:cNvPr id="1103897" name="Text Box 25"/>
          <p:cNvSpPr txBox="1">
            <a:spLocks noChangeArrowheads="1"/>
          </p:cNvSpPr>
          <p:nvPr/>
        </p:nvSpPr>
        <p:spPr bwMode="auto">
          <a:xfrm>
            <a:off x="1554163" y="1979613"/>
            <a:ext cx="1058862" cy="388937"/>
          </a:xfrm>
          <a:prstGeom prst="rect">
            <a:avLst/>
          </a:prstGeom>
          <a:noFill/>
          <a:ln w="9525">
            <a:noFill/>
            <a:miter lim="800000"/>
            <a:headEnd/>
            <a:tailEnd/>
          </a:ln>
          <a:effectLst/>
        </p:spPr>
        <p:txBody>
          <a:bodyPr wrap="none" lIns="0" tIns="0" rIns="0" bIns="0"/>
          <a:lstStyle/>
          <a:p>
            <a:pPr algn="ctr"/>
            <a:r>
              <a:rPr lang="en-US" sz="1200" b="1"/>
              <a:t>controlled by</a:t>
            </a:r>
          </a:p>
          <a:p>
            <a:pPr algn="ctr"/>
            <a:r>
              <a:rPr lang="en-US" sz="1200" b="1"/>
              <a:t>protein called</a:t>
            </a:r>
          </a:p>
        </p:txBody>
      </p:sp>
      <p:sp>
        <p:nvSpPr>
          <p:cNvPr id="1103898" name="Text Box 26"/>
          <p:cNvSpPr txBox="1">
            <a:spLocks noChangeArrowheads="1"/>
          </p:cNvSpPr>
          <p:nvPr/>
        </p:nvSpPr>
        <p:spPr bwMode="auto">
          <a:xfrm>
            <a:off x="2938463" y="5551488"/>
            <a:ext cx="1058862" cy="388937"/>
          </a:xfrm>
          <a:prstGeom prst="rect">
            <a:avLst/>
          </a:prstGeom>
          <a:noFill/>
          <a:ln w="9525">
            <a:noFill/>
            <a:miter lim="800000"/>
            <a:headEnd/>
            <a:tailEnd/>
          </a:ln>
          <a:effectLst/>
        </p:spPr>
        <p:txBody>
          <a:bodyPr wrap="none" lIns="0" tIns="0" rIns="0" bIns="0"/>
          <a:lstStyle/>
          <a:p>
            <a:pPr algn="ctr"/>
            <a:r>
              <a:rPr lang="en-US" sz="1200" b="1"/>
              <a:t>occurs in</a:t>
            </a:r>
          </a:p>
        </p:txBody>
      </p:sp>
      <p:sp>
        <p:nvSpPr>
          <p:cNvPr id="1103899" name="Text Box 27"/>
          <p:cNvSpPr txBox="1">
            <a:spLocks noChangeArrowheads="1"/>
          </p:cNvSpPr>
          <p:nvPr/>
        </p:nvSpPr>
        <p:spPr bwMode="auto">
          <a:xfrm>
            <a:off x="4367213" y="5465763"/>
            <a:ext cx="1058862" cy="388937"/>
          </a:xfrm>
          <a:prstGeom prst="rect">
            <a:avLst/>
          </a:prstGeom>
          <a:noFill/>
          <a:ln w="9525">
            <a:noFill/>
            <a:miter lim="800000"/>
            <a:headEnd/>
            <a:tailEnd/>
          </a:ln>
          <a:effectLst/>
        </p:spPr>
        <p:txBody>
          <a:bodyPr wrap="none" lIns="0" tIns="0" rIns="0" bIns="0"/>
          <a:lstStyle/>
          <a:p>
            <a:pPr algn="ctr"/>
            <a:r>
              <a:rPr lang="en-US" sz="1200" b="1"/>
              <a:t>are proteins</a:t>
            </a:r>
          </a:p>
          <a:p>
            <a:pPr algn="ctr"/>
            <a:r>
              <a:rPr lang="en-US" sz="1200" b="1"/>
              <a:t>that promote</a:t>
            </a:r>
          </a:p>
        </p:txBody>
      </p:sp>
    </p:spTree>
    <p:custDataLst>
      <p:tags r:id="rId1"/>
    </p:custData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body" idx="1"/>
          </p:nvPr>
        </p:nvSpPr>
        <p:spPr>
          <a:xfrm>
            <a:off x="42863" y="1317625"/>
            <a:ext cx="8534400" cy="5130800"/>
          </a:xfrm>
        </p:spPr>
        <p:txBody>
          <a:bodyPr/>
          <a:lstStyle/>
          <a:p>
            <a:pPr marL="571500" lvl="1" indent="-457200">
              <a:spcAft>
                <a:spcPct val="0"/>
              </a:spcAft>
              <a:buFont typeface="Arial" charset="0"/>
              <a:buAutoNum type="arabicPeriod"/>
            </a:pPr>
            <a:r>
              <a:rPr lang="en-US" sz="2800"/>
              <a:t>Explain how prokaryotic gene control occurs in the operon</a:t>
            </a:r>
          </a:p>
          <a:p>
            <a:pPr marL="571500" lvl="1" indent="-457200">
              <a:spcAft>
                <a:spcPct val="0"/>
              </a:spcAft>
              <a:buFont typeface="Arial" charset="0"/>
              <a:buAutoNum type="arabicPeriod"/>
            </a:pPr>
            <a:r>
              <a:rPr lang="en-US" sz="2800"/>
              <a:t>Describe the control points in expression of a eukaryotic gene</a:t>
            </a:r>
          </a:p>
          <a:p>
            <a:pPr marL="571500" lvl="1" indent="-457200">
              <a:spcAft>
                <a:spcPct val="0"/>
              </a:spcAft>
              <a:buFont typeface="Arial" charset="0"/>
              <a:buAutoNum type="arabicPeriod"/>
            </a:pPr>
            <a:r>
              <a:rPr lang="en-US" sz="2800"/>
              <a:t>Describe DNA packing and explain how it is related to gene expression</a:t>
            </a:r>
          </a:p>
          <a:p>
            <a:pPr marL="571500" lvl="1" indent="-457200">
              <a:spcAft>
                <a:spcPct val="0"/>
              </a:spcAft>
              <a:buFont typeface="Arial" charset="0"/>
              <a:buAutoNum type="arabicPeriod"/>
            </a:pPr>
            <a:r>
              <a:rPr lang="en-US" sz="2800"/>
              <a:t>Explain how alternative RNA splicing and microRNAs affect gene expression</a:t>
            </a:r>
          </a:p>
          <a:p>
            <a:pPr marL="571500" lvl="1" indent="-457200">
              <a:spcAft>
                <a:spcPct val="0"/>
              </a:spcAft>
              <a:buFont typeface="Arial" charset="0"/>
              <a:buAutoNum type="arabicPeriod"/>
            </a:pPr>
            <a:r>
              <a:rPr lang="en-US" sz="2800"/>
              <a:t>Compare and contrast the control mechanisms for prokaryotic and eukaryotic genes</a:t>
            </a:r>
          </a:p>
        </p:txBody>
      </p:sp>
      <p:sp>
        <p:nvSpPr>
          <p:cNvPr id="58777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587780" name="Rectangle 4"/>
          <p:cNvSpPr>
            <a:spLocks noGrp="1" noChangeArrowheads="1"/>
          </p:cNvSpPr>
          <p:nvPr>
            <p:ph type="title"/>
          </p:nvPr>
        </p:nvSpPr>
        <p:spPr>
          <a:xfrm>
            <a:off x="182563" y="165100"/>
            <a:ext cx="8534400" cy="438150"/>
          </a:xfrm>
          <a:noFill/>
          <a:ln/>
        </p:spPr>
        <p:txBody>
          <a:bodyPr>
            <a:spAutoFit/>
          </a:bodyPr>
          <a:lstStyle/>
          <a:p>
            <a:r>
              <a:rPr lang="en-US" sz="3200"/>
              <a:t>You should now be able to</a:t>
            </a:r>
            <a:endParaRPr lang="en-US" sz="3200">
              <a:solidFill>
                <a:schemeClr val="tx1"/>
              </a:solidFill>
            </a:endParaRPr>
          </a:p>
        </p:txBody>
      </p:sp>
      <p:sp>
        <p:nvSpPr>
          <p:cNvPr id="58778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8778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778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938" name="Rectangle 2"/>
          <p:cNvSpPr>
            <a:spLocks noGrp="1" noChangeArrowheads="1"/>
          </p:cNvSpPr>
          <p:nvPr>
            <p:ph type="body" idx="1"/>
          </p:nvPr>
        </p:nvSpPr>
        <p:spPr>
          <a:xfrm>
            <a:off x="65088" y="1322388"/>
            <a:ext cx="8534400" cy="5003800"/>
          </a:xfrm>
        </p:spPr>
        <p:txBody>
          <a:bodyPr/>
          <a:lstStyle/>
          <a:p>
            <a:pPr marL="560388" lvl="1" indent="-444500">
              <a:buFont typeface="Arial" charset="0"/>
              <a:buAutoNum type="arabicPeriod" startAt="6"/>
            </a:pPr>
            <a:r>
              <a:rPr lang="en-US" sz="2800"/>
              <a:t>Distinguish between terms in the following groups: promoter—operator; oncogene—tumor suppressor gene; reproductive cloning— therapeutic cloning</a:t>
            </a:r>
          </a:p>
          <a:p>
            <a:pPr marL="560388" lvl="1" indent="-444500">
              <a:buFont typeface="Arial" charset="0"/>
              <a:buAutoNum type="arabicPeriod" startAt="6"/>
            </a:pPr>
            <a:r>
              <a:rPr lang="en-US" sz="2800"/>
              <a:t>Define the following terms: Barr body, carcinogen, DNA microarray, homeotic gene; stem cell; X-chromosome inactivation</a:t>
            </a:r>
          </a:p>
          <a:p>
            <a:pPr marL="560388" lvl="1" indent="-444500">
              <a:buFont typeface="Arial" charset="0"/>
              <a:buAutoNum type="arabicPeriod" startAt="6"/>
            </a:pPr>
            <a:r>
              <a:rPr lang="en-US" sz="2800"/>
              <a:t>Describe the process of signal transduction, explain how it relates to yeast mating, and explain how it is disrupted in cancer development</a:t>
            </a:r>
          </a:p>
        </p:txBody>
      </p:sp>
      <p:sp>
        <p:nvSpPr>
          <p:cNvPr id="106393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63940" name="Rectangle 4"/>
          <p:cNvSpPr>
            <a:spLocks noGrp="1" noChangeArrowheads="1"/>
          </p:cNvSpPr>
          <p:nvPr>
            <p:ph type="title"/>
          </p:nvPr>
        </p:nvSpPr>
        <p:spPr>
          <a:xfrm>
            <a:off x="182563" y="158750"/>
            <a:ext cx="8534400" cy="438150"/>
          </a:xfrm>
          <a:noFill/>
          <a:ln/>
        </p:spPr>
        <p:txBody>
          <a:bodyPr>
            <a:spAutoFit/>
          </a:bodyPr>
          <a:lstStyle/>
          <a:p>
            <a:r>
              <a:rPr lang="en-US" sz="3200"/>
              <a:t>You should now be able to</a:t>
            </a:r>
            <a:endParaRPr lang="en-US" sz="3200">
              <a:solidFill>
                <a:schemeClr val="tx1"/>
              </a:solidFill>
            </a:endParaRPr>
          </a:p>
        </p:txBody>
      </p:sp>
      <p:sp>
        <p:nvSpPr>
          <p:cNvPr id="106394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6394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6394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Rectangle 2"/>
          <p:cNvSpPr>
            <a:spLocks noGrp="1" noChangeArrowheads="1"/>
          </p:cNvSpPr>
          <p:nvPr>
            <p:ph type="body" idx="1"/>
          </p:nvPr>
        </p:nvSpPr>
        <p:spPr>
          <a:xfrm>
            <a:off x="65088" y="1314450"/>
            <a:ext cx="8534400" cy="4427538"/>
          </a:xfrm>
        </p:spPr>
        <p:txBody>
          <a:bodyPr/>
          <a:lstStyle/>
          <a:p>
            <a:pPr marL="731838" lvl="1" indent="-617538">
              <a:buFont typeface="Arial" charset="0"/>
              <a:buAutoNum type="arabicPeriod" startAt="9"/>
            </a:pPr>
            <a:r>
              <a:rPr lang="en-US" sz="2800"/>
              <a:t>Explain how cascades of gene expression affect development </a:t>
            </a:r>
          </a:p>
          <a:p>
            <a:pPr marL="731838" lvl="1" indent="-617538">
              <a:buFont typeface="Arial" charset="0"/>
              <a:buAutoNum type="arabicPeriod" startAt="9"/>
            </a:pPr>
            <a:r>
              <a:rPr lang="en-US" sz="2800"/>
              <a:t>Compare and contrast techniques of plant and animal cloning</a:t>
            </a:r>
          </a:p>
          <a:p>
            <a:pPr marL="731838" lvl="1" indent="-617538">
              <a:buFont typeface="Arial" charset="0"/>
              <a:buAutoNum type="arabicPeriod" startAt="9"/>
            </a:pPr>
            <a:r>
              <a:rPr lang="en-US" sz="2800"/>
              <a:t>Describe the types of mutations that can lead to cancer</a:t>
            </a:r>
          </a:p>
          <a:p>
            <a:pPr marL="731838" lvl="1" indent="-617538">
              <a:buFont typeface="Arial" charset="0"/>
              <a:buAutoNum type="arabicPeriod" startAt="9"/>
            </a:pPr>
            <a:r>
              <a:rPr lang="en-US" sz="2800"/>
              <a:t>Identify lifestyle choices that can reduce cancer risk</a:t>
            </a:r>
          </a:p>
        </p:txBody>
      </p:sp>
      <p:sp>
        <p:nvSpPr>
          <p:cNvPr id="106496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64964" name="Rectangle 4"/>
          <p:cNvSpPr>
            <a:spLocks noGrp="1" noChangeArrowheads="1"/>
          </p:cNvSpPr>
          <p:nvPr>
            <p:ph type="title"/>
          </p:nvPr>
        </p:nvSpPr>
        <p:spPr>
          <a:xfrm>
            <a:off x="182563" y="158750"/>
            <a:ext cx="8534400" cy="438150"/>
          </a:xfrm>
          <a:noFill/>
          <a:ln/>
        </p:spPr>
        <p:txBody>
          <a:bodyPr>
            <a:spAutoFit/>
          </a:bodyPr>
          <a:lstStyle/>
          <a:p>
            <a:r>
              <a:rPr lang="en-US" sz="3200"/>
              <a:t>You should now be able to</a:t>
            </a:r>
            <a:endParaRPr lang="en-US" sz="3200">
              <a:solidFill>
                <a:schemeClr val="tx1"/>
              </a:solidFill>
            </a:endParaRPr>
          </a:p>
        </p:txBody>
      </p:sp>
      <p:sp>
        <p:nvSpPr>
          <p:cNvPr id="106496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6496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6496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GAMESHOW" val="False"/>
  <p:tag name="PPTVERSION" val="XP"/>
</p:tagLst>
</file>

<file path=ppt/tags/tag2.xml><?xml version="1.0" encoding="utf-8"?>
<p:tagLst xmlns:a="http://schemas.openxmlformats.org/drawingml/2006/main" xmlns:r="http://schemas.openxmlformats.org/officeDocument/2006/relationships" xmlns:p="http://schemas.openxmlformats.org/presentationml/2006/main">
  <p:tag name="TBTEXT" val=""/>
</p:tagLst>
</file>

<file path=ppt/tags/tag3.xml><?xml version="1.0" encoding="utf-8"?>
<p:tagLst xmlns:a="http://schemas.openxmlformats.org/drawingml/2006/main" xmlns:r="http://schemas.openxmlformats.org/officeDocument/2006/relationships" xmlns:p="http://schemas.openxmlformats.org/presentationml/2006/main">
  <p:tag name="TBTEXT" val=""/>
</p:tagLst>
</file>

<file path=ppt/tags/tag4.xml><?xml version="1.0" encoding="utf-8"?>
<p:tagLst xmlns:a="http://schemas.openxmlformats.org/drawingml/2006/main" xmlns:r="http://schemas.openxmlformats.org/officeDocument/2006/relationships" xmlns:p="http://schemas.openxmlformats.org/presentationml/2006/main">
  <p:tag name="TBTEXT" val=""/>
</p:tagLst>
</file>

<file path=ppt/tags/tag5.xml><?xml version="1.0" encoding="utf-8"?>
<p:tagLst xmlns:a="http://schemas.openxmlformats.org/drawingml/2006/main" xmlns:r="http://schemas.openxmlformats.org/officeDocument/2006/relationships" xmlns:p="http://schemas.openxmlformats.org/presentationml/2006/main">
  <p:tag name="TBTEXT" val=""/>
</p:tagLst>
</file>

<file path=ppt/tags/tag6.xml><?xml version="1.0" encoding="utf-8"?>
<p:tagLst xmlns:a="http://schemas.openxmlformats.org/drawingml/2006/main" xmlns:r="http://schemas.openxmlformats.org/officeDocument/2006/relationships" xmlns:p="http://schemas.openxmlformats.org/presentationml/2006/main">
  <p:tag name="TBTEXT" val=""/>
</p:tagLst>
</file>

<file path=ppt/tags/tag7.xml><?xml version="1.0" encoding="utf-8"?>
<p:tagLst xmlns:a="http://schemas.openxmlformats.org/drawingml/2006/main" xmlns:r="http://schemas.openxmlformats.org/officeDocument/2006/relationships" xmlns:p="http://schemas.openxmlformats.org/presentationml/2006/main">
  <p:tag name="TBTEXT" val=""/>
</p:tagLst>
</file>

<file path=ppt/tags/tag8.xml><?xml version="1.0" encoding="utf-8"?>
<p:tagLst xmlns:a="http://schemas.openxmlformats.org/drawingml/2006/main" xmlns:r="http://schemas.openxmlformats.org/officeDocument/2006/relationships" xmlns:p="http://schemas.openxmlformats.org/presentationml/2006/main">
  <p:tag name="TBTEXT" val=""/>
</p:tagLst>
</file>

<file path=ppt/tags/tag9.xml><?xml version="1.0" encoding="utf-8"?>
<p:tagLst xmlns:a="http://schemas.openxmlformats.org/drawingml/2006/main" xmlns:r="http://schemas.openxmlformats.org/officeDocument/2006/relationships" xmlns:p="http://schemas.openxmlformats.org/presentationml/2006/main">
  <p:tag name="TBTEXT" val=""/>
</p:tagLst>
</file>

<file path=ppt/tags/tag10.xml><?xml version="1.0" encoding="utf-8"?>
<p:tagLst xmlns:a="http://schemas.openxmlformats.org/drawingml/2006/main" xmlns:r="http://schemas.openxmlformats.org/officeDocument/2006/relationships" xmlns:p="http://schemas.openxmlformats.org/presentationml/2006/main">
  <p:tag name="TBTEXT" val=""/>
</p:tagLst>
</file>

<file path=ppt/tags/tag11.xml><?xml version="1.0" encoding="utf-8"?>
<p:tagLst xmlns:a="http://schemas.openxmlformats.org/drawingml/2006/main" xmlns:r="http://schemas.openxmlformats.org/officeDocument/2006/relationships" xmlns:p="http://schemas.openxmlformats.org/presentationml/2006/main">
  <p:tag name="TBTEXT" val=""/>
</p:tagLst>
</file>

<file path=ppt/tags/tag12.xml><?xml version="1.0" encoding="utf-8"?>
<p:tagLst xmlns:a="http://schemas.openxmlformats.org/drawingml/2006/main" xmlns:r="http://schemas.openxmlformats.org/officeDocument/2006/relationships" xmlns:p="http://schemas.openxmlformats.org/presentationml/2006/main">
  <p:tag name="TBTEXT" val=""/>
</p:tagLst>
</file>

<file path=ppt/tags/tag13.xml><?xml version="1.0" encoding="utf-8"?>
<p:tagLst xmlns:a="http://schemas.openxmlformats.org/drawingml/2006/main" xmlns:r="http://schemas.openxmlformats.org/officeDocument/2006/relationships" xmlns:p="http://schemas.openxmlformats.org/presentationml/2006/main">
  <p:tag name="TBTEXT" val=""/>
</p:tagLst>
</file>

<file path=ppt/tags/tag14.xml><?xml version="1.0" encoding="utf-8"?>
<p:tagLst xmlns:a="http://schemas.openxmlformats.org/drawingml/2006/main" xmlns:r="http://schemas.openxmlformats.org/officeDocument/2006/relationships" xmlns:p="http://schemas.openxmlformats.org/presentationml/2006/main">
  <p:tag name="TBTEXT" val=""/>
</p:tagLst>
</file>

<file path=ppt/tags/tag15.xml><?xml version="1.0" encoding="utf-8"?>
<p:tagLst xmlns:a="http://schemas.openxmlformats.org/drawingml/2006/main" xmlns:r="http://schemas.openxmlformats.org/officeDocument/2006/relationships" xmlns:p="http://schemas.openxmlformats.org/presentationml/2006/main">
  <p:tag name="TBTEXT" val=""/>
</p:tagLst>
</file>

<file path=ppt/tags/tag16.xml><?xml version="1.0" encoding="utf-8"?>
<p:tagLst xmlns:a="http://schemas.openxmlformats.org/drawingml/2006/main" xmlns:r="http://schemas.openxmlformats.org/officeDocument/2006/relationships" xmlns:p="http://schemas.openxmlformats.org/presentationml/2006/main">
  <p:tag name="TBTEXT" val=""/>
</p:tagLst>
</file>

<file path=ppt/tags/tag17.xml><?xml version="1.0" encoding="utf-8"?>
<p:tagLst xmlns:a="http://schemas.openxmlformats.org/drawingml/2006/main" xmlns:r="http://schemas.openxmlformats.org/officeDocument/2006/relationships" xmlns:p="http://schemas.openxmlformats.org/presentationml/2006/main">
  <p:tag name="TBTEXT" val=""/>
</p:tagLst>
</file>

<file path=ppt/tags/tag18.xml><?xml version="1.0" encoding="utf-8"?>
<p:tagLst xmlns:a="http://schemas.openxmlformats.org/drawingml/2006/main" xmlns:r="http://schemas.openxmlformats.org/officeDocument/2006/relationships" xmlns:p="http://schemas.openxmlformats.org/presentationml/2006/main">
  <p:tag name="TBTEXT" val=""/>
</p:tagLst>
</file>

<file path=ppt/tags/tag19.xml><?xml version="1.0" encoding="utf-8"?>
<p:tagLst xmlns:a="http://schemas.openxmlformats.org/drawingml/2006/main" xmlns:r="http://schemas.openxmlformats.org/officeDocument/2006/relationships" xmlns:p="http://schemas.openxmlformats.org/presentationml/2006/main">
  <p:tag name="TBTEXT" val=""/>
</p:tagLst>
</file>

<file path=ppt/tags/tag20.xml><?xml version="1.0" encoding="utf-8"?>
<p:tagLst xmlns:a="http://schemas.openxmlformats.org/drawingml/2006/main" xmlns:r="http://schemas.openxmlformats.org/officeDocument/2006/relationships" xmlns:p="http://schemas.openxmlformats.org/presentationml/2006/main">
  <p:tag name="TBTEXT" val=""/>
</p:tagLst>
</file>

<file path=ppt/tags/tag21.xml><?xml version="1.0" encoding="utf-8"?>
<p:tagLst xmlns:a="http://schemas.openxmlformats.org/drawingml/2006/main" xmlns:r="http://schemas.openxmlformats.org/officeDocument/2006/relationships" xmlns:p="http://schemas.openxmlformats.org/presentationml/2006/main">
  <p:tag name="TBTEXT" val=""/>
</p:tagLst>
</file>

<file path=ppt/tags/tag22.xml><?xml version="1.0" encoding="utf-8"?>
<p:tagLst xmlns:a="http://schemas.openxmlformats.org/drawingml/2006/main" xmlns:r="http://schemas.openxmlformats.org/officeDocument/2006/relationships" xmlns:p="http://schemas.openxmlformats.org/presentationml/2006/main">
  <p:tag name="TBTEXT" val=""/>
</p:tagLst>
</file>

<file path=ppt/tags/tag23.xml><?xml version="1.0" encoding="utf-8"?>
<p:tagLst xmlns:a="http://schemas.openxmlformats.org/drawingml/2006/main" xmlns:r="http://schemas.openxmlformats.org/officeDocument/2006/relationships" xmlns:p="http://schemas.openxmlformats.org/presentationml/2006/main">
  <p:tag name="TBTEXT" val=""/>
</p:tagLst>
</file>

<file path=ppt/tags/tag24.xml><?xml version="1.0" encoding="utf-8"?>
<p:tagLst xmlns:a="http://schemas.openxmlformats.org/drawingml/2006/main" xmlns:r="http://schemas.openxmlformats.org/officeDocument/2006/relationships" xmlns:p="http://schemas.openxmlformats.org/presentationml/2006/main">
  <p:tag name="TBTEXT" val=""/>
</p:tagLst>
</file>

<file path=ppt/tags/tag25.xml><?xml version="1.0" encoding="utf-8"?>
<p:tagLst xmlns:a="http://schemas.openxmlformats.org/drawingml/2006/main" xmlns:r="http://schemas.openxmlformats.org/officeDocument/2006/relationships" xmlns:p="http://schemas.openxmlformats.org/presentationml/2006/main">
  <p:tag name="TBTEXT" val=""/>
</p:tagLst>
</file>

<file path=ppt/tags/tag26.xml><?xml version="1.0" encoding="utf-8"?>
<p:tagLst xmlns:a="http://schemas.openxmlformats.org/drawingml/2006/main" xmlns:r="http://schemas.openxmlformats.org/officeDocument/2006/relationships" xmlns:p="http://schemas.openxmlformats.org/presentationml/2006/main">
  <p:tag name="TBTEXT" val=""/>
</p:tagLst>
</file>

<file path=ppt/tags/tag27.xml><?xml version="1.0" encoding="utf-8"?>
<p:tagLst xmlns:a="http://schemas.openxmlformats.org/drawingml/2006/main" xmlns:r="http://schemas.openxmlformats.org/officeDocument/2006/relationships" xmlns:p="http://schemas.openxmlformats.org/presentationml/2006/main">
  <p:tag name="TBTEXT" val=""/>
</p:tagLst>
</file>

<file path=ppt/tags/tag28.xml><?xml version="1.0" encoding="utf-8"?>
<p:tagLst xmlns:a="http://schemas.openxmlformats.org/drawingml/2006/main" xmlns:r="http://schemas.openxmlformats.org/officeDocument/2006/relationships" xmlns:p="http://schemas.openxmlformats.org/presentationml/2006/main">
  <p:tag name="TBTEXT" val=""/>
</p:tagLst>
</file>

<file path=ppt/tags/tag29.xml><?xml version="1.0" encoding="utf-8"?>
<p:tagLst xmlns:a="http://schemas.openxmlformats.org/drawingml/2006/main" xmlns:r="http://schemas.openxmlformats.org/officeDocument/2006/relationships" xmlns:p="http://schemas.openxmlformats.org/presentationml/2006/main">
  <p:tag name="TBTEXT" val=""/>
</p:tagLst>
</file>

<file path=ppt/tags/tag30.xml><?xml version="1.0" encoding="utf-8"?>
<p:tagLst xmlns:a="http://schemas.openxmlformats.org/drawingml/2006/main" xmlns:r="http://schemas.openxmlformats.org/officeDocument/2006/relationships" xmlns:p="http://schemas.openxmlformats.org/presentationml/2006/main">
  <p:tag name="TBTEXT" val=""/>
</p:tagLst>
</file>

<file path=ppt/tags/tag31.xml><?xml version="1.0" encoding="utf-8"?>
<p:tagLst xmlns:a="http://schemas.openxmlformats.org/drawingml/2006/main" xmlns:r="http://schemas.openxmlformats.org/officeDocument/2006/relationships" xmlns:p="http://schemas.openxmlformats.org/presentationml/2006/main">
  <p:tag name="TBTEXT" val=""/>
</p:tagLst>
</file>

<file path=ppt/tags/tag32.xml><?xml version="1.0" encoding="utf-8"?>
<p:tagLst xmlns:a="http://schemas.openxmlformats.org/drawingml/2006/main" xmlns:r="http://schemas.openxmlformats.org/officeDocument/2006/relationships" xmlns:p="http://schemas.openxmlformats.org/presentationml/2006/main">
  <p:tag name="TBTEXT" val=""/>
</p:tagLst>
</file>

<file path=ppt/tags/tag33.xml><?xml version="1.0" encoding="utf-8"?>
<p:tagLst xmlns:a="http://schemas.openxmlformats.org/drawingml/2006/main" xmlns:r="http://schemas.openxmlformats.org/officeDocument/2006/relationships" xmlns:p="http://schemas.openxmlformats.org/presentationml/2006/main">
  <p:tag name="TBTEXT" val=""/>
</p:tagLst>
</file>

<file path=ppt/tags/tag34.xml><?xml version="1.0" encoding="utf-8"?>
<p:tagLst xmlns:a="http://schemas.openxmlformats.org/drawingml/2006/main" xmlns:r="http://schemas.openxmlformats.org/officeDocument/2006/relationships" xmlns:p="http://schemas.openxmlformats.org/presentationml/2006/main">
  <p:tag name="TBTEXT" val=""/>
</p:tagLst>
</file>

<file path=ppt/tags/tag35.xml><?xml version="1.0" encoding="utf-8"?>
<p:tagLst xmlns:a="http://schemas.openxmlformats.org/drawingml/2006/main" xmlns:r="http://schemas.openxmlformats.org/officeDocument/2006/relationships" xmlns:p="http://schemas.openxmlformats.org/presentationml/2006/main">
  <p:tag name="TBTEXT" val=""/>
</p:tagLst>
</file>

<file path=ppt/tags/tag36.xml><?xml version="1.0" encoding="utf-8"?>
<p:tagLst xmlns:a="http://schemas.openxmlformats.org/drawingml/2006/main" xmlns:r="http://schemas.openxmlformats.org/officeDocument/2006/relationships" xmlns:p="http://schemas.openxmlformats.org/presentationml/2006/main">
  <p:tag name="TBTEXT" val=""/>
</p:tagLst>
</file>

<file path=ppt/tags/tag37.xml><?xml version="1.0" encoding="utf-8"?>
<p:tagLst xmlns:a="http://schemas.openxmlformats.org/drawingml/2006/main" xmlns:r="http://schemas.openxmlformats.org/officeDocument/2006/relationships" xmlns:p="http://schemas.openxmlformats.org/presentationml/2006/main">
  <p:tag name="TBTEXT" val=""/>
</p:tagLst>
</file>

<file path=ppt/tags/tag38.xml><?xml version="1.0" encoding="utf-8"?>
<p:tagLst xmlns:a="http://schemas.openxmlformats.org/drawingml/2006/main" xmlns:r="http://schemas.openxmlformats.org/officeDocument/2006/relationships" xmlns:p="http://schemas.openxmlformats.org/presentationml/2006/main">
  <p:tag name="TBTEXT" val=""/>
</p:tagLst>
</file>

<file path=ppt/tags/tag39.xml><?xml version="1.0" encoding="utf-8"?>
<p:tagLst xmlns:a="http://schemas.openxmlformats.org/drawingml/2006/main" xmlns:r="http://schemas.openxmlformats.org/officeDocument/2006/relationships" xmlns:p="http://schemas.openxmlformats.org/presentationml/2006/main">
  <p:tag name="TBTEXT" val=""/>
</p:tagLst>
</file>

<file path=ppt/tags/tag40.xml><?xml version="1.0" encoding="utf-8"?>
<p:tagLst xmlns:a="http://schemas.openxmlformats.org/drawingml/2006/main" xmlns:r="http://schemas.openxmlformats.org/officeDocument/2006/relationships" xmlns:p="http://schemas.openxmlformats.org/presentationml/2006/main">
  <p:tag name="TBTEXT" val=""/>
</p:tagLst>
</file>

<file path=ppt/tags/tag41.xml><?xml version="1.0" encoding="utf-8"?>
<p:tagLst xmlns:a="http://schemas.openxmlformats.org/drawingml/2006/main" xmlns:r="http://schemas.openxmlformats.org/officeDocument/2006/relationships" xmlns:p="http://schemas.openxmlformats.org/presentationml/2006/main">
  <p:tag name="TBTEXT" val=""/>
</p:tagLst>
</file>

<file path=ppt/tags/tag42.xml><?xml version="1.0" encoding="utf-8"?>
<p:tagLst xmlns:a="http://schemas.openxmlformats.org/drawingml/2006/main" xmlns:r="http://schemas.openxmlformats.org/officeDocument/2006/relationships" xmlns:p="http://schemas.openxmlformats.org/presentationml/2006/main">
  <p:tag name="TBTEXT" val=""/>
</p:tagLst>
</file>

<file path=ppt/tags/tag43.xml><?xml version="1.0" encoding="utf-8"?>
<p:tagLst xmlns:a="http://schemas.openxmlformats.org/drawingml/2006/main" xmlns:r="http://schemas.openxmlformats.org/officeDocument/2006/relationships" xmlns:p="http://schemas.openxmlformats.org/presentationml/2006/main">
  <p:tag name="TBTEXT" val=""/>
</p:tagLst>
</file>

<file path=ppt/tags/tag44.xml><?xml version="1.0" encoding="utf-8"?>
<p:tagLst xmlns:a="http://schemas.openxmlformats.org/drawingml/2006/main" xmlns:r="http://schemas.openxmlformats.org/officeDocument/2006/relationships" xmlns:p="http://schemas.openxmlformats.org/presentationml/2006/main">
  <p:tag name="TBTEXT" val=""/>
</p:tagLst>
</file>

<file path=ppt/tags/tag45.xml><?xml version="1.0" encoding="utf-8"?>
<p:tagLst xmlns:a="http://schemas.openxmlformats.org/drawingml/2006/main" xmlns:r="http://schemas.openxmlformats.org/officeDocument/2006/relationships" xmlns:p="http://schemas.openxmlformats.org/presentationml/2006/main">
  <p:tag name="TBTEXT" val=""/>
</p:tagLst>
</file>

<file path=ppt/tags/tag46.xml><?xml version="1.0" encoding="utf-8"?>
<p:tagLst xmlns:a="http://schemas.openxmlformats.org/drawingml/2006/main" xmlns:r="http://schemas.openxmlformats.org/officeDocument/2006/relationships" xmlns:p="http://schemas.openxmlformats.org/presentationml/2006/main">
  <p:tag name="TBTEXT" val=""/>
</p:tagLst>
</file>

<file path=ppt/tags/tag47.xml><?xml version="1.0" encoding="utf-8"?>
<p:tagLst xmlns:a="http://schemas.openxmlformats.org/drawingml/2006/main" xmlns:r="http://schemas.openxmlformats.org/officeDocument/2006/relationships" xmlns:p="http://schemas.openxmlformats.org/presentationml/2006/main">
  <p:tag name="TBTEXT" val=""/>
</p:tagLst>
</file>

<file path=ppt/tags/tag48.xml><?xml version="1.0" encoding="utf-8"?>
<p:tagLst xmlns:a="http://schemas.openxmlformats.org/drawingml/2006/main" xmlns:r="http://schemas.openxmlformats.org/officeDocument/2006/relationships" xmlns:p="http://schemas.openxmlformats.org/presentationml/2006/main">
  <p:tag name="TBTEXT" val=""/>
</p:tagLst>
</file>

<file path=ppt/tags/tag49.xml><?xml version="1.0" encoding="utf-8"?>
<p:tagLst xmlns:a="http://schemas.openxmlformats.org/drawingml/2006/main" xmlns:r="http://schemas.openxmlformats.org/officeDocument/2006/relationships" xmlns:p="http://schemas.openxmlformats.org/presentationml/2006/main">
  <p:tag name="TBTEXT" val=""/>
</p:tagLst>
</file>

<file path=ppt/tags/tag50.xml><?xml version="1.0" encoding="utf-8"?>
<p:tagLst xmlns:a="http://schemas.openxmlformats.org/drawingml/2006/main" xmlns:r="http://schemas.openxmlformats.org/officeDocument/2006/relationships" xmlns:p="http://schemas.openxmlformats.org/presentationml/2006/main">
  <p:tag name="TBTEXT" val=""/>
</p:tagLst>
</file>

<file path=ppt/tags/tag51.xml><?xml version="1.0" encoding="utf-8"?>
<p:tagLst xmlns:a="http://schemas.openxmlformats.org/drawingml/2006/main" xmlns:r="http://schemas.openxmlformats.org/officeDocument/2006/relationships" xmlns:p="http://schemas.openxmlformats.org/presentationml/2006/main">
  <p:tag name="TBTEXT" val=""/>
</p:tagLst>
</file>

<file path=ppt/tags/tag52.xml><?xml version="1.0" encoding="utf-8"?>
<p:tagLst xmlns:a="http://schemas.openxmlformats.org/drawingml/2006/main" xmlns:r="http://schemas.openxmlformats.org/officeDocument/2006/relationships" xmlns:p="http://schemas.openxmlformats.org/presentationml/2006/main">
  <p:tag name="TBTEXT" val=""/>
</p:tagLst>
</file>

<file path=ppt/tags/tag53.xml><?xml version="1.0" encoding="utf-8"?>
<p:tagLst xmlns:a="http://schemas.openxmlformats.org/drawingml/2006/main" xmlns:r="http://schemas.openxmlformats.org/officeDocument/2006/relationships" xmlns:p="http://schemas.openxmlformats.org/presentationml/2006/main">
  <p:tag name="TBTEXT" val=""/>
</p:tagLst>
</file>

<file path=ppt/tags/tag54.xml><?xml version="1.0" encoding="utf-8"?>
<p:tagLst xmlns:a="http://schemas.openxmlformats.org/drawingml/2006/main" xmlns:r="http://schemas.openxmlformats.org/officeDocument/2006/relationships" xmlns:p="http://schemas.openxmlformats.org/presentationml/2006/main">
  <p:tag name="TBTEXT" val=""/>
</p:tagLst>
</file>

<file path=ppt/tags/tag55.xml><?xml version="1.0" encoding="utf-8"?>
<p:tagLst xmlns:a="http://schemas.openxmlformats.org/drawingml/2006/main" xmlns:r="http://schemas.openxmlformats.org/officeDocument/2006/relationships" xmlns:p="http://schemas.openxmlformats.org/presentationml/2006/main">
  <p:tag name="TBTEXT" val=""/>
</p:tagLst>
</file>

<file path=ppt/tags/tag56.xml><?xml version="1.0" encoding="utf-8"?>
<p:tagLst xmlns:a="http://schemas.openxmlformats.org/drawingml/2006/main" xmlns:r="http://schemas.openxmlformats.org/officeDocument/2006/relationships" xmlns:p="http://schemas.openxmlformats.org/presentationml/2006/main">
  <p:tag name="TBTEXT" val=""/>
</p:tagLst>
</file>

<file path=ppt/tags/tag57.xml><?xml version="1.0" encoding="utf-8"?>
<p:tagLst xmlns:a="http://schemas.openxmlformats.org/drawingml/2006/main" xmlns:r="http://schemas.openxmlformats.org/officeDocument/2006/relationships" xmlns:p="http://schemas.openxmlformats.org/presentationml/2006/main">
  <p:tag name="TBTEXT" val=""/>
</p:tagLst>
</file>

<file path=ppt/tags/tag58.xml><?xml version="1.0" encoding="utf-8"?>
<p:tagLst xmlns:a="http://schemas.openxmlformats.org/drawingml/2006/main" xmlns:r="http://schemas.openxmlformats.org/officeDocument/2006/relationships" xmlns:p="http://schemas.openxmlformats.org/presentationml/2006/main">
  <p:tag name="TBTEXT" val=""/>
</p:tagLst>
</file>

<file path=ppt/tags/tag59.xml><?xml version="1.0" encoding="utf-8"?>
<p:tagLst xmlns:a="http://schemas.openxmlformats.org/drawingml/2006/main" xmlns:r="http://schemas.openxmlformats.org/officeDocument/2006/relationships" xmlns:p="http://schemas.openxmlformats.org/presentationml/2006/main">
  <p:tag name="TBTEXT" val=""/>
</p:tagLst>
</file>

<file path=ppt/tags/tag60.xml><?xml version="1.0" encoding="utf-8"?>
<p:tagLst xmlns:a="http://schemas.openxmlformats.org/drawingml/2006/main" xmlns:r="http://schemas.openxmlformats.org/officeDocument/2006/relationships" xmlns:p="http://schemas.openxmlformats.org/presentationml/2006/main">
  <p:tag name="TBTEXT" val=""/>
</p:tagLst>
</file>

<file path=ppt/tags/tag61.xml><?xml version="1.0" encoding="utf-8"?>
<p:tagLst xmlns:a="http://schemas.openxmlformats.org/drawingml/2006/main" xmlns:r="http://schemas.openxmlformats.org/officeDocument/2006/relationships" xmlns:p="http://schemas.openxmlformats.org/presentationml/2006/main">
  <p:tag name="TBTEXT" val=""/>
</p:tagLst>
</file>

<file path=ppt/tags/tag62.xml><?xml version="1.0" encoding="utf-8"?>
<p:tagLst xmlns:a="http://schemas.openxmlformats.org/drawingml/2006/main" xmlns:r="http://schemas.openxmlformats.org/officeDocument/2006/relationships" xmlns:p="http://schemas.openxmlformats.org/presentationml/2006/main">
  <p:tag name="TBTEXT" val=""/>
</p:tagLst>
</file>

<file path=ppt/tags/tag63.xml><?xml version="1.0" encoding="utf-8"?>
<p:tagLst xmlns:a="http://schemas.openxmlformats.org/drawingml/2006/main" xmlns:r="http://schemas.openxmlformats.org/officeDocument/2006/relationships" xmlns:p="http://schemas.openxmlformats.org/presentationml/2006/main">
  <p:tag name="TBTEXT" val=""/>
</p:tagLst>
</file>

<file path=ppt/tags/tag64.xml><?xml version="1.0" encoding="utf-8"?>
<p:tagLst xmlns:a="http://schemas.openxmlformats.org/drawingml/2006/main" xmlns:r="http://schemas.openxmlformats.org/officeDocument/2006/relationships" xmlns:p="http://schemas.openxmlformats.org/presentationml/2006/main">
  <p:tag name="TBTEXT" val=""/>
</p:tagLst>
</file>

<file path=ppt/tags/tag65.xml><?xml version="1.0" encoding="utf-8"?>
<p:tagLst xmlns:a="http://schemas.openxmlformats.org/drawingml/2006/main" xmlns:r="http://schemas.openxmlformats.org/officeDocument/2006/relationships" xmlns:p="http://schemas.openxmlformats.org/presentationml/2006/main">
  <p:tag name="TBTEXT" val=""/>
</p:tagLst>
</file>

<file path=ppt/tags/tag66.xml><?xml version="1.0" encoding="utf-8"?>
<p:tagLst xmlns:a="http://schemas.openxmlformats.org/drawingml/2006/main" xmlns:r="http://schemas.openxmlformats.org/officeDocument/2006/relationships" xmlns:p="http://schemas.openxmlformats.org/presentationml/2006/main">
  <p:tag name="TBTEXT" val=""/>
</p:tagLst>
</file>

<file path=ppt/tags/tag67.xml><?xml version="1.0" encoding="utf-8"?>
<p:tagLst xmlns:a="http://schemas.openxmlformats.org/drawingml/2006/main" xmlns:r="http://schemas.openxmlformats.org/officeDocument/2006/relationships" xmlns:p="http://schemas.openxmlformats.org/presentationml/2006/main">
  <p:tag name="TBTEXT" val=""/>
</p:tagLst>
</file>

<file path=ppt/tags/tag68.xml><?xml version="1.0" encoding="utf-8"?>
<p:tagLst xmlns:a="http://schemas.openxmlformats.org/drawingml/2006/main" xmlns:r="http://schemas.openxmlformats.org/officeDocument/2006/relationships" xmlns:p="http://schemas.openxmlformats.org/presentationml/2006/main">
  <p:tag name="TBTEXT" val=""/>
</p:tagLst>
</file>

<file path=ppt/tags/tag69.xml><?xml version="1.0" encoding="utf-8"?>
<p:tagLst xmlns:a="http://schemas.openxmlformats.org/drawingml/2006/main" xmlns:r="http://schemas.openxmlformats.org/officeDocument/2006/relationships" xmlns:p="http://schemas.openxmlformats.org/presentationml/2006/main">
  <p:tag name="TBTEXT" val=""/>
</p:tagLst>
</file>

<file path=ppt/tags/tag70.xml><?xml version="1.0" encoding="utf-8"?>
<p:tagLst xmlns:a="http://schemas.openxmlformats.org/drawingml/2006/main" xmlns:r="http://schemas.openxmlformats.org/officeDocument/2006/relationships" xmlns:p="http://schemas.openxmlformats.org/presentationml/2006/main">
  <p:tag name="TBTEXT" val=""/>
</p:tagLst>
</file>

<file path=ppt/tags/tag71.xml><?xml version="1.0" encoding="utf-8"?>
<p:tagLst xmlns:a="http://schemas.openxmlformats.org/drawingml/2006/main" xmlns:r="http://schemas.openxmlformats.org/officeDocument/2006/relationships" xmlns:p="http://schemas.openxmlformats.org/presentationml/2006/main">
  <p:tag name="TBTEXT" val=""/>
</p:tagLst>
</file>

<file path=ppt/tags/tag72.xml><?xml version="1.0" encoding="utf-8"?>
<p:tagLst xmlns:a="http://schemas.openxmlformats.org/drawingml/2006/main" xmlns:r="http://schemas.openxmlformats.org/officeDocument/2006/relationships" xmlns:p="http://schemas.openxmlformats.org/presentationml/2006/main">
  <p:tag name="TBTEXT" val=""/>
</p:tagLst>
</file>

<file path=ppt/tags/tag73.xml><?xml version="1.0" encoding="utf-8"?>
<p:tagLst xmlns:a="http://schemas.openxmlformats.org/drawingml/2006/main" xmlns:r="http://schemas.openxmlformats.org/officeDocument/2006/relationships" xmlns:p="http://schemas.openxmlformats.org/presentationml/2006/main">
  <p:tag name="TBTEXT" val=""/>
</p:tagLst>
</file>

<file path=ppt/tags/tag74.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1_CC4eActiveLectureQuestions">
  <a:themeElements>
    <a:clrScheme name="1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1_CC4eActiveLectureQuestions">
      <a:majorFont>
        <a:latin typeface="Times New Roman"/>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4133</TotalTime>
  <Words>7370</Words>
  <Application>Microsoft Office PowerPoint</Application>
  <PresentationFormat>On-screen Show (4:3)</PresentationFormat>
  <Paragraphs>1032</Paragraphs>
  <Slides>76</Slides>
  <Notes>76</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1_CC4eActiveLectureQuestions</vt:lpstr>
      <vt:lpstr>Chapter 11</vt:lpstr>
      <vt:lpstr>Introduction: Cloning to the Rescue?</vt:lpstr>
      <vt:lpstr>Slide 3</vt:lpstr>
      <vt:lpstr>Slide 4</vt:lpstr>
      <vt:lpstr>Slide 5</vt:lpstr>
      <vt:lpstr>Slide 6</vt:lpstr>
      <vt:lpstr>11.1 Proteins interacting with DNA turn prokaryotic genes on or off in response to environmental changes</vt:lpstr>
      <vt:lpstr>11.1 Proteins interacting with DNA turn prokaryotic genes on or off in response to environmental changes</vt:lpstr>
      <vt:lpstr>11.1 Proteins interacting with DNA turn prokaryotic genes on or off in response to environmental changes</vt:lpstr>
      <vt:lpstr>11.1 Proteins interacting with DNA turn prokaryotic genes on or off in response to environmental changes</vt:lpstr>
      <vt:lpstr>Slide 11</vt:lpstr>
      <vt:lpstr>Slide 12</vt:lpstr>
      <vt:lpstr>Slide 13</vt:lpstr>
      <vt:lpstr>Slide 14</vt:lpstr>
      <vt:lpstr>11.2 Differentiation results from the expression of different combinations of genes</vt:lpstr>
      <vt:lpstr>Slide 16</vt:lpstr>
      <vt:lpstr>11.3 DNA packing in eukaryotic chromosomes helps regulate gene expression</vt:lpstr>
      <vt:lpstr>11.3 DNA packing in eukaryotic chromosomes helps regulate gene expression</vt:lpstr>
      <vt:lpstr>Slide 19</vt:lpstr>
      <vt:lpstr>11.4 In female mammals, one X chromosome is inactive in each somatic cell</vt:lpstr>
      <vt:lpstr>Slide 21</vt:lpstr>
      <vt:lpstr>11.5 Complex assemblies of proteins control eukaryotic transcription </vt:lpstr>
      <vt:lpstr>11.5 Complex assemblies of proteins control eukaryotic transcription </vt:lpstr>
      <vt:lpstr>11.5 Complex assemblies of proteins control eukaryotic transcription </vt:lpstr>
      <vt:lpstr>Slide 25</vt:lpstr>
      <vt:lpstr>11.6 Eukaryotic RNA may be spliced in more than one way</vt:lpstr>
      <vt:lpstr>Slide 27</vt:lpstr>
      <vt:lpstr>11.7 Small RNAs play multiple roles in controlling gene expression </vt:lpstr>
      <vt:lpstr>11.7 Small RNAs play multiple roles in controlling gene expression </vt:lpstr>
      <vt:lpstr>Slide 30</vt:lpstr>
      <vt:lpstr>11.8 Translation and later stages of gene expression are also subject to regulation </vt:lpstr>
      <vt:lpstr>Slide 32</vt:lpstr>
      <vt:lpstr>11.9 Review: Multiple mechanisms regulate gene expression in eukaryotes </vt:lpstr>
      <vt:lpstr>11.9 Review: Multiple mechanisms regulate gene expression in eukaryotes </vt:lpstr>
      <vt:lpstr>11.9 Review: Multiple mechanisms regulate gene expression in eukaryotes </vt:lpstr>
      <vt:lpstr>11.9 Review: Multiple mechanisms regulate gene expression in eukaryotes </vt:lpstr>
      <vt:lpstr>Slide 37</vt:lpstr>
      <vt:lpstr>Slide 38</vt:lpstr>
      <vt:lpstr>11.10 Cascades of gene expression direct the development of an animal </vt:lpstr>
      <vt:lpstr>11.10 Cascades of gene expression direct the development of an animal </vt:lpstr>
      <vt:lpstr>Slide 41</vt:lpstr>
      <vt:lpstr>Slide 42</vt:lpstr>
      <vt:lpstr>11.12 Signal transduction pathways convert messages received at the cell surface to responses within the cell </vt:lpstr>
      <vt:lpstr>11.12 Signal transduction pathways convert messages received at the cell surface to responses within the cell </vt:lpstr>
      <vt:lpstr>Slide 45</vt:lpstr>
      <vt:lpstr>Slide 46</vt:lpstr>
      <vt:lpstr>11.14 Plant cloning shows that differentiated cells may retain all of their genetic potential</vt:lpstr>
      <vt:lpstr>Slide 48</vt:lpstr>
      <vt:lpstr>11.15 Nuclear transplantation can be used to clone animals </vt:lpstr>
      <vt:lpstr>Slide 50</vt:lpstr>
      <vt:lpstr>11.16 CONNECTION: Reproductive cloning has valuable applications, but human reproductive cloning raises ethical issues</vt:lpstr>
      <vt:lpstr>Slide 52</vt:lpstr>
      <vt:lpstr>11.17 CONNECTION: Therapeutic cloning can produce stem cells with great medical potential</vt:lpstr>
      <vt:lpstr>Slide 54</vt:lpstr>
      <vt:lpstr>Slide 55</vt:lpstr>
      <vt:lpstr>11.18 Cancer results from mutations in genes that control cell division</vt:lpstr>
      <vt:lpstr>11.18 Cancer results from mutations in genes that control cell division</vt:lpstr>
      <vt:lpstr>11.18 Cancer results from mutations in genes that control cell division</vt:lpstr>
      <vt:lpstr>Slide 59</vt:lpstr>
      <vt:lpstr>Slide 60</vt:lpstr>
      <vt:lpstr>11.19 Multiple genetic changes underlie the development of cancer </vt:lpstr>
      <vt:lpstr>Slide 62</vt:lpstr>
      <vt:lpstr>Slide 63</vt:lpstr>
      <vt:lpstr>11.20 Faulty proteins can interfere with normal signal transduction pathways  </vt:lpstr>
      <vt:lpstr>11.20 Faulty proteins can interfere with normal signal transduction pathways  </vt:lpstr>
      <vt:lpstr>Slide 66</vt:lpstr>
      <vt:lpstr>Slide 67</vt:lpstr>
      <vt:lpstr>11.21 CONNECTION: Lifestyle choices can reduce the risk of cancer </vt:lpstr>
      <vt:lpstr>Slide 69</vt:lpstr>
      <vt:lpstr>Slide 70</vt:lpstr>
      <vt:lpstr>Slide 71</vt:lpstr>
      <vt:lpstr>Slide 72</vt:lpstr>
      <vt:lpstr>Slide 73</vt:lpstr>
      <vt:lpstr>You should now be able to</vt:lpstr>
      <vt:lpstr>You should now be able to</vt:lpstr>
      <vt:lpstr>You should now be able to</vt:lpstr>
    </vt:vector>
  </TitlesOfParts>
  <Company>Pearson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Mary Colavito</dc:creator>
  <cp:lastModifiedBy>ltorres</cp:lastModifiedBy>
  <cp:revision>929</cp:revision>
  <cp:lastPrinted>2005-04-02T23:11:35Z</cp:lastPrinted>
  <dcterms:created xsi:type="dcterms:W3CDTF">2004-07-21T00:54:38Z</dcterms:created>
  <dcterms:modified xsi:type="dcterms:W3CDTF">2011-05-18T17:17:56Z</dcterms:modified>
</cp:coreProperties>
</file>