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8"/>
  </p:notesMasterIdLst>
  <p:sldIdLst>
    <p:sldId id="256" r:id="rId2"/>
    <p:sldId id="407" r:id="rId3"/>
    <p:sldId id="408" r:id="rId4"/>
    <p:sldId id="591" r:id="rId5"/>
    <p:sldId id="411" r:id="rId6"/>
    <p:sldId id="414" r:id="rId7"/>
    <p:sldId id="554" r:id="rId8"/>
    <p:sldId id="600" r:id="rId9"/>
    <p:sldId id="415" r:id="rId10"/>
    <p:sldId id="418" r:id="rId11"/>
    <p:sldId id="574" r:id="rId12"/>
    <p:sldId id="420" r:id="rId13"/>
    <p:sldId id="592" r:id="rId14"/>
    <p:sldId id="424" r:id="rId15"/>
    <p:sldId id="426" r:id="rId16"/>
    <p:sldId id="427" r:id="rId17"/>
    <p:sldId id="431" r:id="rId18"/>
    <p:sldId id="433" r:id="rId19"/>
    <p:sldId id="593" r:id="rId20"/>
    <p:sldId id="438" r:id="rId21"/>
    <p:sldId id="439" r:id="rId22"/>
    <p:sldId id="441" r:id="rId23"/>
    <p:sldId id="555" r:id="rId24"/>
    <p:sldId id="445" r:id="rId25"/>
    <p:sldId id="446" r:id="rId26"/>
    <p:sldId id="443" r:id="rId27"/>
    <p:sldId id="449" r:id="rId28"/>
    <p:sldId id="557" r:id="rId29"/>
    <p:sldId id="453" r:id="rId30"/>
    <p:sldId id="454" r:id="rId31"/>
    <p:sldId id="456" r:id="rId32"/>
    <p:sldId id="558" r:id="rId33"/>
    <p:sldId id="460" r:id="rId34"/>
    <p:sldId id="560" r:id="rId35"/>
    <p:sldId id="463" r:id="rId36"/>
    <p:sldId id="465" r:id="rId37"/>
    <p:sldId id="594" r:id="rId38"/>
    <p:sldId id="559" r:id="rId39"/>
    <p:sldId id="595" r:id="rId40"/>
    <p:sldId id="471" r:id="rId41"/>
    <p:sldId id="562" r:id="rId42"/>
    <p:sldId id="564" r:id="rId43"/>
    <p:sldId id="477" r:id="rId44"/>
    <p:sldId id="563" r:id="rId45"/>
    <p:sldId id="596" r:id="rId46"/>
    <p:sldId id="483" r:id="rId47"/>
    <p:sldId id="485" r:id="rId48"/>
    <p:sldId id="578" r:id="rId49"/>
    <p:sldId id="579" r:id="rId50"/>
    <p:sldId id="567" r:id="rId51"/>
    <p:sldId id="580" r:id="rId52"/>
    <p:sldId id="489" r:id="rId53"/>
    <p:sldId id="492" r:id="rId54"/>
    <p:sldId id="494" r:id="rId55"/>
    <p:sldId id="496" r:id="rId56"/>
    <p:sldId id="498" r:id="rId57"/>
    <p:sldId id="504" r:id="rId58"/>
    <p:sldId id="509" r:id="rId59"/>
    <p:sldId id="597" r:id="rId60"/>
    <p:sldId id="568" r:id="rId61"/>
    <p:sldId id="582" r:id="rId62"/>
    <p:sldId id="589" r:id="rId63"/>
    <p:sldId id="590" r:id="rId64"/>
    <p:sldId id="598" r:id="rId65"/>
    <p:sldId id="518" r:id="rId66"/>
    <p:sldId id="520" r:id="rId67"/>
    <p:sldId id="599" r:id="rId68"/>
    <p:sldId id="526" r:id="rId69"/>
    <p:sldId id="583" r:id="rId70"/>
    <p:sldId id="531" r:id="rId71"/>
    <p:sldId id="537" r:id="rId72"/>
    <p:sldId id="584" r:id="rId73"/>
    <p:sldId id="543" r:id="rId74"/>
    <p:sldId id="354" r:id="rId75"/>
    <p:sldId id="552" r:id="rId76"/>
    <p:sldId id="553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CF"/>
    <a:srgbClr val="4360B3"/>
    <a:srgbClr val="2F447D"/>
    <a:srgbClr val="CCCCFF"/>
    <a:srgbClr val="A50021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84" autoAdjust="0"/>
    <p:restoredTop sz="95797" autoAdjust="0"/>
  </p:normalViewPr>
  <p:slideViewPr>
    <p:cSldViewPr>
      <p:cViewPr>
        <p:scale>
          <a:sx n="90" d="100"/>
          <a:sy n="90" d="100"/>
        </p:scale>
        <p:origin x="-1104" y="-72"/>
      </p:cViewPr>
      <p:guideLst>
        <p:guide orient="horz" pos="3978"/>
        <p:guide pos="3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F7E38-E007-4D87-9791-6F9CBCC1B9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9BE443-288A-49E6-9D8B-431B100625BA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2F447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0935" name="Text Box 7"/>
          <p:cNvSpPr txBox="1">
            <a:spLocks noChangeArrowheads="1"/>
          </p:cNvSpPr>
          <p:nvPr userDrawn="1"/>
        </p:nvSpPr>
        <p:spPr bwMode="auto">
          <a:xfrm>
            <a:off x="0" y="6413500"/>
            <a:ext cx="3962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200">
                <a:latin typeface="Times New Roman" pitchFamily="84" charset="0"/>
              </a:rPr>
              <a:t>Copyright © 2010 Pearson Education, Inc.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181600" y="381000"/>
            <a:ext cx="396240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>
                <a:latin typeface="Times New Roman" pitchFamily="84" charset="0"/>
              </a:rPr>
              <a:t>C h a p t e r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5400" b="1">
                <a:latin typeface="Times New Roman" pitchFamily="84" charset="0"/>
              </a:rPr>
              <a:t>11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3600">
              <a:latin typeface="Times New Roman" pitchFamily="84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4400">
                <a:latin typeface="Times New Roman" pitchFamily="84" charset="0"/>
              </a:rPr>
              <a:t>The Cardiovascular System:</a:t>
            </a:r>
          </a:p>
          <a:p>
            <a:pPr algn="ctr">
              <a:lnSpc>
                <a:spcPct val="80000"/>
              </a:lnSpc>
            </a:pPr>
            <a:r>
              <a:rPr lang="en-US" sz="4400">
                <a:latin typeface="Times New Roman" pitchFamily="84" charset="0"/>
              </a:rPr>
              <a:t>Blood</a:t>
            </a: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5410200" y="1752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181600" y="4632325"/>
            <a:ext cx="3962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Times New Roman" pitchFamily="84" charset="0"/>
              </a:rPr>
              <a:t>PowerPoint® Lecture Slides prepared by Jason LaPres</a:t>
            </a:r>
          </a:p>
          <a:p>
            <a:pPr algn="ctr"/>
            <a:r>
              <a:rPr lang="en-US" sz="2000" b="1">
                <a:latin typeface="Times New Roman" pitchFamily="84" charset="0"/>
              </a:rPr>
              <a:t>Lone Star College - North Harris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304800" y="6248400"/>
            <a:ext cx="472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66" name="Picture 18" descr="57653Martini5e_ecat"/>
          <p:cNvPicPr>
            <a:picLocks noChangeAspect="1" noChangeArrowheads="1"/>
          </p:cNvPicPr>
          <p:nvPr/>
        </p:nvPicPr>
        <p:blipFill>
          <a:blip r:embed="rId3" cstate="print"/>
          <a:srcRect l="4987" t="1369" r="3223"/>
          <a:stretch>
            <a:fillRect/>
          </a:stretch>
        </p:blipFill>
        <p:spPr bwMode="auto">
          <a:xfrm>
            <a:off x="0" y="0"/>
            <a:ext cx="5289550" cy="6864350"/>
          </a:xfrm>
          <a:prstGeom prst="rect">
            <a:avLst/>
          </a:prstGeom>
          <a:noFill/>
        </p:spPr>
      </p:pic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5176838" y="6413500"/>
            <a:ext cx="39624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>
                <a:latin typeface="Times New Roman" pitchFamily="84" charset="0"/>
              </a:rPr>
              <a:t>Copyright © 2010 Pearson Education,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 to the Cardiovascular System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circulating transport system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pump (the heart)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conducting system (blood vessels)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fluid medium (</a:t>
            </a:r>
            <a:r>
              <a:rPr lang="en-US" b="1">
                <a:solidFill>
                  <a:srgbClr val="000000"/>
                </a:solidFill>
              </a:rPr>
              <a:t>blood</a:t>
            </a:r>
            <a:r>
              <a:rPr lang="en-US">
                <a:solidFill>
                  <a:srgbClr val="000000"/>
                </a:solidFill>
              </a:rPr>
              <a:t>):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Is specialized fluid of connective tissue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Contains cells suspended in a fluid matrix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 to the Cardiovascular System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To transport materials to and from cells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</a:rPr>
              <a:t>O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dirty="0" smtClean="0">
                <a:solidFill>
                  <a:srgbClr val="000000"/>
                </a:solidFill>
              </a:rPr>
              <a:t>CO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endParaRPr lang="en-US" baseline="-25000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Nutrients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Hormones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Immune system components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Waste products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11-1: </a:t>
            </a:r>
            <a:r>
              <a:rPr lang="en-US" sz="4000" dirty="0">
                <a:solidFill>
                  <a:schemeClr val="tx1"/>
                </a:solidFill>
              </a:rPr>
              <a:t>Blood has several important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functions and unique physical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characteristics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Functions of Blood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609600" indent="-609600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Transport of dissolved substances</a:t>
            </a:r>
          </a:p>
          <a:p>
            <a:pPr marL="609600" indent="-609600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Regulation of pH and ions</a:t>
            </a:r>
          </a:p>
          <a:p>
            <a:pPr marL="609600" indent="-609600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Restriction of fluid losses at injury sites</a:t>
            </a:r>
          </a:p>
          <a:p>
            <a:pPr marL="609600" indent="-609600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Defense against toxins and pathogens</a:t>
            </a:r>
          </a:p>
          <a:p>
            <a:pPr marL="609600" indent="-609600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Stabilization of body temperature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Composition of Blood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Whole Blood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Plasma: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Fluid consisting of:</a:t>
            </a:r>
          </a:p>
          <a:p>
            <a:pPr lvl="3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water</a:t>
            </a:r>
          </a:p>
          <a:p>
            <a:pPr lvl="3"/>
            <a:r>
              <a:rPr lang="en-US">
                <a:solidFill>
                  <a:srgbClr val="000000"/>
                </a:solidFill>
              </a:rPr>
              <a:t>dissolved plasma proteins</a:t>
            </a:r>
          </a:p>
          <a:p>
            <a:pPr lvl="3"/>
            <a:r>
              <a:rPr lang="en-US">
                <a:solidFill>
                  <a:srgbClr val="000000"/>
                </a:solidFill>
              </a:rPr>
              <a:t>other solutes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Formed elements: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All cells and solids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763" y="1927225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11-1 </a:t>
            </a:r>
          </a:p>
        </p:txBody>
      </p:sp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Composition of Whole Blood</a:t>
            </a:r>
          </a:p>
        </p:txBody>
      </p:sp>
      <p:grpSp>
        <p:nvGrpSpPr>
          <p:cNvPr id="341004" name="Group 12"/>
          <p:cNvGrpSpPr>
            <a:grpSpLocks/>
          </p:cNvGrpSpPr>
          <p:nvPr/>
        </p:nvGrpSpPr>
        <p:grpSpPr bwMode="auto">
          <a:xfrm>
            <a:off x="1379538" y="1198563"/>
            <a:ext cx="7251700" cy="4914900"/>
            <a:chOff x="869" y="755"/>
            <a:chExt cx="4568" cy="3096"/>
          </a:xfrm>
        </p:grpSpPr>
        <p:pic>
          <p:nvPicPr>
            <p:cNvPr id="340997" name="Picture 5" descr="figure_11_01_labeled"/>
            <p:cNvPicPr>
              <a:picLocks noChangeAspect="1" noChangeArrowheads="1"/>
            </p:cNvPicPr>
            <p:nvPr/>
          </p:nvPicPr>
          <p:blipFill>
            <a:blip r:embed="rId2" cstate="print"/>
            <a:srcRect t="337" b="50473"/>
            <a:stretch>
              <a:fillRect/>
            </a:stretch>
          </p:blipFill>
          <p:spPr bwMode="auto">
            <a:xfrm>
              <a:off x="869" y="755"/>
              <a:ext cx="4568" cy="2771"/>
            </a:xfrm>
            <a:prstGeom prst="rect">
              <a:avLst/>
            </a:prstGeom>
            <a:noFill/>
          </p:spPr>
        </p:pic>
        <p:pic>
          <p:nvPicPr>
            <p:cNvPr id="341003" name="Picture 11" descr="figure_11_01_labeled"/>
            <p:cNvPicPr>
              <a:picLocks noChangeAspect="1" noChangeArrowheads="1"/>
            </p:cNvPicPr>
            <p:nvPr/>
          </p:nvPicPr>
          <p:blipFill>
            <a:blip r:embed="rId3" cstate="print"/>
            <a:srcRect t="37189" r="80331" b="37700"/>
            <a:stretch>
              <a:fillRect/>
            </a:stretch>
          </p:blipFill>
          <p:spPr bwMode="auto">
            <a:xfrm>
              <a:off x="932" y="2565"/>
              <a:ext cx="816" cy="128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75" y="1925638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11-1 </a:t>
            </a:r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Composition of Whole Blood</a:t>
            </a:r>
          </a:p>
        </p:txBody>
      </p:sp>
      <p:grpSp>
        <p:nvGrpSpPr>
          <p:cNvPr id="399366" name="Group 6"/>
          <p:cNvGrpSpPr>
            <a:grpSpLocks/>
          </p:cNvGrpSpPr>
          <p:nvPr/>
        </p:nvGrpSpPr>
        <p:grpSpPr bwMode="auto">
          <a:xfrm>
            <a:off x="784225" y="1200150"/>
            <a:ext cx="7575550" cy="5295900"/>
            <a:chOff x="439" y="816"/>
            <a:chExt cx="4745" cy="3216"/>
          </a:xfrm>
        </p:grpSpPr>
        <p:pic>
          <p:nvPicPr>
            <p:cNvPr id="399364" name="Picture 4" descr="figure_11_01_labeled"/>
            <p:cNvPicPr>
              <a:picLocks noChangeAspect="1" noChangeArrowheads="1"/>
            </p:cNvPicPr>
            <p:nvPr/>
          </p:nvPicPr>
          <p:blipFill>
            <a:blip r:embed="rId2" cstate="print"/>
            <a:srcRect l="19376" t="49921" b="2556"/>
            <a:stretch>
              <a:fillRect/>
            </a:stretch>
          </p:blipFill>
          <p:spPr bwMode="auto">
            <a:xfrm>
              <a:off x="1276" y="1190"/>
              <a:ext cx="3908" cy="2842"/>
            </a:xfrm>
            <a:prstGeom prst="rect">
              <a:avLst/>
            </a:prstGeom>
            <a:noFill/>
          </p:spPr>
        </p:pic>
        <p:pic>
          <p:nvPicPr>
            <p:cNvPr id="399365" name="Picture 5" descr="figure_11_01_labeled"/>
            <p:cNvPicPr>
              <a:picLocks noChangeAspect="1" noChangeArrowheads="1"/>
            </p:cNvPicPr>
            <p:nvPr/>
          </p:nvPicPr>
          <p:blipFill>
            <a:blip r:embed="rId3" cstate="print"/>
            <a:srcRect t="37189" r="80331" b="37700"/>
            <a:stretch>
              <a:fillRect/>
            </a:stretch>
          </p:blipFill>
          <p:spPr bwMode="auto">
            <a:xfrm>
              <a:off x="439" y="816"/>
              <a:ext cx="858" cy="135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Composition of Whole Blood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Three Types of Formed Elements 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Red blood cells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</a:rPr>
              <a:t>(RBCs)</a:t>
            </a:r>
            <a:r>
              <a:rPr lang="en-US">
                <a:solidFill>
                  <a:srgbClr val="000000"/>
                </a:solidFill>
              </a:rPr>
              <a:t> or </a:t>
            </a:r>
            <a:r>
              <a:rPr lang="en-US" b="1">
                <a:solidFill>
                  <a:srgbClr val="000000"/>
                </a:solidFill>
              </a:rPr>
              <a:t>erythrocytes: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Transport oxygen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White blood cells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</a:rPr>
              <a:t>(WBCs)</a:t>
            </a:r>
            <a:r>
              <a:rPr lang="en-US">
                <a:solidFill>
                  <a:srgbClr val="000000"/>
                </a:solidFill>
              </a:rPr>
              <a:t> or </a:t>
            </a:r>
            <a:r>
              <a:rPr lang="en-US" b="1">
                <a:solidFill>
                  <a:srgbClr val="000000"/>
                </a:solidFill>
              </a:rPr>
              <a:t>leukocytes: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Part of the immune system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Platelets:</a:t>
            </a:r>
            <a:endParaRPr lang="en-US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Cell fragments involved in clotting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Composition of Whole Blood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Hemopoiesis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Process of producing formed elements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By myeloid and lymphoid stem cells 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Fractionation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Process of separating whole blood for clinical analysis: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Into plasma and formed elements </a:t>
            </a:r>
          </a:p>
          <a:p>
            <a:pPr lvl="1">
              <a:buFontTx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Composition of Whole Blood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Blood volume (liters) = 7% of body weight (kilograms)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Adult male: 5 to 6 liters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Adult female: 4 to 5 liters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 Collection and Analysis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Three General Characteristics of Blood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38°C (100.4°F) is normal temperature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High viscosity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Slightly alkaline pH (7.35–7.45)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8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11-2: </a:t>
            </a:r>
            <a:r>
              <a:rPr lang="en-US" sz="4000" dirty="0">
                <a:solidFill>
                  <a:schemeClr val="tx1"/>
                </a:solidFill>
              </a:rPr>
              <a:t>Plasma, the fluid portion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of blood, contains significant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quantities of plasma proteins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Composition of Plasma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Makes up 46% to 63% of blood volume</a:t>
            </a:r>
          </a:p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More than 90% of plasma is water</a:t>
            </a:r>
          </a:p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Extracellular fluids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Interstitial fluid (IF) and plasma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Materials plasma and IF exchange across capillary walls: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Water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Ions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Small solutes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Composition of Plasma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Differences between Plasma and IF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Levels of O</a:t>
            </a:r>
            <a:r>
              <a:rPr lang="en-US" baseline="-25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 and </a:t>
            </a:r>
            <a:r>
              <a:rPr lang="en-US" dirty="0" smtClean="0">
                <a:solidFill>
                  <a:srgbClr val="000000"/>
                </a:solidFill>
              </a:rPr>
              <a:t>CO</a:t>
            </a:r>
            <a:r>
              <a:rPr lang="en-US" baseline="-25000" dirty="0" smtClean="0">
                <a:solidFill>
                  <a:srgbClr val="000000"/>
                </a:solidFill>
              </a:rPr>
              <a:t>2 </a:t>
            </a:r>
            <a:r>
              <a:rPr lang="en-US" dirty="0" smtClean="0">
                <a:solidFill>
                  <a:srgbClr val="000000"/>
                </a:solidFill>
              </a:rPr>
              <a:t>(due to respiratory activities inside the cell)</a:t>
            </a:r>
            <a:endParaRPr lang="en-US" dirty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Concentrations and types of dissolved proteins:</a:t>
            </a:r>
          </a:p>
          <a:p>
            <a:pPr marL="1257300" lvl="2" indent="-3429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Plasma proteins do not pass through capillary walls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Plasma Proteins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rgbClr val="000000"/>
                </a:solidFill>
              </a:rPr>
              <a:t>Albumins</a:t>
            </a:r>
            <a:r>
              <a:rPr lang="en-US" sz="2400">
                <a:solidFill>
                  <a:srgbClr val="000000"/>
                </a:solidFill>
              </a:rPr>
              <a:t> (60%)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000000"/>
                </a:solidFill>
              </a:rPr>
              <a:t>Transport substances such as fatty acids, thyroid hormones, and steroid hormones</a:t>
            </a:r>
          </a:p>
          <a:p>
            <a:pPr>
              <a:lnSpc>
                <a:spcPct val="110000"/>
              </a:lnSpc>
            </a:pPr>
            <a:r>
              <a:rPr lang="en-US" sz="2400" b="1">
                <a:solidFill>
                  <a:srgbClr val="000000"/>
                </a:solidFill>
              </a:rPr>
              <a:t>Globulins</a:t>
            </a:r>
            <a:r>
              <a:rPr lang="en-US" sz="2400">
                <a:solidFill>
                  <a:srgbClr val="000000"/>
                </a:solidFill>
              </a:rPr>
              <a:t> (35%) 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000000"/>
                </a:solidFill>
              </a:rPr>
              <a:t>Antibodies, also called immunoglobulins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000000"/>
                </a:solidFill>
              </a:rPr>
              <a:t>Transport globulins (small molecules): hormone-binding proteins, metalloproteins, apolipoproteins (</a:t>
            </a:r>
            <a:r>
              <a:rPr lang="en-US" sz="2000" b="1">
                <a:solidFill>
                  <a:srgbClr val="000000"/>
                </a:solidFill>
              </a:rPr>
              <a:t>lipoproteins</a:t>
            </a:r>
            <a:r>
              <a:rPr lang="en-US" sz="2000">
                <a:solidFill>
                  <a:srgbClr val="000000"/>
                </a:solidFill>
              </a:rPr>
              <a:t>), and steroid-binding proteins</a:t>
            </a:r>
          </a:p>
          <a:p>
            <a:pPr>
              <a:lnSpc>
                <a:spcPct val="110000"/>
              </a:lnSpc>
            </a:pPr>
            <a:r>
              <a:rPr lang="en-US" sz="2400" b="1">
                <a:solidFill>
                  <a:srgbClr val="000000"/>
                </a:solidFill>
              </a:rPr>
              <a:t>Fibrinogen</a:t>
            </a:r>
            <a:r>
              <a:rPr lang="en-US" sz="2400">
                <a:solidFill>
                  <a:srgbClr val="000000"/>
                </a:solidFill>
              </a:rPr>
              <a:t> (4%)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000000"/>
                </a:solidFill>
              </a:rPr>
              <a:t>Molecules that form clots and produce long, insoluble strands of fibrin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Plasma Proteins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Serum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Liquid part of a blood sample: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In which dissolved fibrinogen has converted to solid fibrin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Other Plasma Proteins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1% of plasma: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Changing quantities of specialized plasma proteins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Enzymes and hormones</a:t>
            </a:r>
          </a:p>
          <a:p>
            <a:pPr lvl="1">
              <a:lnSpc>
                <a:spcPct val="150000"/>
              </a:lnSpc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Plasma Proteins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Origins of Plasma Proteins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90% + made in liver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Antibodies made by plasma cells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Peptide hormones made by endocrine organs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11-3: </a:t>
            </a:r>
            <a:r>
              <a:rPr lang="en-US" sz="4000" dirty="0">
                <a:solidFill>
                  <a:schemeClr val="tx1"/>
                </a:solidFill>
              </a:rPr>
              <a:t>Red blood cells, formed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by </a:t>
            </a:r>
            <a:r>
              <a:rPr lang="en-US" sz="4000" dirty="0" err="1">
                <a:solidFill>
                  <a:schemeClr val="tx1"/>
                </a:solidFill>
              </a:rPr>
              <a:t>erythropoiesis</a:t>
            </a:r>
            <a:r>
              <a:rPr lang="en-US" sz="4000" dirty="0">
                <a:solidFill>
                  <a:schemeClr val="tx1"/>
                </a:solidFill>
              </a:rPr>
              <a:t>, contain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hemoglobin that can be recycled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Blood Cells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Red blood cells (RBCs) make up 99.9% of blood’s formed elements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Hemoglobin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The red pigment that gives whole blood its color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Binds and transports oxygen and carbon dioxide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Abundance of RBCs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Red blood cell count</a:t>
            </a:r>
            <a:r>
              <a:rPr lang="en-US" sz="2400">
                <a:solidFill>
                  <a:srgbClr val="000000"/>
                </a:solidFill>
              </a:rPr>
              <a:t>: the number of RBCs in 1 microliter of whole blood 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Male: 4.5–6.3 million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Female: 4.2–5.5 million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Hematocrit </a:t>
            </a:r>
            <a:r>
              <a:rPr lang="en-US" sz="2400">
                <a:solidFill>
                  <a:srgbClr val="000000"/>
                </a:solidFill>
              </a:rPr>
              <a:t>(packed cell volume, PCV): percentage of RBCs in centrifuged whole blood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Male: 40–54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Female: 37–47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RBCs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5613" y="1371600"/>
            <a:ext cx="8226425" cy="4953000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Small and highly specialized discs</a:t>
            </a:r>
          </a:p>
          <a:p>
            <a:pPr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Thin in middle and thicker at edge</a:t>
            </a:r>
          </a:p>
          <a:p>
            <a:pPr lvl="1"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Importance of RBC shape and size:</a:t>
            </a:r>
          </a:p>
          <a:p>
            <a:pPr lvl="2"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High surface-to-volume ratio:</a:t>
            </a:r>
          </a:p>
          <a:p>
            <a:pPr lvl="3"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Quickly absorbs and releases oxygen</a:t>
            </a:r>
          </a:p>
          <a:p>
            <a:pPr lvl="2">
              <a:lnSpc>
                <a:spcPct val="115000"/>
              </a:lnSpc>
            </a:pPr>
            <a:r>
              <a:rPr lang="en-US">
                <a:solidFill>
                  <a:srgbClr val="000000"/>
                </a:solidFill>
              </a:rPr>
              <a:t>Discs bend and flex entering small capillaries</a:t>
            </a:r>
          </a:p>
        </p:txBody>
      </p:sp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7772400" y="6443663"/>
            <a:ext cx="10366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19–2d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Blood Cells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229600" cy="4525962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11-2</a:t>
            </a:r>
          </a:p>
        </p:txBody>
      </p:sp>
      <p:pic>
        <p:nvPicPr>
          <p:cNvPr id="342022" name="Picture 6" descr="figure_11_02_labeled"/>
          <p:cNvPicPr>
            <a:picLocks noChangeAspect="1" noChangeArrowheads="1"/>
          </p:cNvPicPr>
          <p:nvPr/>
        </p:nvPicPr>
        <p:blipFill>
          <a:blip r:embed="rId2" cstate="print"/>
          <a:srcRect b="2516"/>
          <a:stretch>
            <a:fillRect/>
          </a:stretch>
        </p:blipFill>
        <p:spPr bwMode="auto">
          <a:xfrm>
            <a:off x="2025650" y="1235075"/>
            <a:ext cx="5626100" cy="493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Hemoglobin Structure and Function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Hemoglobin (Hb)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Protein molecule that transports respiratory gases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Normal hemoglobin (adult male):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14–18 g/dL whole blood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Normal hemoglobin (adult female):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12–16 g/dL whole blood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Hemoglobin Structure and Function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Hemoglobin Structure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Complex quaternary structure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Four globular protein subunits: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Each with one molecule of </a:t>
            </a:r>
            <a:r>
              <a:rPr lang="en-US" sz="2000" b="1">
                <a:solidFill>
                  <a:srgbClr val="000000"/>
                </a:solidFill>
              </a:rPr>
              <a:t>heme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Each heme contains one iron ion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Iron ions: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Associate easily with oxygen (</a:t>
            </a:r>
            <a:r>
              <a:rPr lang="en-US" sz="2000" b="1">
                <a:solidFill>
                  <a:srgbClr val="000000"/>
                </a:solidFill>
              </a:rPr>
              <a:t>oxyhemoglobin</a:t>
            </a:r>
            <a:r>
              <a:rPr lang="en-US" sz="2000">
                <a:solidFill>
                  <a:srgbClr val="000000"/>
                </a:solidFill>
              </a:rPr>
              <a:t>) </a:t>
            </a:r>
          </a:p>
          <a:p>
            <a:pPr lvl="4"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OR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Dissociate easily from oxygen (</a:t>
            </a:r>
            <a:r>
              <a:rPr lang="en-US" sz="2000" b="1">
                <a:solidFill>
                  <a:srgbClr val="000000"/>
                </a:solidFill>
              </a:rPr>
              <a:t>deoxyhemoglobin</a:t>
            </a:r>
            <a:r>
              <a:rPr lang="en-US" sz="2000">
                <a:solidFill>
                  <a:srgbClr val="000000"/>
                </a:solidFill>
              </a:rPr>
              <a:t>)  </a:t>
            </a:r>
          </a:p>
        </p:txBody>
      </p:sp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7772400" y="6443663"/>
            <a:ext cx="950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19–3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Hemoglobin Structure and Function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Lack nuclei, mitochondria, and ribosomes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Means no repair and </a:t>
            </a:r>
            <a:r>
              <a:rPr lang="en-US" i="1">
                <a:solidFill>
                  <a:srgbClr val="000000"/>
                </a:solidFill>
              </a:rPr>
              <a:t>anaerobic</a:t>
            </a:r>
            <a:r>
              <a:rPr lang="en-US">
                <a:solidFill>
                  <a:srgbClr val="000000"/>
                </a:solidFill>
              </a:rPr>
              <a:t> metabolism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Live about 120 days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Hemoglobin Structure and Function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Hemoglobin Function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Carries oxygen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With low oxygen (peripheral capillaries):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Hemoglobin releases oxygen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Binds carbon dioxide and carries it to the lungs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Abnormal Hemoglobin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endParaRPr lang="en-US" sz="2000"/>
          </a:p>
          <a:p>
            <a:pPr algn="ctr">
              <a:lnSpc>
                <a:spcPct val="90000"/>
              </a:lnSpc>
              <a:buFontTx/>
              <a:buNone/>
            </a:pPr>
            <a:endParaRPr lang="en-US" sz="20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11-3</a:t>
            </a:r>
          </a:p>
        </p:txBody>
      </p:sp>
      <p:pic>
        <p:nvPicPr>
          <p:cNvPr id="344069" name="Picture 5" descr="figure_11_03_labeled"/>
          <p:cNvPicPr>
            <a:picLocks noChangeAspect="1" noChangeArrowheads="1"/>
          </p:cNvPicPr>
          <p:nvPr/>
        </p:nvPicPr>
        <p:blipFill>
          <a:blip r:embed="rId2" cstate="print"/>
          <a:srcRect b="4846"/>
          <a:stretch>
            <a:fillRect/>
          </a:stretch>
        </p:blipFill>
        <p:spPr bwMode="auto">
          <a:xfrm>
            <a:off x="623888" y="1666875"/>
            <a:ext cx="789622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RBC Life Span and Circulation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RBC Formation and Turnover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1% of circulating RBCs wear out per day: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About 3 million RBCs per second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Macrophages of liver, spleen, and bone marrow: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Monitor RBCs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Engulf RBCs before membranes rupture (</a:t>
            </a:r>
            <a:r>
              <a:rPr lang="en-US" sz="2000" b="1">
                <a:solidFill>
                  <a:srgbClr val="000000"/>
                </a:solidFill>
              </a:rPr>
              <a:t>hemolyze</a:t>
            </a:r>
            <a:r>
              <a:rPr lang="en-US" sz="2000">
                <a:solidFill>
                  <a:srgbClr val="00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RBC Life Span and Circulation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Hemoglobin Recycling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Phagocytes break hemoglobin into components: </a:t>
            </a:r>
          </a:p>
          <a:p>
            <a:pPr lvl="2">
              <a:lnSpc>
                <a:spcPct val="125000"/>
              </a:lnSpc>
            </a:pPr>
            <a:r>
              <a:rPr lang="en-US" sz="1800">
                <a:solidFill>
                  <a:srgbClr val="000000"/>
                </a:solidFill>
              </a:rPr>
              <a:t>Globular proteins to amino acids</a:t>
            </a:r>
          </a:p>
          <a:p>
            <a:pPr lvl="2">
              <a:lnSpc>
                <a:spcPct val="125000"/>
              </a:lnSpc>
            </a:pPr>
            <a:r>
              <a:rPr lang="en-US" sz="1800">
                <a:solidFill>
                  <a:srgbClr val="000000"/>
                </a:solidFill>
              </a:rPr>
              <a:t>Heme to </a:t>
            </a:r>
            <a:r>
              <a:rPr lang="en-US" sz="1800" b="1">
                <a:solidFill>
                  <a:srgbClr val="000000"/>
                </a:solidFill>
              </a:rPr>
              <a:t>biliverdin</a:t>
            </a:r>
            <a:r>
              <a:rPr lang="en-US" sz="1800">
                <a:solidFill>
                  <a:srgbClr val="000000"/>
                </a:solidFill>
              </a:rPr>
              <a:t> </a:t>
            </a:r>
          </a:p>
          <a:p>
            <a:pPr lvl="2">
              <a:lnSpc>
                <a:spcPct val="125000"/>
              </a:lnSpc>
            </a:pPr>
            <a:r>
              <a:rPr lang="en-US" sz="1800">
                <a:solidFill>
                  <a:srgbClr val="000000"/>
                </a:solidFill>
              </a:rPr>
              <a:t>Iron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Hemoglobinuria:</a:t>
            </a:r>
          </a:p>
          <a:p>
            <a:pPr lvl="2">
              <a:lnSpc>
                <a:spcPct val="125000"/>
              </a:lnSpc>
            </a:pPr>
            <a:r>
              <a:rPr lang="en-US" sz="1800">
                <a:solidFill>
                  <a:srgbClr val="000000"/>
                </a:solidFill>
              </a:rPr>
              <a:t>Hemoglobin breakdown products in urine due to excess hemolysis in bloodstream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Hematuria:</a:t>
            </a:r>
          </a:p>
          <a:p>
            <a:pPr lvl="2">
              <a:lnSpc>
                <a:spcPct val="125000"/>
              </a:lnSpc>
            </a:pPr>
            <a:r>
              <a:rPr lang="en-US" sz="1800">
                <a:solidFill>
                  <a:srgbClr val="000000"/>
                </a:solidFill>
              </a:rPr>
              <a:t>Whole red blood cells in urine due to kidney or tissue damage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RBC Life Span and Circulation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Iron Recycling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Iron removed from heme leaving biliverdin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To transport proteins (</a:t>
            </a:r>
            <a:r>
              <a:rPr lang="en-US" b="1">
                <a:solidFill>
                  <a:srgbClr val="000000"/>
                </a:solidFill>
              </a:rPr>
              <a:t>transferrin</a:t>
            </a:r>
            <a:r>
              <a:rPr lang="en-US">
                <a:solidFill>
                  <a:srgbClr val="000000"/>
                </a:solidFill>
              </a:rPr>
              <a:t>)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To storage proteins (</a:t>
            </a:r>
            <a:r>
              <a:rPr lang="en-US" b="1">
                <a:solidFill>
                  <a:srgbClr val="000000"/>
                </a:solidFill>
              </a:rPr>
              <a:t>ferritin</a:t>
            </a:r>
            <a:r>
              <a:rPr lang="en-US">
                <a:solidFill>
                  <a:srgbClr val="000000"/>
                </a:solidFill>
              </a:rPr>
              <a:t> and </a:t>
            </a:r>
            <a:r>
              <a:rPr lang="en-US" b="1">
                <a:solidFill>
                  <a:srgbClr val="000000"/>
                </a:solidFill>
              </a:rPr>
              <a:t>hemosiderin</a:t>
            </a:r>
            <a:r>
              <a:rPr lang="en-US">
                <a:solidFill>
                  <a:srgbClr val="00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3" name="Picture 5" descr="figure_11_04_0_labeled"/>
          <p:cNvPicPr>
            <a:picLocks noChangeAspect="1" noChangeArrowheads="1"/>
          </p:cNvPicPr>
          <p:nvPr/>
        </p:nvPicPr>
        <p:blipFill>
          <a:blip r:embed="rId2" cstate="print"/>
          <a:srcRect b="2556"/>
          <a:stretch>
            <a:fillRect/>
          </a:stretch>
        </p:blipFill>
        <p:spPr bwMode="auto">
          <a:xfrm>
            <a:off x="1211263" y="98425"/>
            <a:ext cx="6797675" cy="5997575"/>
          </a:xfrm>
          <a:prstGeom prst="rect">
            <a:avLst/>
          </a:prstGeom>
          <a:noFill/>
        </p:spPr>
      </p:pic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11-4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RBC Formation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RBC Production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Erythropoiesis: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Occurs only in </a:t>
            </a:r>
            <a:r>
              <a:rPr lang="en-US" sz="2000" b="1">
                <a:solidFill>
                  <a:srgbClr val="000000"/>
                </a:solidFill>
              </a:rPr>
              <a:t>myeloid tissue </a:t>
            </a:r>
            <a:r>
              <a:rPr lang="en-US" sz="2000">
                <a:solidFill>
                  <a:srgbClr val="000000"/>
                </a:solidFill>
              </a:rPr>
              <a:t>(red bone marrow) in adults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Stem cells mature to become RBCs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Hemocytoblasts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Stem cells in myeloid tissue divide to produce:</a:t>
            </a:r>
          </a:p>
          <a:p>
            <a:pPr lvl="2">
              <a:lnSpc>
                <a:spcPct val="150000"/>
              </a:lnSpc>
            </a:pPr>
            <a:r>
              <a:rPr lang="en-US" sz="2000" b="1">
                <a:solidFill>
                  <a:srgbClr val="000000"/>
                </a:solidFill>
              </a:rPr>
              <a:t>Myeloid stem cells</a:t>
            </a:r>
            <a:r>
              <a:rPr lang="en-US" sz="2000">
                <a:solidFill>
                  <a:srgbClr val="000000"/>
                </a:solidFill>
              </a:rPr>
              <a:t>: become RBCs, some WBCs </a:t>
            </a:r>
          </a:p>
          <a:p>
            <a:pPr lvl="2">
              <a:lnSpc>
                <a:spcPct val="150000"/>
              </a:lnSpc>
            </a:pPr>
            <a:r>
              <a:rPr lang="en-US" sz="2000" b="1">
                <a:solidFill>
                  <a:srgbClr val="000000"/>
                </a:solidFill>
              </a:rPr>
              <a:t>Lymphoid stem cells</a:t>
            </a:r>
            <a:r>
              <a:rPr lang="en-US" sz="2000">
                <a:solidFill>
                  <a:srgbClr val="000000"/>
                </a:solidFill>
              </a:rPr>
              <a:t>: become lymphocytes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11-5</a:t>
            </a:r>
          </a:p>
        </p:txBody>
      </p:sp>
      <p:pic>
        <p:nvPicPr>
          <p:cNvPr id="347141" name="Picture 5" descr="figure_11_05_0_labeled"/>
          <p:cNvPicPr>
            <a:picLocks noChangeAspect="1" noChangeArrowheads="1"/>
          </p:cNvPicPr>
          <p:nvPr/>
        </p:nvPicPr>
        <p:blipFill>
          <a:blip r:embed="rId2" cstate="print"/>
          <a:srcRect t="417" b="2556"/>
          <a:stretch>
            <a:fillRect/>
          </a:stretch>
        </p:blipFill>
        <p:spPr bwMode="auto">
          <a:xfrm>
            <a:off x="1598613" y="114300"/>
            <a:ext cx="6175375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Blood Cells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Regulation of Erythropoiesis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Building red blood cells requires: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Amino acids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Iron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Vitamins B</a:t>
            </a:r>
            <a:r>
              <a:rPr lang="en-US" sz="2000" baseline="-25000">
                <a:solidFill>
                  <a:srgbClr val="000000"/>
                </a:solidFill>
              </a:rPr>
              <a:t>12</a:t>
            </a:r>
            <a:r>
              <a:rPr lang="en-US" sz="2000">
                <a:solidFill>
                  <a:srgbClr val="000000"/>
                </a:solidFill>
              </a:rPr>
              <a:t>, B</a:t>
            </a:r>
            <a:r>
              <a:rPr lang="en-US" sz="2000" baseline="-25000">
                <a:solidFill>
                  <a:srgbClr val="000000"/>
                </a:solidFill>
              </a:rPr>
              <a:t>6</a:t>
            </a:r>
            <a:r>
              <a:rPr lang="en-US" sz="2000">
                <a:solidFill>
                  <a:srgbClr val="000000"/>
                </a:solidFill>
              </a:rPr>
              <a:t>, and folic acid:</a:t>
            </a:r>
          </a:p>
          <a:p>
            <a:pPr lvl="3">
              <a:lnSpc>
                <a:spcPct val="135000"/>
              </a:lnSpc>
            </a:pPr>
            <a:r>
              <a:rPr lang="en-US">
                <a:solidFill>
                  <a:srgbClr val="000000"/>
                </a:solidFill>
              </a:rPr>
              <a:t>pernicious anemia:</a:t>
            </a:r>
          </a:p>
          <a:p>
            <a:pPr lvl="4">
              <a:lnSpc>
                <a:spcPct val="135000"/>
              </a:lnSpc>
            </a:pPr>
            <a:r>
              <a:rPr lang="en-US" sz="1800">
                <a:solidFill>
                  <a:srgbClr val="000000"/>
                </a:solidFill>
              </a:rPr>
              <a:t>low RBC production </a:t>
            </a:r>
          </a:p>
          <a:p>
            <a:pPr lvl="4">
              <a:lnSpc>
                <a:spcPct val="135000"/>
              </a:lnSpc>
            </a:pPr>
            <a:r>
              <a:rPr lang="en-US" sz="1800">
                <a:solidFill>
                  <a:srgbClr val="000000"/>
                </a:solidFill>
              </a:rPr>
              <a:t>due to unavailability of vitamin B</a:t>
            </a:r>
            <a:r>
              <a:rPr lang="en-US" sz="1800" baseline="-25000">
                <a:solidFill>
                  <a:srgbClr val="000000"/>
                </a:solidFill>
              </a:rPr>
              <a:t>12</a:t>
            </a:r>
            <a:r>
              <a:rPr lang="en-US" sz="1800">
                <a:solidFill>
                  <a:srgbClr val="000000"/>
                </a:solidFill>
              </a:rPr>
              <a:t>  </a:t>
            </a:r>
          </a:p>
          <a:p>
            <a:pPr lvl="4">
              <a:lnSpc>
                <a:spcPct val="135000"/>
              </a:lnSpc>
              <a:buFontTx/>
              <a:buNone/>
            </a:pPr>
            <a:endParaRPr 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Blood Cells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Stimulating Hormones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Erythropoietin (EPO):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Also called </a:t>
            </a:r>
            <a:r>
              <a:rPr lang="en-US" b="1">
                <a:solidFill>
                  <a:srgbClr val="000000"/>
                </a:solidFill>
              </a:rPr>
              <a:t>erythropoiesis-stimulating hormone</a:t>
            </a:r>
            <a:endParaRPr lang="en-US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Secreted when oxygen in peripheral tissues is low (</a:t>
            </a:r>
            <a:r>
              <a:rPr lang="en-US" b="1">
                <a:solidFill>
                  <a:srgbClr val="000000"/>
                </a:solidFill>
              </a:rPr>
              <a:t>hypoxia</a:t>
            </a:r>
            <a:r>
              <a:rPr lang="en-US">
                <a:solidFill>
                  <a:srgbClr val="000000"/>
                </a:solidFill>
              </a:rPr>
              <a:t>)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Due to disease or high altitude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Erythropoiesis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11-6</a:t>
            </a:r>
          </a:p>
        </p:txBody>
      </p:sp>
      <p:pic>
        <p:nvPicPr>
          <p:cNvPr id="389124" name="Picture 4" descr="figure_11_06_labeled"/>
          <p:cNvPicPr>
            <a:picLocks noChangeAspect="1" noChangeArrowheads="1"/>
          </p:cNvPicPr>
          <p:nvPr/>
        </p:nvPicPr>
        <p:blipFill>
          <a:blip r:embed="rId2" cstate="print"/>
          <a:srcRect b="2556"/>
          <a:stretch>
            <a:fillRect/>
          </a:stretch>
        </p:blipFill>
        <p:spPr bwMode="auto">
          <a:xfrm>
            <a:off x="2286000" y="1236663"/>
            <a:ext cx="4648200" cy="443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9" name="Picture 7" descr="table_11_01"/>
          <p:cNvPicPr>
            <a:picLocks noChangeAspect="1" noChangeArrowheads="1"/>
          </p:cNvPicPr>
          <p:nvPr/>
        </p:nvPicPr>
        <p:blipFill>
          <a:blip r:embed="rId2" cstate="print"/>
          <a:srcRect b="5231"/>
          <a:stretch>
            <a:fillRect/>
          </a:stretch>
        </p:blipFill>
        <p:spPr bwMode="auto">
          <a:xfrm>
            <a:off x="296863" y="1471613"/>
            <a:ext cx="8548687" cy="3709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11-4: </a:t>
            </a:r>
            <a:r>
              <a:rPr lang="en-US" sz="4000" dirty="0">
                <a:solidFill>
                  <a:schemeClr val="tx1"/>
                </a:solidFill>
              </a:rPr>
              <a:t>The ABO blood types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and </a:t>
            </a:r>
            <a:r>
              <a:rPr lang="en-US" sz="4000" dirty="0" err="1">
                <a:solidFill>
                  <a:schemeClr val="tx1"/>
                </a:solidFill>
              </a:rPr>
              <a:t>Rh</a:t>
            </a:r>
            <a:r>
              <a:rPr lang="en-US" sz="4000" dirty="0">
                <a:solidFill>
                  <a:schemeClr val="tx1"/>
                </a:solidFill>
              </a:rPr>
              <a:t> system are based on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antigen</a:t>
            </a:r>
            <a:r>
              <a:rPr lang="en-US" sz="4000" dirty="0">
                <a:solidFill>
                  <a:schemeClr val="tx1"/>
                </a:solidFill>
                <a:cs typeface="Arial" charset="0"/>
              </a:rPr>
              <a:t>–</a:t>
            </a:r>
            <a:r>
              <a:rPr lang="en-US" sz="4000" dirty="0">
                <a:solidFill>
                  <a:schemeClr val="tx1"/>
                </a:solidFill>
              </a:rPr>
              <a:t>antibody responses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 Typing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0000"/>
                </a:solidFill>
              </a:rPr>
              <a:t>C</a:t>
            </a:r>
            <a:r>
              <a:rPr lang="en-US" sz="2800" dirty="0" smtClean="0">
                <a:solidFill>
                  <a:srgbClr val="000000"/>
                </a:solidFill>
              </a:rPr>
              <a:t>ell </a:t>
            </a:r>
            <a:r>
              <a:rPr lang="en-US" sz="2800" dirty="0">
                <a:solidFill>
                  <a:srgbClr val="000000"/>
                </a:solidFill>
              </a:rPr>
              <a:t>surface </a:t>
            </a:r>
            <a:r>
              <a:rPr lang="en-US" sz="2800" dirty="0" smtClean="0">
                <a:solidFill>
                  <a:srgbClr val="000000"/>
                </a:solidFill>
              </a:rPr>
              <a:t>proteins </a:t>
            </a:r>
            <a:r>
              <a:rPr lang="en-US" sz="2800" dirty="0">
                <a:solidFill>
                  <a:srgbClr val="000000"/>
                </a:solidFill>
              </a:rPr>
              <a:t>identify cells to immune system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</a:rPr>
              <a:t>Normal cells are ignored and foreign cells attacked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</a:rPr>
              <a:t>Blood types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Are genetically determined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By presence or absence of RBC surface antigens </a:t>
            </a:r>
            <a:r>
              <a:rPr lang="en-US" sz="2400" b="1" dirty="0">
                <a:solidFill>
                  <a:srgbClr val="000000"/>
                </a:solidFill>
              </a:rPr>
              <a:t>A, B, </a:t>
            </a:r>
            <a:r>
              <a:rPr lang="en-US" sz="2400" b="1" dirty="0" err="1">
                <a:solidFill>
                  <a:srgbClr val="000000"/>
                </a:solidFill>
              </a:rPr>
              <a:t>Rh</a:t>
            </a:r>
            <a:r>
              <a:rPr lang="en-US" sz="2400" b="1" dirty="0">
                <a:solidFill>
                  <a:srgbClr val="000000"/>
                </a:solidFill>
              </a:rPr>
              <a:t> (or D)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Blood Types and Cross-Reactions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11-7a</a:t>
            </a:r>
          </a:p>
        </p:txBody>
      </p:sp>
      <p:pic>
        <p:nvPicPr>
          <p:cNvPr id="349194" name="Picture 10" descr="figure_11_07a_labeled"/>
          <p:cNvPicPr>
            <a:picLocks noChangeAspect="1" noChangeArrowheads="1"/>
          </p:cNvPicPr>
          <p:nvPr/>
        </p:nvPicPr>
        <p:blipFill>
          <a:blip r:embed="rId2" cstate="print"/>
          <a:srcRect b="5156"/>
          <a:stretch>
            <a:fillRect/>
          </a:stretch>
        </p:blipFill>
        <p:spPr bwMode="auto">
          <a:xfrm>
            <a:off x="169863" y="1717675"/>
            <a:ext cx="8801100" cy="3387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Blood Types and Cross-Reactions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11-7b </a:t>
            </a:r>
            <a:endParaRPr lang="en-US" sz="2400"/>
          </a:p>
        </p:txBody>
      </p:sp>
      <p:pic>
        <p:nvPicPr>
          <p:cNvPr id="352262" name="Picture 6" descr="figure_11_07b_labeled"/>
          <p:cNvPicPr>
            <a:picLocks noChangeAspect="1" noChangeArrowheads="1"/>
          </p:cNvPicPr>
          <p:nvPr/>
        </p:nvPicPr>
        <p:blipFill>
          <a:blip r:embed="rId2" cstate="print"/>
          <a:srcRect b="11752"/>
          <a:stretch>
            <a:fillRect/>
          </a:stretch>
        </p:blipFill>
        <p:spPr bwMode="auto">
          <a:xfrm>
            <a:off x="296863" y="1905000"/>
            <a:ext cx="8548687" cy="281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 Typing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Rh Factor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Also called D antigen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Either Rh positive (Rh</a:t>
            </a:r>
            <a:r>
              <a:rPr lang="en-US" baseline="40000">
                <a:solidFill>
                  <a:srgbClr val="000000"/>
                </a:solidFill>
              </a:rPr>
              <a:t>+</a:t>
            </a:r>
            <a:r>
              <a:rPr lang="en-US">
                <a:solidFill>
                  <a:srgbClr val="000000"/>
                </a:solidFill>
              </a:rPr>
              <a:t>) or Rh negative (Rh</a:t>
            </a:r>
            <a:r>
              <a:rPr lang="en-US" baseline="40000">
                <a:solidFill>
                  <a:srgbClr val="000000"/>
                </a:solidFill>
                <a:sym typeface="Symbol" pitchFamily="48" charset="2"/>
              </a:rPr>
              <a:t></a:t>
            </a:r>
            <a:r>
              <a:rPr lang="en-US">
                <a:solidFill>
                  <a:srgbClr val="000000"/>
                </a:solidFill>
              </a:rPr>
              <a:t>):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Only </a:t>
            </a:r>
            <a:r>
              <a:rPr lang="en-US" b="1">
                <a:solidFill>
                  <a:srgbClr val="000000"/>
                </a:solidFill>
              </a:rPr>
              <a:t>sensitized</a:t>
            </a:r>
            <a:r>
              <a:rPr lang="en-US">
                <a:solidFill>
                  <a:srgbClr val="000000"/>
                </a:solidFill>
              </a:rPr>
              <a:t> Rh</a:t>
            </a:r>
            <a:r>
              <a:rPr lang="en-US" baseline="40000">
                <a:solidFill>
                  <a:srgbClr val="000000"/>
                </a:solidFill>
                <a:sym typeface="Symbol" pitchFamily="48" charset="2"/>
              </a:rPr>
              <a:t></a:t>
            </a:r>
            <a:r>
              <a:rPr lang="en-US">
                <a:solidFill>
                  <a:srgbClr val="000000"/>
                </a:solidFill>
              </a:rPr>
              <a:t> blood has anti-Rh antibodies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9" name="Picture 7" descr="table_11_02"/>
          <p:cNvPicPr>
            <a:picLocks noChangeAspect="1" noChangeArrowheads="1"/>
          </p:cNvPicPr>
          <p:nvPr/>
        </p:nvPicPr>
        <p:blipFill>
          <a:blip r:embed="rId2" cstate="print"/>
          <a:srcRect b="2556"/>
          <a:stretch>
            <a:fillRect/>
          </a:stretch>
        </p:blipFill>
        <p:spPr bwMode="auto">
          <a:xfrm>
            <a:off x="1631950" y="168275"/>
            <a:ext cx="5880100" cy="6232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6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11-5: </a:t>
            </a:r>
            <a:r>
              <a:rPr lang="en-US" sz="4000" dirty="0">
                <a:solidFill>
                  <a:schemeClr val="tx1"/>
                </a:solidFill>
              </a:rPr>
              <a:t>The various types of white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blood cells contribute to the body’s defenses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Blood Cells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Also called leukocytes 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Do not have hemoglobin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Have nuclei and other organelles 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WBC functions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Defend against pathogens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Remove toxins and wastes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Attack abnormal cells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WBC Circulation and Movement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Most WBCs </a:t>
            </a:r>
            <a:r>
              <a:rPr lang="en-US" dirty="0" smtClean="0">
                <a:solidFill>
                  <a:srgbClr val="000000"/>
                </a:solidFill>
              </a:rPr>
              <a:t>found in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Connective tissue proper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Lymphoid system organs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Small numbers in blood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5000 to 10,000 per </a:t>
            </a:r>
            <a:r>
              <a:rPr lang="en-US" dirty="0" err="1">
                <a:solidFill>
                  <a:srgbClr val="000000"/>
                </a:solidFill>
              </a:rPr>
              <a:t>microliter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WBC Circulation and Movement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Characteristics of circulating WBCs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Can migrate out of bloodstream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Have amoeboid movement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Attracted to chemical stimuli (</a:t>
            </a:r>
            <a:r>
              <a:rPr lang="en-US" sz="2400" b="1">
                <a:solidFill>
                  <a:srgbClr val="000000"/>
                </a:solidFill>
              </a:rPr>
              <a:t>positive chemotaxis</a:t>
            </a:r>
            <a:r>
              <a:rPr lang="en-US" sz="2400">
                <a:solidFill>
                  <a:srgbClr val="00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Some are phagocytic: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Neutrophils, eosinophils, and monocytes</a:t>
            </a:r>
          </a:p>
          <a:p>
            <a:pPr lvl="1">
              <a:lnSpc>
                <a:spcPct val="150000"/>
              </a:lnSpc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Blood Cells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Types of WBCs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Neutrophils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Eosinophils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Basophils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Monocytes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Lymphocytes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11-8</a:t>
            </a:r>
          </a:p>
        </p:txBody>
      </p:sp>
      <p:grpSp>
        <p:nvGrpSpPr>
          <p:cNvPr id="355338" name="Group 10"/>
          <p:cNvGrpSpPr>
            <a:grpSpLocks/>
          </p:cNvGrpSpPr>
          <p:nvPr/>
        </p:nvGrpSpPr>
        <p:grpSpPr bwMode="auto">
          <a:xfrm>
            <a:off x="457200" y="2160588"/>
            <a:ext cx="8229600" cy="2411412"/>
            <a:chOff x="579" y="1318"/>
            <a:chExt cx="4749" cy="1392"/>
          </a:xfrm>
        </p:grpSpPr>
        <p:pic>
          <p:nvPicPr>
            <p:cNvPr id="355336" name="Picture 8" descr="figure_11_08a-c_labeled"/>
            <p:cNvPicPr>
              <a:picLocks noChangeAspect="1" noChangeArrowheads="1"/>
            </p:cNvPicPr>
            <p:nvPr/>
          </p:nvPicPr>
          <p:blipFill>
            <a:blip r:embed="rId2" cstate="print"/>
            <a:srcRect b="51384"/>
            <a:stretch>
              <a:fillRect/>
            </a:stretch>
          </p:blipFill>
          <p:spPr bwMode="auto">
            <a:xfrm>
              <a:off x="579" y="1344"/>
              <a:ext cx="3117" cy="1366"/>
            </a:xfrm>
            <a:prstGeom prst="rect">
              <a:avLst/>
            </a:prstGeom>
            <a:noFill/>
          </p:spPr>
        </p:pic>
        <p:pic>
          <p:nvPicPr>
            <p:cNvPr id="355337" name="Picture 9" descr="figure_11_08a-c_labeled"/>
            <p:cNvPicPr>
              <a:picLocks noChangeAspect="1" noChangeArrowheads="1"/>
            </p:cNvPicPr>
            <p:nvPr/>
          </p:nvPicPr>
          <p:blipFill>
            <a:blip r:embed="rId2" cstate="print"/>
            <a:srcRect l="52338" t="48611" b="2499"/>
            <a:stretch>
              <a:fillRect/>
            </a:stretch>
          </p:blipFill>
          <p:spPr bwMode="auto">
            <a:xfrm>
              <a:off x="3842" y="1318"/>
              <a:ext cx="1486" cy="1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11-8</a:t>
            </a:r>
          </a:p>
        </p:txBody>
      </p:sp>
      <p:pic>
        <p:nvPicPr>
          <p:cNvPr id="368647" name="Picture 7" descr="figure_11_08de_labeled"/>
          <p:cNvPicPr>
            <a:picLocks noChangeAspect="1" noChangeArrowheads="1"/>
          </p:cNvPicPr>
          <p:nvPr/>
        </p:nvPicPr>
        <p:blipFill>
          <a:blip r:embed="rId2" cstate="print"/>
          <a:srcRect b="4086"/>
          <a:stretch>
            <a:fillRect/>
          </a:stretch>
        </p:blipFill>
        <p:spPr bwMode="auto">
          <a:xfrm>
            <a:off x="601663" y="1603375"/>
            <a:ext cx="7939087" cy="350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Neutrophils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Also called </a:t>
            </a:r>
            <a:r>
              <a:rPr lang="en-US" b="1">
                <a:solidFill>
                  <a:srgbClr val="000000"/>
                </a:solidFill>
              </a:rPr>
              <a:t>polymorphonuclear leukocytes</a:t>
            </a:r>
            <a:r>
              <a:rPr lang="en-US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50% to 70% of circulating WBCs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Pale cytoplasm granules with: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Lysosomal enzymes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Bactericides (hydrogen peroxide and superoxide)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sz="2800">
                <a:solidFill>
                  <a:srgbClr val="000000"/>
                </a:solidFill>
              </a:rPr>
              <a:t>Eosinophils </a:t>
            </a: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Also called </a:t>
            </a:r>
            <a:r>
              <a:rPr lang="en-US" sz="2400" b="1">
                <a:solidFill>
                  <a:srgbClr val="000000"/>
                </a:solidFill>
              </a:rPr>
              <a:t>acidophils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2% to 4% of circulating WBCs</a:t>
            </a: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Attack large parasites</a:t>
            </a: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Excrete toxic compounds:</a:t>
            </a:r>
          </a:p>
          <a:p>
            <a:pPr lvl="2">
              <a:lnSpc>
                <a:spcPct val="115000"/>
              </a:lnSpc>
            </a:pPr>
            <a:r>
              <a:rPr lang="en-US" sz="2000">
                <a:solidFill>
                  <a:srgbClr val="000000"/>
                </a:solidFill>
              </a:rPr>
              <a:t>Nitric oxide</a:t>
            </a:r>
          </a:p>
          <a:p>
            <a:pPr lvl="2">
              <a:lnSpc>
                <a:spcPct val="115000"/>
              </a:lnSpc>
            </a:pPr>
            <a:r>
              <a:rPr lang="en-US" sz="2000">
                <a:solidFill>
                  <a:srgbClr val="000000"/>
                </a:solidFill>
              </a:rPr>
              <a:t>Cytotoxic enzymes</a:t>
            </a: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Are sensitive to allergens </a:t>
            </a:r>
          </a:p>
          <a:p>
            <a:pPr lvl="1">
              <a:lnSpc>
                <a:spcPct val="115000"/>
              </a:lnSpc>
            </a:pPr>
            <a:r>
              <a:rPr lang="en-US" sz="2400">
                <a:solidFill>
                  <a:srgbClr val="000000"/>
                </a:solidFill>
              </a:rPr>
              <a:t>Control inflammation with enzymes that counteract inflammatory effects of neutrophils and mast cells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Basophils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Are less than 1% of circulating WBCs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Are small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Accumulate in damaged tissue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Release histamine: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Dilates blood vessels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Release heparin: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Prevents blood clotting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Monocytes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2% to 8% of circulating WBCs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Are large and spherical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Enter peripheral tissues and become macrophages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Engulf large particles and pathogens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Secrete substances that attract immune system cells and fibrocytes to injured area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WBCs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Lymphocytes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20% to 30% of circulating WBCs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Are larger than RBCs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Migrate in and out of blood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Mostly in connective tissues and lymphoid organs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Are part of the body’s specific defense system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Differential Counts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Detects changes in WBC populations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Infections, inflammation, and allergic reactions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WBC Formation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All blood cells originate from hemocytoblasts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Which produce myeloid stem cells and lymphoid stem cells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Myeloid Stem Cells 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Differentiate into </a:t>
            </a:r>
            <a:r>
              <a:rPr lang="en-US" sz="2000" b="1">
                <a:solidFill>
                  <a:srgbClr val="000000"/>
                </a:solidFill>
              </a:rPr>
              <a:t>progenitor cells</a:t>
            </a:r>
            <a:r>
              <a:rPr lang="en-US" sz="2000">
                <a:solidFill>
                  <a:srgbClr val="000000"/>
                </a:solidFill>
              </a:rPr>
              <a:t>, which produce all WBCs except lymphocytes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Lymphoid Stem Cells</a:t>
            </a:r>
          </a:p>
          <a:p>
            <a:pPr lvl="1">
              <a:lnSpc>
                <a:spcPct val="150000"/>
              </a:lnSpc>
            </a:pPr>
            <a:r>
              <a:rPr lang="en-US" sz="2000" b="1">
                <a:solidFill>
                  <a:srgbClr val="000000"/>
                </a:solidFill>
              </a:rPr>
              <a:t>Lymphopoiesis</a:t>
            </a:r>
            <a:r>
              <a:rPr lang="en-US" sz="2000">
                <a:solidFill>
                  <a:srgbClr val="000000"/>
                </a:solidFill>
              </a:rPr>
              <a:t>: the production of lymphocytes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254375"/>
            <a:ext cx="8229600" cy="34290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 algn="ctr">
              <a:lnSpc>
                <a:spcPct val="90000"/>
              </a:lnSpc>
              <a:buFontTx/>
              <a:buNone/>
            </a:pPr>
            <a:endParaRPr lang="en-US" sz="2400"/>
          </a:p>
          <a:p>
            <a:pPr algn="ctr">
              <a:lnSpc>
                <a:spcPct val="90000"/>
              </a:lnSpc>
              <a:buFontTx/>
              <a:buNone/>
            </a:pPr>
            <a:endParaRPr lang="en-US" sz="2400"/>
          </a:p>
          <a:p>
            <a:pPr algn="ctr">
              <a:lnSpc>
                <a:spcPct val="90000"/>
              </a:lnSpc>
              <a:buFontTx/>
              <a:buNone/>
            </a:pPr>
            <a:endParaRPr lang="en-US" sz="2400"/>
          </a:p>
          <a:p>
            <a:pPr algn="ctr"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11-5</a:t>
            </a:r>
            <a:endParaRPr lang="en-US" sz="1600"/>
          </a:p>
        </p:txBody>
      </p:sp>
      <p:pic>
        <p:nvPicPr>
          <p:cNvPr id="394248" name="Picture 8" descr="figure_11_05_0_labeled"/>
          <p:cNvPicPr>
            <a:picLocks noChangeAspect="1" noChangeArrowheads="1"/>
          </p:cNvPicPr>
          <p:nvPr/>
        </p:nvPicPr>
        <p:blipFill>
          <a:blip r:embed="rId2" cstate="print"/>
          <a:srcRect t="417" b="2556"/>
          <a:stretch>
            <a:fillRect/>
          </a:stretch>
        </p:blipFill>
        <p:spPr bwMode="auto">
          <a:xfrm>
            <a:off x="1598613" y="114300"/>
            <a:ext cx="6175375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9" name="Picture 7" descr="table_11_03_1"/>
          <p:cNvPicPr>
            <a:picLocks noChangeAspect="1" noChangeArrowheads="1"/>
          </p:cNvPicPr>
          <p:nvPr/>
        </p:nvPicPr>
        <p:blipFill>
          <a:blip r:embed="rId2" cstate="print"/>
          <a:srcRect b="70345"/>
          <a:stretch>
            <a:fillRect/>
          </a:stretch>
        </p:blipFill>
        <p:spPr bwMode="auto">
          <a:xfrm>
            <a:off x="296863" y="2209800"/>
            <a:ext cx="8548687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698" name="Group 10"/>
          <p:cNvGrpSpPr>
            <a:grpSpLocks/>
          </p:cNvGrpSpPr>
          <p:nvPr/>
        </p:nvGrpSpPr>
        <p:grpSpPr bwMode="auto">
          <a:xfrm>
            <a:off x="296863" y="685800"/>
            <a:ext cx="8548687" cy="5019675"/>
            <a:chOff x="187" y="816"/>
            <a:chExt cx="5385" cy="3162"/>
          </a:xfrm>
        </p:grpSpPr>
        <p:pic>
          <p:nvPicPr>
            <p:cNvPr id="370696" name="Picture 8" descr="table_11_03_1"/>
            <p:cNvPicPr>
              <a:picLocks noChangeAspect="1" noChangeArrowheads="1"/>
            </p:cNvPicPr>
            <p:nvPr/>
          </p:nvPicPr>
          <p:blipFill>
            <a:blip r:embed="rId2" cstate="print"/>
            <a:srcRect b="85710"/>
            <a:stretch>
              <a:fillRect/>
            </a:stretch>
          </p:blipFill>
          <p:spPr bwMode="auto">
            <a:xfrm>
              <a:off x="187" y="816"/>
              <a:ext cx="5385" cy="557"/>
            </a:xfrm>
            <a:prstGeom prst="rect">
              <a:avLst/>
            </a:prstGeom>
            <a:noFill/>
          </p:spPr>
        </p:pic>
        <p:pic>
          <p:nvPicPr>
            <p:cNvPr id="370697" name="Picture 9" descr="table_11_03_1"/>
            <p:cNvPicPr>
              <a:picLocks noChangeAspect="1" noChangeArrowheads="1"/>
            </p:cNvPicPr>
            <p:nvPr/>
          </p:nvPicPr>
          <p:blipFill>
            <a:blip r:embed="rId2" cstate="print"/>
            <a:srcRect t="30000" b="3252"/>
            <a:stretch>
              <a:fillRect/>
            </a:stretch>
          </p:blipFill>
          <p:spPr bwMode="auto">
            <a:xfrm>
              <a:off x="187" y="1376"/>
              <a:ext cx="5385" cy="2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64" name="Picture 8" descr="table_11_03_2"/>
          <p:cNvPicPr>
            <a:picLocks noChangeAspect="1" noChangeArrowheads="1"/>
          </p:cNvPicPr>
          <p:nvPr/>
        </p:nvPicPr>
        <p:blipFill>
          <a:blip r:embed="rId2" cstate="print"/>
          <a:srcRect b="28413"/>
          <a:stretch>
            <a:fillRect/>
          </a:stretch>
        </p:blipFill>
        <p:spPr bwMode="auto">
          <a:xfrm>
            <a:off x="296863" y="1752600"/>
            <a:ext cx="854868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0" name="Group 10"/>
          <p:cNvGrpSpPr>
            <a:grpSpLocks/>
          </p:cNvGrpSpPr>
          <p:nvPr/>
        </p:nvGrpSpPr>
        <p:grpSpPr bwMode="auto">
          <a:xfrm>
            <a:off x="296863" y="2057400"/>
            <a:ext cx="8548687" cy="1825625"/>
            <a:chOff x="187" y="2208"/>
            <a:chExt cx="5385" cy="1150"/>
          </a:xfrm>
        </p:grpSpPr>
        <p:pic>
          <p:nvPicPr>
            <p:cNvPr id="378888" name="Picture 8" descr="table_11_03_2"/>
            <p:cNvPicPr>
              <a:picLocks noChangeAspect="1" noChangeArrowheads="1"/>
            </p:cNvPicPr>
            <p:nvPr/>
          </p:nvPicPr>
          <p:blipFill>
            <a:blip r:embed="rId2" cstate="print"/>
            <a:srcRect b="78413"/>
            <a:stretch>
              <a:fillRect/>
            </a:stretch>
          </p:blipFill>
          <p:spPr bwMode="auto">
            <a:xfrm>
              <a:off x="187" y="2208"/>
              <a:ext cx="5385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889" name="Picture 9" descr="table_11_03_2"/>
            <p:cNvPicPr>
              <a:picLocks noChangeAspect="1" noChangeArrowheads="1"/>
            </p:cNvPicPr>
            <p:nvPr/>
          </p:nvPicPr>
          <p:blipFill>
            <a:blip r:embed="rId2" cstate="print"/>
            <a:srcRect t="72247" b="4185"/>
            <a:stretch>
              <a:fillRect/>
            </a:stretch>
          </p:blipFill>
          <p:spPr bwMode="auto">
            <a:xfrm>
              <a:off x="187" y="2740"/>
              <a:ext cx="5385" cy="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8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11-6: </a:t>
            </a:r>
            <a:r>
              <a:rPr lang="en-US" sz="4000" dirty="0">
                <a:solidFill>
                  <a:schemeClr val="tx1"/>
                </a:solidFill>
              </a:rPr>
              <a:t>Platelets, disc-shaped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structures formed from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 err="1">
                <a:solidFill>
                  <a:schemeClr val="tx1"/>
                </a:solidFill>
              </a:rPr>
              <a:t>megakaryocytes</a:t>
            </a:r>
            <a:r>
              <a:rPr lang="en-US" sz="4000" dirty="0">
                <a:solidFill>
                  <a:schemeClr val="tx1"/>
                </a:solidFill>
              </a:rPr>
              <a:t>, function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in the clotting process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Platelets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Cell fragments involved in human clotting system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Nonmammalian vertebrates have thrombocytes (nucleated cells) 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Circulate for 9 to 12 days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Are removed by spleen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Two-thirds are reserved for emergencies</a:t>
            </a:r>
          </a:p>
          <a:p>
            <a:pPr>
              <a:lnSpc>
                <a:spcPct val="150000"/>
              </a:lnSpc>
              <a:buFontTx/>
              <a:buNone/>
            </a:pP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Platelets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Platelet Counts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150,000 to 500,000 per microliter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Thrombocytopenia: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Abnormally low platelet count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Thrombocytosis: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Abnormally high platelet count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6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11-7: </a:t>
            </a:r>
            <a:r>
              <a:rPr lang="en-US" sz="4000" dirty="0" err="1">
                <a:solidFill>
                  <a:schemeClr val="tx1"/>
                </a:solidFill>
              </a:rPr>
              <a:t>Hemostasis</a:t>
            </a:r>
            <a:r>
              <a:rPr lang="en-US" sz="4000" dirty="0">
                <a:solidFill>
                  <a:schemeClr val="tx1"/>
                </a:solidFill>
              </a:rPr>
              <a:t> involves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vascular spasm, platelet plug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formation, and blood coagulation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Phases of Hemostasis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Hemostasis is the cessation of bleeding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Consists of three phases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Vascular phase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Platelet phase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Coagulation phase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Phases of Hemostasis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800">
                <a:solidFill>
                  <a:srgbClr val="000000"/>
                </a:solidFill>
              </a:rPr>
              <a:t>The Vascular Phase</a:t>
            </a:r>
          </a:p>
          <a:p>
            <a:pPr lvl="1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</a:rPr>
              <a:t>A cut triggers vascular spasm that lasts 30 minutes</a:t>
            </a:r>
          </a:p>
          <a:p>
            <a:pPr lvl="1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</a:rPr>
              <a:t>Three steps of the vascular phase:</a:t>
            </a:r>
          </a:p>
          <a:p>
            <a:pPr lvl="2"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</a:rPr>
              <a:t>Endothelial cells contract:</a:t>
            </a:r>
          </a:p>
          <a:p>
            <a:pPr lvl="3">
              <a:lnSpc>
                <a:spcPct val="120000"/>
              </a:lnSpc>
            </a:pPr>
            <a:r>
              <a:rPr lang="en-US" sz="1800">
                <a:solidFill>
                  <a:srgbClr val="000000"/>
                </a:solidFill>
              </a:rPr>
              <a:t>expose basal lamina to bloodstream</a:t>
            </a:r>
          </a:p>
          <a:p>
            <a:pPr lvl="2"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</a:rPr>
              <a:t>Endothelial cells release:</a:t>
            </a:r>
          </a:p>
          <a:p>
            <a:pPr lvl="3">
              <a:lnSpc>
                <a:spcPct val="120000"/>
              </a:lnSpc>
            </a:pPr>
            <a:r>
              <a:rPr lang="en-US" sz="1800">
                <a:solidFill>
                  <a:srgbClr val="000000"/>
                </a:solidFill>
              </a:rPr>
              <a:t>chemical factors: ADP, tissue factor, and prostacyclin</a:t>
            </a:r>
          </a:p>
          <a:p>
            <a:pPr lvl="3">
              <a:lnSpc>
                <a:spcPct val="120000"/>
              </a:lnSpc>
            </a:pPr>
            <a:r>
              <a:rPr lang="en-US" sz="1800">
                <a:solidFill>
                  <a:srgbClr val="000000"/>
                </a:solidFill>
              </a:rPr>
              <a:t>local hormones: </a:t>
            </a:r>
            <a:r>
              <a:rPr lang="en-US" sz="1800" b="1">
                <a:solidFill>
                  <a:srgbClr val="000000"/>
                </a:solidFill>
              </a:rPr>
              <a:t>endothelins</a:t>
            </a:r>
            <a:endParaRPr lang="en-US" sz="1800">
              <a:solidFill>
                <a:srgbClr val="000000"/>
              </a:solidFill>
            </a:endParaRPr>
          </a:p>
          <a:p>
            <a:pPr lvl="3">
              <a:lnSpc>
                <a:spcPct val="120000"/>
              </a:lnSpc>
            </a:pPr>
            <a:r>
              <a:rPr lang="en-US" sz="1800">
                <a:solidFill>
                  <a:srgbClr val="000000"/>
                </a:solidFill>
              </a:rPr>
              <a:t>stimulate smooth muscle contraction and cell division</a:t>
            </a:r>
          </a:p>
          <a:p>
            <a:pPr lvl="2"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</a:rPr>
              <a:t>Endothelial plasma membranes become “sticky”:</a:t>
            </a:r>
          </a:p>
          <a:p>
            <a:pPr lvl="3">
              <a:lnSpc>
                <a:spcPct val="120000"/>
              </a:lnSpc>
            </a:pPr>
            <a:r>
              <a:rPr lang="en-US" sz="1800">
                <a:solidFill>
                  <a:srgbClr val="000000"/>
                </a:solidFill>
              </a:rPr>
              <a:t>seal off blood flow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00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  <a:buFontTx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Phases of Hemostasis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The Platelet Phase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Begins within 15 seconds after injury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Platelet adhesion</a:t>
            </a:r>
            <a:r>
              <a:rPr lang="en-US" sz="2400">
                <a:solidFill>
                  <a:srgbClr val="000000"/>
                </a:solidFill>
              </a:rPr>
              <a:t> (attachment):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To sticky endothelial surfaces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To basal laminae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To exposed collagen fibers 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Platelet aggregation (stick together):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Forms </a:t>
            </a:r>
            <a:r>
              <a:rPr lang="en-US" sz="2000" b="1">
                <a:solidFill>
                  <a:srgbClr val="000000"/>
                </a:solidFill>
              </a:rPr>
              <a:t>platelet plug</a:t>
            </a:r>
            <a:r>
              <a:rPr lang="en-US" sz="2000">
                <a:solidFill>
                  <a:srgbClr val="000000"/>
                </a:solidFill>
              </a:rPr>
              <a:t> 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Closes small breaks</a:t>
            </a:r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7772400" y="6443663"/>
            <a:ext cx="1116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19–11b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Phases of Hemostasis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Coagulation Phase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Begins 30 seconds or more after the injury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Blood clotting (</a:t>
            </a:r>
            <a:r>
              <a:rPr lang="en-US" sz="2400" b="1">
                <a:solidFill>
                  <a:srgbClr val="000000"/>
                </a:solidFill>
              </a:rPr>
              <a:t>coagulation</a:t>
            </a:r>
            <a:r>
              <a:rPr lang="en-US" sz="2400">
                <a:solidFill>
                  <a:srgbClr val="000000"/>
                </a:solidFill>
              </a:rPr>
              <a:t>):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Cascade reactions: </a:t>
            </a:r>
          </a:p>
          <a:p>
            <a:pPr lvl="3"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chain reactions of enzymes and </a:t>
            </a:r>
            <a:r>
              <a:rPr lang="en-US" sz="1800" b="1">
                <a:solidFill>
                  <a:srgbClr val="000000"/>
                </a:solidFill>
              </a:rPr>
              <a:t>proenzymes</a:t>
            </a:r>
          </a:p>
          <a:p>
            <a:pPr lvl="3"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form three pathways</a:t>
            </a:r>
          </a:p>
          <a:p>
            <a:pPr lvl="3"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convert circulating fibrinogen into insoluble fibrin</a:t>
            </a:r>
          </a:p>
          <a:p>
            <a:pPr lvl="1">
              <a:lnSpc>
                <a:spcPct val="150000"/>
              </a:lnSpc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12324" name="Rectangle 4"/>
          <p:cNvSpPr>
            <a:spLocks noChangeArrowheads="1"/>
          </p:cNvSpPr>
          <p:nvPr/>
        </p:nvSpPr>
        <p:spPr bwMode="auto">
          <a:xfrm>
            <a:off x="7772400" y="6443663"/>
            <a:ext cx="1111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19–12a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Coagulation Phase of Hemostasis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11-9</a:t>
            </a:r>
          </a:p>
        </p:txBody>
      </p:sp>
      <p:pic>
        <p:nvPicPr>
          <p:cNvPr id="372741" name="Picture 5" descr="figure_11_09_labeled"/>
          <p:cNvPicPr>
            <a:picLocks noChangeAspect="1" noChangeArrowheads="1"/>
          </p:cNvPicPr>
          <p:nvPr/>
        </p:nvPicPr>
        <p:blipFill>
          <a:blip r:embed="rId2" cstate="print"/>
          <a:srcRect b="3101"/>
          <a:stretch>
            <a:fillRect/>
          </a:stretch>
        </p:blipFill>
        <p:spPr bwMode="auto">
          <a:xfrm>
            <a:off x="990600" y="1212850"/>
            <a:ext cx="69342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Hemostasis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Three Coagulation Pathways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Extrinsic pathway: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Begins in the vessel wall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Outside bloodstream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Intrinsic pathway: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Begins with circulating proenzymes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Within bloodstream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Common pathway:</a:t>
            </a: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Where intrinsic and extrinsic pathways converge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Coagulation Phase of Hemostasis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11-10 </a:t>
            </a:r>
          </a:p>
        </p:txBody>
      </p:sp>
      <p:pic>
        <p:nvPicPr>
          <p:cNvPr id="124934" name="Picture 6" descr="figure_11_10_labeled"/>
          <p:cNvPicPr>
            <a:picLocks noChangeAspect="1" noChangeArrowheads="1"/>
          </p:cNvPicPr>
          <p:nvPr/>
        </p:nvPicPr>
        <p:blipFill>
          <a:blip r:embed="rId2" cstate="print"/>
          <a:srcRect b="2832"/>
          <a:stretch>
            <a:fillRect/>
          </a:stretch>
        </p:blipFill>
        <p:spPr bwMode="auto">
          <a:xfrm>
            <a:off x="1066800" y="1257300"/>
            <a:ext cx="7010400" cy="4376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Clot Retraction and Removal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Clot Retraction</a:t>
            </a:r>
            <a:endParaRPr lang="en-US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After clot has formed: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Platelets contract and pull torn area together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Takes 30 to 60 minutes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Clot Retraction and Removal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Fibrinolysis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Slow process of dissolving clot: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Thrombin and </a:t>
            </a:r>
            <a:r>
              <a:rPr lang="en-US" sz="2000" b="1">
                <a:solidFill>
                  <a:srgbClr val="000000"/>
                </a:solidFill>
              </a:rPr>
              <a:t>tissue plasminogen activator</a:t>
            </a:r>
            <a:r>
              <a:rPr lang="en-US" sz="2000">
                <a:solidFill>
                  <a:srgbClr val="000000"/>
                </a:solidFill>
              </a:rPr>
              <a:t> (t-PA): </a:t>
            </a:r>
          </a:p>
          <a:p>
            <a:pPr lvl="3"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activate </a:t>
            </a:r>
            <a:r>
              <a:rPr lang="en-US" sz="1800" b="1">
                <a:solidFill>
                  <a:srgbClr val="000000"/>
                </a:solidFill>
              </a:rPr>
              <a:t>plasminogen</a:t>
            </a:r>
            <a:r>
              <a:rPr lang="en-US" sz="180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Plasminogen produces </a:t>
            </a:r>
            <a:r>
              <a:rPr lang="en-US" sz="2400" b="1">
                <a:solidFill>
                  <a:srgbClr val="000000"/>
                </a:solidFill>
              </a:rPr>
              <a:t>plasmin: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Digests fibrin strands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</TotalTime>
  <Words>1781</Words>
  <Application>Microsoft Office PowerPoint</Application>
  <PresentationFormat>On-screen Show (4:3)</PresentationFormat>
  <Paragraphs>486</Paragraphs>
  <Slides>76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1_Default Design</vt:lpstr>
      <vt:lpstr>Slide 1</vt:lpstr>
      <vt:lpstr>Introduction to the Cardiovascular System</vt:lpstr>
      <vt:lpstr>Introduction to the Cardiovascular System</vt:lpstr>
      <vt:lpstr>11-1: Blood has several important functions and unique physical characteristics</vt:lpstr>
      <vt:lpstr>Functions of Blood</vt:lpstr>
      <vt:lpstr>Composition of Blood</vt:lpstr>
      <vt:lpstr>The Composition of Whole Blood</vt:lpstr>
      <vt:lpstr>The Composition of Whole Blood</vt:lpstr>
      <vt:lpstr>The Composition of Whole Blood</vt:lpstr>
      <vt:lpstr>The Composition of Whole Blood</vt:lpstr>
      <vt:lpstr>The Composition of Whole Blood</vt:lpstr>
      <vt:lpstr>Blood Collection and Analysis</vt:lpstr>
      <vt:lpstr>11-2: Plasma, the fluid portion of blood, contains significant quantities of plasma proteins</vt:lpstr>
      <vt:lpstr>The Composition of Plasma</vt:lpstr>
      <vt:lpstr>The Composition of Plasma</vt:lpstr>
      <vt:lpstr>Plasma Proteins</vt:lpstr>
      <vt:lpstr>Plasma Proteins</vt:lpstr>
      <vt:lpstr>Plasma Proteins</vt:lpstr>
      <vt:lpstr>11-3: Red blood cells, formed by erythropoiesis, contain hemoglobin that can be recycled</vt:lpstr>
      <vt:lpstr>Red Blood Cells</vt:lpstr>
      <vt:lpstr>Abundance of RBCs</vt:lpstr>
      <vt:lpstr>Structure of RBCs</vt:lpstr>
      <vt:lpstr>Red Blood Cells</vt:lpstr>
      <vt:lpstr>Hemoglobin Structure and Function</vt:lpstr>
      <vt:lpstr>Hemoglobin Structure and Function</vt:lpstr>
      <vt:lpstr>Hemoglobin Structure and Function</vt:lpstr>
      <vt:lpstr>Hemoglobin Structure and Function</vt:lpstr>
      <vt:lpstr>Abnormal Hemoglobin</vt:lpstr>
      <vt:lpstr>RBC Life Span and Circulation</vt:lpstr>
      <vt:lpstr>RBC Life Span and Circulation</vt:lpstr>
      <vt:lpstr>RBC Life Span and Circulation</vt:lpstr>
      <vt:lpstr>Slide 32</vt:lpstr>
      <vt:lpstr>RBC Formation</vt:lpstr>
      <vt:lpstr>Slide 34</vt:lpstr>
      <vt:lpstr>Red Blood Cells</vt:lpstr>
      <vt:lpstr>Red Blood Cells</vt:lpstr>
      <vt:lpstr>Erythropoiesis</vt:lpstr>
      <vt:lpstr>Slide 38</vt:lpstr>
      <vt:lpstr>11-4: The ABO blood types and Rh system are based on antigen–antibody responses</vt:lpstr>
      <vt:lpstr>Blood Typing</vt:lpstr>
      <vt:lpstr> Blood Types and Cross-Reactions</vt:lpstr>
      <vt:lpstr> Blood Types and Cross-Reactions</vt:lpstr>
      <vt:lpstr>Blood Typing</vt:lpstr>
      <vt:lpstr>Slide 44</vt:lpstr>
      <vt:lpstr>11-5: The various types of white blood cells contribute to the body’s defenses</vt:lpstr>
      <vt:lpstr>White Blood Cells</vt:lpstr>
      <vt:lpstr>WBC Circulation and Movement</vt:lpstr>
      <vt:lpstr>WBC Circulation and Movement</vt:lpstr>
      <vt:lpstr>White Blood Cells</vt:lpstr>
      <vt:lpstr>Types of WBCs</vt:lpstr>
      <vt:lpstr>Types of WBCs</vt:lpstr>
      <vt:lpstr>Types of WBCs</vt:lpstr>
      <vt:lpstr>Types of WBCs</vt:lpstr>
      <vt:lpstr>Types of WBCs</vt:lpstr>
      <vt:lpstr>Types of WBCs</vt:lpstr>
      <vt:lpstr>Types of WBCs</vt:lpstr>
      <vt:lpstr>Differential Counts</vt:lpstr>
      <vt:lpstr>WBC Formation</vt:lpstr>
      <vt:lpstr>Slide 59</vt:lpstr>
      <vt:lpstr>Slide 60</vt:lpstr>
      <vt:lpstr>Slide 61</vt:lpstr>
      <vt:lpstr>Slide 62</vt:lpstr>
      <vt:lpstr>Slide 63</vt:lpstr>
      <vt:lpstr>11-6: Platelets, disc-shaped structures formed from megakaryocytes, function in the clotting process</vt:lpstr>
      <vt:lpstr>Platelets</vt:lpstr>
      <vt:lpstr>Platelets</vt:lpstr>
      <vt:lpstr>11-7: Hemostasis involves vascular spasm, platelet plug formation, and blood coagulation</vt:lpstr>
      <vt:lpstr>Phases of Hemostasis</vt:lpstr>
      <vt:lpstr>Phases of Hemostasis</vt:lpstr>
      <vt:lpstr>Phases of Hemostasis</vt:lpstr>
      <vt:lpstr>Phases of Hemostasis</vt:lpstr>
      <vt:lpstr>The Coagulation Phase of Hemostasis</vt:lpstr>
      <vt:lpstr>Hemostasis</vt:lpstr>
      <vt:lpstr>The Coagulation Phase of Hemostasis</vt:lpstr>
      <vt:lpstr>Clot Retraction and Removal</vt:lpstr>
      <vt:lpstr>Clot Retraction and Removal</vt:lpstr>
    </vt:vector>
  </TitlesOfParts>
  <Company>A&amp;L LLP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ltorres</cp:lastModifiedBy>
  <cp:revision>186</cp:revision>
  <dcterms:created xsi:type="dcterms:W3CDTF">2007-07-18T13:34:14Z</dcterms:created>
  <dcterms:modified xsi:type="dcterms:W3CDTF">2011-03-04T13:29:52Z</dcterms:modified>
</cp:coreProperties>
</file>