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9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81"/>
  </p:notesMasterIdLst>
  <p:sldIdLst>
    <p:sldId id="256" r:id="rId2"/>
    <p:sldId id="408" r:id="rId3"/>
    <p:sldId id="411" r:id="rId4"/>
    <p:sldId id="412" r:id="rId5"/>
    <p:sldId id="592" r:id="rId6"/>
    <p:sldId id="651" r:id="rId7"/>
    <p:sldId id="413" r:id="rId8"/>
    <p:sldId id="418" r:id="rId9"/>
    <p:sldId id="593" r:id="rId10"/>
    <p:sldId id="422" r:id="rId11"/>
    <p:sldId id="424" r:id="rId12"/>
    <p:sldId id="652" r:id="rId13"/>
    <p:sldId id="427" r:id="rId14"/>
    <p:sldId id="595" r:id="rId15"/>
    <p:sldId id="596" r:id="rId16"/>
    <p:sldId id="431" r:id="rId17"/>
    <p:sldId id="599" r:id="rId18"/>
    <p:sldId id="436" r:id="rId19"/>
    <p:sldId id="600" r:id="rId20"/>
    <p:sldId id="441" r:id="rId21"/>
    <p:sldId id="443" r:id="rId22"/>
    <p:sldId id="604" r:id="rId23"/>
    <p:sldId id="448" r:id="rId24"/>
    <p:sldId id="451" r:id="rId25"/>
    <p:sldId id="452" r:id="rId26"/>
    <p:sldId id="455" r:id="rId27"/>
    <p:sldId id="456" r:id="rId28"/>
    <p:sldId id="636" r:id="rId29"/>
    <p:sldId id="460" r:id="rId30"/>
    <p:sldId id="605" r:id="rId31"/>
    <p:sldId id="653" r:id="rId32"/>
    <p:sldId id="466" r:id="rId33"/>
    <p:sldId id="637" r:id="rId34"/>
    <p:sldId id="469" r:id="rId35"/>
    <p:sldId id="470" r:id="rId36"/>
    <p:sldId id="471" r:id="rId37"/>
    <p:sldId id="472" r:id="rId38"/>
    <p:sldId id="473" r:id="rId39"/>
    <p:sldId id="475" r:id="rId40"/>
    <p:sldId id="608" r:id="rId41"/>
    <p:sldId id="609" r:id="rId42"/>
    <p:sldId id="654" r:id="rId43"/>
    <p:sldId id="479" r:id="rId44"/>
    <p:sldId id="480" r:id="rId45"/>
    <p:sldId id="656" r:id="rId46"/>
    <p:sldId id="664" r:id="rId47"/>
    <p:sldId id="660" r:id="rId48"/>
    <p:sldId id="661" r:id="rId49"/>
    <p:sldId id="485" r:id="rId50"/>
    <p:sldId id="486" r:id="rId51"/>
    <p:sldId id="487" r:id="rId52"/>
    <p:sldId id="489" r:id="rId53"/>
    <p:sldId id="665" r:id="rId54"/>
    <p:sldId id="614" r:id="rId55"/>
    <p:sldId id="615" r:id="rId56"/>
    <p:sldId id="650" r:id="rId57"/>
    <p:sldId id="616" r:id="rId58"/>
    <p:sldId id="617" r:id="rId59"/>
    <p:sldId id="495" r:id="rId60"/>
    <p:sldId id="499" r:id="rId61"/>
    <p:sldId id="500" r:id="rId62"/>
    <p:sldId id="618" r:id="rId63"/>
    <p:sldId id="638" r:id="rId64"/>
    <p:sldId id="666" r:id="rId65"/>
    <p:sldId id="521" r:id="rId66"/>
    <p:sldId id="522" r:id="rId67"/>
    <p:sldId id="622" r:id="rId68"/>
    <p:sldId id="523" r:id="rId69"/>
    <p:sldId id="526" r:id="rId70"/>
    <p:sldId id="539" r:id="rId71"/>
    <p:sldId id="667" r:id="rId72"/>
    <p:sldId id="548" r:id="rId73"/>
    <p:sldId id="550" r:id="rId74"/>
    <p:sldId id="561" r:id="rId75"/>
    <p:sldId id="553" r:id="rId76"/>
    <p:sldId id="630" r:id="rId77"/>
    <p:sldId id="573" r:id="rId78"/>
    <p:sldId id="574" r:id="rId79"/>
    <p:sldId id="575" r:id="rId8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A6A6CF"/>
    <a:srgbClr val="4360B3"/>
    <a:srgbClr val="2F447D"/>
    <a:srgbClr val="CCCCFF"/>
    <a:srgbClr val="A50021"/>
    <a:srgbClr val="CC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246" autoAdjust="0"/>
    <p:restoredTop sz="95853" autoAdjust="0"/>
  </p:normalViewPr>
  <p:slideViewPr>
    <p:cSldViewPr snapToGrid="0">
      <p:cViewPr>
        <p:scale>
          <a:sx n="90" d="100"/>
          <a:sy n="90" d="100"/>
        </p:scale>
        <p:origin x="-972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presProps" Target="presProps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1DB5BC7-96BA-4458-8FA4-BDC8BA5DA83F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2F4811C-E799-479D-B37D-280C2F863C0E}" type="slidenum">
              <a:rPr lang="en-US"/>
              <a:pPr/>
              <a:t>1</a:t>
            </a:fld>
            <a:endParaRPr lang="en-US"/>
          </a:p>
        </p:txBody>
      </p:sp>
      <p:sp>
        <p:nvSpPr>
          <p:cNvPr id="9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EDV: End diastolic volume</a:t>
            </a:r>
          </a:p>
          <a:p>
            <a:r>
              <a:rPr lang="en-US" dirty="0" smtClean="0"/>
              <a:t>ESV:</a:t>
            </a:r>
            <a:r>
              <a:rPr lang="en-US" baseline="0" dirty="0" smtClean="0"/>
              <a:t> End systolic volume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DB5BC7-96BA-4458-8FA4-BDC8BA5DA83F}" type="slidenum">
              <a:rPr lang="en-US" smtClean="0"/>
              <a:pPr/>
              <a:t>73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-4763"/>
            <a:ext cx="2286000" cy="6130926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-4763"/>
            <a:ext cx="6705600" cy="6130926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4763"/>
            <a:ext cx="9144000" cy="114300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2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-4763"/>
            <a:ext cx="9144000" cy="1143001"/>
          </a:xfrm>
          <a:prstGeom prst="rect">
            <a:avLst/>
          </a:prstGeom>
          <a:solidFill>
            <a:srgbClr val="2F447D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392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39303" name="Text Box 7"/>
          <p:cNvSpPr txBox="1">
            <a:spLocks noChangeArrowheads="1"/>
          </p:cNvSpPr>
          <p:nvPr userDrawn="1"/>
        </p:nvSpPr>
        <p:spPr bwMode="auto">
          <a:xfrm>
            <a:off x="0" y="6413500"/>
            <a:ext cx="39624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1200">
                <a:latin typeface="Times New Roman" pitchFamily="48" charset="0"/>
              </a:rPr>
              <a:t>Copyright © 2010 Pearson Education, Inc.</a:t>
            </a: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txStyles>
    <p:titleStyle>
      <a:lvl1pPr algn="ctr" rtl="0" fontAlgn="base">
        <a:lnSpc>
          <a:spcPct val="85000"/>
        </a:lnSpc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+mj-lt"/>
          <a:ea typeface="+mj-ea"/>
          <a:cs typeface="+mj-cs"/>
        </a:defRPr>
      </a:lvl1pPr>
      <a:lvl2pPr algn="ctr" rtl="0" fontAlgn="base">
        <a:lnSpc>
          <a:spcPct val="85000"/>
        </a:lnSpc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2pPr>
      <a:lvl3pPr algn="ctr" rtl="0" fontAlgn="base">
        <a:lnSpc>
          <a:spcPct val="85000"/>
        </a:lnSpc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3pPr>
      <a:lvl4pPr algn="ctr" rtl="0" fontAlgn="base">
        <a:lnSpc>
          <a:spcPct val="85000"/>
        </a:lnSpc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4pPr>
      <a:lvl5pPr algn="ctr" rtl="0" fontAlgn="base">
        <a:lnSpc>
          <a:spcPct val="85000"/>
        </a:lnSpc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5pPr>
      <a:lvl6pPr marL="457200" algn="ctr" rtl="0" fontAlgn="base">
        <a:lnSpc>
          <a:spcPct val="85000"/>
        </a:lnSpc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6pPr>
      <a:lvl7pPr marL="914400" algn="ctr" rtl="0" fontAlgn="base">
        <a:lnSpc>
          <a:spcPct val="85000"/>
        </a:lnSpc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7pPr>
      <a:lvl8pPr marL="1371600" algn="ctr" rtl="0" fontAlgn="base">
        <a:lnSpc>
          <a:spcPct val="85000"/>
        </a:lnSpc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8pPr>
      <a:lvl9pPr marL="1828800" algn="ctr" rtl="0" fontAlgn="base">
        <a:lnSpc>
          <a:spcPct val="85000"/>
        </a:lnSpc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12HeartValves_A_MOV.mov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6" name="Text Box 8"/>
          <p:cNvSpPr txBox="1">
            <a:spLocks noChangeArrowheads="1"/>
          </p:cNvSpPr>
          <p:nvPr/>
        </p:nvSpPr>
        <p:spPr bwMode="auto">
          <a:xfrm>
            <a:off x="5181600" y="381000"/>
            <a:ext cx="3962400" cy="2776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50000"/>
              </a:lnSpc>
              <a:spcBef>
                <a:spcPct val="50000"/>
              </a:spcBef>
            </a:pPr>
            <a:r>
              <a:rPr lang="en-US" sz="2800" b="1">
                <a:latin typeface="Times New Roman" pitchFamily="48" charset="0"/>
              </a:rPr>
              <a:t>C h a p t e r</a:t>
            </a:r>
          </a:p>
          <a:p>
            <a:pPr algn="ctr">
              <a:lnSpc>
                <a:spcPct val="50000"/>
              </a:lnSpc>
              <a:spcBef>
                <a:spcPct val="50000"/>
              </a:spcBef>
            </a:pPr>
            <a:r>
              <a:rPr lang="en-US" sz="5400" b="1">
                <a:latin typeface="Times New Roman" pitchFamily="48" charset="0"/>
              </a:rPr>
              <a:t>12</a:t>
            </a:r>
          </a:p>
          <a:p>
            <a:pPr algn="ctr">
              <a:lnSpc>
                <a:spcPct val="50000"/>
              </a:lnSpc>
              <a:spcBef>
                <a:spcPct val="50000"/>
              </a:spcBef>
            </a:pPr>
            <a:endParaRPr lang="en-US" sz="5400">
              <a:latin typeface="Times New Roman" pitchFamily="48" charset="0"/>
            </a:endParaRPr>
          </a:p>
          <a:p>
            <a:pPr algn="ctr">
              <a:lnSpc>
                <a:spcPct val="75000"/>
              </a:lnSpc>
            </a:pPr>
            <a:r>
              <a:rPr lang="en-US" sz="3600">
                <a:latin typeface="Times New Roman" pitchFamily="48" charset="0"/>
              </a:rPr>
              <a:t>The Cardiovascular System: The Heart</a:t>
            </a:r>
          </a:p>
        </p:txBody>
      </p:sp>
      <p:sp>
        <p:nvSpPr>
          <p:cNvPr id="2057" name="Line 9"/>
          <p:cNvSpPr>
            <a:spLocks noChangeShapeType="1"/>
          </p:cNvSpPr>
          <p:nvPr/>
        </p:nvSpPr>
        <p:spPr bwMode="auto">
          <a:xfrm>
            <a:off x="5410200" y="1752600"/>
            <a:ext cx="3505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058" name="Text Box 10"/>
          <p:cNvSpPr txBox="1">
            <a:spLocks noChangeArrowheads="1"/>
          </p:cNvSpPr>
          <p:nvPr/>
        </p:nvSpPr>
        <p:spPr bwMode="auto">
          <a:xfrm>
            <a:off x="5181600" y="4540250"/>
            <a:ext cx="39624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2000" b="1">
                <a:latin typeface="Times New Roman" pitchFamily="48" charset="0"/>
              </a:rPr>
              <a:t>PowerPoint® Lecture Slides prepared by Jason LaPres</a:t>
            </a:r>
          </a:p>
          <a:p>
            <a:pPr algn="ctr"/>
            <a:r>
              <a:rPr lang="en-US" sz="2000" b="1">
                <a:latin typeface="Times New Roman" pitchFamily="48" charset="0"/>
              </a:rPr>
              <a:t>Lone Star College - North Harris</a:t>
            </a:r>
          </a:p>
        </p:txBody>
      </p:sp>
      <p:sp>
        <p:nvSpPr>
          <p:cNvPr id="2062" name="Rectangle 14"/>
          <p:cNvSpPr>
            <a:spLocks noChangeArrowheads="1"/>
          </p:cNvSpPr>
          <p:nvPr/>
        </p:nvSpPr>
        <p:spPr bwMode="auto">
          <a:xfrm>
            <a:off x="304800" y="6477000"/>
            <a:ext cx="4419600" cy="228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2066" name="Picture 18" descr="57653Martini5e_ecat"/>
          <p:cNvPicPr>
            <a:picLocks noChangeAspect="1" noChangeArrowheads="1"/>
          </p:cNvPicPr>
          <p:nvPr/>
        </p:nvPicPr>
        <p:blipFill>
          <a:blip r:embed="rId3" cstate="print"/>
          <a:srcRect l="4987" t="1369" r="3223"/>
          <a:stretch>
            <a:fillRect/>
          </a:stretch>
        </p:blipFill>
        <p:spPr bwMode="auto">
          <a:xfrm>
            <a:off x="0" y="0"/>
            <a:ext cx="5289550" cy="6864350"/>
          </a:xfrm>
          <a:prstGeom prst="rect">
            <a:avLst/>
          </a:prstGeom>
          <a:noFill/>
        </p:spPr>
      </p:pic>
      <p:sp>
        <p:nvSpPr>
          <p:cNvPr id="2067" name="Text Box 19"/>
          <p:cNvSpPr txBox="1">
            <a:spLocks noChangeArrowheads="1"/>
          </p:cNvSpPr>
          <p:nvPr/>
        </p:nvSpPr>
        <p:spPr bwMode="auto">
          <a:xfrm>
            <a:off x="5176838" y="6413500"/>
            <a:ext cx="39624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50000"/>
              </a:lnSpc>
              <a:spcBef>
                <a:spcPct val="50000"/>
              </a:spcBef>
            </a:pPr>
            <a:r>
              <a:rPr lang="en-US" sz="1200">
                <a:latin typeface="Times New Roman" pitchFamily="48" charset="0"/>
              </a:rPr>
              <a:t>Copyright © 2010 Pearson Education, Inc.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Introduction to Cardiovascular System</a:t>
            </a:r>
          </a:p>
        </p:txBody>
      </p:sp>
      <p:sp>
        <p:nvSpPr>
          <p:cNvPr id="180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229600" cy="495300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2800">
                <a:solidFill>
                  <a:srgbClr val="000000"/>
                </a:solidFill>
              </a:rPr>
              <a:t>The Pulmonary Circuit</a:t>
            </a:r>
          </a:p>
          <a:p>
            <a:pPr lvl="1">
              <a:lnSpc>
                <a:spcPct val="150000"/>
              </a:lnSpc>
            </a:pPr>
            <a:r>
              <a:rPr lang="en-US" sz="2400">
                <a:solidFill>
                  <a:srgbClr val="000000"/>
                </a:solidFill>
              </a:rPr>
              <a:t>Carries blood to and from gas exchange surfaces of lungs</a:t>
            </a:r>
          </a:p>
          <a:p>
            <a:pPr>
              <a:lnSpc>
                <a:spcPct val="150000"/>
              </a:lnSpc>
            </a:pPr>
            <a:r>
              <a:rPr lang="en-US" sz="2800">
                <a:solidFill>
                  <a:srgbClr val="000000"/>
                </a:solidFill>
              </a:rPr>
              <a:t>The Systemic Circuit	</a:t>
            </a:r>
          </a:p>
          <a:p>
            <a:pPr lvl="1">
              <a:lnSpc>
                <a:spcPct val="150000"/>
              </a:lnSpc>
            </a:pPr>
            <a:r>
              <a:rPr lang="en-US" sz="2400">
                <a:solidFill>
                  <a:srgbClr val="000000"/>
                </a:solidFill>
              </a:rPr>
              <a:t>Carries blood to and from the body</a:t>
            </a:r>
          </a:p>
          <a:p>
            <a:pPr>
              <a:lnSpc>
                <a:spcPct val="150000"/>
              </a:lnSpc>
            </a:pPr>
            <a:r>
              <a:rPr lang="en-US" sz="2800">
                <a:solidFill>
                  <a:srgbClr val="000000"/>
                </a:solidFill>
              </a:rPr>
              <a:t>Blood alternates between pulmonary circuit and systemic circuit</a:t>
            </a:r>
          </a:p>
          <a:p>
            <a:pPr>
              <a:buFontTx/>
              <a:buNone/>
            </a:pPr>
            <a:endParaRPr lang="en-US" sz="28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Introduction to Cardiovascular System</a:t>
            </a:r>
          </a:p>
        </p:txBody>
      </p:sp>
      <p:sp>
        <p:nvSpPr>
          <p:cNvPr id="183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229600" cy="487680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Three Types of Blood Vessels</a:t>
            </a:r>
          </a:p>
          <a:p>
            <a:pPr lvl="1"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Arteries:</a:t>
            </a:r>
          </a:p>
          <a:p>
            <a:pPr lvl="2"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Carry blood </a:t>
            </a:r>
            <a:r>
              <a:rPr lang="en-US" i="1">
                <a:solidFill>
                  <a:srgbClr val="000000"/>
                </a:solidFill>
              </a:rPr>
              <a:t>away from</a:t>
            </a:r>
            <a:r>
              <a:rPr lang="en-US">
                <a:solidFill>
                  <a:srgbClr val="000000"/>
                </a:solidFill>
              </a:rPr>
              <a:t> the heart</a:t>
            </a:r>
          </a:p>
          <a:p>
            <a:pPr lvl="1"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Veins:</a:t>
            </a:r>
          </a:p>
          <a:p>
            <a:pPr lvl="2"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Carry blood </a:t>
            </a:r>
            <a:r>
              <a:rPr lang="en-US" i="1">
                <a:solidFill>
                  <a:srgbClr val="000000"/>
                </a:solidFill>
              </a:rPr>
              <a:t>to</a:t>
            </a:r>
            <a:r>
              <a:rPr lang="en-US">
                <a:solidFill>
                  <a:srgbClr val="000000"/>
                </a:solidFill>
              </a:rPr>
              <a:t> the heart 		</a:t>
            </a:r>
          </a:p>
          <a:p>
            <a:pPr lvl="1"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Capillaries:</a:t>
            </a:r>
          </a:p>
          <a:p>
            <a:pPr lvl="2"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Networks </a:t>
            </a:r>
            <a:r>
              <a:rPr lang="en-US" i="1">
                <a:solidFill>
                  <a:srgbClr val="000000"/>
                </a:solidFill>
              </a:rPr>
              <a:t>between</a:t>
            </a:r>
            <a:r>
              <a:rPr lang="en-US">
                <a:solidFill>
                  <a:srgbClr val="000000"/>
                </a:solidFill>
              </a:rPr>
              <a:t> arteries and veins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Introduction to Cardiovascular System</a:t>
            </a:r>
          </a:p>
        </p:txBody>
      </p:sp>
      <p:sp>
        <p:nvSpPr>
          <p:cNvPr id="184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Capillaries</a:t>
            </a:r>
          </a:p>
          <a:p>
            <a:pPr lvl="1"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Also called exchange vessels </a:t>
            </a:r>
          </a:p>
          <a:p>
            <a:pPr lvl="1"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Exchange materials between blood and tissues</a:t>
            </a:r>
          </a:p>
          <a:p>
            <a:pPr lvl="1"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Materials include dissolved gases, nutrients, wastes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Overview of the Cardiovascular System</a:t>
            </a:r>
          </a:p>
        </p:txBody>
      </p:sp>
      <p:sp>
        <p:nvSpPr>
          <p:cNvPr id="3758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724400"/>
          </a:xfrm>
        </p:spPr>
        <p:txBody>
          <a:bodyPr/>
          <a:lstStyle/>
          <a:p>
            <a:pPr>
              <a:lnSpc>
                <a:spcPct val="90000"/>
              </a:lnSpc>
            </a:pPr>
            <a:endParaRPr lang="en-US" sz="3600"/>
          </a:p>
          <a:p>
            <a:pPr>
              <a:lnSpc>
                <a:spcPct val="90000"/>
              </a:lnSpc>
            </a:pPr>
            <a:endParaRPr lang="en-US" sz="3600"/>
          </a:p>
          <a:p>
            <a:pPr>
              <a:lnSpc>
                <a:spcPct val="90000"/>
              </a:lnSpc>
            </a:pPr>
            <a:endParaRPr lang="en-US" sz="3600"/>
          </a:p>
          <a:p>
            <a:pPr algn="ctr">
              <a:lnSpc>
                <a:spcPct val="90000"/>
              </a:lnSpc>
              <a:buFontTx/>
              <a:buNone/>
            </a:pPr>
            <a:endParaRPr lang="en-US" sz="3600"/>
          </a:p>
          <a:p>
            <a:pPr algn="ctr">
              <a:lnSpc>
                <a:spcPct val="90000"/>
              </a:lnSpc>
              <a:buFontTx/>
              <a:buNone/>
            </a:pPr>
            <a:endParaRPr lang="en-US" sz="3600"/>
          </a:p>
          <a:p>
            <a:pPr algn="ctr">
              <a:lnSpc>
                <a:spcPct val="90000"/>
              </a:lnSpc>
              <a:buFontTx/>
              <a:buNone/>
            </a:pPr>
            <a:endParaRPr lang="en-US" sz="3600"/>
          </a:p>
          <a:p>
            <a:pPr algn="ctr">
              <a:lnSpc>
                <a:spcPct val="90000"/>
              </a:lnSpc>
              <a:buFontTx/>
              <a:buNone/>
            </a:pPr>
            <a:endParaRPr lang="en-US" sz="3600"/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/>
              <a:t>Figure 12-1</a:t>
            </a:r>
          </a:p>
        </p:txBody>
      </p:sp>
      <p:pic>
        <p:nvPicPr>
          <p:cNvPr id="375813" name="Picture 5" descr="figure_12_01_labeled"/>
          <p:cNvPicPr>
            <a:picLocks noChangeAspect="1" noChangeArrowheads="1"/>
          </p:cNvPicPr>
          <p:nvPr/>
        </p:nvPicPr>
        <p:blipFill>
          <a:blip r:embed="rId2" cstate="print"/>
          <a:srcRect b="2628"/>
          <a:stretch>
            <a:fillRect/>
          </a:stretch>
        </p:blipFill>
        <p:spPr bwMode="auto">
          <a:xfrm>
            <a:off x="1727200" y="1198563"/>
            <a:ext cx="5805488" cy="45783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348" name="Rectangle 4"/>
          <p:cNvSpPr>
            <a:spLocks noGrp="1" noChangeArrowheads="1"/>
          </p:cNvSpPr>
          <p:nvPr>
            <p:ph type="ctrTitle"/>
          </p:nvPr>
        </p:nvSpPr>
        <p:spPr>
          <a:noFill/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12-1: </a:t>
            </a:r>
            <a:r>
              <a:rPr lang="en-US" dirty="0">
                <a:solidFill>
                  <a:schemeClr val="tx1"/>
                </a:solidFill>
              </a:rPr>
              <a:t>The heart is a four-chambered organ, supplied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by coronary circulation, that pumps oxygen-poor blood to the lungs and oxygen-rich blood to the rest of the body</a:t>
            </a:r>
            <a:endParaRPr lang="en-US" sz="4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Four Chambers of the Heart</a:t>
            </a:r>
          </a:p>
        </p:txBody>
      </p:sp>
      <p:sp>
        <p:nvSpPr>
          <p:cNvPr id="1853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229600" cy="4876800"/>
          </a:xfrm>
        </p:spPr>
        <p:txBody>
          <a:bodyPr/>
          <a:lstStyle/>
          <a:p>
            <a:pPr>
              <a:lnSpc>
                <a:spcPct val="130000"/>
              </a:lnSpc>
            </a:pPr>
            <a:r>
              <a:rPr lang="en-US" sz="2800" b="1">
                <a:solidFill>
                  <a:srgbClr val="000000"/>
                </a:solidFill>
              </a:rPr>
              <a:t>Right Atrium</a:t>
            </a:r>
          </a:p>
          <a:p>
            <a:pPr lvl="1">
              <a:lnSpc>
                <a:spcPct val="130000"/>
              </a:lnSpc>
            </a:pPr>
            <a:r>
              <a:rPr lang="en-US" sz="2400">
                <a:solidFill>
                  <a:srgbClr val="000000"/>
                </a:solidFill>
              </a:rPr>
              <a:t>Collects blood from systemic circuit</a:t>
            </a:r>
          </a:p>
          <a:p>
            <a:pPr>
              <a:lnSpc>
                <a:spcPct val="130000"/>
              </a:lnSpc>
            </a:pPr>
            <a:r>
              <a:rPr lang="en-US" sz="2800" b="1">
                <a:solidFill>
                  <a:srgbClr val="000000"/>
                </a:solidFill>
              </a:rPr>
              <a:t>Right Ventricle</a:t>
            </a:r>
          </a:p>
          <a:p>
            <a:pPr lvl="1">
              <a:lnSpc>
                <a:spcPct val="130000"/>
              </a:lnSpc>
            </a:pPr>
            <a:r>
              <a:rPr lang="en-US" sz="2400">
                <a:solidFill>
                  <a:srgbClr val="000000"/>
                </a:solidFill>
              </a:rPr>
              <a:t>Pumps blood to pulmonary circuit</a:t>
            </a:r>
          </a:p>
          <a:p>
            <a:pPr>
              <a:lnSpc>
                <a:spcPct val="130000"/>
              </a:lnSpc>
            </a:pPr>
            <a:r>
              <a:rPr lang="en-US" sz="2800" b="1">
                <a:solidFill>
                  <a:srgbClr val="000000"/>
                </a:solidFill>
              </a:rPr>
              <a:t>Left Atrium</a:t>
            </a:r>
          </a:p>
          <a:p>
            <a:pPr lvl="1">
              <a:lnSpc>
                <a:spcPct val="130000"/>
              </a:lnSpc>
            </a:pPr>
            <a:r>
              <a:rPr lang="en-US" sz="2400">
                <a:solidFill>
                  <a:srgbClr val="000000"/>
                </a:solidFill>
              </a:rPr>
              <a:t>Collects blood from pulmonary circuit</a:t>
            </a:r>
          </a:p>
          <a:p>
            <a:pPr>
              <a:lnSpc>
                <a:spcPct val="130000"/>
              </a:lnSpc>
            </a:pPr>
            <a:r>
              <a:rPr lang="en-US" sz="2800" b="1">
                <a:solidFill>
                  <a:srgbClr val="000000"/>
                </a:solidFill>
              </a:rPr>
              <a:t>Left Ventricle</a:t>
            </a:r>
          </a:p>
          <a:p>
            <a:pPr lvl="1">
              <a:lnSpc>
                <a:spcPct val="130000"/>
              </a:lnSpc>
            </a:pPr>
            <a:r>
              <a:rPr lang="en-US" sz="2400">
                <a:solidFill>
                  <a:srgbClr val="000000"/>
                </a:solidFill>
              </a:rPr>
              <a:t>Pumps blood to systemic circuit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2"/>
          <p:cNvSpPr>
            <a:spLocks noChangeArrowheads="1"/>
          </p:cNvSpPr>
          <p:nvPr/>
        </p:nvSpPr>
        <p:spPr bwMode="auto">
          <a:xfrm>
            <a:off x="7772400" y="6443663"/>
            <a:ext cx="1027113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20000"/>
              </a:spcBef>
              <a:buClr>
                <a:schemeClr val="tx1"/>
              </a:buClr>
            </a:pPr>
            <a:r>
              <a:rPr lang="en-US" sz="1200">
                <a:solidFill>
                  <a:srgbClr val="FFFFFF"/>
                </a:solidFill>
                <a:latin typeface="Trebuchet MS" pitchFamily="48" charset="0"/>
              </a:rPr>
              <a:t>Figure 20–2c</a:t>
            </a:r>
          </a:p>
        </p:txBody>
      </p:sp>
      <p:sp>
        <p:nvSpPr>
          <p:cNvPr id="190467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Anatomy of the Heart</a:t>
            </a:r>
          </a:p>
        </p:txBody>
      </p:sp>
      <p:sp>
        <p:nvSpPr>
          <p:cNvPr id="190468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533400" y="1524000"/>
            <a:ext cx="8001000" cy="464820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2800">
                <a:solidFill>
                  <a:srgbClr val="000000"/>
                </a:solidFill>
              </a:rPr>
              <a:t>Great veins and arteries at the base</a:t>
            </a:r>
          </a:p>
          <a:p>
            <a:pPr>
              <a:lnSpc>
                <a:spcPct val="150000"/>
              </a:lnSpc>
            </a:pPr>
            <a:r>
              <a:rPr lang="en-US" sz="2800">
                <a:solidFill>
                  <a:srgbClr val="000000"/>
                </a:solidFill>
              </a:rPr>
              <a:t>Pointed tip is </a:t>
            </a:r>
            <a:r>
              <a:rPr lang="en-US" sz="2800" b="1">
                <a:solidFill>
                  <a:srgbClr val="000000"/>
                </a:solidFill>
              </a:rPr>
              <a:t>apex</a:t>
            </a:r>
          </a:p>
          <a:p>
            <a:pPr>
              <a:lnSpc>
                <a:spcPct val="150000"/>
              </a:lnSpc>
            </a:pPr>
            <a:r>
              <a:rPr lang="en-US" sz="2800">
                <a:solidFill>
                  <a:srgbClr val="000000"/>
                </a:solidFill>
              </a:rPr>
              <a:t>Surrounded by pericardial sac</a:t>
            </a:r>
          </a:p>
          <a:p>
            <a:pPr>
              <a:lnSpc>
                <a:spcPct val="150000"/>
              </a:lnSpc>
            </a:pPr>
            <a:r>
              <a:rPr lang="en-US" sz="2800">
                <a:solidFill>
                  <a:srgbClr val="000000"/>
                </a:solidFill>
              </a:rPr>
              <a:t>Sits between two pleural cavities in the </a:t>
            </a:r>
            <a:r>
              <a:rPr lang="en-US" sz="2800" b="1">
                <a:solidFill>
                  <a:srgbClr val="000000"/>
                </a:solidFill>
              </a:rPr>
              <a:t>mediastinum</a:t>
            </a:r>
          </a:p>
          <a:p>
            <a:pPr>
              <a:lnSpc>
                <a:spcPct val="150000"/>
              </a:lnSpc>
            </a:pPr>
            <a:endParaRPr lang="en-US" sz="28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The Location of the Heart in the Thoracic Cavity</a:t>
            </a:r>
          </a:p>
        </p:txBody>
      </p:sp>
      <p:sp>
        <p:nvSpPr>
          <p:cNvPr id="3768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endParaRPr lang="en-US"/>
          </a:p>
          <a:p>
            <a:endParaRPr lang="en-US"/>
          </a:p>
          <a:p>
            <a:pPr algn="ctr">
              <a:buFontTx/>
              <a:buNone/>
            </a:pPr>
            <a:endParaRPr lang="en-US"/>
          </a:p>
          <a:p>
            <a:pPr algn="ctr">
              <a:buFontTx/>
              <a:buNone/>
            </a:pPr>
            <a:endParaRPr lang="en-US"/>
          </a:p>
          <a:p>
            <a:pPr algn="ctr">
              <a:buFontTx/>
              <a:buNone/>
            </a:pPr>
            <a:endParaRPr lang="en-US"/>
          </a:p>
          <a:p>
            <a:pPr algn="ctr">
              <a:buFontTx/>
              <a:buNone/>
            </a:pPr>
            <a:endParaRPr lang="en-US"/>
          </a:p>
          <a:p>
            <a:pPr>
              <a:buFontTx/>
              <a:buNone/>
            </a:pPr>
            <a:r>
              <a:rPr lang="en-US" sz="2000"/>
              <a:t>Figure 12-2a </a:t>
            </a:r>
          </a:p>
        </p:txBody>
      </p:sp>
      <p:pic>
        <p:nvPicPr>
          <p:cNvPr id="376837" name="Picture 5" descr="figure_12_02a_labeled"/>
          <p:cNvPicPr>
            <a:picLocks noChangeAspect="1" noChangeArrowheads="1"/>
          </p:cNvPicPr>
          <p:nvPr/>
        </p:nvPicPr>
        <p:blipFill>
          <a:blip r:embed="rId2" cstate="print"/>
          <a:srcRect b="2483"/>
          <a:stretch>
            <a:fillRect/>
          </a:stretch>
        </p:blipFill>
        <p:spPr bwMode="auto">
          <a:xfrm>
            <a:off x="1862138" y="1189038"/>
            <a:ext cx="5976937" cy="44894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2"/>
          <p:cNvSpPr>
            <a:spLocks noChangeArrowheads="1"/>
          </p:cNvSpPr>
          <p:nvPr/>
        </p:nvSpPr>
        <p:spPr bwMode="auto">
          <a:xfrm>
            <a:off x="7772400" y="6443663"/>
            <a:ext cx="1027113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20000"/>
              </a:spcBef>
              <a:buClr>
                <a:schemeClr val="tx1"/>
              </a:buClr>
            </a:pPr>
            <a:r>
              <a:rPr lang="en-US" sz="1200">
                <a:solidFill>
                  <a:srgbClr val="FFFFFF"/>
                </a:solidFill>
                <a:latin typeface="Trebuchet MS" pitchFamily="48" charset="0"/>
              </a:rPr>
              <a:t>Figure 20–2c</a:t>
            </a:r>
          </a:p>
        </p:txBody>
      </p:sp>
      <p:sp>
        <p:nvSpPr>
          <p:cNvPr id="194563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Anatomy of the Heart</a:t>
            </a:r>
          </a:p>
        </p:txBody>
      </p:sp>
      <p:sp>
        <p:nvSpPr>
          <p:cNvPr id="19456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229600" cy="510540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2800">
                <a:solidFill>
                  <a:srgbClr val="000000"/>
                </a:solidFill>
              </a:rPr>
              <a:t>The Pericardium</a:t>
            </a:r>
          </a:p>
          <a:p>
            <a:pPr lvl="1">
              <a:lnSpc>
                <a:spcPct val="150000"/>
              </a:lnSpc>
            </a:pPr>
            <a:r>
              <a:rPr lang="en-US" sz="2400">
                <a:solidFill>
                  <a:srgbClr val="000000"/>
                </a:solidFill>
              </a:rPr>
              <a:t>Double lining of the pericardial cavity  </a:t>
            </a:r>
          </a:p>
          <a:p>
            <a:pPr lvl="1">
              <a:lnSpc>
                <a:spcPct val="150000"/>
              </a:lnSpc>
            </a:pPr>
            <a:r>
              <a:rPr lang="en-US" sz="2400">
                <a:solidFill>
                  <a:srgbClr val="000000"/>
                </a:solidFill>
              </a:rPr>
              <a:t>Parietal pericardium:</a:t>
            </a:r>
          </a:p>
          <a:p>
            <a:pPr lvl="2">
              <a:lnSpc>
                <a:spcPct val="150000"/>
              </a:lnSpc>
            </a:pPr>
            <a:r>
              <a:rPr lang="en-US" sz="2000">
                <a:solidFill>
                  <a:srgbClr val="000000"/>
                </a:solidFill>
              </a:rPr>
              <a:t>Outer layer</a:t>
            </a:r>
          </a:p>
          <a:p>
            <a:pPr lvl="2">
              <a:lnSpc>
                <a:spcPct val="150000"/>
              </a:lnSpc>
            </a:pPr>
            <a:r>
              <a:rPr lang="en-US" sz="2000">
                <a:solidFill>
                  <a:srgbClr val="000000"/>
                </a:solidFill>
              </a:rPr>
              <a:t>Forms inner layer of pericardial sac </a:t>
            </a:r>
          </a:p>
          <a:p>
            <a:pPr lvl="1">
              <a:lnSpc>
                <a:spcPct val="150000"/>
              </a:lnSpc>
            </a:pPr>
            <a:r>
              <a:rPr lang="en-US" sz="2400">
                <a:solidFill>
                  <a:srgbClr val="000000"/>
                </a:solidFill>
              </a:rPr>
              <a:t>Visceral pericardium:</a:t>
            </a:r>
          </a:p>
          <a:p>
            <a:pPr lvl="2">
              <a:lnSpc>
                <a:spcPct val="150000"/>
              </a:lnSpc>
            </a:pPr>
            <a:r>
              <a:rPr lang="en-US" sz="2000">
                <a:solidFill>
                  <a:srgbClr val="000000"/>
                </a:solidFill>
              </a:rPr>
              <a:t>Inner layer of pericardium</a:t>
            </a:r>
          </a:p>
          <a:p>
            <a:pPr lvl="1">
              <a:lnSpc>
                <a:spcPct val="150000"/>
              </a:lnSpc>
            </a:pPr>
            <a:endParaRPr lang="en-US" sz="24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Anatomy of the Heart</a:t>
            </a:r>
          </a:p>
        </p:txBody>
      </p:sp>
      <p:sp>
        <p:nvSpPr>
          <p:cNvPr id="196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229600" cy="495300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The Pericardium</a:t>
            </a:r>
          </a:p>
          <a:p>
            <a:pPr lvl="1"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Pericardial cavity:</a:t>
            </a:r>
          </a:p>
          <a:p>
            <a:pPr lvl="2"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Is between parietal and visceral layers </a:t>
            </a:r>
          </a:p>
          <a:p>
            <a:pPr lvl="2"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Contains pericardial fluid</a:t>
            </a:r>
          </a:p>
          <a:p>
            <a:pPr lvl="1"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Pericardial sac: </a:t>
            </a:r>
          </a:p>
          <a:p>
            <a:pPr lvl="2"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Fibrous tissue</a:t>
            </a:r>
          </a:p>
          <a:p>
            <a:pPr lvl="2"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Surrounds and stabilizes the heart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The Location of the Heart in the Thoracic Cavity</a:t>
            </a:r>
          </a:p>
        </p:txBody>
      </p:sp>
      <p:sp>
        <p:nvSpPr>
          <p:cNvPr id="443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endParaRPr lang="en-US"/>
          </a:p>
          <a:p>
            <a:endParaRPr lang="en-US"/>
          </a:p>
          <a:p>
            <a:pPr algn="ctr">
              <a:buFontTx/>
              <a:buNone/>
            </a:pPr>
            <a:endParaRPr lang="en-US"/>
          </a:p>
          <a:p>
            <a:pPr algn="ctr">
              <a:buFontTx/>
              <a:buNone/>
            </a:pPr>
            <a:endParaRPr lang="en-US"/>
          </a:p>
          <a:p>
            <a:pPr algn="ctr">
              <a:buFontTx/>
              <a:buNone/>
            </a:pPr>
            <a:endParaRPr lang="en-US"/>
          </a:p>
          <a:p>
            <a:pPr algn="ctr">
              <a:buFontTx/>
              <a:buNone/>
            </a:pPr>
            <a:endParaRPr lang="en-US"/>
          </a:p>
          <a:p>
            <a:pPr>
              <a:buFontTx/>
              <a:buNone/>
            </a:pPr>
            <a:r>
              <a:rPr lang="en-US" sz="2000"/>
              <a:t>Figure 12-2b</a:t>
            </a:r>
          </a:p>
        </p:txBody>
      </p:sp>
      <p:pic>
        <p:nvPicPr>
          <p:cNvPr id="443396" name="Picture 4" descr="figure_12_02b_labeled"/>
          <p:cNvPicPr>
            <a:picLocks noChangeAspect="1" noChangeArrowheads="1"/>
          </p:cNvPicPr>
          <p:nvPr/>
        </p:nvPicPr>
        <p:blipFill>
          <a:blip r:embed="rId2" cstate="print"/>
          <a:srcRect b="2628"/>
          <a:stretch>
            <a:fillRect/>
          </a:stretch>
        </p:blipFill>
        <p:spPr bwMode="auto">
          <a:xfrm>
            <a:off x="1682750" y="1193800"/>
            <a:ext cx="5992813" cy="449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Surface Anatomy of the Heart</a:t>
            </a:r>
          </a:p>
        </p:txBody>
      </p:sp>
      <p:sp>
        <p:nvSpPr>
          <p:cNvPr id="199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229600" cy="4953000"/>
          </a:xfrm>
        </p:spPr>
        <p:txBody>
          <a:bodyPr/>
          <a:lstStyle/>
          <a:p>
            <a:pPr>
              <a:lnSpc>
                <a:spcPct val="140000"/>
              </a:lnSpc>
            </a:pPr>
            <a:r>
              <a:rPr lang="en-US" sz="2800">
                <a:solidFill>
                  <a:srgbClr val="000000"/>
                </a:solidFill>
              </a:rPr>
              <a:t>Atria</a:t>
            </a:r>
          </a:p>
          <a:p>
            <a:pPr lvl="1">
              <a:lnSpc>
                <a:spcPct val="140000"/>
              </a:lnSpc>
            </a:pPr>
            <a:r>
              <a:rPr lang="en-US" sz="2400">
                <a:solidFill>
                  <a:srgbClr val="000000"/>
                </a:solidFill>
              </a:rPr>
              <a:t>Thin walled</a:t>
            </a:r>
          </a:p>
          <a:p>
            <a:pPr lvl="1">
              <a:lnSpc>
                <a:spcPct val="140000"/>
              </a:lnSpc>
            </a:pPr>
            <a:r>
              <a:rPr lang="en-US" sz="2400">
                <a:solidFill>
                  <a:srgbClr val="000000"/>
                </a:solidFill>
              </a:rPr>
              <a:t>Expandable outer </a:t>
            </a:r>
            <a:r>
              <a:rPr lang="en-US" sz="2400" b="1">
                <a:solidFill>
                  <a:srgbClr val="000000"/>
                </a:solidFill>
              </a:rPr>
              <a:t>auricle</a:t>
            </a:r>
            <a:r>
              <a:rPr lang="en-US" sz="2400">
                <a:solidFill>
                  <a:srgbClr val="000000"/>
                </a:solidFill>
              </a:rPr>
              <a:t> (atrial appendage) </a:t>
            </a:r>
          </a:p>
          <a:p>
            <a:pPr>
              <a:lnSpc>
                <a:spcPct val="140000"/>
              </a:lnSpc>
            </a:pPr>
            <a:r>
              <a:rPr lang="en-US" sz="2800">
                <a:solidFill>
                  <a:srgbClr val="000000"/>
                </a:solidFill>
              </a:rPr>
              <a:t>Sulci</a:t>
            </a:r>
          </a:p>
          <a:p>
            <a:pPr lvl="1">
              <a:lnSpc>
                <a:spcPct val="140000"/>
              </a:lnSpc>
            </a:pPr>
            <a:r>
              <a:rPr lang="en-US" sz="2400">
                <a:solidFill>
                  <a:srgbClr val="000000"/>
                </a:solidFill>
              </a:rPr>
              <a:t>Coronary sulcus: divides atria and ventricles</a:t>
            </a:r>
          </a:p>
          <a:p>
            <a:pPr lvl="1">
              <a:lnSpc>
                <a:spcPct val="140000"/>
              </a:lnSpc>
            </a:pPr>
            <a:r>
              <a:rPr lang="en-US" sz="2400" b="1">
                <a:solidFill>
                  <a:srgbClr val="000000"/>
                </a:solidFill>
              </a:rPr>
              <a:t>Anterior interventricular sulcus</a:t>
            </a:r>
            <a:r>
              <a:rPr lang="en-US" sz="2400">
                <a:solidFill>
                  <a:srgbClr val="000000"/>
                </a:solidFill>
              </a:rPr>
              <a:t> and </a:t>
            </a:r>
            <a:r>
              <a:rPr lang="en-US" sz="2400" b="1">
                <a:solidFill>
                  <a:srgbClr val="000000"/>
                </a:solidFill>
              </a:rPr>
              <a:t>posterior interventricular sulcus</a:t>
            </a:r>
            <a:r>
              <a:rPr lang="en-US" sz="2400">
                <a:solidFill>
                  <a:srgbClr val="000000"/>
                </a:solidFill>
              </a:rPr>
              <a:t>:</a:t>
            </a:r>
          </a:p>
          <a:p>
            <a:pPr lvl="2">
              <a:lnSpc>
                <a:spcPct val="140000"/>
              </a:lnSpc>
            </a:pPr>
            <a:r>
              <a:rPr lang="en-US" sz="2000">
                <a:solidFill>
                  <a:srgbClr val="000000"/>
                </a:solidFill>
              </a:rPr>
              <a:t>separate left and right ventricles</a:t>
            </a:r>
          </a:p>
          <a:p>
            <a:pPr lvl="2">
              <a:lnSpc>
                <a:spcPct val="140000"/>
              </a:lnSpc>
            </a:pPr>
            <a:r>
              <a:rPr lang="en-US" sz="2000">
                <a:solidFill>
                  <a:srgbClr val="000000"/>
                </a:solidFill>
              </a:rPr>
              <a:t>contain blood vessels of cardiac muscle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Surface Anatomy of the Heart</a:t>
            </a:r>
          </a:p>
        </p:txBody>
      </p:sp>
      <p:sp>
        <p:nvSpPr>
          <p:cNvPr id="3788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endParaRPr lang="en-US"/>
          </a:p>
          <a:p>
            <a:endParaRPr lang="en-US"/>
          </a:p>
          <a:p>
            <a:pPr algn="ctr">
              <a:buFontTx/>
              <a:buNone/>
            </a:pPr>
            <a:endParaRPr lang="en-US"/>
          </a:p>
          <a:p>
            <a:pPr algn="ctr">
              <a:buFontTx/>
              <a:buNone/>
            </a:pPr>
            <a:endParaRPr lang="en-US"/>
          </a:p>
          <a:p>
            <a:pPr algn="ctr">
              <a:buFontTx/>
              <a:buNone/>
            </a:pPr>
            <a:endParaRPr lang="en-US"/>
          </a:p>
          <a:p>
            <a:pPr algn="ctr">
              <a:buFontTx/>
              <a:buNone/>
            </a:pPr>
            <a:endParaRPr lang="en-US"/>
          </a:p>
          <a:p>
            <a:pPr>
              <a:buFontTx/>
              <a:buNone/>
            </a:pPr>
            <a:r>
              <a:rPr lang="en-US" sz="2000"/>
              <a:t>Figure 12-3a</a:t>
            </a:r>
          </a:p>
        </p:txBody>
      </p:sp>
      <p:pic>
        <p:nvPicPr>
          <p:cNvPr id="378885" name="Picture 5" descr="figure_12_03a_1_labeled"/>
          <p:cNvPicPr>
            <a:picLocks noChangeAspect="1" noChangeArrowheads="1"/>
          </p:cNvPicPr>
          <p:nvPr/>
        </p:nvPicPr>
        <p:blipFill>
          <a:blip r:embed="rId2" cstate="print"/>
          <a:srcRect b="2362"/>
          <a:stretch>
            <a:fillRect/>
          </a:stretch>
        </p:blipFill>
        <p:spPr bwMode="auto">
          <a:xfrm>
            <a:off x="441325" y="1949450"/>
            <a:ext cx="4108450" cy="3541713"/>
          </a:xfrm>
          <a:prstGeom prst="rect">
            <a:avLst/>
          </a:prstGeom>
          <a:noFill/>
        </p:spPr>
      </p:pic>
      <p:pic>
        <p:nvPicPr>
          <p:cNvPr id="378886" name="Picture 6" descr="figure_12_03a_2_labeled"/>
          <p:cNvPicPr>
            <a:picLocks noChangeAspect="1" noChangeArrowheads="1"/>
          </p:cNvPicPr>
          <p:nvPr/>
        </p:nvPicPr>
        <p:blipFill>
          <a:blip r:embed="rId3" cstate="print"/>
          <a:srcRect b="8003"/>
          <a:stretch>
            <a:fillRect/>
          </a:stretch>
        </p:blipFill>
        <p:spPr bwMode="auto">
          <a:xfrm>
            <a:off x="4699000" y="1957388"/>
            <a:ext cx="3995738" cy="33369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9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Surface Anatomy of the Heart</a:t>
            </a:r>
          </a:p>
        </p:txBody>
      </p:sp>
      <p:sp>
        <p:nvSpPr>
          <p:cNvPr id="379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endParaRPr lang="en-US"/>
          </a:p>
          <a:p>
            <a:endParaRPr lang="en-US"/>
          </a:p>
          <a:p>
            <a:pPr algn="ctr">
              <a:buFontTx/>
              <a:buNone/>
            </a:pPr>
            <a:endParaRPr lang="en-US"/>
          </a:p>
          <a:p>
            <a:pPr algn="ctr">
              <a:buFontTx/>
              <a:buNone/>
            </a:pPr>
            <a:endParaRPr lang="en-US"/>
          </a:p>
          <a:p>
            <a:pPr algn="ctr">
              <a:buFontTx/>
              <a:buNone/>
            </a:pPr>
            <a:endParaRPr lang="en-US"/>
          </a:p>
          <a:p>
            <a:pPr algn="ctr">
              <a:buFontTx/>
              <a:buNone/>
            </a:pPr>
            <a:endParaRPr lang="en-US"/>
          </a:p>
          <a:p>
            <a:pPr>
              <a:buFontTx/>
              <a:buNone/>
            </a:pPr>
            <a:r>
              <a:rPr lang="en-US" sz="2000"/>
              <a:t>Figure 12-3b </a:t>
            </a:r>
          </a:p>
        </p:txBody>
      </p:sp>
      <p:pic>
        <p:nvPicPr>
          <p:cNvPr id="379910" name="Picture 6" descr="figure_12_03b_labeled"/>
          <p:cNvPicPr>
            <a:picLocks noChangeAspect="1" noChangeArrowheads="1"/>
          </p:cNvPicPr>
          <p:nvPr/>
        </p:nvPicPr>
        <p:blipFill>
          <a:blip r:embed="rId2" cstate="print"/>
          <a:srcRect b="2362"/>
          <a:stretch>
            <a:fillRect/>
          </a:stretch>
        </p:blipFill>
        <p:spPr bwMode="auto">
          <a:xfrm>
            <a:off x="1898650" y="1209675"/>
            <a:ext cx="5722938" cy="44672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Heart Wall</a:t>
            </a:r>
          </a:p>
        </p:txBody>
      </p:sp>
      <p:sp>
        <p:nvSpPr>
          <p:cNvPr id="2037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04950"/>
            <a:ext cx="8229600" cy="4743450"/>
          </a:xfrm>
        </p:spPr>
        <p:txBody>
          <a:bodyPr/>
          <a:lstStyle/>
          <a:p>
            <a:pPr>
              <a:lnSpc>
                <a:spcPct val="125000"/>
              </a:lnSpc>
            </a:pPr>
            <a:r>
              <a:rPr lang="en-US" sz="2400" b="1">
                <a:solidFill>
                  <a:srgbClr val="000000"/>
                </a:solidFill>
              </a:rPr>
              <a:t>Epicardium</a:t>
            </a:r>
            <a:r>
              <a:rPr lang="en-US" sz="2400">
                <a:solidFill>
                  <a:srgbClr val="000000"/>
                </a:solidFill>
              </a:rPr>
              <a:t> (Outer Layer) </a:t>
            </a:r>
          </a:p>
          <a:p>
            <a:pPr lvl="1">
              <a:lnSpc>
                <a:spcPct val="125000"/>
              </a:lnSpc>
            </a:pPr>
            <a:r>
              <a:rPr lang="en-US" sz="2000">
                <a:solidFill>
                  <a:srgbClr val="000000"/>
                </a:solidFill>
              </a:rPr>
              <a:t>Visceral pericardium </a:t>
            </a:r>
          </a:p>
          <a:p>
            <a:pPr lvl="1">
              <a:lnSpc>
                <a:spcPct val="125000"/>
              </a:lnSpc>
            </a:pPr>
            <a:r>
              <a:rPr lang="en-US" sz="2000">
                <a:solidFill>
                  <a:srgbClr val="000000"/>
                </a:solidFill>
              </a:rPr>
              <a:t>Covers the heart</a:t>
            </a:r>
          </a:p>
          <a:p>
            <a:pPr>
              <a:lnSpc>
                <a:spcPct val="125000"/>
              </a:lnSpc>
            </a:pPr>
            <a:r>
              <a:rPr lang="en-US" sz="2400" b="1">
                <a:solidFill>
                  <a:srgbClr val="000000"/>
                </a:solidFill>
              </a:rPr>
              <a:t>Myocardium </a:t>
            </a:r>
            <a:r>
              <a:rPr lang="en-US" sz="2400">
                <a:solidFill>
                  <a:srgbClr val="000000"/>
                </a:solidFill>
              </a:rPr>
              <a:t>(Middle Layer)</a:t>
            </a:r>
          </a:p>
          <a:p>
            <a:pPr lvl="1">
              <a:lnSpc>
                <a:spcPct val="125000"/>
              </a:lnSpc>
            </a:pPr>
            <a:r>
              <a:rPr lang="en-US" sz="2000">
                <a:solidFill>
                  <a:srgbClr val="000000"/>
                </a:solidFill>
              </a:rPr>
              <a:t>Muscular wall of the heart</a:t>
            </a:r>
          </a:p>
          <a:p>
            <a:pPr lvl="1">
              <a:lnSpc>
                <a:spcPct val="125000"/>
              </a:lnSpc>
            </a:pPr>
            <a:r>
              <a:rPr lang="en-US" sz="2000">
                <a:solidFill>
                  <a:srgbClr val="000000"/>
                </a:solidFill>
              </a:rPr>
              <a:t>Concentric layers of cardiac muscle tissue</a:t>
            </a:r>
          </a:p>
          <a:p>
            <a:pPr lvl="1">
              <a:lnSpc>
                <a:spcPct val="125000"/>
              </a:lnSpc>
            </a:pPr>
            <a:r>
              <a:rPr lang="en-US" sz="2000">
                <a:solidFill>
                  <a:srgbClr val="000000"/>
                </a:solidFill>
              </a:rPr>
              <a:t>Atrial myocardium wraps around great vessels</a:t>
            </a:r>
          </a:p>
          <a:p>
            <a:pPr lvl="1">
              <a:lnSpc>
                <a:spcPct val="125000"/>
              </a:lnSpc>
            </a:pPr>
            <a:r>
              <a:rPr lang="en-US" sz="2000">
                <a:solidFill>
                  <a:srgbClr val="000000"/>
                </a:solidFill>
              </a:rPr>
              <a:t>Two divisions of ventricular myocardium</a:t>
            </a:r>
          </a:p>
          <a:p>
            <a:pPr>
              <a:lnSpc>
                <a:spcPct val="125000"/>
              </a:lnSpc>
            </a:pPr>
            <a:r>
              <a:rPr lang="en-US" sz="2400" b="1">
                <a:solidFill>
                  <a:srgbClr val="000000"/>
                </a:solidFill>
              </a:rPr>
              <a:t>Endocardium </a:t>
            </a:r>
            <a:r>
              <a:rPr lang="en-US" sz="2400">
                <a:solidFill>
                  <a:srgbClr val="000000"/>
                </a:solidFill>
              </a:rPr>
              <a:t>(Inner Layer)</a:t>
            </a:r>
          </a:p>
          <a:p>
            <a:pPr lvl="1">
              <a:lnSpc>
                <a:spcPct val="125000"/>
              </a:lnSpc>
            </a:pPr>
            <a:r>
              <a:rPr lang="en-US" sz="2000">
                <a:solidFill>
                  <a:srgbClr val="000000"/>
                </a:solidFill>
              </a:rPr>
              <a:t>Simple squamous epithelium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9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Heart Wall and Cardiac Muscle</a:t>
            </a:r>
          </a:p>
        </p:txBody>
      </p:sp>
      <p:sp>
        <p:nvSpPr>
          <p:cNvPr id="3829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endParaRPr lang="en-US" sz="4000"/>
          </a:p>
          <a:p>
            <a:pPr>
              <a:lnSpc>
                <a:spcPct val="90000"/>
              </a:lnSpc>
            </a:pPr>
            <a:endParaRPr lang="en-US" sz="4000"/>
          </a:p>
          <a:p>
            <a:pPr algn="ctr">
              <a:lnSpc>
                <a:spcPct val="90000"/>
              </a:lnSpc>
              <a:buFontTx/>
              <a:buNone/>
            </a:pPr>
            <a:endParaRPr lang="en-US" sz="4000"/>
          </a:p>
          <a:p>
            <a:pPr algn="ctr">
              <a:lnSpc>
                <a:spcPct val="90000"/>
              </a:lnSpc>
              <a:buFontTx/>
              <a:buNone/>
            </a:pPr>
            <a:endParaRPr lang="en-US" sz="4000"/>
          </a:p>
          <a:p>
            <a:pPr algn="ctr">
              <a:lnSpc>
                <a:spcPct val="90000"/>
              </a:lnSpc>
              <a:buFontTx/>
              <a:buNone/>
            </a:pPr>
            <a:endParaRPr lang="en-US" sz="4000"/>
          </a:p>
          <a:p>
            <a:pPr algn="ctr">
              <a:lnSpc>
                <a:spcPct val="90000"/>
              </a:lnSpc>
              <a:buFontTx/>
              <a:buNone/>
            </a:pPr>
            <a:endParaRPr lang="en-US" sz="4000"/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/>
              <a:t>Figure 12-4 a,b</a:t>
            </a:r>
          </a:p>
        </p:txBody>
      </p:sp>
      <p:pic>
        <p:nvPicPr>
          <p:cNvPr id="382982" name="Picture 6" descr="figure_12_04a_labeled"/>
          <p:cNvPicPr>
            <a:picLocks noChangeAspect="1" noChangeArrowheads="1"/>
          </p:cNvPicPr>
          <p:nvPr/>
        </p:nvPicPr>
        <p:blipFill>
          <a:blip r:embed="rId2" cstate="print"/>
          <a:srcRect b="3571"/>
          <a:stretch>
            <a:fillRect/>
          </a:stretch>
        </p:blipFill>
        <p:spPr bwMode="auto">
          <a:xfrm>
            <a:off x="330200" y="1370013"/>
            <a:ext cx="7648575" cy="4181475"/>
          </a:xfrm>
          <a:prstGeom prst="rect">
            <a:avLst/>
          </a:prstGeom>
          <a:noFill/>
        </p:spPr>
      </p:pic>
      <p:pic>
        <p:nvPicPr>
          <p:cNvPr id="382983" name="Picture 7" descr="figure_12_04b_labeled"/>
          <p:cNvPicPr>
            <a:picLocks noChangeAspect="1" noChangeArrowheads="1"/>
          </p:cNvPicPr>
          <p:nvPr/>
        </p:nvPicPr>
        <p:blipFill>
          <a:blip r:embed="rId3" cstate="print"/>
          <a:srcRect b="4425"/>
          <a:stretch>
            <a:fillRect/>
          </a:stretch>
        </p:blipFill>
        <p:spPr bwMode="auto">
          <a:xfrm>
            <a:off x="7034213" y="1335088"/>
            <a:ext cx="1547812" cy="20367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Heart Wall</a:t>
            </a:r>
          </a:p>
        </p:txBody>
      </p:sp>
      <p:sp>
        <p:nvSpPr>
          <p:cNvPr id="2088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229600" cy="4754563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Cardiac Muscle Tissue</a:t>
            </a:r>
          </a:p>
          <a:p>
            <a:pPr lvl="1"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Intercalated discs:</a:t>
            </a:r>
          </a:p>
          <a:p>
            <a:pPr lvl="2"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Interconnect </a:t>
            </a:r>
            <a:r>
              <a:rPr lang="en-US" b="1">
                <a:solidFill>
                  <a:srgbClr val="000000"/>
                </a:solidFill>
              </a:rPr>
              <a:t>cardiac muscle cells</a:t>
            </a:r>
            <a:endParaRPr lang="en-US">
              <a:solidFill>
                <a:srgbClr val="000000"/>
              </a:solidFill>
            </a:endParaRPr>
          </a:p>
          <a:p>
            <a:pPr lvl="2"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Secured by desmosomes </a:t>
            </a:r>
          </a:p>
          <a:p>
            <a:pPr lvl="2"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Linked by gap junctions</a:t>
            </a:r>
          </a:p>
          <a:p>
            <a:pPr lvl="2"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Convey force of contraction </a:t>
            </a:r>
          </a:p>
          <a:p>
            <a:pPr lvl="2"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Propagate action potentials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0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Cardiac Muscle Cells</a:t>
            </a:r>
          </a:p>
        </p:txBody>
      </p:sp>
      <p:sp>
        <p:nvSpPr>
          <p:cNvPr id="3840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endParaRPr lang="en-US"/>
          </a:p>
          <a:p>
            <a:endParaRPr lang="en-US"/>
          </a:p>
          <a:p>
            <a:endParaRPr lang="en-US"/>
          </a:p>
          <a:p>
            <a:pPr algn="ctr">
              <a:buFontTx/>
              <a:buNone/>
            </a:pPr>
            <a:endParaRPr lang="en-US"/>
          </a:p>
          <a:p>
            <a:pPr algn="ctr">
              <a:buFontTx/>
              <a:buNone/>
            </a:pPr>
            <a:endParaRPr lang="en-US"/>
          </a:p>
          <a:p>
            <a:pPr algn="ctr">
              <a:buFontTx/>
              <a:buNone/>
            </a:pPr>
            <a:endParaRPr lang="en-US"/>
          </a:p>
          <a:p>
            <a:pPr algn="ctr">
              <a:buFontTx/>
              <a:buNone/>
            </a:pPr>
            <a:endParaRPr lang="en-US"/>
          </a:p>
          <a:p>
            <a:pPr>
              <a:buFontTx/>
              <a:buNone/>
            </a:pPr>
            <a:r>
              <a:rPr lang="en-US" sz="2000"/>
              <a:t>Figure 12-4 c,d</a:t>
            </a:r>
          </a:p>
        </p:txBody>
      </p:sp>
      <p:pic>
        <p:nvPicPr>
          <p:cNvPr id="384005" name="Picture 5" descr="figure_12_04c_labeled"/>
          <p:cNvPicPr>
            <a:picLocks noChangeAspect="1" noChangeArrowheads="1"/>
          </p:cNvPicPr>
          <p:nvPr/>
        </p:nvPicPr>
        <p:blipFill>
          <a:blip r:embed="rId2" cstate="print"/>
          <a:srcRect b="3836"/>
          <a:stretch>
            <a:fillRect/>
          </a:stretch>
        </p:blipFill>
        <p:spPr bwMode="auto">
          <a:xfrm>
            <a:off x="379413" y="3022600"/>
            <a:ext cx="4675187" cy="2373313"/>
          </a:xfrm>
          <a:prstGeom prst="rect">
            <a:avLst/>
          </a:prstGeom>
          <a:noFill/>
        </p:spPr>
      </p:pic>
      <p:pic>
        <p:nvPicPr>
          <p:cNvPr id="384006" name="Picture 6" descr="figure_12_04d_labeled"/>
          <p:cNvPicPr>
            <a:picLocks noChangeAspect="1" noChangeArrowheads="1"/>
          </p:cNvPicPr>
          <p:nvPr/>
        </p:nvPicPr>
        <p:blipFill>
          <a:blip r:embed="rId3" cstate="print"/>
          <a:srcRect b="2362"/>
          <a:stretch>
            <a:fillRect/>
          </a:stretch>
        </p:blipFill>
        <p:spPr bwMode="auto">
          <a:xfrm>
            <a:off x="5100638" y="1885950"/>
            <a:ext cx="3517900" cy="351631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Internal Anatomy and Organization</a:t>
            </a:r>
          </a:p>
        </p:txBody>
      </p:sp>
      <p:sp>
        <p:nvSpPr>
          <p:cNvPr id="2140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229600" cy="5257800"/>
          </a:xfrm>
        </p:spPr>
        <p:txBody>
          <a:bodyPr/>
          <a:lstStyle/>
          <a:p>
            <a:pPr>
              <a:lnSpc>
                <a:spcPct val="135000"/>
              </a:lnSpc>
            </a:pPr>
            <a:r>
              <a:rPr lang="en-US" sz="2400" b="1">
                <a:solidFill>
                  <a:srgbClr val="000000"/>
                </a:solidFill>
              </a:rPr>
              <a:t>Interatrial septum</a:t>
            </a:r>
            <a:r>
              <a:rPr lang="en-US" sz="2400">
                <a:solidFill>
                  <a:srgbClr val="000000"/>
                </a:solidFill>
              </a:rPr>
              <a:t>: separates atria </a:t>
            </a:r>
          </a:p>
          <a:p>
            <a:pPr>
              <a:lnSpc>
                <a:spcPct val="135000"/>
              </a:lnSpc>
            </a:pPr>
            <a:r>
              <a:rPr lang="en-US" sz="2400" b="1">
                <a:solidFill>
                  <a:srgbClr val="000000"/>
                </a:solidFill>
              </a:rPr>
              <a:t>Interventricular septum</a:t>
            </a:r>
            <a:r>
              <a:rPr lang="en-US" sz="2400">
                <a:solidFill>
                  <a:srgbClr val="000000"/>
                </a:solidFill>
              </a:rPr>
              <a:t>: separates ventricles</a:t>
            </a:r>
          </a:p>
          <a:p>
            <a:pPr>
              <a:lnSpc>
                <a:spcPct val="135000"/>
              </a:lnSpc>
            </a:pPr>
            <a:r>
              <a:rPr lang="en-US" sz="2400" b="1">
                <a:solidFill>
                  <a:srgbClr val="000000"/>
                </a:solidFill>
              </a:rPr>
              <a:t>Atrioventricular (AV) valves</a:t>
            </a:r>
            <a:endParaRPr lang="en-US" sz="2400">
              <a:solidFill>
                <a:srgbClr val="000000"/>
              </a:solidFill>
            </a:endParaRPr>
          </a:p>
          <a:p>
            <a:pPr lvl="1">
              <a:lnSpc>
                <a:spcPct val="135000"/>
              </a:lnSpc>
            </a:pPr>
            <a:r>
              <a:rPr lang="en-US" sz="2000">
                <a:solidFill>
                  <a:srgbClr val="000000"/>
                </a:solidFill>
              </a:rPr>
              <a:t>Connect right atrium to right ventricle and left atrium to left ventricle </a:t>
            </a:r>
          </a:p>
          <a:p>
            <a:pPr lvl="1">
              <a:lnSpc>
                <a:spcPct val="135000"/>
              </a:lnSpc>
            </a:pPr>
            <a:r>
              <a:rPr lang="en-US" sz="2000">
                <a:solidFill>
                  <a:srgbClr val="000000"/>
                </a:solidFill>
              </a:rPr>
              <a:t>The fibrous flaps that form bicuspid (2) and tricuspid (3) valves</a:t>
            </a:r>
          </a:p>
          <a:p>
            <a:pPr lvl="1">
              <a:lnSpc>
                <a:spcPct val="135000"/>
              </a:lnSpc>
            </a:pPr>
            <a:r>
              <a:rPr lang="en-US" sz="2000">
                <a:solidFill>
                  <a:srgbClr val="000000"/>
                </a:solidFill>
              </a:rPr>
              <a:t>Permit blood flow in one direction: atria to ventricles</a:t>
            </a:r>
          </a:p>
          <a:p>
            <a:pPr>
              <a:buFontTx/>
              <a:buNone/>
            </a:pPr>
            <a:endParaRPr lang="en-US" sz="1800">
              <a:solidFill>
                <a:srgbClr val="FF0000"/>
              </a:solidFill>
            </a:endParaRPr>
          </a:p>
        </p:txBody>
      </p:sp>
      <p:pic>
        <p:nvPicPr>
          <p:cNvPr id="214022" name="Picture 6" descr="play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11450" y="5675313"/>
            <a:ext cx="1295400" cy="725487"/>
          </a:xfrm>
          <a:prstGeom prst="rect">
            <a:avLst/>
          </a:prstGeom>
          <a:noFill/>
        </p:spPr>
      </p:pic>
      <p:sp>
        <p:nvSpPr>
          <p:cNvPr id="214023" name="Text Box 7"/>
          <p:cNvSpPr txBox="1">
            <a:spLocks noChangeArrowheads="1"/>
          </p:cNvSpPr>
          <p:nvPr/>
        </p:nvSpPr>
        <p:spPr bwMode="auto">
          <a:xfrm>
            <a:off x="4311650" y="5827713"/>
            <a:ext cx="20129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>
                <a:solidFill>
                  <a:srgbClr val="CC0000"/>
                </a:solidFill>
              </a:rPr>
              <a:t>The Heart: Valves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Internal Anatomy and Organization</a:t>
            </a:r>
          </a:p>
        </p:txBody>
      </p:sp>
      <p:sp>
        <p:nvSpPr>
          <p:cNvPr id="2160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229600" cy="502920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2800">
                <a:solidFill>
                  <a:srgbClr val="000000"/>
                </a:solidFill>
              </a:rPr>
              <a:t>The Right Atrium</a:t>
            </a:r>
          </a:p>
          <a:p>
            <a:pPr lvl="1">
              <a:lnSpc>
                <a:spcPct val="150000"/>
              </a:lnSpc>
            </a:pPr>
            <a:r>
              <a:rPr lang="en-US" sz="2400" b="1">
                <a:solidFill>
                  <a:srgbClr val="000000"/>
                </a:solidFill>
              </a:rPr>
              <a:t>Superior vena cava:</a:t>
            </a:r>
            <a:endParaRPr lang="en-US" sz="2400">
              <a:solidFill>
                <a:srgbClr val="000000"/>
              </a:solidFill>
            </a:endParaRPr>
          </a:p>
          <a:p>
            <a:pPr lvl="2">
              <a:lnSpc>
                <a:spcPct val="150000"/>
              </a:lnSpc>
            </a:pPr>
            <a:r>
              <a:rPr lang="en-US" sz="2000">
                <a:solidFill>
                  <a:srgbClr val="000000"/>
                </a:solidFill>
              </a:rPr>
              <a:t>Receives blood from head, neck, upper limbs, and chest</a:t>
            </a:r>
          </a:p>
          <a:p>
            <a:pPr lvl="1">
              <a:lnSpc>
                <a:spcPct val="150000"/>
              </a:lnSpc>
            </a:pPr>
            <a:r>
              <a:rPr lang="en-US" sz="2400" b="1">
                <a:solidFill>
                  <a:srgbClr val="000000"/>
                </a:solidFill>
              </a:rPr>
              <a:t>Inferior vena cava:</a:t>
            </a:r>
            <a:r>
              <a:rPr lang="en-US" sz="2400">
                <a:solidFill>
                  <a:srgbClr val="000000"/>
                </a:solidFill>
              </a:rPr>
              <a:t> </a:t>
            </a:r>
          </a:p>
          <a:p>
            <a:pPr lvl="2">
              <a:lnSpc>
                <a:spcPct val="150000"/>
              </a:lnSpc>
            </a:pPr>
            <a:r>
              <a:rPr lang="en-US" sz="2000">
                <a:solidFill>
                  <a:srgbClr val="000000"/>
                </a:solidFill>
              </a:rPr>
              <a:t>Receives blood from trunk, viscera, and lower limbs</a:t>
            </a:r>
          </a:p>
          <a:p>
            <a:pPr lvl="1">
              <a:lnSpc>
                <a:spcPct val="150000"/>
              </a:lnSpc>
            </a:pPr>
            <a:r>
              <a:rPr lang="en-US" sz="2400" b="1">
                <a:solidFill>
                  <a:srgbClr val="000000"/>
                </a:solidFill>
              </a:rPr>
              <a:t>Coronary sinus:</a:t>
            </a:r>
          </a:p>
          <a:p>
            <a:pPr lvl="2">
              <a:lnSpc>
                <a:spcPct val="150000"/>
              </a:lnSpc>
            </a:pPr>
            <a:r>
              <a:rPr lang="en-US" sz="2000">
                <a:solidFill>
                  <a:srgbClr val="000000"/>
                </a:solidFill>
              </a:rPr>
              <a:t>Cardiac veins return blood to coronary sinus </a:t>
            </a:r>
          </a:p>
          <a:p>
            <a:pPr lvl="2">
              <a:lnSpc>
                <a:spcPct val="150000"/>
              </a:lnSpc>
            </a:pPr>
            <a:r>
              <a:rPr lang="en-US" sz="2000">
                <a:solidFill>
                  <a:srgbClr val="000000"/>
                </a:solidFill>
              </a:rPr>
              <a:t>Coronary sinus opens into right atrium 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Sectional Anatomy of the Heart</a:t>
            </a:r>
          </a:p>
        </p:txBody>
      </p:sp>
      <p:sp>
        <p:nvSpPr>
          <p:cNvPr id="388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endParaRPr lang="en-US" sz="3600"/>
          </a:p>
          <a:p>
            <a:pPr>
              <a:lnSpc>
                <a:spcPct val="90000"/>
              </a:lnSpc>
            </a:pPr>
            <a:endParaRPr lang="en-US" sz="3600"/>
          </a:p>
          <a:p>
            <a:pPr>
              <a:lnSpc>
                <a:spcPct val="90000"/>
              </a:lnSpc>
            </a:pPr>
            <a:endParaRPr lang="en-US" sz="3600"/>
          </a:p>
          <a:p>
            <a:pPr algn="ctr">
              <a:lnSpc>
                <a:spcPct val="90000"/>
              </a:lnSpc>
              <a:buFontTx/>
              <a:buNone/>
            </a:pPr>
            <a:endParaRPr lang="en-US"/>
          </a:p>
          <a:p>
            <a:pPr algn="ctr">
              <a:lnSpc>
                <a:spcPct val="90000"/>
              </a:lnSpc>
              <a:buFontTx/>
              <a:buNone/>
            </a:pPr>
            <a:endParaRPr lang="en-US"/>
          </a:p>
          <a:p>
            <a:pPr algn="ctr">
              <a:lnSpc>
                <a:spcPct val="90000"/>
              </a:lnSpc>
              <a:buFontTx/>
              <a:buNone/>
            </a:pPr>
            <a:endParaRPr lang="en-US" sz="3600"/>
          </a:p>
          <a:p>
            <a:pPr algn="ctr">
              <a:lnSpc>
                <a:spcPct val="90000"/>
              </a:lnSpc>
              <a:buFontTx/>
              <a:buNone/>
            </a:pPr>
            <a:endParaRPr lang="en-US" sz="3600"/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/>
              <a:t>Figure 12-5</a:t>
            </a:r>
          </a:p>
        </p:txBody>
      </p:sp>
      <p:pic>
        <p:nvPicPr>
          <p:cNvPr id="388102" name="Picture 6" descr="figure_12_05_labeled"/>
          <p:cNvPicPr>
            <a:picLocks noChangeAspect="1" noChangeArrowheads="1"/>
          </p:cNvPicPr>
          <p:nvPr/>
        </p:nvPicPr>
        <p:blipFill>
          <a:blip r:embed="rId2" cstate="print"/>
          <a:srcRect b="2628"/>
          <a:stretch>
            <a:fillRect/>
          </a:stretch>
        </p:blipFill>
        <p:spPr bwMode="auto">
          <a:xfrm>
            <a:off x="1712913" y="1198563"/>
            <a:ext cx="5913437" cy="44354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Internal Anatomy and Organization</a:t>
            </a:r>
          </a:p>
        </p:txBody>
      </p:sp>
      <p:sp>
        <p:nvSpPr>
          <p:cNvPr id="2211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229600" cy="4953000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US">
                <a:solidFill>
                  <a:srgbClr val="000000"/>
                </a:solidFill>
              </a:rPr>
              <a:t>The Right Ventricle</a:t>
            </a:r>
          </a:p>
          <a:p>
            <a:pPr lvl="1">
              <a:lnSpc>
                <a:spcPct val="110000"/>
              </a:lnSpc>
            </a:pPr>
            <a:r>
              <a:rPr lang="en-US">
                <a:solidFill>
                  <a:srgbClr val="000000"/>
                </a:solidFill>
              </a:rPr>
              <a:t>Free edges attach to </a:t>
            </a:r>
            <a:r>
              <a:rPr lang="en-US" b="1">
                <a:solidFill>
                  <a:srgbClr val="000000"/>
                </a:solidFill>
              </a:rPr>
              <a:t>chordae tendineae</a:t>
            </a:r>
            <a:r>
              <a:rPr lang="en-US">
                <a:solidFill>
                  <a:srgbClr val="000000"/>
                </a:solidFill>
              </a:rPr>
              <a:t> from </a:t>
            </a:r>
            <a:r>
              <a:rPr lang="en-US" b="1">
                <a:solidFill>
                  <a:srgbClr val="000000"/>
                </a:solidFill>
              </a:rPr>
              <a:t>papillary muscles</a:t>
            </a:r>
            <a:r>
              <a:rPr lang="en-US">
                <a:solidFill>
                  <a:srgbClr val="000000"/>
                </a:solidFill>
              </a:rPr>
              <a:t> of ventricle</a:t>
            </a:r>
          </a:p>
          <a:p>
            <a:pPr lvl="1">
              <a:lnSpc>
                <a:spcPct val="110000"/>
              </a:lnSpc>
            </a:pPr>
            <a:r>
              <a:rPr lang="en-US">
                <a:solidFill>
                  <a:srgbClr val="000000"/>
                </a:solidFill>
              </a:rPr>
              <a:t>Prevent valve from opening backward</a:t>
            </a:r>
          </a:p>
          <a:p>
            <a:pPr lvl="1">
              <a:lnSpc>
                <a:spcPct val="110000"/>
              </a:lnSpc>
            </a:pPr>
            <a:r>
              <a:rPr lang="en-US">
                <a:solidFill>
                  <a:srgbClr val="000000"/>
                </a:solidFill>
              </a:rPr>
              <a:t>Right atrioventricular (AV) valve: </a:t>
            </a:r>
          </a:p>
          <a:p>
            <a:pPr lvl="2">
              <a:lnSpc>
                <a:spcPct val="110000"/>
              </a:lnSpc>
            </a:pPr>
            <a:r>
              <a:rPr lang="en-US">
                <a:solidFill>
                  <a:srgbClr val="000000"/>
                </a:solidFill>
              </a:rPr>
              <a:t>Also called </a:t>
            </a:r>
            <a:r>
              <a:rPr lang="en-US" b="1">
                <a:solidFill>
                  <a:srgbClr val="000000"/>
                </a:solidFill>
              </a:rPr>
              <a:t>tricuspid valve</a:t>
            </a:r>
            <a:endParaRPr lang="en-US">
              <a:solidFill>
                <a:srgbClr val="000000"/>
              </a:solidFill>
            </a:endParaRPr>
          </a:p>
          <a:p>
            <a:pPr lvl="2">
              <a:lnSpc>
                <a:spcPct val="110000"/>
              </a:lnSpc>
            </a:pPr>
            <a:r>
              <a:rPr lang="en-US">
                <a:solidFill>
                  <a:srgbClr val="000000"/>
                </a:solidFill>
              </a:rPr>
              <a:t>Opening from right atrium to right ventricle </a:t>
            </a:r>
          </a:p>
          <a:p>
            <a:pPr lvl="2">
              <a:lnSpc>
                <a:spcPct val="110000"/>
              </a:lnSpc>
            </a:pPr>
            <a:r>
              <a:rPr lang="en-US">
                <a:solidFill>
                  <a:srgbClr val="000000"/>
                </a:solidFill>
              </a:rPr>
              <a:t>Has three cusps</a:t>
            </a:r>
          </a:p>
          <a:p>
            <a:pPr lvl="2">
              <a:lnSpc>
                <a:spcPct val="110000"/>
              </a:lnSpc>
            </a:pPr>
            <a:r>
              <a:rPr lang="en-US">
                <a:solidFill>
                  <a:srgbClr val="000000"/>
                </a:solidFill>
              </a:rPr>
              <a:t>Prevents backflow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Internal Anatomy and Organization</a:t>
            </a:r>
          </a:p>
        </p:txBody>
      </p:sp>
      <p:sp>
        <p:nvSpPr>
          <p:cNvPr id="2242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229600" cy="502920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The Left Atrium</a:t>
            </a:r>
          </a:p>
          <a:p>
            <a:pPr lvl="1"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Blood gathers into </a:t>
            </a:r>
            <a:r>
              <a:rPr lang="en-US" b="1">
                <a:solidFill>
                  <a:srgbClr val="000000"/>
                </a:solidFill>
              </a:rPr>
              <a:t>left </a:t>
            </a:r>
            <a:r>
              <a:rPr lang="en-US">
                <a:solidFill>
                  <a:srgbClr val="000000"/>
                </a:solidFill>
              </a:rPr>
              <a:t>and</a:t>
            </a:r>
            <a:r>
              <a:rPr lang="en-US" b="1">
                <a:solidFill>
                  <a:srgbClr val="000000"/>
                </a:solidFill>
              </a:rPr>
              <a:t> right pulmonary veins </a:t>
            </a:r>
          </a:p>
          <a:p>
            <a:pPr lvl="1"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Pulmonary veins deliver to left atrium</a:t>
            </a:r>
          </a:p>
          <a:p>
            <a:pPr lvl="1"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Blood from left atrium passes to left ventricle through </a:t>
            </a:r>
            <a:r>
              <a:rPr lang="en-US" b="1">
                <a:solidFill>
                  <a:srgbClr val="000000"/>
                </a:solidFill>
              </a:rPr>
              <a:t>left atrioventricular (AV) valve</a:t>
            </a:r>
            <a:endParaRPr lang="en-US">
              <a:solidFill>
                <a:srgbClr val="000000"/>
              </a:solidFill>
            </a:endParaRPr>
          </a:p>
          <a:p>
            <a:pPr lvl="1"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A two-cusped </a:t>
            </a:r>
            <a:r>
              <a:rPr lang="en-US" b="1">
                <a:solidFill>
                  <a:srgbClr val="000000"/>
                </a:solidFill>
              </a:rPr>
              <a:t>bicuspid valve</a:t>
            </a:r>
            <a:r>
              <a:rPr lang="en-US">
                <a:solidFill>
                  <a:srgbClr val="000000"/>
                </a:solidFill>
              </a:rPr>
              <a:t> or </a:t>
            </a:r>
            <a:r>
              <a:rPr lang="en-US" b="1">
                <a:solidFill>
                  <a:srgbClr val="000000"/>
                </a:solidFill>
              </a:rPr>
              <a:t>mitral valve</a:t>
            </a:r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Internal Anatomy and Organization</a:t>
            </a:r>
          </a:p>
        </p:txBody>
      </p:sp>
      <p:sp>
        <p:nvSpPr>
          <p:cNvPr id="2252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229600" cy="4953000"/>
          </a:xfrm>
        </p:spPr>
        <p:txBody>
          <a:bodyPr/>
          <a:lstStyle/>
          <a:p>
            <a:pPr>
              <a:lnSpc>
                <a:spcPct val="125000"/>
              </a:lnSpc>
            </a:pPr>
            <a:r>
              <a:rPr lang="en-US" sz="2800">
                <a:solidFill>
                  <a:srgbClr val="000000"/>
                </a:solidFill>
              </a:rPr>
              <a:t>The Left Ventricle</a:t>
            </a:r>
          </a:p>
          <a:p>
            <a:pPr lvl="1">
              <a:lnSpc>
                <a:spcPct val="125000"/>
              </a:lnSpc>
            </a:pPr>
            <a:r>
              <a:rPr lang="en-US" sz="2400">
                <a:solidFill>
                  <a:srgbClr val="000000"/>
                </a:solidFill>
              </a:rPr>
              <a:t>Holds same volume as right ventricle</a:t>
            </a:r>
          </a:p>
          <a:p>
            <a:pPr lvl="1">
              <a:lnSpc>
                <a:spcPct val="125000"/>
              </a:lnSpc>
            </a:pPr>
            <a:r>
              <a:rPr lang="en-US" sz="2400">
                <a:solidFill>
                  <a:srgbClr val="000000"/>
                </a:solidFill>
              </a:rPr>
              <a:t>Is larger; muscle is thicker and more powerful</a:t>
            </a:r>
          </a:p>
          <a:p>
            <a:pPr lvl="1">
              <a:lnSpc>
                <a:spcPct val="125000"/>
              </a:lnSpc>
            </a:pPr>
            <a:r>
              <a:rPr lang="en-US" sz="2400">
                <a:solidFill>
                  <a:srgbClr val="000000"/>
                </a:solidFill>
              </a:rPr>
              <a:t>Similar internally to right ventricle but does </a:t>
            </a:r>
            <a:r>
              <a:rPr lang="en-US" sz="2400" i="1">
                <a:solidFill>
                  <a:srgbClr val="000000"/>
                </a:solidFill>
              </a:rPr>
              <a:t>not</a:t>
            </a:r>
            <a:r>
              <a:rPr lang="en-US" sz="2400">
                <a:solidFill>
                  <a:srgbClr val="000000"/>
                </a:solidFill>
              </a:rPr>
              <a:t> have moderator band</a:t>
            </a:r>
          </a:p>
          <a:p>
            <a:pPr lvl="1">
              <a:lnSpc>
                <a:spcPct val="125000"/>
              </a:lnSpc>
            </a:pPr>
            <a:r>
              <a:rPr lang="en-US" sz="2400">
                <a:solidFill>
                  <a:srgbClr val="000000"/>
                </a:solidFill>
              </a:rPr>
              <a:t>Systemic circulation:</a:t>
            </a:r>
          </a:p>
          <a:p>
            <a:pPr lvl="2">
              <a:lnSpc>
                <a:spcPct val="125000"/>
              </a:lnSpc>
            </a:pPr>
            <a:r>
              <a:rPr lang="en-US" sz="2000">
                <a:solidFill>
                  <a:srgbClr val="000000"/>
                </a:solidFill>
              </a:rPr>
              <a:t>Blood leaves left ventricle through </a:t>
            </a:r>
            <a:r>
              <a:rPr lang="en-US" sz="2000" b="1">
                <a:solidFill>
                  <a:srgbClr val="000000"/>
                </a:solidFill>
              </a:rPr>
              <a:t>aortic valve</a:t>
            </a:r>
            <a:r>
              <a:rPr lang="en-US" sz="2000">
                <a:solidFill>
                  <a:srgbClr val="000000"/>
                </a:solidFill>
              </a:rPr>
              <a:t> into </a:t>
            </a:r>
            <a:r>
              <a:rPr lang="en-US" sz="2000" b="1">
                <a:solidFill>
                  <a:srgbClr val="000000"/>
                </a:solidFill>
              </a:rPr>
              <a:t>ascending aorta</a:t>
            </a:r>
            <a:endParaRPr lang="en-US" sz="2000">
              <a:solidFill>
                <a:srgbClr val="000000"/>
              </a:solidFill>
            </a:endParaRPr>
          </a:p>
          <a:p>
            <a:pPr lvl="2">
              <a:lnSpc>
                <a:spcPct val="125000"/>
              </a:lnSpc>
            </a:pPr>
            <a:r>
              <a:rPr lang="en-US" sz="2000">
                <a:solidFill>
                  <a:srgbClr val="000000"/>
                </a:solidFill>
              </a:rPr>
              <a:t>Ascending aorta turns (</a:t>
            </a:r>
            <a:r>
              <a:rPr lang="en-US" sz="2000" b="1">
                <a:solidFill>
                  <a:srgbClr val="000000"/>
                </a:solidFill>
              </a:rPr>
              <a:t>aortic arch</a:t>
            </a:r>
            <a:r>
              <a:rPr lang="en-US" sz="2000">
                <a:solidFill>
                  <a:srgbClr val="000000"/>
                </a:solidFill>
              </a:rPr>
              <a:t>) and becomes </a:t>
            </a:r>
            <a:r>
              <a:rPr lang="en-US" sz="2000" b="1">
                <a:solidFill>
                  <a:srgbClr val="000000"/>
                </a:solidFill>
              </a:rPr>
              <a:t>descending aorta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Internal Anatomy and Organization</a:t>
            </a:r>
          </a:p>
        </p:txBody>
      </p:sp>
      <p:sp>
        <p:nvSpPr>
          <p:cNvPr id="2283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24000"/>
            <a:ext cx="8229600" cy="4525963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/>
              <a:t>Structural Differences between the Left and Right Ventricles</a:t>
            </a:r>
          </a:p>
          <a:p>
            <a:pPr lvl="1"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Right ventricle wall is thinner, develops less pressure than left ventricle </a:t>
            </a:r>
          </a:p>
          <a:p>
            <a:pPr lvl="1"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Right ventricle is pouch-shaped; left ventricle is round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Internal Anatomy and Organization</a:t>
            </a:r>
          </a:p>
        </p:txBody>
      </p:sp>
      <p:sp>
        <p:nvSpPr>
          <p:cNvPr id="229379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609600" y="1143000"/>
            <a:ext cx="8001000" cy="510540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2800">
                <a:solidFill>
                  <a:srgbClr val="000000"/>
                </a:solidFill>
              </a:rPr>
              <a:t>The Heart Valves</a:t>
            </a:r>
          </a:p>
          <a:p>
            <a:pPr lvl="1">
              <a:lnSpc>
                <a:spcPct val="150000"/>
              </a:lnSpc>
            </a:pPr>
            <a:r>
              <a:rPr lang="en-US" sz="2400">
                <a:solidFill>
                  <a:srgbClr val="000000"/>
                </a:solidFill>
              </a:rPr>
              <a:t>Two pairs of one-way valves prevent backflow during contraction</a:t>
            </a:r>
          </a:p>
          <a:p>
            <a:pPr lvl="1">
              <a:lnSpc>
                <a:spcPct val="150000"/>
              </a:lnSpc>
            </a:pPr>
            <a:r>
              <a:rPr lang="en-US" sz="2400" b="1">
                <a:solidFill>
                  <a:srgbClr val="000000"/>
                </a:solidFill>
              </a:rPr>
              <a:t>Atrioventricular (AV) valves:</a:t>
            </a:r>
            <a:r>
              <a:rPr lang="en-US" sz="2400">
                <a:solidFill>
                  <a:srgbClr val="000000"/>
                </a:solidFill>
              </a:rPr>
              <a:t> </a:t>
            </a:r>
          </a:p>
          <a:p>
            <a:pPr lvl="2">
              <a:lnSpc>
                <a:spcPct val="150000"/>
              </a:lnSpc>
            </a:pPr>
            <a:r>
              <a:rPr lang="en-US" sz="2000">
                <a:solidFill>
                  <a:srgbClr val="000000"/>
                </a:solidFill>
              </a:rPr>
              <a:t>Between atria and ventricles</a:t>
            </a:r>
          </a:p>
          <a:p>
            <a:pPr lvl="2">
              <a:lnSpc>
                <a:spcPct val="150000"/>
              </a:lnSpc>
            </a:pPr>
            <a:r>
              <a:rPr lang="en-US" sz="2000">
                <a:solidFill>
                  <a:srgbClr val="000000"/>
                </a:solidFill>
              </a:rPr>
              <a:t>Blood pressure closes valve cusps during ventricular contraction</a:t>
            </a:r>
          </a:p>
          <a:p>
            <a:pPr lvl="2">
              <a:lnSpc>
                <a:spcPct val="150000"/>
              </a:lnSpc>
            </a:pPr>
            <a:r>
              <a:rPr lang="en-US" sz="2000">
                <a:solidFill>
                  <a:srgbClr val="000000"/>
                </a:solidFill>
              </a:rPr>
              <a:t>Papillary muscles tense chordae tendineae: prevent valves from swinging into atria</a:t>
            </a:r>
          </a:p>
        </p:txBody>
      </p:sp>
      <p:sp>
        <p:nvSpPr>
          <p:cNvPr id="229380" name="Rectangle 4"/>
          <p:cNvSpPr>
            <a:spLocks noChangeArrowheads="1"/>
          </p:cNvSpPr>
          <p:nvPr/>
        </p:nvSpPr>
        <p:spPr bwMode="auto">
          <a:xfrm>
            <a:off x="7772400" y="6443663"/>
            <a:ext cx="950913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20000"/>
              </a:spcBef>
              <a:buClr>
                <a:schemeClr val="tx1"/>
              </a:buClr>
            </a:pPr>
            <a:r>
              <a:rPr lang="en-US" sz="1200">
                <a:solidFill>
                  <a:srgbClr val="FFFFFF"/>
                </a:solidFill>
                <a:latin typeface="Trebuchet MS" pitchFamily="48" charset="0"/>
              </a:rPr>
              <a:t>Figure 20–8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Internal Anatomy and Organization</a:t>
            </a:r>
          </a:p>
        </p:txBody>
      </p:sp>
      <p:sp>
        <p:nvSpPr>
          <p:cNvPr id="422915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685800" y="1447800"/>
            <a:ext cx="8001000" cy="487680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The Heart Valves</a:t>
            </a:r>
          </a:p>
          <a:p>
            <a:pPr lvl="1">
              <a:lnSpc>
                <a:spcPct val="150000"/>
              </a:lnSpc>
            </a:pPr>
            <a:r>
              <a:rPr lang="en-US" b="1">
                <a:solidFill>
                  <a:srgbClr val="000000"/>
                </a:solidFill>
              </a:rPr>
              <a:t>Semilunar valves: </a:t>
            </a:r>
          </a:p>
          <a:p>
            <a:pPr lvl="2"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Pulmonary and aortic tricuspid valves</a:t>
            </a:r>
          </a:p>
          <a:p>
            <a:pPr lvl="2"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Prevent backflow from pulmonary trunk and aorta into ventricles</a:t>
            </a:r>
          </a:p>
          <a:p>
            <a:pPr lvl="2"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Have no muscular support</a:t>
            </a:r>
          </a:p>
          <a:p>
            <a:pPr lvl="2"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Three cusps support like tripod  </a:t>
            </a:r>
          </a:p>
        </p:txBody>
      </p:sp>
      <p:sp>
        <p:nvSpPr>
          <p:cNvPr id="422916" name="Rectangle 4"/>
          <p:cNvSpPr>
            <a:spLocks noChangeArrowheads="1"/>
          </p:cNvSpPr>
          <p:nvPr/>
        </p:nvSpPr>
        <p:spPr bwMode="auto">
          <a:xfrm>
            <a:off x="7772400" y="6443663"/>
            <a:ext cx="950913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20000"/>
              </a:spcBef>
              <a:buClr>
                <a:schemeClr val="tx1"/>
              </a:buClr>
            </a:pPr>
            <a:r>
              <a:rPr lang="en-US" sz="1200">
                <a:solidFill>
                  <a:srgbClr val="FFFFFF"/>
                </a:solidFill>
                <a:latin typeface="Trebuchet MS" pitchFamily="48" charset="0"/>
              </a:rPr>
              <a:t>Figure 20–8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Internal Anatomy and Organization</a:t>
            </a:r>
          </a:p>
        </p:txBody>
      </p:sp>
      <p:sp>
        <p:nvSpPr>
          <p:cNvPr id="233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b="1">
                <a:solidFill>
                  <a:srgbClr val="000000"/>
                </a:solidFill>
              </a:rPr>
              <a:t>Aortic Sinuses</a:t>
            </a:r>
            <a:r>
              <a:rPr lang="en-US">
                <a:solidFill>
                  <a:srgbClr val="000000"/>
                </a:solidFill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At base of ascending aorta </a:t>
            </a:r>
          </a:p>
          <a:p>
            <a:pPr lvl="1"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Sacs that prevent valve cusps from sticking to aorta</a:t>
            </a:r>
          </a:p>
          <a:p>
            <a:pPr lvl="1"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Origin of right and left coronary arteries 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Valves of the Heart</a:t>
            </a:r>
          </a:p>
        </p:txBody>
      </p:sp>
      <p:sp>
        <p:nvSpPr>
          <p:cNvPr id="389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endParaRPr lang="en-US"/>
          </a:p>
          <a:p>
            <a:endParaRPr lang="en-US"/>
          </a:p>
          <a:p>
            <a:pPr algn="ctr">
              <a:buFontTx/>
              <a:buNone/>
            </a:pPr>
            <a:endParaRPr lang="en-US"/>
          </a:p>
          <a:p>
            <a:pPr algn="ctr">
              <a:buFontTx/>
              <a:buNone/>
            </a:pPr>
            <a:endParaRPr lang="en-US"/>
          </a:p>
          <a:p>
            <a:pPr algn="ctr">
              <a:buFontTx/>
              <a:buNone/>
            </a:pPr>
            <a:endParaRPr lang="en-US"/>
          </a:p>
          <a:p>
            <a:pPr algn="ctr">
              <a:buFontTx/>
              <a:buNone/>
            </a:pPr>
            <a:endParaRPr lang="en-US"/>
          </a:p>
          <a:p>
            <a:pPr>
              <a:buFontTx/>
              <a:buNone/>
            </a:pPr>
            <a:r>
              <a:rPr lang="en-US" sz="2000"/>
              <a:t>Figure 12-6a</a:t>
            </a:r>
          </a:p>
        </p:txBody>
      </p:sp>
      <p:pic>
        <p:nvPicPr>
          <p:cNvPr id="389125" name="Picture 5" descr="figure_12_06a_1_labeled"/>
          <p:cNvPicPr>
            <a:picLocks noChangeAspect="1" noChangeArrowheads="1"/>
          </p:cNvPicPr>
          <p:nvPr/>
        </p:nvPicPr>
        <p:blipFill>
          <a:blip r:embed="rId2" cstate="print"/>
          <a:srcRect b="2628"/>
          <a:stretch>
            <a:fillRect/>
          </a:stretch>
        </p:blipFill>
        <p:spPr bwMode="auto">
          <a:xfrm>
            <a:off x="201613" y="1233488"/>
            <a:ext cx="4303712" cy="4402137"/>
          </a:xfrm>
          <a:prstGeom prst="rect">
            <a:avLst/>
          </a:prstGeom>
          <a:noFill/>
        </p:spPr>
      </p:pic>
      <p:pic>
        <p:nvPicPr>
          <p:cNvPr id="389126" name="Picture 6" descr="figure_12_06a_2_labeled"/>
          <p:cNvPicPr>
            <a:picLocks noChangeAspect="1" noChangeArrowheads="1"/>
          </p:cNvPicPr>
          <p:nvPr/>
        </p:nvPicPr>
        <p:blipFill>
          <a:blip r:embed="rId3" cstate="print"/>
          <a:srcRect b="2483"/>
          <a:stretch>
            <a:fillRect/>
          </a:stretch>
        </p:blipFill>
        <p:spPr bwMode="auto">
          <a:xfrm>
            <a:off x="4656138" y="1233488"/>
            <a:ext cx="4302125" cy="440848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Valves of the Heart</a:t>
            </a:r>
          </a:p>
        </p:txBody>
      </p:sp>
      <p:sp>
        <p:nvSpPr>
          <p:cNvPr id="444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endParaRPr lang="en-US"/>
          </a:p>
          <a:p>
            <a:endParaRPr lang="en-US"/>
          </a:p>
          <a:p>
            <a:pPr algn="ctr">
              <a:buFontTx/>
              <a:buNone/>
            </a:pPr>
            <a:endParaRPr lang="en-US"/>
          </a:p>
          <a:p>
            <a:pPr algn="ctr">
              <a:buFontTx/>
              <a:buNone/>
            </a:pPr>
            <a:endParaRPr lang="en-US"/>
          </a:p>
          <a:p>
            <a:pPr algn="ctr">
              <a:buFontTx/>
              <a:buNone/>
            </a:pPr>
            <a:endParaRPr lang="en-US"/>
          </a:p>
          <a:p>
            <a:pPr algn="ctr">
              <a:buFontTx/>
              <a:buNone/>
            </a:pPr>
            <a:endParaRPr lang="en-US"/>
          </a:p>
          <a:p>
            <a:pPr>
              <a:buFontTx/>
              <a:buNone/>
            </a:pPr>
            <a:r>
              <a:rPr lang="en-US" sz="2000"/>
              <a:t>Figure 12-6b</a:t>
            </a:r>
          </a:p>
        </p:txBody>
      </p:sp>
      <p:pic>
        <p:nvPicPr>
          <p:cNvPr id="444420" name="Picture 4" descr="figure_12_06b_1_labeled"/>
          <p:cNvPicPr>
            <a:picLocks noChangeAspect="1" noChangeArrowheads="1"/>
          </p:cNvPicPr>
          <p:nvPr/>
        </p:nvPicPr>
        <p:blipFill>
          <a:blip r:embed="rId2" cstate="print"/>
          <a:srcRect b="2628"/>
          <a:stretch>
            <a:fillRect/>
          </a:stretch>
        </p:blipFill>
        <p:spPr bwMode="auto">
          <a:xfrm>
            <a:off x="257175" y="1484313"/>
            <a:ext cx="4143375" cy="4052887"/>
          </a:xfrm>
          <a:prstGeom prst="rect">
            <a:avLst/>
          </a:prstGeom>
          <a:noFill/>
        </p:spPr>
      </p:pic>
      <p:pic>
        <p:nvPicPr>
          <p:cNvPr id="444421" name="Picture 5" descr="figure_12_06b_2_labeled"/>
          <p:cNvPicPr>
            <a:picLocks noChangeAspect="1" noChangeArrowheads="1"/>
          </p:cNvPicPr>
          <p:nvPr/>
        </p:nvPicPr>
        <p:blipFill>
          <a:blip r:embed="rId3" cstate="print"/>
          <a:srcRect b="2628"/>
          <a:stretch>
            <a:fillRect/>
          </a:stretch>
        </p:blipFill>
        <p:spPr bwMode="auto">
          <a:xfrm>
            <a:off x="4518025" y="1484313"/>
            <a:ext cx="4348163" cy="405288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Internal Anatomy and Organization</a:t>
            </a:r>
          </a:p>
        </p:txBody>
      </p:sp>
      <p:sp>
        <p:nvSpPr>
          <p:cNvPr id="2396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3000">
                <a:solidFill>
                  <a:srgbClr val="000000"/>
                </a:solidFill>
              </a:rPr>
              <a:t>The Cardiac Skeleton of the Heart</a:t>
            </a:r>
          </a:p>
          <a:p>
            <a:pPr lvl="1">
              <a:lnSpc>
                <a:spcPct val="150000"/>
              </a:lnSpc>
            </a:pPr>
            <a:r>
              <a:rPr lang="en-US" sz="2600">
                <a:solidFill>
                  <a:srgbClr val="000000"/>
                </a:solidFill>
              </a:rPr>
              <a:t>Physically support cardiac muscle fibers</a:t>
            </a:r>
          </a:p>
          <a:p>
            <a:pPr lvl="1">
              <a:lnSpc>
                <a:spcPct val="150000"/>
              </a:lnSpc>
            </a:pPr>
            <a:r>
              <a:rPr lang="en-US" sz="2600">
                <a:solidFill>
                  <a:srgbClr val="000000"/>
                </a:solidFill>
              </a:rPr>
              <a:t>Distribute forces of contraction</a:t>
            </a:r>
          </a:p>
          <a:p>
            <a:pPr lvl="1">
              <a:lnSpc>
                <a:spcPct val="150000"/>
              </a:lnSpc>
            </a:pPr>
            <a:r>
              <a:rPr lang="en-US" sz="2600">
                <a:solidFill>
                  <a:srgbClr val="000000"/>
                </a:solidFill>
              </a:rPr>
              <a:t>Add strength and prevent overexpansion of heart</a:t>
            </a:r>
          </a:p>
          <a:p>
            <a:pPr lvl="1">
              <a:lnSpc>
                <a:spcPct val="150000"/>
              </a:lnSpc>
            </a:pPr>
            <a:r>
              <a:rPr lang="en-US" sz="2600">
                <a:solidFill>
                  <a:srgbClr val="000000"/>
                </a:solidFill>
              </a:rPr>
              <a:t>Elastic fibers return heart to original shape after contraction</a:t>
            </a:r>
          </a:p>
          <a:p>
            <a:pPr lvl="1">
              <a:lnSpc>
                <a:spcPct val="150000"/>
              </a:lnSpc>
              <a:buFontTx/>
              <a:buNone/>
            </a:pPr>
            <a:endParaRPr lang="en-US" sz="26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Internal Anatomy and Organization</a:t>
            </a:r>
          </a:p>
        </p:txBody>
      </p:sp>
      <p:sp>
        <p:nvSpPr>
          <p:cNvPr id="423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229600" cy="4525963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The Cardiac (Fibrous) Skeleton </a:t>
            </a:r>
          </a:p>
          <a:p>
            <a:pPr lvl="1"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Four bands around heart valves and bases of pulmonary trunk and aorta</a:t>
            </a:r>
          </a:p>
          <a:p>
            <a:pPr lvl="1"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Stabilize valves </a:t>
            </a:r>
          </a:p>
          <a:p>
            <a:pPr lvl="1"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Electrically insulate ventricular cells from atrial cells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Internal Anatomy and Organization</a:t>
            </a:r>
          </a:p>
        </p:txBody>
      </p:sp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/>
              <a:t>The Blood Supply to the Heart = Coronary Circulation</a:t>
            </a:r>
          </a:p>
          <a:p>
            <a:pPr lvl="1">
              <a:lnSpc>
                <a:spcPct val="150000"/>
              </a:lnSpc>
            </a:pPr>
            <a:r>
              <a:rPr lang="en-US" b="1">
                <a:solidFill>
                  <a:srgbClr val="000000"/>
                </a:solidFill>
              </a:rPr>
              <a:t>Coronary arteries</a:t>
            </a:r>
            <a:r>
              <a:rPr lang="en-US">
                <a:solidFill>
                  <a:srgbClr val="000000"/>
                </a:solidFill>
              </a:rPr>
              <a:t> and </a:t>
            </a:r>
            <a:r>
              <a:rPr lang="en-US" b="1">
                <a:solidFill>
                  <a:srgbClr val="000000"/>
                </a:solidFill>
              </a:rPr>
              <a:t>cardiac veins</a:t>
            </a:r>
            <a:endParaRPr lang="en-US">
              <a:solidFill>
                <a:srgbClr val="000000"/>
              </a:solidFill>
            </a:endParaRPr>
          </a:p>
          <a:p>
            <a:pPr lvl="1"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Supplies blood to muscle tissue of heart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Internal Anatomy and Organization</a:t>
            </a:r>
          </a:p>
        </p:txBody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229600" cy="4525963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The Coronary Arteries </a:t>
            </a:r>
          </a:p>
          <a:p>
            <a:pPr lvl="1"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Left and right</a:t>
            </a:r>
          </a:p>
          <a:p>
            <a:pPr lvl="1"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Originate at aortic sinuses</a:t>
            </a:r>
          </a:p>
          <a:p>
            <a:pPr lvl="1"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High blood pressure, elastic rebound forces blood through coronary arteries between contractions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Internal Anatomy and Organization</a:t>
            </a:r>
          </a:p>
        </p:txBody>
      </p:sp>
      <p:sp>
        <p:nvSpPr>
          <p:cNvPr id="2447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229600" cy="495300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Right Coronary Artery </a:t>
            </a:r>
          </a:p>
          <a:p>
            <a:pPr lvl="1"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Supplies blood to:</a:t>
            </a:r>
          </a:p>
          <a:p>
            <a:pPr lvl="2"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Right atrium</a:t>
            </a:r>
          </a:p>
          <a:p>
            <a:pPr lvl="2"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Portions of both ventricles</a:t>
            </a:r>
          </a:p>
          <a:p>
            <a:pPr lvl="2"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Cells of sinoatrial (SA) and atrioventricular nodes  </a:t>
            </a:r>
          </a:p>
          <a:p>
            <a:pPr lvl="2">
              <a:lnSpc>
                <a:spcPct val="150000"/>
              </a:lnSpc>
            </a:pPr>
            <a:r>
              <a:rPr lang="en-US" b="1">
                <a:solidFill>
                  <a:srgbClr val="000000"/>
                </a:solidFill>
              </a:rPr>
              <a:t>Marginal arteries</a:t>
            </a:r>
            <a:r>
              <a:rPr lang="en-US">
                <a:solidFill>
                  <a:srgbClr val="000000"/>
                </a:solidFill>
              </a:rPr>
              <a:t> (surface of right ventricle)</a:t>
            </a:r>
          </a:p>
          <a:p>
            <a:pPr lvl="2">
              <a:lnSpc>
                <a:spcPct val="150000"/>
              </a:lnSpc>
            </a:pPr>
            <a:r>
              <a:rPr lang="en-US" b="1">
                <a:solidFill>
                  <a:srgbClr val="000000"/>
                </a:solidFill>
              </a:rPr>
              <a:t>Posterior interventricular artery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Internal Anatomy and Organization</a:t>
            </a:r>
          </a:p>
        </p:txBody>
      </p:sp>
      <p:sp>
        <p:nvSpPr>
          <p:cNvPr id="245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Left Coronary Artery </a:t>
            </a:r>
          </a:p>
          <a:p>
            <a:pPr lvl="1"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Supplies blood to:</a:t>
            </a:r>
          </a:p>
          <a:p>
            <a:pPr lvl="2"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Left ventricle</a:t>
            </a:r>
          </a:p>
          <a:p>
            <a:pPr lvl="2"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Left atrium</a:t>
            </a:r>
          </a:p>
          <a:p>
            <a:pPr lvl="2"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Interventricular septum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Internal Anatomy and Organization</a:t>
            </a:r>
          </a:p>
        </p:txBody>
      </p:sp>
      <p:sp>
        <p:nvSpPr>
          <p:cNvPr id="2467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229600" cy="495300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2800">
                <a:solidFill>
                  <a:srgbClr val="000000"/>
                </a:solidFill>
              </a:rPr>
              <a:t>Two main branches of left coronary artery</a:t>
            </a:r>
          </a:p>
          <a:p>
            <a:pPr lvl="1">
              <a:lnSpc>
                <a:spcPct val="150000"/>
              </a:lnSpc>
            </a:pPr>
            <a:r>
              <a:rPr lang="en-US" sz="2400" b="1">
                <a:solidFill>
                  <a:srgbClr val="000000"/>
                </a:solidFill>
              </a:rPr>
              <a:t>Circumflex artery</a:t>
            </a:r>
            <a:r>
              <a:rPr lang="en-US" sz="2400">
                <a:solidFill>
                  <a:srgbClr val="000000"/>
                </a:solidFill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en-US" sz="2400" b="1">
                <a:solidFill>
                  <a:srgbClr val="000000"/>
                </a:solidFill>
              </a:rPr>
              <a:t>Anterior interventricular artery</a:t>
            </a:r>
            <a:r>
              <a:rPr lang="en-US" sz="2400">
                <a:solidFill>
                  <a:srgbClr val="000000"/>
                </a:solidFill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sz="2800">
                <a:solidFill>
                  <a:srgbClr val="000000"/>
                </a:solidFill>
              </a:rPr>
              <a:t>Arterial Anastomoses</a:t>
            </a:r>
          </a:p>
          <a:p>
            <a:pPr lvl="1">
              <a:lnSpc>
                <a:spcPct val="150000"/>
              </a:lnSpc>
            </a:pPr>
            <a:r>
              <a:rPr lang="en-US" sz="2400">
                <a:solidFill>
                  <a:srgbClr val="000000"/>
                </a:solidFill>
              </a:rPr>
              <a:t>Interconnect anterior and posterior interventricular arteries </a:t>
            </a:r>
          </a:p>
          <a:p>
            <a:pPr lvl="1">
              <a:lnSpc>
                <a:spcPct val="150000"/>
              </a:lnSpc>
            </a:pPr>
            <a:r>
              <a:rPr lang="en-US" sz="2400">
                <a:solidFill>
                  <a:srgbClr val="000000"/>
                </a:solidFill>
              </a:rPr>
              <a:t>Stabilize blood supply to cardiac muscle</a:t>
            </a:r>
          </a:p>
          <a:p>
            <a:pPr>
              <a:lnSpc>
                <a:spcPct val="150000"/>
              </a:lnSpc>
              <a:buFontTx/>
              <a:buNone/>
            </a:pPr>
            <a:endParaRPr lang="en-US" sz="28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Internal Anatomy and Organization</a:t>
            </a:r>
          </a:p>
        </p:txBody>
      </p:sp>
      <p:sp>
        <p:nvSpPr>
          <p:cNvPr id="2488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295400"/>
            <a:ext cx="8229600" cy="4876800"/>
          </a:xfrm>
        </p:spPr>
        <p:txBody>
          <a:bodyPr/>
          <a:lstStyle/>
          <a:p>
            <a:pPr>
              <a:lnSpc>
                <a:spcPct val="135000"/>
              </a:lnSpc>
            </a:pPr>
            <a:r>
              <a:rPr lang="en-US" sz="2800">
                <a:solidFill>
                  <a:srgbClr val="000000"/>
                </a:solidFill>
              </a:rPr>
              <a:t>The Cardiac Veins</a:t>
            </a:r>
          </a:p>
          <a:p>
            <a:pPr lvl="1">
              <a:lnSpc>
                <a:spcPct val="135000"/>
              </a:lnSpc>
            </a:pPr>
            <a:r>
              <a:rPr lang="en-US" sz="2400" b="1">
                <a:solidFill>
                  <a:srgbClr val="000000"/>
                </a:solidFill>
              </a:rPr>
              <a:t>Great cardiac vein:</a:t>
            </a:r>
            <a:endParaRPr lang="en-US" sz="2400">
              <a:solidFill>
                <a:srgbClr val="000000"/>
              </a:solidFill>
            </a:endParaRPr>
          </a:p>
          <a:p>
            <a:pPr lvl="2">
              <a:lnSpc>
                <a:spcPct val="135000"/>
              </a:lnSpc>
            </a:pPr>
            <a:r>
              <a:rPr lang="en-US" sz="2000">
                <a:solidFill>
                  <a:srgbClr val="000000"/>
                </a:solidFill>
              </a:rPr>
              <a:t>Drains blood from area of anterior interventricular artery into coronary sinus</a:t>
            </a:r>
          </a:p>
          <a:p>
            <a:pPr lvl="1">
              <a:lnSpc>
                <a:spcPct val="135000"/>
              </a:lnSpc>
            </a:pPr>
            <a:r>
              <a:rPr lang="en-US" sz="2400" b="1">
                <a:solidFill>
                  <a:srgbClr val="000000"/>
                </a:solidFill>
              </a:rPr>
              <a:t>Anterior cardiac veins:</a:t>
            </a:r>
            <a:endParaRPr lang="en-US" sz="2400">
              <a:solidFill>
                <a:srgbClr val="000000"/>
              </a:solidFill>
            </a:endParaRPr>
          </a:p>
          <a:p>
            <a:pPr lvl="2">
              <a:lnSpc>
                <a:spcPct val="135000"/>
              </a:lnSpc>
            </a:pPr>
            <a:r>
              <a:rPr lang="en-US" sz="2000">
                <a:solidFill>
                  <a:srgbClr val="000000"/>
                </a:solidFill>
              </a:rPr>
              <a:t>Empties into right atrium </a:t>
            </a:r>
          </a:p>
          <a:p>
            <a:pPr lvl="1">
              <a:lnSpc>
                <a:spcPct val="135000"/>
              </a:lnSpc>
            </a:pPr>
            <a:r>
              <a:rPr lang="en-US" sz="2400" b="1">
                <a:solidFill>
                  <a:srgbClr val="000000"/>
                </a:solidFill>
              </a:rPr>
              <a:t>Posterior cardiac vein, middle cardiac vein, </a:t>
            </a:r>
            <a:r>
              <a:rPr lang="en-US" sz="2400">
                <a:solidFill>
                  <a:srgbClr val="000000"/>
                </a:solidFill>
              </a:rPr>
              <a:t>and </a:t>
            </a:r>
            <a:r>
              <a:rPr lang="en-US" sz="2400" b="1">
                <a:solidFill>
                  <a:srgbClr val="000000"/>
                </a:solidFill>
              </a:rPr>
              <a:t>small cardiac vein:</a:t>
            </a:r>
            <a:endParaRPr lang="en-US" sz="2400">
              <a:solidFill>
                <a:srgbClr val="000000"/>
              </a:solidFill>
            </a:endParaRPr>
          </a:p>
          <a:p>
            <a:pPr lvl="2">
              <a:lnSpc>
                <a:spcPct val="135000"/>
              </a:lnSpc>
            </a:pPr>
            <a:r>
              <a:rPr lang="en-US" sz="2000">
                <a:solidFill>
                  <a:srgbClr val="000000"/>
                </a:solidFill>
              </a:rPr>
              <a:t>Empty into great cardiac vein or coronary sinus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Coronary Circulation</a:t>
            </a:r>
          </a:p>
        </p:txBody>
      </p:sp>
      <p:sp>
        <p:nvSpPr>
          <p:cNvPr id="392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endParaRPr lang="en-US"/>
          </a:p>
          <a:p>
            <a:endParaRPr lang="en-US"/>
          </a:p>
          <a:p>
            <a:pPr algn="ctr">
              <a:buFontTx/>
              <a:buNone/>
            </a:pPr>
            <a:endParaRPr lang="en-US"/>
          </a:p>
          <a:p>
            <a:pPr algn="ctr">
              <a:buFontTx/>
              <a:buNone/>
            </a:pPr>
            <a:endParaRPr lang="en-US"/>
          </a:p>
          <a:p>
            <a:pPr algn="ctr">
              <a:buFontTx/>
              <a:buNone/>
            </a:pPr>
            <a:endParaRPr lang="en-US"/>
          </a:p>
          <a:p>
            <a:pPr algn="ctr">
              <a:buFontTx/>
              <a:buNone/>
            </a:pPr>
            <a:endParaRPr lang="en-US"/>
          </a:p>
          <a:p>
            <a:pPr>
              <a:buFontTx/>
              <a:buNone/>
            </a:pPr>
            <a:r>
              <a:rPr lang="en-US" sz="2000"/>
              <a:t>Figure 12-7a</a:t>
            </a:r>
          </a:p>
        </p:txBody>
      </p:sp>
      <p:pic>
        <p:nvPicPr>
          <p:cNvPr id="392197" name="Picture 5" descr="figure_12_07a_labeled"/>
          <p:cNvPicPr>
            <a:picLocks noChangeAspect="1" noChangeArrowheads="1"/>
          </p:cNvPicPr>
          <p:nvPr/>
        </p:nvPicPr>
        <p:blipFill>
          <a:blip r:embed="rId2" cstate="print"/>
          <a:srcRect b="2628"/>
          <a:stretch>
            <a:fillRect/>
          </a:stretch>
        </p:blipFill>
        <p:spPr bwMode="auto">
          <a:xfrm>
            <a:off x="1779588" y="1209675"/>
            <a:ext cx="5668962" cy="44592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Coronary Circulation</a:t>
            </a:r>
          </a:p>
        </p:txBody>
      </p:sp>
      <p:sp>
        <p:nvSpPr>
          <p:cNvPr id="393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endParaRPr lang="en-US"/>
          </a:p>
          <a:p>
            <a:endParaRPr lang="en-US"/>
          </a:p>
          <a:p>
            <a:pPr algn="ctr">
              <a:buFontTx/>
              <a:buNone/>
            </a:pPr>
            <a:endParaRPr lang="en-US"/>
          </a:p>
          <a:p>
            <a:pPr algn="ctr">
              <a:buFontTx/>
              <a:buNone/>
            </a:pPr>
            <a:endParaRPr lang="en-US"/>
          </a:p>
          <a:p>
            <a:pPr algn="ctr">
              <a:buFontTx/>
              <a:buNone/>
            </a:pPr>
            <a:endParaRPr lang="en-US"/>
          </a:p>
          <a:p>
            <a:pPr algn="ctr">
              <a:buFontTx/>
              <a:buNone/>
            </a:pPr>
            <a:endParaRPr lang="en-US"/>
          </a:p>
          <a:p>
            <a:pPr>
              <a:buFontTx/>
              <a:buNone/>
            </a:pPr>
            <a:r>
              <a:rPr lang="en-US" sz="2000"/>
              <a:t>Figure 12-7b</a:t>
            </a:r>
          </a:p>
        </p:txBody>
      </p:sp>
      <p:pic>
        <p:nvPicPr>
          <p:cNvPr id="393221" name="Picture 5" descr="figure_12_07b_labeled"/>
          <p:cNvPicPr>
            <a:picLocks noChangeAspect="1" noChangeArrowheads="1"/>
          </p:cNvPicPr>
          <p:nvPr/>
        </p:nvPicPr>
        <p:blipFill>
          <a:blip r:embed="rId2" cstate="print"/>
          <a:srcRect b="2748"/>
          <a:stretch>
            <a:fillRect/>
          </a:stretch>
        </p:blipFill>
        <p:spPr bwMode="auto">
          <a:xfrm>
            <a:off x="2041525" y="1200150"/>
            <a:ext cx="5060950" cy="44592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444" name="Rectangle 4"/>
          <p:cNvSpPr>
            <a:spLocks noGrp="1" noChangeArrowheads="1"/>
          </p:cNvSpPr>
          <p:nvPr>
            <p:ph type="ctrTitle"/>
          </p:nvPr>
        </p:nvSpPr>
        <p:spPr>
          <a:noFill/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12-2: </a:t>
            </a:r>
            <a:r>
              <a:rPr lang="en-US" dirty="0">
                <a:solidFill>
                  <a:schemeClr val="tx1"/>
                </a:solidFill>
              </a:rPr>
              <a:t>Contractile cells and the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conducting system produce each heartbeat, and an electrocardiogram records the associated electrical events</a:t>
            </a:r>
            <a:endParaRPr lang="en-US" sz="4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Conducting System</a:t>
            </a:r>
          </a:p>
        </p:txBody>
      </p:sp>
      <p:sp>
        <p:nvSpPr>
          <p:cNvPr id="252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Heartbeat</a:t>
            </a:r>
          </a:p>
          <a:p>
            <a:pPr lvl="1"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A single contraction of the heart</a:t>
            </a:r>
          </a:p>
          <a:p>
            <a:pPr lvl="1"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The entire heart contracts in series:</a:t>
            </a:r>
          </a:p>
          <a:p>
            <a:pPr lvl="2"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First the atria</a:t>
            </a:r>
          </a:p>
          <a:p>
            <a:pPr lvl="2"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Then the ventricles 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Conducting System</a:t>
            </a:r>
          </a:p>
        </p:txBody>
      </p:sp>
      <p:sp>
        <p:nvSpPr>
          <p:cNvPr id="253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Two Types of Cardiac Muscle Cells</a:t>
            </a:r>
          </a:p>
          <a:p>
            <a:pPr lvl="1"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Contractile cells:</a:t>
            </a:r>
          </a:p>
          <a:p>
            <a:pPr lvl="2"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Produce contractions that propel blood</a:t>
            </a:r>
          </a:p>
          <a:p>
            <a:pPr lvl="1"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Conducting system: </a:t>
            </a:r>
          </a:p>
          <a:p>
            <a:pPr lvl="2"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Controls and coordinates heartbeat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The Action Potential in Skeletal and Cardiac Muscle</a:t>
            </a:r>
          </a:p>
        </p:txBody>
      </p:sp>
      <p:sp>
        <p:nvSpPr>
          <p:cNvPr id="448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endParaRPr lang="en-US" sz="3600"/>
          </a:p>
          <a:p>
            <a:pPr>
              <a:lnSpc>
                <a:spcPct val="90000"/>
              </a:lnSpc>
            </a:pPr>
            <a:endParaRPr lang="en-US" sz="3600"/>
          </a:p>
          <a:p>
            <a:pPr>
              <a:lnSpc>
                <a:spcPct val="90000"/>
              </a:lnSpc>
            </a:pPr>
            <a:endParaRPr lang="en-US" sz="3600"/>
          </a:p>
          <a:p>
            <a:pPr algn="ctr">
              <a:lnSpc>
                <a:spcPct val="90000"/>
              </a:lnSpc>
              <a:buFontTx/>
              <a:buNone/>
            </a:pPr>
            <a:endParaRPr lang="en-US" sz="3600"/>
          </a:p>
          <a:p>
            <a:pPr algn="ctr">
              <a:lnSpc>
                <a:spcPct val="90000"/>
              </a:lnSpc>
              <a:buFontTx/>
              <a:buNone/>
            </a:pPr>
            <a:endParaRPr lang="en-US" sz="3600"/>
          </a:p>
          <a:p>
            <a:pPr algn="ctr">
              <a:lnSpc>
                <a:spcPct val="90000"/>
              </a:lnSpc>
              <a:buFontTx/>
              <a:buNone/>
            </a:pPr>
            <a:endParaRPr lang="en-US"/>
          </a:p>
          <a:p>
            <a:pPr algn="ctr">
              <a:lnSpc>
                <a:spcPct val="90000"/>
              </a:lnSpc>
              <a:buFontTx/>
              <a:buNone/>
            </a:pPr>
            <a:endParaRPr lang="en-US" sz="3600"/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/>
              <a:t>Figure 12-8a</a:t>
            </a:r>
          </a:p>
        </p:txBody>
      </p:sp>
      <p:pic>
        <p:nvPicPr>
          <p:cNvPr id="448517" name="Picture 5" descr="figure_12_08a_labeled"/>
          <p:cNvPicPr>
            <a:picLocks noChangeAspect="1" noChangeArrowheads="1"/>
          </p:cNvPicPr>
          <p:nvPr/>
        </p:nvPicPr>
        <p:blipFill>
          <a:blip r:embed="rId2" cstate="print"/>
          <a:srcRect b="2808"/>
          <a:stretch>
            <a:fillRect/>
          </a:stretch>
        </p:blipFill>
        <p:spPr bwMode="auto">
          <a:xfrm>
            <a:off x="1373188" y="1217613"/>
            <a:ext cx="6424612" cy="4502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The Action Potential in Skeletal and Cardiac Muscle</a:t>
            </a:r>
          </a:p>
        </p:txBody>
      </p:sp>
      <p:sp>
        <p:nvSpPr>
          <p:cNvPr id="456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endParaRPr lang="en-US" sz="3600"/>
          </a:p>
          <a:p>
            <a:pPr>
              <a:lnSpc>
                <a:spcPct val="90000"/>
              </a:lnSpc>
            </a:pPr>
            <a:endParaRPr lang="en-US" sz="3600"/>
          </a:p>
          <a:p>
            <a:pPr>
              <a:lnSpc>
                <a:spcPct val="90000"/>
              </a:lnSpc>
            </a:pPr>
            <a:endParaRPr lang="en-US" sz="3600"/>
          </a:p>
          <a:p>
            <a:pPr algn="ctr">
              <a:lnSpc>
                <a:spcPct val="90000"/>
              </a:lnSpc>
              <a:buFontTx/>
              <a:buNone/>
            </a:pPr>
            <a:endParaRPr lang="en-US" sz="3600"/>
          </a:p>
          <a:p>
            <a:pPr algn="ctr">
              <a:lnSpc>
                <a:spcPct val="90000"/>
              </a:lnSpc>
              <a:buFontTx/>
              <a:buNone/>
            </a:pPr>
            <a:endParaRPr lang="en-US" sz="3600"/>
          </a:p>
          <a:p>
            <a:pPr algn="ctr">
              <a:lnSpc>
                <a:spcPct val="90000"/>
              </a:lnSpc>
              <a:buFontTx/>
              <a:buNone/>
            </a:pPr>
            <a:endParaRPr lang="en-US"/>
          </a:p>
          <a:p>
            <a:pPr algn="ctr">
              <a:lnSpc>
                <a:spcPct val="90000"/>
              </a:lnSpc>
              <a:buFontTx/>
              <a:buNone/>
            </a:pPr>
            <a:endParaRPr lang="en-US" sz="3600"/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/>
              <a:t>Figure 12-8b</a:t>
            </a:r>
          </a:p>
        </p:txBody>
      </p:sp>
      <p:pic>
        <p:nvPicPr>
          <p:cNvPr id="456708" name="Picture 4" descr="figure_12_08b_labeled"/>
          <p:cNvPicPr>
            <a:picLocks noChangeAspect="1" noChangeArrowheads="1"/>
          </p:cNvPicPr>
          <p:nvPr/>
        </p:nvPicPr>
        <p:blipFill>
          <a:blip r:embed="rId2" cstate="print"/>
          <a:srcRect b="4114"/>
          <a:stretch>
            <a:fillRect/>
          </a:stretch>
        </p:blipFill>
        <p:spPr bwMode="auto">
          <a:xfrm>
            <a:off x="296863" y="1489075"/>
            <a:ext cx="8548687" cy="40338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Contractile Cells</a:t>
            </a:r>
          </a:p>
        </p:txBody>
      </p:sp>
      <p:sp>
        <p:nvSpPr>
          <p:cNvPr id="452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/>
              <a:t>The Role of Calcium Ions in Cardiac Contractions</a:t>
            </a:r>
          </a:p>
          <a:p>
            <a:pPr lvl="1"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Contraction of a cardiac muscle cell is produced by an increase in calcium ion concentration around myofibrils 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Contractile Cells</a:t>
            </a:r>
          </a:p>
        </p:txBody>
      </p:sp>
      <p:sp>
        <p:nvSpPr>
          <p:cNvPr id="4536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229600" cy="519430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3000"/>
              <a:t>The Role of Calcium Ions in Cardiac Contractions</a:t>
            </a:r>
            <a:endParaRPr lang="en-US" sz="2800"/>
          </a:p>
          <a:p>
            <a:pPr lvl="1">
              <a:lnSpc>
                <a:spcPct val="150000"/>
              </a:lnSpc>
            </a:pPr>
            <a:r>
              <a:rPr lang="en-US" sz="2400">
                <a:solidFill>
                  <a:srgbClr val="000000"/>
                </a:solidFill>
              </a:rPr>
              <a:t>20% of calcium ions required for a contraction:</a:t>
            </a:r>
          </a:p>
          <a:p>
            <a:pPr lvl="2">
              <a:lnSpc>
                <a:spcPct val="150000"/>
              </a:lnSpc>
            </a:pPr>
            <a:r>
              <a:rPr lang="en-US" sz="2200">
                <a:solidFill>
                  <a:srgbClr val="000000"/>
                </a:solidFill>
              </a:rPr>
              <a:t>Calcium ions enter plasma membrane during plateau phase</a:t>
            </a:r>
          </a:p>
          <a:p>
            <a:pPr lvl="1">
              <a:lnSpc>
                <a:spcPct val="150000"/>
              </a:lnSpc>
            </a:pPr>
            <a:r>
              <a:rPr lang="en-US" sz="2600">
                <a:solidFill>
                  <a:srgbClr val="000000"/>
                </a:solidFill>
              </a:rPr>
              <a:t>Arrival of extracellular Ca</a:t>
            </a:r>
            <a:r>
              <a:rPr lang="en-US" sz="2600" baseline="30000">
                <a:solidFill>
                  <a:srgbClr val="000000"/>
                </a:solidFill>
              </a:rPr>
              <a:t>2+</a:t>
            </a:r>
            <a:r>
              <a:rPr lang="en-US" sz="2600">
                <a:solidFill>
                  <a:srgbClr val="000000"/>
                </a:solidFill>
              </a:rPr>
              <a:t>:</a:t>
            </a:r>
          </a:p>
          <a:p>
            <a:pPr lvl="2">
              <a:lnSpc>
                <a:spcPct val="150000"/>
              </a:lnSpc>
            </a:pPr>
            <a:r>
              <a:rPr lang="en-US" sz="2200">
                <a:solidFill>
                  <a:srgbClr val="000000"/>
                </a:solidFill>
              </a:rPr>
              <a:t>Triggers release of calcium ion reserves from sarcoplasmic reticulum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Conducting System</a:t>
            </a:r>
          </a:p>
        </p:txBody>
      </p:sp>
      <p:sp>
        <p:nvSpPr>
          <p:cNvPr id="259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229600" cy="464820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A system of specialized cardiac muscle cells</a:t>
            </a:r>
          </a:p>
          <a:p>
            <a:pPr lvl="1"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Initiates and distributes electrical impulses that stimulate contraction </a:t>
            </a:r>
          </a:p>
          <a:p>
            <a:pPr>
              <a:lnSpc>
                <a:spcPct val="150000"/>
              </a:lnSpc>
            </a:pPr>
            <a:r>
              <a:rPr lang="en-US" b="1">
                <a:solidFill>
                  <a:srgbClr val="000000"/>
                </a:solidFill>
              </a:rPr>
              <a:t>Automaticity</a:t>
            </a:r>
          </a:p>
          <a:p>
            <a:pPr lvl="1"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Cardiac muscle tissue contracts automatically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Conducting System</a:t>
            </a:r>
          </a:p>
        </p:txBody>
      </p:sp>
      <p:sp>
        <p:nvSpPr>
          <p:cNvPr id="260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Structures of the Conducting System </a:t>
            </a:r>
          </a:p>
          <a:p>
            <a:pPr lvl="1"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Sinoatrial (SA) node </a:t>
            </a:r>
            <a:r>
              <a:rPr lang="en-US">
                <a:solidFill>
                  <a:srgbClr val="000000"/>
                </a:solidFill>
                <a:cs typeface="Arial" charset="0"/>
              </a:rPr>
              <a:t>—</a:t>
            </a:r>
            <a:r>
              <a:rPr lang="en-US">
                <a:solidFill>
                  <a:srgbClr val="000000"/>
                </a:solidFill>
              </a:rPr>
              <a:t> wall of right atrium</a:t>
            </a:r>
          </a:p>
          <a:p>
            <a:pPr lvl="1"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Atrioventricular (AV) node </a:t>
            </a:r>
            <a:r>
              <a:rPr lang="en-US">
                <a:solidFill>
                  <a:srgbClr val="000000"/>
                </a:solidFill>
                <a:cs typeface="Arial" charset="0"/>
              </a:rPr>
              <a:t>—</a:t>
            </a:r>
            <a:r>
              <a:rPr lang="en-US">
                <a:solidFill>
                  <a:srgbClr val="000000"/>
                </a:solidFill>
              </a:rPr>
              <a:t> junction between atria and ventricles</a:t>
            </a:r>
          </a:p>
          <a:p>
            <a:pPr lvl="1"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Conducting cells </a:t>
            </a:r>
            <a:r>
              <a:rPr lang="en-US">
                <a:solidFill>
                  <a:srgbClr val="000000"/>
                </a:solidFill>
                <a:cs typeface="Arial" charset="0"/>
              </a:rPr>
              <a:t>—</a:t>
            </a:r>
            <a:r>
              <a:rPr lang="en-US">
                <a:solidFill>
                  <a:srgbClr val="000000"/>
                </a:solidFill>
              </a:rPr>
              <a:t> throughout myocardium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Conducting System</a:t>
            </a:r>
          </a:p>
        </p:txBody>
      </p:sp>
      <p:sp>
        <p:nvSpPr>
          <p:cNvPr id="261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229600" cy="510540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Conducting Cells</a:t>
            </a:r>
          </a:p>
          <a:p>
            <a:pPr lvl="1"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Interconnect SA and AV nodes</a:t>
            </a:r>
          </a:p>
          <a:p>
            <a:pPr lvl="1"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Distribute stimulus through myocardium</a:t>
            </a:r>
          </a:p>
          <a:p>
            <a:pPr lvl="1"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In the atrium:</a:t>
            </a:r>
          </a:p>
          <a:p>
            <a:pPr lvl="2">
              <a:lnSpc>
                <a:spcPct val="150000"/>
              </a:lnSpc>
            </a:pPr>
            <a:r>
              <a:rPr lang="en-US" b="1">
                <a:solidFill>
                  <a:srgbClr val="000000"/>
                </a:solidFill>
              </a:rPr>
              <a:t>Internodal pathways</a:t>
            </a:r>
            <a:endParaRPr lang="en-US">
              <a:solidFill>
                <a:srgbClr val="000000"/>
              </a:solidFill>
            </a:endParaRPr>
          </a:p>
          <a:p>
            <a:pPr lvl="1"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In the ventricles:</a:t>
            </a:r>
          </a:p>
          <a:p>
            <a:pPr lvl="2"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AV bundle and the bundle branches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Conducting System</a:t>
            </a:r>
          </a:p>
        </p:txBody>
      </p:sp>
      <p:sp>
        <p:nvSpPr>
          <p:cNvPr id="263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229600" cy="4525963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Heart Rate</a:t>
            </a:r>
          </a:p>
          <a:p>
            <a:pPr lvl="1"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SA node generates 70 to 80 action potentials per minute</a:t>
            </a:r>
          </a:p>
          <a:p>
            <a:pPr lvl="1"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AV node generates 40 to 60 action potentials per minute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Conducting System</a:t>
            </a:r>
          </a:p>
        </p:txBody>
      </p:sp>
      <p:sp>
        <p:nvSpPr>
          <p:cNvPr id="457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endParaRPr lang="en-US" sz="3600"/>
          </a:p>
          <a:p>
            <a:pPr>
              <a:lnSpc>
                <a:spcPct val="90000"/>
              </a:lnSpc>
            </a:pPr>
            <a:endParaRPr lang="en-US" sz="3600"/>
          </a:p>
          <a:p>
            <a:pPr>
              <a:lnSpc>
                <a:spcPct val="90000"/>
              </a:lnSpc>
            </a:pPr>
            <a:endParaRPr lang="en-US" sz="3600"/>
          </a:p>
          <a:p>
            <a:pPr algn="ctr">
              <a:lnSpc>
                <a:spcPct val="90000"/>
              </a:lnSpc>
              <a:buFontTx/>
              <a:buNone/>
            </a:pPr>
            <a:endParaRPr lang="en-US"/>
          </a:p>
          <a:p>
            <a:pPr algn="ctr">
              <a:lnSpc>
                <a:spcPct val="90000"/>
              </a:lnSpc>
              <a:buFontTx/>
              <a:buNone/>
            </a:pPr>
            <a:endParaRPr lang="en-US"/>
          </a:p>
          <a:p>
            <a:pPr algn="ctr">
              <a:lnSpc>
                <a:spcPct val="90000"/>
              </a:lnSpc>
              <a:buFontTx/>
              <a:buNone/>
            </a:pPr>
            <a:endParaRPr lang="en-US" sz="3600"/>
          </a:p>
          <a:p>
            <a:pPr algn="ctr">
              <a:lnSpc>
                <a:spcPct val="90000"/>
              </a:lnSpc>
              <a:buFontTx/>
              <a:buNone/>
            </a:pPr>
            <a:endParaRPr lang="en-US" sz="3600"/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/>
              <a:t>Figure 12-9a</a:t>
            </a:r>
          </a:p>
        </p:txBody>
      </p:sp>
      <p:pic>
        <p:nvPicPr>
          <p:cNvPr id="457733" name="Picture 5" descr="figure_12_09a_labeled"/>
          <p:cNvPicPr>
            <a:picLocks noChangeAspect="1" noChangeArrowheads="1"/>
          </p:cNvPicPr>
          <p:nvPr/>
        </p:nvPicPr>
        <p:blipFill>
          <a:blip r:embed="rId2" cstate="print"/>
          <a:srcRect b="3299"/>
          <a:stretch>
            <a:fillRect/>
          </a:stretch>
        </p:blipFill>
        <p:spPr bwMode="auto">
          <a:xfrm>
            <a:off x="2090738" y="1189038"/>
            <a:ext cx="5026025" cy="44005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Conducting System</a:t>
            </a:r>
          </a:p>
        </p:txBody>
      </p:sp>
      <p:sp>
        <p:nvSpPr>
          <p:cNvPr id="398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endParaRPr lang="en-US" sz="3600"/>
          </a:p>
          <a:p>
            <a:pPr>
              <a:lnSpc>
                <a:spcPct val="90000"/>
              </a:lnSpc>
            </a:pPr>
            <a:endParaRPr lang="en-US" sz="3600"/>
          </a:p>
          <a:p>
            <a:pPr>
              <a:lnSpc>
                <a:spcPct val="90000"/>
              </a:lnSpc>
            </a:pPr>
            <a:endParaRPr lang="en-US" sz="3600"/>
          </a:p>
          <a:p>
            <a:pPr algn="ctr">
              <a:lnSpc>
                <a:spcPct val="90000"/>
              </a:lnSpc>
              <a:buFontTx/>
              <a:buNone/>
            </a:pPr>
            <a:endParaRPr lang="en-US"/>
          </a:p>
          <a:p>
            <a:pPr algn="ctr">
              <a:lnSpc>
                <a:spcPct val="90000"/>
              </a:lnSpc>
              <a:buFontTx/>
              <a:buNone/>
            </a:pPr>
            <a:endParaRPr lang="en-US"/>
          </a:p>
          <a:p>
            <a:pPr algn="ctr">
              <a:lnSpc>
                <a:spcPct val="90000"/>
              </a:lnSpc>
              <a:buFontTx/>
              <a:buNone/>
            </a:pPr>
            <a:endParaRPr lang="en-US" sz="3600"/>
          </a:p>
          <a:p>
            <a:pPr algn="ctr">
              <a:lnSpc>
                <a:spcPct val="90000"/>
              </a:lnSpc>
              <a:buFontTx/>
              <a:buNone/>
            </a:pPr>
            <a:endParaRPr lang="en-US" sz="3600"/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/>
              <a:t>Figure 12-9</a:t>
            </a:r>
          </a:p>
        </p:txBody>
      </p:sp>
      <p:pic>
        <p:nvPicPr>
          <p:cNvPr id="398341" name="Picture 5" descr="figure_12_09b_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6863" y="1411288"/>
            <a:ext cx="8548687" cy="40354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Conducting System</a:t>
            </a:r>
          </a:p>
        </p:txBody>
      </p:sp>
      <p:sp>
        <p:nvSpPr>
          <p:cNvPr id="399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endParaRPr lang="en-US" sz="3600"/>
          </a:p>
          <a:p>
            <a:pPr>
              <a:lnSpc>
                <a:spcPct val="80000"/>
              </a:lnSpc>
            </a:pPr>
            <a:endParaRPr lang="en-US" sz="3600"/>
          </a:p>
          <a:p>
            <a:pPr>
              <a:lnSpc>
                <a:spcPct val="80000"/>
              </a:lnSpc>
            </a:pPr>
            <a:endParaRPr lang="en-US" sz="3600"/>
          </a:p>
          <a:p>
            <a:pPr algn="ctr">
              <a:lnSpc>
                <a:spcPct val="80000"/>
              </a:lnSpc>
              <a:buFontTx/>
              <a:buNone/>
            </a:pPr>
            <a:endParaRPr lang="en-US"/>
          </a:p>
          <a:p>
            <a:pPr algn="ctr">
              <a:lnSpc>
                <a:spcPct val="80000"/>
              </a:lnSpc>
              <a:buFontTx/>
              <a:buNone/>
            </a:pPr>
            <a:endParaRPr lang="en-US"/>
          </a:p>
          <a:p>
            <a:pPr algn="ctr">
              <a:lnSpc>
                <a:spcPct val="80000"/>
              </a:lnSpc>
              <a:buFontTx/>
              <a:buNone/>
            </a:pPr>
            <a:endParaRPr lang="en-US"/>
          </a:p>
          <a:p>
            <a:pPr algn="ctr">
              <a:lnSpc>
                <a:spcPct val="80000"/>
              </a:lnSpc>
              <a:buFontTx/>
              <a:buNone/>
            </a:pPr>
            <a:endParaRPr lang="en-US" sz="3600"/>
          </a:p>
          <a:p>
            <a:pPr algn="ctr">
              <a:lnSpc>
                <a:spcPct val="80000"/>
              </a:lnSpc>
              <a:buFontTx/>
              <a:buNone/>
            </a:pPr>
            <a:endParaRPr lang="en-US" sz="3600"/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/>
              <a:t>Figure 12-9</a:t>
            </a:r>
          </a:p>
        </p:txBody>
      </p:sp>
      <p:pic>
        <p:nvPicPr>
          <p:cNvPr id="399367" name="Picture 7" descr="figure_12_09b_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6863" y="1428750"/>
            <a:ext cx="8548687" cy="399891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Conducting System</a:t>
            </a:r>
          </a:p>
        </p:txBody>
      </p:sp>
      <p:sp>
        <p:nvSpPr>
          <p:cNvPr id="437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endParaRPr lang="en-US" sz="3600"/>
          </a:p>
          <a:p>
            <a:pPr>
              <a:lnSpc>
                <a:spcPct val="80000"/>
              </a:lnSpc>
            </a:pPr>
            <a:endParaRPr lang="en-US" sz="3600"/>
          </a:p>
          <a:p>
            <a:pPr>
              <a:lnSpc>
                <a:spcPct val="80000"/>
              </a:lnSpc>
            </a:pPr>
            <a:endParaRPr lang="en-US" sz="3600"/>
          </a:p>
          <a:p>
            <a:pPr algn="ctr">
              <a:lnSpc>
                <a:spcPct val="80000"/>
              </a:lnSpc>
              <a:buFontTx/>
              <a:buNone/>
            </a:pPr>
            <a:endParaRPr lang="en-US"/>
          </a:p>
          <a:p>
            <a:pPr algn="ctr">
              <a:lnSpc>
                <a:spcPct val="80000"/>
              </a:lnSpc>
              <a:buFontTx/>
              <a:buNone/>
            </a:pPr>
            <a:endParaRPr lang="en-US"/>
          </a:p>
          <a:p>
            <a:pPr algn="ctr">
              <a:lnSpc>
                <a:spcPct val="80000"/>
              </a:lnSpc>
              <a:buFontTx/>
              <a:buNone/>
            </a:pPr>
            <a:endParaRPr lang="en-US"/>
          </a:p>
          <a:p>
            <a:pPr algn="ctr">
              <a:lnSpc>
                <a:spcPct val="80000"/>
              </a:lnSpc>
              <a:buFontTx/>
              <a:buNone/>
            </a:pPr>
            <a:endParaRPr lang="en-US" sz="3600"/>
          </a:p>
          <a:p>
            <a:pPr algn="ctr">
              <a:lnSpc>
                <a:spcPct val="80000"/>
              </a:lnSpc>
              <a:buFontTx/>
              <a:buNone/>
            </a:pPr>
            <a:endParaRPr lang="en-US" sz="3600"/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/>
              <a:t>Figure 12-9</a:t>
            </a:r>
          </a:p>
        </p:txBody>
      </p:sp>
      <p:pic>
        <p:nvPicPr>
          <p:cNvPr id="437254" name="Picture 6" descr="figure_12_09b_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6863" y="1447800"/>
            <a:ext cx="8548687" cy="3962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Conducting System</a:t>
            </a:r>
          </a:p>
        </p:txBody>
      </p:sp>
      <p:sp>
        <p:nvSpPr>
          <p:cNvPr id="400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endParaRPr lang="en-US" sz="3600"/>
          </a:p>
          <a:p>
            <a:pPr>
              <a:lnSpc>
                <a:spcPct val="90000"/>
              </a:lnSpc>
            </a:pPr>
            <a:endParaRPr lang="en-US" sz="3600"/>
          </a:p>
          <a:p>
            <a:pPr>
              <a:lnSpc>
                <a:spcPct val="90000"/>
              </a:lnSpc>
            </a:pPr>
            <a:endParaRPr lang="en-US" sz="3600"/>
          </a:p>
          <a:p>
            <a:pPr algn="ctr">
              <a:lnSpc>
                <a:spcPct val="90000"/>
              </a:lnSpc>
              <a:buFontTx/>
              <a:buNone/>
            </a:pPr>
            <a:endParaRPr lang="en-US"/>
          </a:p>
          <a:p>
            <a:pPr algn="ctr">
              <a:lnSpc>
                <a:spcPct val="90000"/>
              </a:lnSpc>
              <a:buFontTx/>
              <a:buNone/>
            </a:pPr>
            <a:endParaRPr lang="en-US"/>
          </a:p>
          <a:p>
            <a:pPr algn="ctr">
              <a:lnSpc>
                <a:spcPct val="90000"/>
              </a:lnSpc>
              <a:buFontTx/>
              <a:buNone/>
            </a:pPr>
            <a:endParaRPr lang="en-US" sz="3600"/>
          </a:p>
          <a:p>
            <a:pPr algn="ctr">
              <a:lnSpc>
                <a:spcPct val="90000"/>
              </a:lnSpc>
              <a:buFontTx/>
              <a:buNone/>
            </a:pPr>
            <a:endParaRPr lang="en-US" sz="3600"/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/>
              <a:t>Figure 12-9</a:t>
            </a:r>
          </a:p>
        </p:txBody>
      </p:sp>
      <p:pic>
        <p:nvPicPr>
          <p:cNvPr id="400390" name="Picture 6" descr="figure_12_09b_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6863" y="1398588"/>
            <a:ext cx="8548687" cy="40608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Conducting System</a:t>
            </a:r>
          </a:p>
        </p:txBody>
      </p:sp>
      <p:sp>
        <p:nvSpPr>
          <p:cNvPr id="401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endParaRPr lang="en-US" sz="3600"/>
          </a:p>
          <a:p>
            <a:pPr>
              <a:lnSpc>
                <a:spcPct val="90000"/>
              </a:lnSpc>
            </a:pPr>
            <a:endParaRPr lang="en-US" sz="3600"/>
          </a:p>
          <a:p>
            <a:pPr>
              <a:lnSpc>
                <a:spcPct val="90000"/>
              </a:lnSpc>
            </a:pPr>
            <a:endParaRPr lang="en-US" sz="3600"/>
          </a:p>
          <a:p>
            <a:pPr algn="ctr">
              <a:lnSpc>
                <a:spcPct val="90000"/>
              </a:lnSpc>
              <a:buFontTx/>
              <a:buNone/>
            </a:pPr>
            <a:endParaRPr lang="en-US"/>
          </a:p>
          <a:p>
            <a:pPr algn="ctr">
              <a:lnSpc>
                <a:spcPct val="90000"/>
              </a:lnSpc>
              <a:buFontTx/>
              <a:buNone/>
            </a:pPr>
            <a:endParaRPr lang="en-US"/>
          </a:p>
          <a:p>
            <a:pPr algn="ctr">
              <a:lnSpc>
                <a:spcPct val="90000"/>
              </a:lnSpc>
              <a:buFontTx/>
              <a:buNone/>
            </a:pPr>
            <a:endParaRPr lang="en-US" sz="3600"/>
          </a:p>
          <a:p>
            <a:pPr algn="ctr">
              <a:lnSpc>
                <a:spcPct val="90000"/>
              </a:lnSpc>
              <a:buFontTx/>
              <a:buNone/>
            </a:pPr>
            <a:endParaRPr lang="en-US" sz="3600"/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/>
              <a:t>Figure 12-9</a:t>
            </a:r>
          </a:p>
        </p:txBody>
      </p:sp>
      <p:pic>
        <p:nvPicPr>
          <p:cNvPr id="401413" name="Picture 5" descr="figure_12_09b_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6863" y="1411288"/>
            <a:ext cx="8548687" cy="40354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Conducting System</a:t>
            </a:r>
          </a:p>
        </p:txBody>
      </p:sp>
      <p:sp>
        <p:nvSpPr>
          <p:cNvPr id="269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229600" cy="487680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2800">
                <a:solidFill>
                  <a:srgbClr val="000000"/>
                </a:solidFill>
              </a:rPr>
              <a:t>Abnormal Pacemaker Function</a:t>
            </a:r>
          </a:p>
          <a:p>
            <a:pPr lvl="1">
              <a:lnSpc>
                <a:spcPct val="150000"/>
              </a:lnSpc>
            </a:pPr>
            <a:r>
              <a:rPr lang="en-US" sz="2400" b="1">
                <a:solidFill>
                  <a:srgbClr val="000000"/>
                </a:solidFill>
              </a:rPr>
              <a:t>Bradycardia</a:t>
            </a:r>
            <a:r>
              <a:rPr lang="en-US" sz="2400">
                <a:solidFill>
                  <a:srgbClr val="000000"/>
                </a:solidFill>
              </a:rPr>
              <a:t>: abnormally slow heart rate</a:t>
            </a:r>
          </a:p>
          <a:p>
            <a:pPr lvl="1">
              <a:lnSpc>
                <a:spcPct val="150000"/>
              </a:lnSpc>
            </a:pPr>
            <a:r>
              <a:rPr lang="en-US" sz="2400" b="1">
                <a:solidFill>
                  <a:srgbClr val="000000"/>
                </a:solidFill>
              </a:rPr>
              <a:t>Tachycardia</a:t>
            </a:r>
            <a:r>
              <a:rPr lang="en-US" sz="2400">
                <a:solidFill>
                  <a:srgbClr val="000000"/>
                </a:solidFill>
              </a:rPr>
              <a:t>: abnormally fast heart rate</a:t>
            </a:r>
          </a:p>
          <a:p>
            <a:pPr lvl="1">
              <a:lnSpc>
                <a:spcPct val="150000"/>
              </a:lnSpc>
            </a:pPr>
            <a:r>
              <a:rPr lang="en-US" sz="2400" b="1">
                <a:solidFill>
                  <a:srgbClr val="000000"/>
                </a:solidFill>
              </a:rPr>
              <a:t>Ectopic pacemaker:</a:t>
            </a:r>
            <a:endParaRPr lang="en-US" sz="2400">
              <a:solidFill>
                <a:srgbClr val="000000"/>
              </a:solidFill>
            </a:endParaRPr>
          </a:p>
          <a:p>
            <a:pPr lvl="2">
              <a:lnSpc>
                <a:spcPct val="150000"/>
              </a:lnSpc>
            </a:pPr>
            <a:r>
              <a:rPr lang="en-US" sz="2000">
                <a:solidFill>
                  <a:srgbClr val="000000"/>
                </a:solidFill>
              </a:rPr>
              <a:t>Abnormal cells </a:t>
            </a:r>
          </a:p>
          <a:p>
            <a:pPr lvl="2">
              <a:lnSpc>
                <a:spcPct val="150000"/>
              </a:lnSpc>
            </a:pPr>
            <a:r>
              <a:rPr lang="en-US" sz="2000">
                <a:solidFill>
                  <a:srgbClr val="000000"/>
                </a:solidFill>
              </a:rPr>
              <a:t>Generate high rate of action potentials</a:t>
            </a:r>
          </a:p>
          <a:p>
            <a:pPr lvl="2">
              <a:lnSpc>
                <a:spcPct val="150000"/>
              </a:lnSpc>
            </a:pPr>
            <a:r>
              <a:rPr lang="en-US" sz="2000">
                <a:solidFill>
                  <a:srgbClr val="000000"/>
                </a:solidFill>
              </a:rPr>
              <a:t>Bypass conducting system</a:t>
            </a:r>
          </a:p>
          <a:p>
            <a:pPr lvl="2">
              <a:lnSpc>
                <a:spcPct val="150000"/>
              </a:lnSpc>
            </a:pPr>
            <a:r>
              <a:rPr lang="en-US" sz="2000">
                <a:solidFill>
                  <a:srgbClr val="000000"/>
                </a:solidFill>
              </a:rPr>
              <a:t>Disrupt ventricular contractions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Electrocardiogram</a:t>
            </a:r>
          </a:p>
        </p:txBody>
      </p:sp>
      <p:sp>
        <p:nvSpPr>
          <p:cNvPr id="273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A recording of electrical events in the heart</a:t>
            </a:r>
          </a:p>
          <a:p>
            <a:pPr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Obtained by electrodes at specific body locations</a:t>
            </a:r>
          </a:p>
          <a:p>
            <a:pPr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Abnormal patterns diagnose damage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Electrocardiogram</a:t>
            </a:r>
          </a:p>
        </p:txBody>
      </p:sp>
      <p:sp>
        <p:nvSpPr>
          <p:cNvPr id="274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229600" cy="487680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Features of an ECG  </a:t>
            </a:r>
          </a:p>
          <a:p>
            <a:pPr lvl="1">
              <a:lnSpc>
                <a:spcPct val="150000"/>
              </a:lnSpc>
            </a:pPr>
            <a:r>
              <a:rPr lang="en-US" b="1">
                <a:solidFill>
                  <a:srgbClr val="000000"/>
                </a:solidFill>
              </a:rPr>
              <a:t>P wave:</a:t>
            </a:r>
          </a:p>
          <a:p>
            <a:pPr lvl="2"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Atria depolarize</a:t>
            </a:r>
          </a:p>
          <a:p>
            <a:pPr lvl="1">
              <a:lnSpc>
                <a:spcPct val="150000"/>
              </a:lnSpc>
            </a:pPr>
            <a:r>
              <a:rPr lang="en-US" b="1">
                <a:solidFill>
                  <a:srgbClr val="000000"/>
                </a:solidFill>
              </a:rPr>
              <a:t>QRS complex:</a:t>
            </a:r>
            <a:endParaRPr lang="en-US">
              <a:solidFill>
                <a:srgbClr val="000000"/>
              </a:solidFill>
            </a:endParaRPr>
          </a:p>
          <a:p>
            <a:pPr lvl="2"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Ventricles depolarize</a:t>
            </a:r>
          </a:p>
          <a:p>
            <a:pPr lvl="1">
              <a:lnSpc>
                <a:spcPct val="150000"/>
              </a:lnSpc>
            </a:pPr>
            <a:r>
              <a:rPr lang="en-US" b="1">
                <a:solidFill>
                  <a:srgbClr val="000000"/>
                </a:solidFill>
              </a:rPr>
              <a:t>T wave:</a:t>
            </a:r>
          </a:p>
          <a:p>
            <a:pPr lvl="2"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Ventricles repolarize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Electrocardiogram</a:t>
            </a:r>
          </a:p>
        </p:txBody>
      </p:sp>
      <p:sp>
        <p:nvSpPr>
          <p:cNvPr id="402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648200"/>
          </a:xfrm>
        </p:spPr>
        <p:txBody>
          <a:bodyPr/>
          <a:lstStyle/>
          <a:p>
            <a:pPr>
              <a:lnSpc>
                <a:spcPct val="80000"/>
              </a:lnSpc>
            </a:pPr>
            <a:endParaRPr lang="en-US" sz="3600"/>
          </a:p>
          <a:p>
            <a:pPr>
              <a:lnSpc>
                <a:spcPct val="80000"/>
              </a:lnSpc>
            </a:pPr>
            <a:endParaRPr lang="en-US" sz="3600"/>
          </a:p>
          <a:p>
            <a:pPr>
              <a:lnSpc>
                <a:spcPct val="80000"/>
              </a:lnSpc>
            </a:pPr>
            <a:endParaRPr lang="en-US" sz="3600"/>
          </a:p>
          <a:p>
            <a:pPr algn="ctr">
              <a:lnSpc>
                <a:spcPct val="80000"/>
              </a:lnSpc>
              <a:buFontTx/>
              <a:buNone/>
            </a:pPr>
            <a:endParaRPr lang="en-US" sz="3600"/>
          </a:p>
          <a:p>
            <a:pPr algn="ctr">
              <a:lnSpc>
                <a:spcPct val="80000"/>
              </a:lnSpc>
              <a:buFontTx/>
              <a:buNone/>
            </a:pPr>
            <a:endParaRPr lang="en-US" sz="3600"/>
          </a:p>
          <a:p>
            <a:pPr algn="ctr">
              <a:lnSpc>
                <a:spcPct val="80000"/>
              </a:lnSpc>
              <a:buFontTx/>
              <a:buNone/>
            </a:pPr>
            <a:endParaRPr lang="en-US" sz="3600"/>
          </a:p>
          <a:p>
            <a:pPr algn="ctr">
              <a:lnSpc>
                <a:spcPct val="80000"/>
              </a:lnSpc>
              <a:buFontTx/>
              <a:buNone/>
            </a:pPr>
            <a:endParaRPr lang="en-US"/>
          </a:p>
          <a:p>
            <a:pPr>
              <a:lnSpc>
                <a:spcPct val="80000"/>
              </a:lnSpc>
              <a:buFontTx/>
              <a:buNone/>
            </a:pPr>
            <a:endParaRPr lang="en-US" sz="2000"/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/>
              <a:t>Figure 12-10a</a:t>
            </a:r>
          </a:p>
        </p:txBody>
      </p:sp>
      <p:pic>
        <p:nvPicPr>
          <p:cNvPr id="402437" name="Picture 5" descr="figure_12_10a_labeled"/>
          <p:cNvPicPr>
            <a:picLocks noChangeAspect="1" noChangeArrowheads="1"/>
          </p:cNvPicPr>
          <p:nvPr/>
        </p:nvPicPr>
        <p:blipFill>
          <a:blip r:embed="rId2" cstate="print"/>
          <a:srcRect b="3606"/>
          <a:stretch>
            <a:fillRect/>
          </a:stretch>
        </p:blipFill>
        <p:spPr bwMode="auto">
          <a:xfrm>
            <a:off x="2403475" y="1325563"/>
            <a:ext cx="4335463" cy="43719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4965" name="Picture 5" descr="figure_12_10b_labeled"/>
          <p:cNvPicPr>
            <a:picLocks noChangeAspect="1" noChangeArrowheads="1"/>
          </p:cNvPicPr>
          <p:nvPr/>
        </p:nvPicPr>
        <p:blipFill>
          <a:blip r:embed="rId2" cstate="print"/>
          <a:srcRect b="2773"/>
          <a:stretch>
            <a:fillRect/>
          </a:stretch>
        </p:blipFill>
        <p:spPr bwMode="auto">
          <a:xfrm>
            <a:off x="1928813" y="127000"/>
            <a:ext cx="5467350" cy="6210300"/>
          </a:xfrm>
          <a:prstGeom prst="rect">
            <a:avLst/>
          </a:prstGeom>
          <a:noFill/>
        </p:spPr>
      </p:pic>
      <p:sp>
        <p:nvSpPr>
          <p:cNvPr id="424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endParaRPr lang="en-US" sz="3600"/>
          </a:p>
          <a:p>
            <a:pPr>
              <a:lnSpc>
                <a:spcPct val="90000"/>
              </a:lnSpc>
            </a:pPr>
            <a:endParaRPr lang="en-US" sz="3600"/>
          </a:p>
          <a:p>
            <a:pPr>
              <a:lnSpc>
                <a:spcPct val="90000"/>
              </a:lnSpc>
            </a:pPr>
            <a:endParaRPr lang="en-US" sz="3600"/>
          </a:p>
          <a:p>
            <a:pPr algn="ctr">
              <a:lnSpc>
                <a:spcPct val="90000"/>
              </a:lnSpc>
              <a:buFontTx/>
              <a:buNone/>
            </a:pPr>
            <a:endParaRPr lang="en-US" sz="3600"/>
          </a:p>
          <a:p>
            <a:pPr algn="ctr">
              <a:lnSpc>
                <a:spcPct val="90000"/>
              </a:lnSpc>
              <a:buFontTx/>
              <a:buNone/>
            </a:pPr>
            <a:endParaRPr lang="en-US" sz="3600"/>
          </a:p>
          <a:p>
            <a:pPr algn="ctr">
              <a:lnSpc>
                <a:spcPct val="90000"/>
              </a:lnSpc>
              <a:buFontTx/>
              <a:buNone/>
            </a:pPr>
            <a:endParaRPr lang="en-US" sz="3600"/>
          </a:p>
          <a:p>
            <a:pPr algn="ctr">
              <a:lnSpc>
                <a:spcPct val="90000"/>
              </a:lnSpc>
              <a:buFontTx/>
              <a:buNone/>
            </a:pPr>
            <a:endParaRPr lang="en-US"/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/>
              <a:t>Figure 12-10b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756" name="Rectangle 4"/>
          <p:cNvSpPr>
            <a:spLocks noGrp="1" noChangeArrowheads="1"/>
          </p:cNvSpPr>
          <p:nvPr>
            <p:ph type="ctrTitle"/>
          </p:nvPr>
        </p:nvSpPr>
        <p:spPr>
          <a:noFill/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12-3: </a:t>
            </a:r>
            <a:r>
              <a:rPr lang="en-US" dirty="0">
                <a:solidFill>
                  <a:schemeClr val="tx1"/>
                </a:solidFill>
              </a:rPr>
              <a:t>Events during a complete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heartbeat make up a 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cardiac cycle</a:t>
            </a:r>
            <a:endParaRPr lang="en-US" sz="4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Cardiac Cycle</a:t>
            </a:r>
          </a:p>
        </p:txBody>
      </p:sp>
      <p:sp>
        <p:nvSpPr>
          <p:cNvPr id="295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Cardiac cycle = the period between the start of one heartbeat and the beginning of the next </a:t>
            </a:r>
          </a:p>
          <a:p>
            <a:pPr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Includes both contraction and relaxation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Cardiac Cycle</a:t>
            </a:r>
          </a:p>
        </p:txBody>
      </p:sp>
      <p:sp>
        <p:nvSpPr>
          <p:cNvPr id="296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Phases of the Cardiac Cycle</a:t>
            </a:r>
          </a:p>
          <a:p>
            <a:pPr lvl="1"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Within any one chamber:</a:t>
            </a:r>
          </a:p>
          <a:p>
            <a:pPr lvl="2">
              <a:lnSpc>
                <a:spcPct val="150000"/>
              </a:lnSpc>
            </a:pPr>
            <a:r>
              <a:rPr lang="en-US" b="1">
                <a:solidFill>
                  <a:srgbClr val="000000"/>
                </a:solidFill>
              </a:rPr>
              <a:t>Systole</a:t>
            </a:r>
            <a:r>
              <a:rPr lang="en-US">
                <a:solidFill>
                  <a:srgbClr val="000000"/>
                </a:solidFill>
              </a:rPr>
              <a:t> (contraction)</a:t>
            </a:r>
          </a:p>
          <a:p>
            <a:pPr lvl="2">
              <a:lnSpc>
                <a:spcPct val="150000"/>
              </a:lnSpc>
            </a:pPr>
            <a:r>
              <a:rPr lang="en-US" b="1">
                <a:solidFill>
                  <a:srgbClr val="000000"/>
                </a:solidFill>
              </a:rPr>
              <a:t>Diastole</a:t>
            </a:r>
            <a:r>
              <a:rPr lang="en-US">
                <a:solidFill>
                  <a:srgbClr val="000000"/>
                </a:solidFill>
              </a:rPr>
              <a:t> (relaxation)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8581" name="Picture 5" descr="figure_12_11_labeled"/>
          <p:cNvPicPr>
            <a:picLocks noChangeAspect="1" noChangeArrowheads="1"/>
          </p:cNvPicPr>
          <p:nvPr/>
        </p:nvPicPr>
        <p:blipFill>
          <a:blip r:embed="rId2" cstate="print"/>
          <a:srcRect b="2628"/>
          <a:stretch>
            <a:fillRect/>
          </a:stretch>
        </p:blipFill>
        <p:spPr bwMode="auto">
          <a:xfrm>
            <a:off x="679450" y="34925"/>
            <a:ext cx="8159750" cy="6121400"/>
          </a:xfrm>
          <a:prstGeom prst="rect">
            <a:avLst/>
          </a:prstGeom>
          <a:noFill/>
        </p:spPr>
      </p:pic>
      <p:sp>
        <p:nvSpPr>
          <p:cNvPr id="408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032000"/>
            <a:ext cx="8229600" cy="4525963"/>
          </a:xfrm>
        </p:spPr>
        <p:txBody>
          <a:bodyPr/>
          <a:lstStyle/>
          <a:p>
            <a:pPr>
              <a:lnSpc>
                <a:spcPct val="90000"/>
              </a:lnSpc>
            </a:pPr>
            <a:endParaRPr lang="en-US" sz="3600"/>
          </a:p>
          <a:p>
            <a:pPr>
              <a:lnSpc>
                <a:spcPct val="90000"/>
              </a:lnSpc>
            </a:pPr>
            <a:endParaRPr lang="en-US" sz="3600"/>
          </a:p>
          <a:p>
            <a:pPr>
              <a:lnSpc>
                <a:spcPct val="90000"/>
              </a:lnSpc>
            </a:pPr>
            <a:endParaRPr lang="en-US" sz="3600"/>
          </a:p>
          <a:p>
            <a:pPr algn="ctr">
              <a:lnSpc>
                <a:spcPct val="90000"/>
              </a:lnSpc>
              <a:buFontTx/>
              <a:buNone/>
            </a:pPr>
            <a:endParaRPr lang="en-US"/>
          </a:p>
          <a:p>
            <a:pPr algn="ctr">
              <a:lnSpc>
                <a:spcPct val="90000"/>
              </a:lnSpc>
              <a:buFontTx/>
              <a:buNone/>
            </a:pPr>
            <a:endParaRPr lang="en-US"/>
          </a:p>
          <a:p>
            <a:pPr algn="ctr">
              <a:lnSpc>
                <a:spcPct val="90000"/>
              </a:lnSpc>
              <a:buFontTx/>
              <a:buNone/>
            </a:pPr>
            <a:endParaRPr lang="en-US" sz="3600"/>
          </a:p>
          <a:p>
            <a:pPr algn="ctr">
              <a:lnSpc>
                <a:spcPct val="90000"/>
              </a:lnSpc>
              <a:buFontTx/>
              <a:buNone/>
            </a:pPr>
            <a:endParaRPr lang="en-US" sz="3600"/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/>
              <a:t>Figure 12-11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Cardiac Cycle</a:t>
            </a:r>
          </a:p>
        </p:txBody>
      </p:sp>
      <p:sp>
        <p:nvSpPr>
          <p:cNvPr id="297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229600" cy="495300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Blood Pressure</a:t>
            </a:r>
          </a:p>
          <a:p>
            <a:pPr lvl="1"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In any chamber:</a:t>
            </a:r>
          </a:p>
          <a:p>
            <a:pPr lvl="2"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Rises during systole</a:t>
            </a:r>
          </a:p>
          <a:p>
            <a:pPr lvl="2"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Falls during diastole</a:t>
            </a:r>
          </a:p>
          <a:p>
            <a:pPr lvl="1"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Blood flows from high to low pressure:</a:t>
            </a:r>
          </a:p>
          <a:p>
            <a:pPr lvl="2"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Controlled by timing of contractions</a:t>
            </a:r>
          </a:p>
          <a:p>
            <a:pPr lvl="2"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Directed by one-way valves	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Cardiac Cycle</a:t>
            </a:r>
          </a:p>
        </p:txBody>
      </p:sp>
      <p:sp>
        <p:nvSpPr>
          <p:cNvPr id="301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229600" cy="4525963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Cardiac Cycle and Heart Rate</a:t>
            </a:r>
          </a:p>
          <a:p>
            <a:pPr lvl="1"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At 75 beats per minute:</a:t>
            </a:r>
          </a:p>
          <a:p>
            <a:pPr lvl="2"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Cardiac cycle lasts about 800 msecs</a:t>
            </a:r>
          </a:p>
          <a:p>
            <a:pPr lvl="1"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When heart rate increases:</a:t>
            </a:r>
          </a:p>
          <a:p>
            <a:pPr lvl="2"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All phases of cardiac cycle shorten, particularly diastole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Heart Sounds</a:t>
            </a:r>
          </a:p>
        </p:txBody>
      </p:sp>
      <p:sp>
        <p:nvSpPr>
          <p:cNvPr id="314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27113"/>
            <a:ext cx="8229600" cy="4953000"/>
          </a:xfrm>
        </p:spPr>
        <p:txBody>
          <a:bodyPr/>
          <a:lstStyle/>
          <a:p>
            <a:pPr>
              <a:lnSpc>
                <a:spcPct val="125000"/>
              </a:lnSpc>
            </a:pPr>
            <a:r>
              <a:rPr lang="en-US" b="1">
                <a:solidFill>
                  <a:srgbClr val="000000"/>
                </a:solidFill>
              </a:rPr>
              <a:t>S</a:t>
            </a:r>
            <a:r>
              <a:rPr lang="en-US" b="1" baseline="-25000">
                <a:solidFill>
                  <a:srgbClr val="000000"/>
                </a:solidFill>
              </a:rPr>
              <a:t>1</a:t>
            </a:r>
            <a:endParaRPr lang="en-US" sz="2400" b="1">
              <a:solidFill>
                <a:srgbClr val="000000"/>
              </a:solidFill>
            </a:endParaRPr>
          </a:p>
          <a:p>
            <a:pPr lvl="1">
              <a:lnSpc>
                <a:spcPct val="125000"/>
              </a:lnSpc>
            </a:pPr>
            <a:r>
              <a:rPr lang="en-US">
                <a:solidFill>
                  <a:srgbClr val="000000"/>
                </a:solidFill>
              </a:rPr>
              <a:t>Loud sounds</a:t>
            </a:r>
          </a:p>
          <a:p>
            <a:pPr lvl="1">
              <a:lnSpc>
                <a:spcPct val="125000"/>
              </a:lnSpc>
            </a:pPr>
            <a:r>
              <a:rPr lang="en-US">
                <a:solidFill>
                  <a:srgbClr val="000000"/>
                </a:solidFill>
              </a:rPr>
              <a:t>Produced by AV valves</a:t>
            </a:r>
          </a:p>
          <a:p>
            <a:pPr>
              <a:lnSpc>
                <a:spcPct val="125000"/>
              </a:lnSpc>
            </a:pPr>
            <a:r>
              <a:rPr lang="en-US" b="1">
                <a:solidFill>
                  <a:srgbClr val="000000"/>
                </a:solidFill>
              </a:rPr>
              <a:t>S</a:t>
            </a:r>
            <a:r>
              <a:rPr lang="en-US" b="1" baseline="-25000">
                <a:solidFill>
                  <a:srgbClr val="000000"/>
                </a:solidFill>
              </a:rPr>
              <a:t>2</a:t>
            </a:r>
            <a:endParaRPr lang="en-US" b="1">
              <a:solidFill>
                <a:srgbClr val="000000"/>
              </a:solidFill>
            </a:endParaRPr>
          </a:p>
          <a:p>
            <a:pPr lvl="1">
              <a:lnSpc>
                <a:spcPct val="125000"/>
              </a:lnSpc>
            </a:pPr>
            <a:r>
              <a:rPr lang="en-US" sz="2400">
                <a:solidFill>
                  <a:srgbClr val="000000"/>
                </a:solidFill>
              </a:rPr>
              <a:t>Loud sounds</a:t>
            </a:r>
          </a:p>
          <a:p>
            <a:pPr lvl="1">
              <a:lnSpc>
                <a:spcPct val="125000"/>
              </a:lnSpc>
            </a:pPr>
            <a:r>
              <a:rPr lang="en-US" sz="2400">
                <a:solidFill>
                  <a:srgbClr val="000000"/>
                </a:solidFill>
              </a:rPr>
              <a:t>Produced by semilunar valves </a:t>
            </a:r>
          </a:p>
          <a:p>
            <a:pPr>
              <a:lnSpc>
                <a:spcPct val="125000"/>
              </a:lnSpc>
            </a:pPr>
            <a:r>
              <a:rPr lang="en-US" b="1">
                <a:solidFill>
                  <a:srgbClr val="000000"/>
                </a:solidFill>
              </a:rPr>
              <a:t>S</a:t>
            </a:r>
            <a:r>
              <a:rPr lang="en-US" b="1" baseline="-25000">
                <a:solidFill>
                  <a:srgbClr val="000000"/>
                </a:solidFill>
              </a:rPr>
              <a:t>3</a:t>
            </a:r>
            <a:r>
              <a:rPr lang="en-US" b="1">
                <a:solidFill>
                  <a:srgbClr val="000000"/>
                </a:solidFill>
              </a:rPr>
              <a:t>, S</a:t>
            </a:r>
            <a:r>
              <a:rPr lang="en-US" b="1" baseline="-25000">
                <a:solidFill>
                  <a:srgbClr val="000000"/>
                </a:solidFill>
              </a:rPr>
              <a:t>4</a:t>
            </a:r>
            <a:endParaRPr lang="en-US" b="1">
              <a:solidFill>
                <a:srgbClr val="000000"/>
              </a:solidFill>
            </a:endParaRPr>
          </a:p>
          <a:p>
            <a:pPr lvl="1">
              <a:lnSpc>
                <a:spcPct val="125000"/>
              </a:lnSpc>
            </a:pPr>
            <a:r>
              <a:rPr lang="en-US" sz="2400">
                <a:solidFill>
                  <a:srgbClr val="000000"/>
                </a:solidFill>
              </a:rPr>
              <a:t>Soft sounds</a:t>
            </a:r>
          </a:p>
          <a:p>
            <a:pPr lvl="1">
              <a:lnSpc>
                <a:spcPct val="125000"/>
              </a:lnSpc>
            </a:pPr>
            <a:r>
              <a:rPr lang="en-US" sz="2400">
                <a:solidFill>
                  <a:srgbClr val="000000"/>
                </a:solidFill>
              </a:rPr>
              <a:t>Blood flow into ventricles and atrial contraction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04" name="Rectangle 4"/>
          <p:cNvSpPr>
            <a:spLocks noGrp="1" noChangeArrowheads="1"/>
          </p:cNvSpPr>
          <p:nvPr>
            <p:ph type="ctrTitle"/>
          </p:nvPr>
        </p:nvSpPr>
        <p:spPr>
          <a:noFill/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12-4: </a:t>
            </a:r>
            <a:r>
              <a:rPr lang="en-US" dirty="0">
                <a:solidFill>
                  <a:schemeClr val="tx1"/>
                </a:solidFill>
              </a:rPr>
              <a:t>Heart dynamics examines the factors that affect cardiac output</a:t>
            </a:r>
            <a:endParaRPr lang="en-US" sz="4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Cardiodynamics</a:t>
            </a:r>
          </a:p>
        </p:txBody>
      </p:sp>
      <p:sp>
        <p:nvSpPr>
          <p:cNvPr id="323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b="1" dirty="0">
                <a:solidFill>
                  <a:srgbClr val="000000"/>
                </a:solidFill>
              </a:rPr>
              <a:t>Cardiac </a:t>
            </a:r>
            <a:r>
              <a:rPr lang="en-US" b="1" dirty="0" smtClean="0">
                <a:solidFill>
                  <a:srgbClr val="000000"/>
                </a:solidFill>
              </a:rPr>
              <a:t>Output</a:t>
            </a:r>
            <a:r>
              <a:rPr lang="en-US" dirty="0" smtClean="0">
                <a:solidFill>
                  <a:srgbClr val="000000"/>
                </a:solidFill>
              </a:rPr>
              <a:t>: volume of blood being pumped by the heart</a:t>
            </a:r>
            <a:endParaRPr lang="en-US" dirty="0">
              <a:solidFill>
                <a:srgbClr val="000000"/>
              </a:solidFill>
            </a:endParaRP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srgbClr val="000000"/>
                </a:solidFill>
              </a:rPr>
              <a:t>CO = HR </a:t>
            </a:r>
            <a:r>
              <a:rPr lang="en-US" b="1" dirty="0">
                <a:solidFill>
                  <a:srgbClr val="000000"/>
                </a:solidFill>
                <a:latin typeface="Times New Roman" pitchFamily="48" charset="0"/>
                <a:cs typeface="Times New Roman" pitchFamily="48" charset="0"/>
              </a:rPr>
              <a:t>×</a:t>
            </a:r>
            <a:r>
              <a:rPr lang="en-US" dirty="0">
                <a:solidFill>
                  <a:srgbClr val="000000"/>
                </a:solidFill>
              </a:rPr>
              <a:t> SV</a:t>
            </a:r>
          </a:p>
          <a:p>
            <a:pPr lvl="1">
              <a:lnSpc>
                <a:spcPct val="150000"/>
              </a:lnSpc>
            </a:pPr>
            <a:r>
              <a:rPr lang="en-US" dirty="0">
                <a:solidFill>
                  <a:srgbClr val="000000"/>
                </a:solidFill>
              </a:rPr>
              <a:t>CO = cardiac output (</a:t>
            </a:r>
            <a:r>
              <a:rPr lang="en-US" dirty="0" err="1">
                <a:solidFill>
                  <a:srgbClr val="000000"/>
                </a:solidFill>
              </a:rPr>
              <a:t>mL</a:t>
            </a:r>
            <a:r>
              <a:rPr lang="en-US" dirty="0">
                <a:solidFill>
                  <a:srgbClr val="000000"/>
                </a:solidFill>
              </a:rPr>
              <a:t>/min)</a:t>
            </a:r>
          </a:p>
          <a:p>
            <a:pPr lvl="1">
              <a:lnSpc>
                <a:spcPct val="150000"/>
              </a:lnSpc>
            </a:pPr>
            <a:r>
              <a:rPr lang="en-US" dirty="0">
                <a:solidFill>
                  <a:srgbClr val="000000"/>
                </a:solidFill>
              </a:rPr>
              <a:t>HR = heart rate (beats/min)</a:t>
            </a:r>
          </a:p>
          <a:p>
            <a:pPr lvl="1">
              <a:lnSpc>
                <a:spcPct val="150000"/>
              </a:lnSpc>
            </a:pPr>
            <a:r>
              <a:rPr lang="en-US" dirty="0">
                <a:solidFill>
                  <a:srgbClr val="000000"/>
                </a:solidFill>
              </a:rPr>
              <a:t>SV = stroke volume (</a:t>
            </a:r>
            <a:r>
              <a:rPr lang="en-US" dirty="0" err="1">
                <a:solidFill>
                  <a:srgbClr val="000000"/>
                </a:solidFill>
              </a:rPr>
              <a:t>mL</a:t>
            </a:r>
            <a:r>
              <a:rPr lang="en-US" dirty="0">
                <a:solidFill>
                  <a:srgbClr val="000000"/>
                </a:solidFill>
              </a:rPr>
              <a:t>/beat</a:t>
            </a:r>
            <a:r>
              <a:rPr lang="en-US" dirty="0" smtClean="0">
                <a:solidFill>
                  <a:srgbClr val="000000"/>
                </a:solidFill>
              </a:rPr>
              <a:t>)	</a:t>
            </a:r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Cardiodynamics</a:t>
            </a:r>
          </a:p>
        </p:txBody>
      </p:sp>
      <p:sp>
        <p:nvSpPr>
          <p:cNvPr id="3256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055688"/>
            <a:ext cx="8229600" cy="510540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/>
              <a:t>Factors Affecting Cardiac Output</a:t>
            </a:r>
            <a:endParaRPr lang="en-US" sz="2600"/>
          </a:p>
          <a:p>
            <a:pPr lvl="1"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Cardiac output:</a:t>
            </a:r>
          </a:p>
          <a:p>
            <a:pPr lvl="2"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Adjusted by changes in heart rate or stroke volume</a:t>
            </a:r>
            <a:endParaRPr lang="en-US" sz="2000">
              <a:solidFill>
                <a:srgbClr val="000000"/>
              </a:solidFill>
            </a:endParaRPr>
          </a:p>
          <a:p>
            <a:pPr lvl="1"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Heart rate:</a:t>
            </a:r>
          </a:p>
          <a:p>
            <a:pPr lvl="2"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Adjusted by autonomic nervous system or hormones</a:t>
            </a:r>
            <a:endParaRPr lang="en-US" sz="2000">
              <a:solidFill>
                <a:srgbClr val="000000"/>
              </a:solidFill>
            </a:endParaRPr>
          </a:p>
          <a:p>
            <a:pPr lvl="1"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Stroke volume:</a:t>
            </a:r>
          </a:p>
          <a:p>
            <a:pPr lvl="2"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Adjusted by changing EDV or ESV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8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Blood Volume Reflexes</a:t>
            </a:r>
          </a:p>
        </p:txBody>
      </p:sp>
      <p:sp>
        <p:nvSpPr>
          <p:cNvPr id="3368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229600" cy="510540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Atrial Reflex</a:t>
            </a:r>
          </a:p>
          <a:p>
            <a:pPr lvl="1"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Also called Bainbridge reflex</a:t>
            </a:r>
          </a:p>
          <a:p>
            <a:pPr lvl="1"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Adjusts heart rate in response to venous return</a:t>
            </a:r>
          </a:p>
          <a:p>
            <a:pPr lvl="1"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Stretch receptors in right atrium:</a:t>
            </a:r>
          </a:p>
          <a:p>
            <a:pPr lvl="2"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Trigger increase in heart rate</a:t>
            </a:r>
          </a:p>
          <a:p>
            <a:pPr lvl="2"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Through increased sympathetic activity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Autonomic Innervation</a:t>
            </a:r>
            <a:r>
              <a:rPr lang="en-US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3287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295400"/>
            <a:ext cx="8229600" cy="5029200"/>
          </a:xfrm>
        </p:spPr>
        <p:txBody>
          <a:bodyPr/>
          <a:lstStyle/>
          <a:p>
            <a:pPr>
              <a:lnSpc>
                <a:spcPct val="135000"/>
              </a:lnSpc>
            </a:pPr>
            <a:r>
              <a:rPr lang="en-US" sz="2800"/>
              <a:t>Factors Affecting the Heart Rate</a:t>
            </a:r>
          </a:p>
          <a:p>
            <a:pPr lvl="1">
              <a:lnSpc>
                <a:spcPct val="135000"/>
              </a:lnSpc>
            </a:pPr>
            <a:r>
              <a:rPr lang="en-US" sz="2400">
                <a:solidFill>
                  <a:srgbClr val="000000"/>
                </a:solidFill>
              </a:rPr>
              <a:t>Cardiac plexuses: innervate heart</a:t>
            </a:r>
          </a:p>
          <a:p>
            <a:pPr lvl="1">
              <a:lnSpc>
                <a:spcPct val="135000"/>
              </a:lnSpc>
            </a:pPr>
            <a:r>
              <a:rPr lang="en-US" sz="2400">
                <a:solidFill>
                  <a:srgbClr val="000000"/>
                </a:solidFill>
              </a:rPr>
              <a:t>Vagus nerves (X): carry parasympathetic preganglionic fibers to small ganglia in cardiac plexus</a:t>
            </a:r>
          </a:p>
          <a:p>
            <a:pPr lvl="1">
              <a:lnSpc>
                <a:spcPct val="135000"/>
              </a:lnSpc>
            </a:pPr>
            <a:r>
              <a:rPr lang="en-US" sz="2400">
                <a:solidFill>
                  <a:srgbClr val="000000"/>
                </a:solidFill>
              </a:rPr>
              <a:t>Cardiac centers of medulla oblongata:</a:t>
            </a:r>
          </a:p>
          <a:p>
            <a:pPr lvl="2">
              <a:lnSpc>
                <a:spcPct val="135000"/>
              </a:lnSpc>
            </a:pPr>
            <a:r>
              <a:rPr lang="en-US" b="1">
                <a:solidFill>
                  <a:srgbClr val="000000"/>
                </a:solidFill>
              </a:rPr>
              <a:t>Cardioacceleratory center</a:t>
            </a:r>
            <a:r>
              <a:rPr lang="en-US">
                <a:solidFill>
                  <a:srgbClr val="000000"/>
                </a:solidFill>
              </a:rPr>
              <a:t> controls sympathetic neurons (increases heart rate)</a:t>
            </a:r>
          </a:p>
          <a:p>
            <a:pPr lvl="2">
              <a:lnSpc>
                <a:spcPct val="135000"/>
              </a:lnSpc>
            </a:pPr>
            <a:r>
              <a:rPr lang="en-US" b="1">
                <a:solidFill>
                  <a:srgbClr val="000000"/>
                </a:solidFill>
              </a:rPr>
              <a:t>Cardioinhibitory center</a:t>
            </a:r>
            <a:r>
              <a:rPr lang="en-US">
                <a:solidFill>
                  <a:srgbClr val="000000"/>
                </a:solidFill>
              </a:rPr>
              <a:t> controls parasympathetic neurons (slows heart rate)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Autonomic Innervation</a:t>
            </a:r>
            <a:r>
              <a:rPr lang="en-US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416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endParaRPr lang="en-US" sz="3600"/>
          </a:p>
          <a:p>
            <a:pPr>
              <a:lnSpc>
                <a:spcPct val="90000"/>
              </a:lnSpc>
            </a:pPr>
            <a:endParaRPr lang="en-US" sz="3600"/>
          </a:p>
          <a:p>
            <a:pPr>
              <a:lnSpc>
                <a:spcPct val="90000"/>
              </a:lnSpc>
            </a:pPr>
            <a:endParaRPr lang="en-US" sz="3600"/>
          </a:p>
          <a:p>
            <a:pPr algn="ctr">
              <a:lnSpc>
                <a:spcPct val="90000"/>
              </a:lnSpc>
              <a:buFontTx/>
              <a:buNone/>
            </a:pPr>
            <a:endParaRPr lang="en-US"/>
          </a:p>
          <a:p>
            <a:pPr algn="ctr">
              <a:lnSpc>
                <a:spcPct val="90000"/>
              </a:lnSpc>
              <a:buFontTx/>
              <a:buNone/>
            </a:pPr>
            <a:endParaRPr lang="en-US"/>
          </a:p>
          <a:p>
            <a:pPr algn="ctr">
              <a:lnSpc>
                <a:spcPct val="90000"/>
              </a:lnSpc>
              <a:buFontTx/>
              <a:buNone/>
            </a:pPr>
            <a:endParaRPr lang="en-US" sz="3600"/>
          </a:p>
          <a:p>
            <a:pPr algn="ctr">
              <a:lnSpc>
                <a:spcPct val="90000"/>
              </a:lnSpc>
              <a:buFontTx/>
              <a:buNone/>
            </a:pPr>
            <a:endParaRPr lang="en-US" sz="3600"/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/>
              <a:t>Figure 12-12</a:t>
            </a:r>
          </a:p>
        </p:txBody>
      </p:sp>
      <p:pic>
        <p:nvPicPr>
          <p:cNvPr id="416773" name="Picture 5" descr="figure_12_12_labeled"/>
          <p:cNvPicPr>
            <a:picLocks noChangeAspect="1" noChangeArrowheads="1"/>
          </p:cNvPicPr>
          <p:nvPr/>
        </p:nvPicPr>
        <p:blipFill>
          <a:blip r:embed="rId2" cstate="print"/>
          <a:srcRect b="2362"/>
          <a:stretch>
            <a:fillRect/>
          </a:stretch>
        </p:blipFill>
        <p:spPr bwMode="auto">
          <a:xfrm>
            <a:off x="2014538" y="1204913"/>
            <a:ext cx="5138737" cy="44370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Autonomic Innervation</a:t>
            </a:r>
            <a:r>
              <a:rPr lang="en-US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3491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229600" cy="4754563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2400"/>
              <a:t>Autonomic Affects on Stroke Volume</a:t>
            </a:r>
          </a:p>
          <a:p>
            <a:pPr lvl="1">
              <a:lnSpc>
                <a:spcPct val="150000"/>
              </a:lnSpc>
            </a:pPr>
            <a:r>
              <a:rPr lang="en-US" sz="2200">
                <a:solidFill>
                  <a:srgbClr val="000000"/>
                </a:solidFill>
              </a:rPr>
              <a:t>Sympathetic stimulation:</a:t>
            </a:r>
          </a:p>
          <a:p>
            <a:pPr lvl="2">
              <a:lnSpc>
                <a:spcPct val="150000"/>
              </a:lnSpc>
            </a:pPr>
            <a:r>
              <a:rPr lang="en-US" sz="2000">
                <a:solidFill>
                  <a:srgbClr val="000000"/>
                </a:solidFill>
              </a:rPr>
              <a:t>NE released by postganglionic fibers of cardiac nerves</a:t>
            </a:r>
          </a:p>
          <a:p>
            <a:pPr lvl="2">
              <a:lnSpc>
                <a:spcPct val="150000"/>
              </a:lnSpc>
            </a:pPr>
            <a:r>
              <a:rPr lang="en-US" sz="2000">
                <a:solidFill>
                  <a:srgbClr val="000000"/>
                </a:solidFill>
              </a:rPr>
              <a:t>Epinephrine and NE released by suprarenal (adrenal) medullae</a:t>
            </a:r>
          </a:p>
          <a:p>
            <a:pPr lvl="2">
              <a:lnSpc>
                <a:spcPct val="150000"/>
              </a:lnSpc>
            </a:pPr>
            <a:r>
              <a:rPr lang="en-US" sz="2000">
                <a:solidFill>
                  <a:srgbClr val="000000"/>
                </a:solidFill>
              </a:rPr>
              <a:t>Causes ventricles to contract with more force</a:t>
            </a:r>
          </a:p>
          <a:p>
            <a:pPr lvl="2">
              <a:lnSpc>
                <a:spcPct val="150000"/>
              </a:lnSpc>
            </a:pPr>
            <a:r>
              <a:rPr lang="en-US" sz="2000">
                <a:solidFill>
                  <a:srgbClr val="000000"/>
                </a:solidFill>
              </a:rPr>
              <a:t>Increases ejection fraction and decreases ESV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Autonomic Innervation</a:t>
            </a:r>
            <a:r>
              <a:rPr lang="en-US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350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sz="2800"/>
              <a:t>Autonomic Affects on Stroke Volume</a:t>
            </a:r>
            <a:endParaRPr lang="en-US"/>
          </a:p>
          <a:p>
            <a:pPr lvl="1"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Parasympathetic activity:</a:t>
            </a:r>
          </a:p>
          <a:p>
            <a:pPr lvl="2"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Acetylcholine released by vagus nerves</a:t>
            </a:r>
          </a:p>
          <a:p>
            <a:pPr lvl="2"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Reduces force of cardiac contractions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2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Hormones</a:t>
            </a:r>
            <a:r>
              <a:rPr lang="en-US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3512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Many hormones affect heart contraction</a:t>
            </a:r>
          </a:p>
          <a:p>
            <a:pPr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Pharmaceutical drugs mimic hormone actions </a:t>
            </a:r>
          </a:p>
          <a:p>
            <a:pPr lvl="1"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Stimulate or block beta receptors</a:t>
            </a:r>
          </a:p>
          <a:p>
            <a:pPr lvl="1">
              <a:lnSpc>
                <a:spcPct val="150000"/>
              </a:lnSpc>
            </a:pPr>
            <a:r>
              <a:rPr lang="en-US">
                <a:solidFill>
                  <a:srgbClr val="000000"/>
                </a:solidFill>
              </a:rPr>
              <a:t>Affect calcium ions (e.g., calcium channel blockers)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Default Design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1362</TotalTime>
  <Words>1886</Words>
  <Application>Microsoft Office PowerPoint</Application>
  <PresentationFormat>On-screen Show (4:3)</PresentationFormat>
  <Paragraphs>565</Paragraphs>
  <Slides>79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79</vt:i4>
      </vt:variant>
    </vt:vector>
  </HeadingPairs>
  <TitlesOfParts>
    <vt:vector size="80" baseType="lpstr">
      <vt:lpstr>1_Default Design</vt:lpstr>
      <vt:lpstr>Slide 1</vt:lpstr>
      <vt:lpstr>Introduction to Cardiovascular System</vt:lpstr>
      <vt:lpstr>Introduction to Cardiovascular System</vt:lpstr>
      <vt:lpstr>Introduction to Cardiovascular System</vt:lpstr>
      <vt:lpstr>Overview of the Cardiovascular System</vt:lpstr>
      <vt:lpstr>12-1: The heart is a four-chambered organ, supplied by coronary circulation, that pumps oxygen-poor blood to the lungs and oxygen-rich blood to the rest of the body</vt:lpstr>
      <vt:lpstr>Four Chambers of the Heart</vt:lpstr>
      <vt:lpstr>Anatomy of the Heart</vt:lpstr>
      <vt:lpstr>The Location of the Heart in the Thoracic Cavity</vt:lpstr>
      <vt:lpstr>Anatomy of the Heart</vt:lpstr>
      <vt:lpstr>Anatomy of the Heart</vt:lpstr>
      <vt:lpstr>The Location of the Heart in the Thoracic Cavity</vt:lpstr>
      <vt:lpstr>The Surface Anatomy of the Heart</vt:lpstr>
      <vt:lpstr>The Surface Anatomy of the Heart</vt:lpstr>
      <vt:lpstr>The Surface Anatomy of the Heart</vt:lpstr>
      <vt:lpstr>The Heart Wall</vt:lpstr>
      <vt:lpstr>The Heart Wall and Cardiac Muscle</vt:lpstr>
      <vt:lpstr>The Heart Wall</vt:lpstr>
      <vt:lpstr>Cardiac Muscle Cells</vt:lpstr>
      <vt:lpstr>Internal Anatomy and Organization</vt:lpstr>
      <vt:lpstr>Internal Anatomy and Organization</vt:lpstr>
      <vt:lpstr>Sectional Anatomy of the Heart</vt:lpstr>
      <vt:lpstr>Internal Anatomy and Organization</vt:lpstr>
      <vt:lpstr>Internal Anatomy and Organization</vt:lpstr>
      <vt:lpstr>Internal Anatomy and Organization</vt:lpstr>
      <vt:lpstr>Internal Anatomy and Organization</vt:lpstr>
      <vt:lpstr>Internal Anatomy and Organization</vt:lpstr>
      <vt:lpstr>Internal Anatomy and Organization</vt:lpstr>
      <vt:lpstr>Internal Anatomy and Organization</vt:lpstr>
      <vt:lpstr>The Valves of the Heart</vt:lpstr>
      <vt:lpstr>The Valves of the Heart</vt:lpstr>
      <vt:lpstr>Internal Anatomy and Organization</vt:lpstr>
      <vt:lpstr>Internal Anatomy and Organization</vt:lpstr>
      <vt:lpstr>Internal Anatomy and Organization</vt:lpstr>
      <vt:lpstr>Internal Anatomy and Organization</vt:lpstr>
      <vt:lpstr>Internal Anatomy and Organization</vt:lpstr>
      <vt:lpstr>Internal Anatomy and Organization</vt:lpstr>
      <vt:lpstr>Internal Anatomy and Organization</vt:lpstr>
      <vt:lpstr>Internal Anatomy and Organization</vt:lpstr>
      <vt:lpstr>Coronary Circulation</vt:lpstr>
      <vt:lpstr>Coronary Circulation</vt:lpstr>
      <vt:lpstr>12-2: Contractile cells and the conducting system produce each heartbeat, and an electrocardiogram records the associated electrical events</vt:lpstr>
      <vt:lpstr>The Conducting System</vt:lpstr>
      <vt:lpstr>The Conducting System</vt:lpstr>
      <vt:lpstr>The Action Potential in Skeletal and Cardiac Muscle</vt:lpstr>
      <vt:lpstr>The Action Potential in Skeletal and Cardiac Muscle</vt:lpstr>
      <vt:lpstr>Contractile Cells</vt:lpstr>
      <vt:lpstr>Contractile Cells</vt:lpstr>
      <vt:lpstr>The Conducting System</vt:lpstr>
      <vt:lpstr>The Conducting System</vt:lpstr>
      <vt:lpstr>The Conducting System</vt:lpstr>
      <vt:lpstr>The Conducting System</vt:lpstr>
      <vt:lpstr>The Conducting System</vt:lpstr>
      <vt:lpstr>The Conducting System</vt:lpstr>
      <vt:lpstr>The Conducting System</vt:lpstr>
      <vt:lpstr>The Conducting System</vt:lpstr>
      <vt:lpstr>The Conducting System</vt:lpstr>
      <vt:lpstr>The Conducting System</vt:lpstr>
      <vt:lpstr>The Conducting System</vt:lpstr>
      <vt:lpstr>The Electrocardiogram</vt:lpstr>
      <vt:lpstr>The Electrocardiogram</vt:lpstr>
      <vt:lpstr>The Electrocardiogram</vt:lpstr>
      <vt:lpstr>Slide 63</vt:lpstr>
      <vt:lpstr>12-3: Events during a complete heartbeat make up a  cardiac cycle</vt:lpstr>
      <vt:lpstr>The Cardiac Cycle</vt:lpstr>
      <vt:lpstr>The Cardiac Cycle</vt:lpstr>
      <vt:lpstr>Slide 67</vt:lpstr>
      <vt:lpstr>The Cardiac Cycle</vt:lpstr>
      <vt:lpstr>The Cardiac Cycle</vt:lpstr>
      <vt:lpstr>Heart Sounds</vt:lpstr>
      <vt:lpstr>12-4: Heart dynamics examines the factors that affect cardiac output</vt:lpstr>
      <vt:lpstr>Cardiodynamics</vt:lpstr>
      <vt:lpstr>Cardiodynamics</vt:lpstr>
      <vt:lpstr>Blood Volume Reflexes</vt:lpstr>
      <vt:lpstr>Autonomic Innervation </vt:lpstr>
      <vt:lpstr>Autonomic Innervation </vt:lpstr>
      <vt:lpstr>Autonomic Innervation </vt:lpstr>
      <vt:lpstr>Autonomic Innervation </vt:lpstr>
      <vt:lpstr>Hormones </vt:lpstr>
    </vt:vector>
  </TitlesOfParts>
  <Company>A&amp;L LLP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Jason</dc:creator>
  <cp:lastModifiedBy>ltorres</cp:lastModifiedBy>
  <cp:revision>204</cp:revision>
  <dcterms:created xsi:type="dcterms:W3CDTF">2007-07-18T13:34:14Z</dcterms:created>
  <dcterms:modified xsi:type="dcterms:W3CDTF">2011-03-20T17:00:18Z</dcterms:modified>
</cp:coreProperties>
</file>