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2" r:id="rId1"/>
  </p:sldMasterIdLst>
  <p:notesMasterIdLst>
    <p:notesMasterId r:id="rId74"/>
  </p:notesMasterIdLst>
  <p:handoutMasterIdLst>
    <p:handoutMasterId r:id="rId75"/>
  </p:handoutMasterIdLst>
  <p:sldIdLst>
    <p:sldId id="256" r:id="rId2"/>
    <p:sldId id="292" r:id="rId3"/>
    <p:sldId id="362" r:id="rId4"/>
    <p:sldId id="363" r:id="rId5"/>
    <p:sldId id="293" r:id="rId6"/>
    <p:sldId id="294" r:id="rId7"/>
    <p:sldId id="295" r:id="rId8"/>
    <p:sldId id="296" r:id="rId9"/>
    <p:sldId id="297" r:id="rId10"/>
    <p:sldId id="298" r:id="rId11"/>
    <p:sldId id="299" r:id="rId12"/>
    <p:sldId id="300" r:id="rId13"/>
    <p:sldId id="302" r:id="rId14"/>
    <p:sldId id="303" r:id="rId15"/>
    <p:sldId id="304" r:id="rId16"/>
    <p:sldId id="305" r:id="rId17"/>
    <p:sldId id="306" r:id="rId18"/>
    <p:sldId id="307" r:id="rId19"/>
    <p:sldId id="308" r:id="rId20"/>
    <p:sldId id="309" r:id="rId21"/>
    <p:sldId id="310" r:id="rId22"/>
    <p:sldId id="311" r:id="rId23"/>
    <p:sldId id="312" r:id="rId24"/>
    <p:sldId id="313" r:id="rId25"/>
    <p:sldId id="314" r:id="rId26"/>
    <p:sldId id="315" r:id="rId27"/>
    <p:sldId id="316" r:id="rId28"/>
    <p:sldId id="317" r:id="rId29"/>
    <p:sldId id="318" r:id="rId30"/>
    <p:sldId id="319" r:id="rId31"/>
    <p:sldId id="320" r:id="rId32"/>
    <p:sldId id="321" r:id="rId33"/>
    <p:sldId id="322" r:id="rId34"/>
    <p:sldId id="323" r:id="rId35"/>
    <p:sldId id="324" r:id="rId36"/>
    <p:sldId id="358" r:id="rId37"/>
    <p:sldId id="359" r:id="rId38"/>
    <p:sldId id="360" r:id="rId39"/>
    <p:sldId id="361" r:id="rId40"/>
    <p:sldId id="325" r:id="rId41"/>
    <p:sldId id="326" r:id="rId42"/>
    <p:sldId id="327" r:id="rId43"/>
    <p:sldId id="328" r:id="rId44"/>
    <p:sldId id="354" r:id="rId45"/>
    <p:sldId id="355" r:id="rId46"/>
    <p:sldId id="356" r:id="rId47"/>
    <p:sldId id="329" r:id="rId48"/>
    <p:sldId id="330" r:id="rId49"/>
    <p:sldId id="331" r:id="rId50"/>
    <p:sldId id="332" r:id="rId51"/>
    <p:sldId id="333" r:id="rId52"/>
    <p:sldId id="334" r:id="rId53"/>
    <p:sldId id="335" r:id="rId54"/>
    <p:sldId id="336" r:id="rId55"/>
    <p:sldId id="337" r:id="rId56"/>
    <p:sldId id="364" r:id="rId57"/>
    <p:sldId id="338" r:id="rId58"/>
    <p:sldId id="339" r:id="rId59"/>
    <p:sldId id="353" r:id="rId60"/>
    <p:sldId id="340" r:id="rId61"/>
    <p:sldId id="341" r:id="rId62"/>
    <p:sldId id="342" r:id="rId63"/>
    <p:sldId id="343" r:id="rId64"/>
    <p:sldId id="344" r:id="rId65"/>
    <p:sldId id="345" r:id="rId66"/>
    <p:sldId id="350" r:id="rId67"/>
    <p:sldId id="351" r:id="rId68"/>
    <p:sldId id="352" r:id="rId69"/>
    <p:sldId id="346" r:id="rId70"/>
    <p:sldId id="347" r:id="rId71"/>
    <p:sldId id="348" r:id="rId72"/>
    <p:sldId id="349" r:id="rId73"/>
  </p:sldIdLst>
  <p:sldSz cx="9144000" cy="6858000" type="screen4x3"/>
  <p:notesSz cx="6858000" cy="9144000"/>
  <p:custDataLst>
    <p:tags r:id="rId76"/>
  </p:custDataLst>
  <p:defaultTextStyle>
    <a:defPPr>
      <a:defRPr lang="en-US"/>
    </a:defPPr>
    <a:lvl1pPr algn="r" rtl="0" eaLnBrk="0" fontAlgn="base" hangingPunct="0">
      <a:spcBef>
        <a:spcPct val="0"/>
      </a:spcBef>
      <a:spcAft>
        <a:spcPct val="0"/>
      </a:spcAft>
      <a:defRPr sz="2400" b="1" kern="1200">
        <a:solidFill>
          <a:schemeClr val="tx1"/>
        </a:solidFill>
        <a:latin typeface="Arial" charset="0"/>
        <a:ea typeface="+mn-ea"/>
        <a:cs typeface="+mn-cs"/>
      </a:defRPr>
    </a:lvl1pPr>
    <a:lvl2pPr marL="457200" algn="r" rtl="0" eaLnBrk="0" fontAlgn="base" hangingPunct="0">
      <a:spcBef>
        <a:spcPct val="0"/>
      </a:spcBef>
      <a:spcAft>
        <a:spcPct val="0"/>
      </a:spcAft>
      <a:defRPr sz="2400" b="1" kern="1200">
        <a:solidFill>
          <a:schemeClr val="tx1"/>
        </a:solidFill>
        <a:latin typeface="Arial" charset="0"/>
        <a:ea typeface="+mn-ea"/>
        <a:cs typeface="+mn-cs"/>
      </a:defRPr>
    </a:lvl2pPr>
    <a:lvl3pPr marL="914400" algn="r" rtl="0" eaLnBrk="0" fontAlgn="base" hangingPunct="0">
      <a:spcBef>
        <a:spcPct val="0"/>
      </a:spcBef>
      <a:spcAft>
        <a:spcPct val="0"/>
      </a:spcAft>
      <a:defRPr sz="2400" b="1" kern="1200">
        <a:solidFill>
          <a:schemeClr val="tx1"/>
        </a:solidFill>
        <a:latin typeface="Arial" charset="0"/>
        <a:ea typeface="+mn-ea"/>
        <a:cs typeface="+mn-cs"/>
      </a:defRPr>
    </a:lvl3pPr>
    <a:lvl4pPr marL="1371600" algn="r" rtl="0" eaLnBrk="0" fontAlgn="base" hangingPunct="0">
      <a:spcBef>
        <a:spcPct val="0"/>
      </a:spcBef>
      <a:spcAft>
        <a:spcPct val="0"/>
      </a:spcAft>
      <a:defRPr sz="2400" b="1" kern="1200">
        <a:solidFill>
          <a:schemeClr val="tx1"/>
        </a:solidFill>
        <a:latin typeface="Arial" charset="0"/>
        <a:ea typeface="+mn-ea"/>
        <a:cs typeface="+mn-cs"/>
      </a:defRPr>
    </a:lvl4pPr>
    <a:lvl5pPr marL="1828800" algn="r" rtl="0" eaLnBrk="0" fontAlgn="base" hangingPunct="0">
      <a:spcBef>
        <a:spcPct val="0"/>
      </a:spcBef>
      <a:spcAft>
        <a:spcPct val="0"/>
      </a:spcAft>
      <a:defRPr sz="2400" b="1" kern="1200">
        <a:solidFill>
          <a:schemeClr val="tx1"/>
        </a:solidFill>
        <a:latin typeface="Arial" charset="0"/>
        <a:ea typeface="+mn-ea"/>
        <a:cs typeface="+mn-cs"/>
      </a:defRPr>
    </a:lvl5pPr>
    <a:lvl6pPr marL="2286000" algn="l" defTabSz="914400" rtl="0" eaLnBrk="1" latinLnBrk="0" hangingPunct="1">
      <a:defRPr sz="2400" b="1" kern="1200">
        <a:solidFill>
          <a:schemeClr val="tx1"/>
        </a:solidFill>
        <a:latin typeface="Arial" charset="0"/>
        <a:ea typeface="+mn-ea"/>
        <a:cs typeface="+mn-cs"/>
      </a:defRPr>
    </a:lvl6pPr>
    <a:lvl7pPr marL="2743200" algn="l" defTabSz="914400" rtl="0" eaLnBrk="1" latinLnBrk="0" hangingPunct="1">
      <a:defRPr sz="2400" b="1" kern="1200">
        <a:solidFill>
          <a:schemeClr val="tx1"/>
        </a:solidFill>
        <a:latin typeface="Arial" charset="0"/>
        <a:ea typeface="+mn-ea"/>
        <a:cs typeface="+mn-cs"/>
      </a:defRPr>
    </a:lvl7pPr>
    <a:lvl8pPr marL="3200400" algn="l" defTabSz="914400" rtl="0" eaLnBrk="1" latinLnBrk="0" hangingPunct="1">
      <a:defRPr sz="2400" b="1" kern="1200">
        <a:solidFill>
          <a:schemeClr val="tx1"/>
        </a:solidFill>
        <a:latin typeface="Arial" charset="0"/>
        <a:ea typeface="+mn-ea"/>
        <a:cs typeface="+mn-cs"/>
      </a:defRPr>
    </a:lvl8pPr>
    <a:lvl9pPr marL="3657600" algn="l" defTabSz="914400" rtl="0" eaLnBrk="1" latinLnBrk="0" hangingPunct="1">
      <a:defRPr sz="2400"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D209"/>
    <a:srgbClr val="990066"/>
    <a:srgbClr val="009247"/>
    <a:srgbClr val="FFECD7"/>
    <a:srgbClr val="0060AF"/>
    <a:srgbClr val="FFE5C1"/>
    <a:srgbClr val="ED072F"/>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3509" autoAdjust="0"/>
  </p:normalViewPr>
  <p:slideViewPr>
    <p:cSldViewPr snapToGrid="0">
      <p:cViewPr>
        <p:scale>
          <a:sx n="90" d="100"/>
          <a:sy n="90" d="100"/>
        </p:scale>
        <p:origin x="-1002" y="18"/>
      </p:cViewPr>
      <p:guideLst>
        <p:guide orient="horz" pos="599"/>
        <p:guide orient="horz" pos="716"/>
        <p:guide orient="horz" pos="1036"/>
        <p:guide pos="2248"/>
        <p:guide pos="122"/>
        <p:guide pos="515"/>
        <p:guide pos="41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4" d="100"/>
          <a:sy n="84" d="100"/>
        </p:scale>
        <p:origin x="-1860"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gs" Target="tags/tag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28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a:latin typeface="Times New Roman" pitchFamily="18" charset="0"/>
              </a:defRPr>
            </a:lvl1pPr>
          </a:lstStyle>
          <a:p>
            <a:endParaRPr lang="en-US"/>
          </a:p>
        </p:txBody>
      </p:sp>
      <p:sp>
        <p:nvSpPr>
          <p:cNvPr id="46285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pitchFamily="18" charset="0"/>
              </a:defRPr>
            </a:lvl1pPr>
          </a:lstStyle>
          <a:p>
            <a:endParaRPr lang="en-US"/>
          </a:p>
        </p:txBody>
      </p:sp>
      <p:sp>
        <p:nvSpPr>
          <p:cNvPr id="46285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a:latin typeface="Times New Roman" pitchFamily="18" charset="0"/>
              </a:defRPr>
            </a:lvl1pPr>
          </a:lstStyle>
          <a:p>
            <a:endParaRPr lang="en-US"/>
          </a:p>
        </p:txBody>
      </p:sp>
      <p:sp>
        <p:nvSpPr>
          <p:cNvPr id="46285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pitchFamily="18" charset="0"/>
              </a:defRPr>
            </a:lvl1pPr>
          </a:lstStyle>
          <a:p>
            <a:fld id="{020F5C2E-406E-4F2F-8511-1D0D01862BBD}"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32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a:latin typeface="Times New Roman" pitchFamily="18" charset="0"/>
              </a:defRPr>
            </a:lvl1pPr>
          </a:lstStyle>
          <a:p>
            <a:endParaRPr lang="en-US"/>
          </a:p>
        </p:txBody>
      </p:sp>
      <p:sp>
        <p:nvSpPr>
          <p:cNvPr id="52326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pitchFamily="18" charset="0"/>
              </a:defRPr>
            </a:lvl1pPr>
          </a:lstStyle>
          <a:p>
            <a:endParaRPr lang="en-US"/>
          </a:p>
        </p:txBody>
      </p:sp>
      <p:sp>
        <p:nvSpPr>
          <p:cNvPr id="523268"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52326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2327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a:latin typeface="Times New Roman" pitchFamily="18" charset="0"/>
              </a:defRPr>
            </a:lvl1pPr>
          </a:lstStyle>
          <a:p>
            <a:endParaRPr lang="en-US"/>
          </a:p>
        </p:txBody>
      </p:sp>
      <p:sp>
        <p:nvSpPr>
          <p:cNvPr id="52327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pitchFamily="18" charset="0"/>
              </a:defRPr>
            </a:lvl1pPr>
          </a:lstStyle>
          <a:p>
            <a:fld id="{6EB5DE68-3774-4A2B-A84F-EADF3580BDC8}"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C263FF-7B19-462A-9BDF-3DA879DAEFBB}" type="slidenum">
              <a:rPr lang="en-US"/>
              <a:pPr/>
              <a:t>1</a:t>
            </a:fld>
            <a:endParaRPr lang="en-US"/>
          </a:p>
        </p:txBody>
      </p:sp>
      <p:sp>
        <p:nvSpPr>
          <p:cNvPr id="665602" name="Rectangle 2"/>
          <p:cNvSpPr>
            <a:spLocks noRot="1" noChangeArrowheads="1" noTextEdit="1"/>
          </p:cNvSpPr>
          <p:nvPr>
            <p:ph type="sldImg"/>
          </p:nvPr>
        </p:nvSpPr>
        <p:spPr>
          <a:ln/>
        </p:spPr>
      </p:sp>
      <p:sp>
        <p:nvSpPr>
          <p:cNvPr id="665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E823F0-0676-48C4-A549-0E0806FF7BC2}" type="slidenum">
              <a:rPr lang="en-US"/>
              <a:pPr/>
              <a:t>2</a:t>
            </a:fld>
            <a:endParaRPr lang="en-US"/>
          </a:p>
        </p:txBody>
      </p:sp>
      <p:sp>
        <p:nvSpPr>
          <p:cNvPr id="666626" name="Rectangle 2"/>
          <p:cNvSpPr>
            <a:spLocks noRot="1" noChangeArrowheads="1" noTextEdit="1"/>
          </p:cNvSpPr>
          <p:nvPr>
            <p:ph type="sldImg"/>
          </p:nvPr>
        </p:nvSpPr>
        <p:spPr>
          <a:ln/>
        </p:spPr>
      </p:sp>
      <p:sp>
        <p:nvSpPr>
          <p:cNvPr id="666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9C7BCF-62C3-4633-856D-341FC05A058E}" type="slidenum">
              <a:rPr lang="en-US"/>
              <a:pPr/>
              <a:t>3</a:t>
            </a:fld>
            <a:endParaRPr lang="en-US"/>
          </a:p>
        </p:txBody>
      </p:sp>
      <p:sp>
        <p:nvSpPr>
          <p:cNvPr id="696322" name="Rectangle 2"/>
          <p:cNvSpPr>
            <a:spLocks noRot="1" noChangeArrowheads="1" noTextEdit="1"/>
          </p:cNvSpPr>
          <p:nvPr>
            <p:ph type="sldImg"/>
          </p:nvPr>
        </p:nvSpPr>
        <p:spPr>
          <a:ln/>
        </p:spPr>
      </p:sp>
      <p:sp>
        <p:nvSpPr>
          <p:cNvPr id="696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905F77-32DD-47D9-8222-59917B9F1302}" type="slidenum">
              <a:rPr lang="en-US"/>
              <a:pPr/>
              <a:t>4</a:t>
            </a:fld>
            <a:endParaRPr lang="en-US"/>
          </a:p>
        </p:txBody>
      </p:sp>
      <p:sp>
        <p:nvSpPr>
          <p:cNvPr id="698370" name="Rectangle 2"/>
          <p:cNvSpPr>
            <a:spLocks noRot="1" noChangeArrowheads="1" noTextEdit="1"/>
          </p:cNvSpPr>
          <p:nvPr>
            <p:ph type="sldImg"/>
          </p:nvPr>
        </p:nvSpPr>
        <p:spPr>
          <a:ln/>
        </p:spPr>
      </p:sp>
      <p:sp>
        <p:nvSpPr>
          <p:cNvPr id="698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3DAF32-5576-4B9E-8C94-1177AB7DA8AB}" type="slidenum">
              <a:rPr lang="en-US"/>
              <a:pPr/>
              <a:t>5</a:t>
            </a:fld>
            <a:endParaRPr lang="en-US"/>
          </a:p>
        </p:txBody>
      </p:sp>
      <p:sp>
        <p:nvSpPr>
          <p:cNvPr id="524290" name="Rectangle 2"/>
          <p:cNvSpPr>
            <a:spLocks noRot="1" noChangeArrowheads="1" noTextEdit="1"/>
          </p:cNvSpPr>
          <p:nvPr>
            <p:ph type="sldImg"/>
          </p:nvPr>
        </p:nvSpPr>
        <p:spPr>
          <a:ln/>
        </p:spPr>
      </p:sp>
      <p:sp>
        <p:nvSpPr>
          <p:cNvPr id="524291" name="Rectangle 3"/>
          <p:cNvSpPr>
            <a:spLocks noGrp="1" noChangeArrowheads="1"/>
          </p:cNvSpPr>
          <p:nvPr>
            <p:ph type="body" idx="1"/>
          </p:nvPr>
        </p:nvSpPr>
        <p:spPr/>
        <p:txBody>
          <a:bodyPr/>
          <a:lstStyle/>
          <a:p>
            <a:r>
              <a:rPr lang="en-US"/>
              <a:t>Aerobic breakdown of food is called cellular respiration.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5CA53B-BADE-43CC-8C4B-F1C5AF792453}" type="slidenum">
              <a:rPr lang="en-US"/>
              <a:pPr/>
              <a:t>6</a:t>
            </a:fld>
            <a:endParaRPr lang="en-US"/>
          </a:p>
        </p:txBody>
      </p:sp>
      <p:sp>
        <p:nvSpPr>
          <p:cNvPr id="667650" name="Rectangle 2"/>
          <p:cNvSpPr>
            <a:spLocks noRot="1" noChangeArrowheads="1" noTextEdit="1"/>
          </p:cNvSpPr>
          <p:nvPr>
            <p:ph type="sldImg"/>
          </p:nvPr>
        </p:nvSpPr>
        <p:spPr>
          <a:ln/>
        </p:spPr>
      </p:sp>
      <p:sp>
        <p:nvSpPr>
          <p:cNvPr id="667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D92DC-94A6-483F-897E-09799204B838}" type="slidenum">
              <a:rPr lang="en-US"/>
              <a:pPr/>
              <a:t>7</a:t>
            </a:fld>
            <a:endParaRPr lang="en-US"/>
          </a:p>
        </p:txBody>
      </p:sp>
      <p:sp>
        <p:nvSpPr>
          <p:cNvPr id="527362" name="Rectangle 2"/>
          <p:cNvSpPr>
            <a:spLocks noRot="1" noChangeArrowheads="1" noTextEdit="1"/>
          </p:cNvSpPr>
          <p:nvPr>
            <p:ph type="sldImg"/>
          </p:nvPr>
        </p:nvSpPr>
        <p:spPr>
          <a:ln/>
        </p:spPr>
      </p:sp>
      <p:sp>
        <p:nvSpPr>
          <p:cNvPr id="527363" name="Rectangle 3"/>
          <p:cNvSpPr>
            <a:spLocks noGrp="1" noChangeArrowheads="1"/>
          </p:cNvSpPr>
          <p:nvPr>
            <p:ph type="body" idx="1"/>
          </p:nvPr>
        </p:nvSpPr>
        <p:spPr/>
        <p:txBody>
          <a:bodyPr/>
          <a:lstStyle/>
          <a:p>
            <a:r>
              <a:rPr lang="en-US"/>
              <a:t>During photosynthesis, light energy is converted to chemical energy.</a:t>
            </a:r>
          </a:p>
          <a:p>
            <a:endParaRPr lang="en-US" b="1"/>
          </a:p>
          <a:p>
            <a:r>
              <a:rPr lang="en-US" b="1"/>
              <a:t>Student Misconceptions and Concerns</a:t>
            </a:r>
            <a:endParaRPr lang="en-US"/>
          </a:p>
          <a:p>
            <a:r>
              <a:rPr lang="en-US"/>
              <a:t>1.</a:t>
            </a:r>
            <a:r>
              <a:rPr lang="en-US" b="1"/>
              <a:t> </a:t>
            </a:r>
            <a:r>
              <a:rPr lang="en-US"/>
              <a:t>Students should be cautioned against the assumption that energy is created when it is converted from one form to another. This might be a good time to review the principle of conservation of energy (the first law of thermodynamics addressed in Module 5.11).</a:t>
            </a:r>
          </a:p>
          <a:p>
            <a:endParaRPr lang="en-US"/>
          </a:p>
          <a:p>
            <a:r>
              <a:rPr lang="en-US" b="1"/>
              <a:t>Teaching Tips</a:t>
            </a:r>
          </a:p>
          <a:p>
            <a:r>
              <a:rPr lang="en-US"/>
              <a:t>1. You might wish to elaborate on the amount of solar energy striking Earth. Every day Earth is bombarded with solar radiation equal to the energy of 100 million atomic bombs. Of the tiny fraction of light that reaches photosynthetic organisms, only about 1% is converted to chemical energy by photosynthesis.</a:t>
            </a:r>
          </a:p>
          <a:p>
            <a:r>
              <a:rPr lang="en-US"/>
              <a:t>2. Energy coupling at the cellular level may be new to many students, but it is a familiar concept when related to the use of money in our society. Students might be discouraged if the only benefit of work was the ability to make purchases from the employer. (We all might soon tire of a fast-food job that only paid its employees in food!) Money permits the coupling of a generation of value (a paycheck, analogous to an energy-releasing reaction) to an energy-consuming reaction (money, which allows us to make purchases in distant locations). This idea of earning and spending is a common concept we all know well.</a:t>
            </a:r>
          </a:p>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326CC2-387B-4824-8CD3-ED0B6648A602}" type="slidenum">
              <a:rPr lang="en-US"/>
              <a:pPr/>
              <a:t>8</a:t>
            </a:fld>
            <a:endParaRPr lang="en-US"/>
          </a:p>
        </p:txBody>
      </p:sp>
      <p:sp>
        <p:nvSpPr>
          <p:cNvPr id="529410" name="Rectangle 2"/>
          <p:cNvSpPr>
            <a:spLocks noRot="1" noChangeArrowheads="1" noTextEdit="1"/>
          </p:cNvSpPr>
          <p:nvPr>
            <p:ph type="sldImg"/>
          </p:nvPr>
        </p:nvSpPr>
        <p:spPr>
          <a:ln/>
        </p:spPr>
      </p:sp>
      <p:sp>
        <p:nvSpPr>
          <p:cNvPr id="529411" name="Rectangle 3"/>
          <p:cNvSpPr>
            <a:spLocks noGrp="1" noChangeArrowheads="1"/>
          </p:cNvSpPr>
          <p:nvPr>
            <p:ph type="body" idx="1"/>
          </p:nvPr>
        </p:nvSpPr>
        <p:spPr/>
        <p:txBody>
          <a:bodyPr/>
          <a:lstStyle/>
          <a:p>
            <a:r>
              <a:rPr lang="en-US"/>
              <a:t>One can, therefore, say that life on Earth is solar powered.</a:t>
            </a:r>
          </a:p>
          <a:p>
            <a:endParaRPr lang="en-US"/>
          </a:p>
          <a:p>
            <a:r>
              <a:rPr lang="en-US"/>
              <a:t>For the Discovery Video Space Plants, go to the Animation and Video Files.</a:t>
            </a:r>
          </a:p>
          <a:p>
            <a:endParaRPr lang="en-US" b="1"/>
          </a:p>
          <a:p>
            <a:r>
              <a:rPr lang="en-US" b="1"/>
              <a:t>Student Misconceptions and Concerns</a:t>
            </a:r>
            <a:endParaRPr lang="en-US"/>
          </a:p>
          <a:p>
            <a:r>
              <a:rPr lang="en-US"/>
              <a:t>1.</a:t>
            </a:r>
            <a:r>
              <a:rPr lang="en-US" b="1"/>
              <a:t> </a:t>
            </a:r>
            <a:r>
              <a:rPr lang="en-US"/>
              <a:t>Students should be cautioned against the assumption that energy is created when it is converted from one form to another. This might be a good time to review the principle of conservation of energy (the first law of thermodynamics addressed in Module 5.11).</a:t>
            </a:r>
          </a:p>
          <a:p>
            <a:endParaRPr lang="en-US"/>
          </a:p>
          <a:p>
            <a:r>
              <a:rPr lang="en-US" b="1"/>
              <a:t>Teaching Tips</a:t>
            </a:r>
          </a:p>
          <a:p>
            <a:r>
              <a:rPr lang="en-US"/>
              <a:t>1. You might wish to elaborate on the amount of solar energy striking Earth. Every day Earth is bombarded with solar radiation equal to the energy of 100 million atomic bombs. Of the tiny fraction of light that reaches photosynthetic organisms, only about 1% is converted to chemical energy by photosynthesis.</a:t>
            </a:r>
          </a:p>
          <a:p>
            <a:r>
              <a:rPr lang="en-US"/>
              <a:t>2. Energy coupling at the cellular level may be new to many students, but it is a familiar concept when related to the use of money in our society. Students might be discouraged if the only benefit of work was the ability to make purchases from the employer. (We all might soon tire of a fast-food job that only paid its employees in food!) Money permits the coupling of a generation of value (a paycheck, analogous to an energy-releasing reaction) to an energy-consuming reaction (money, which allows us to make purchases in distant locations). This idea of earning and spending is a common concept we all know well.</a:t>
            </a:r>
          </a:p>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0959C5-43CA-4681-8539-926BB55532C2}" type="slidenum">
              <a:rPr lang="en-US"/>
              <a:pPr/>
              <a:t>9</a:t>
            </a:fld>
            <a:endParaRPr lang="en-US"/>
          </a:p>
        </p:txBody>
      </p:sp>
      <p:sp>
        <p:nvSpPr>
          <p:cNvPr id="641026" name="Rectangle 2"/>
          <p:cNvSpPr>
            <a:spLocks noRot="1" noChangeArrowheads="1" noTextEdit="1"/>
          </p:cNvSpPr>
          <p:nvPr>
            <p:ph type="sldImg"/>
          </p:nvPr>
        </p:nvSpPr>
        <p:spPr>
          <a:ln/>
        </p:spPr>
      </p:sp>
      <p:sp>
        <p:nvSpPr>
          <p:cNvPr id="641027" name="Rectangle 3"/>
          <p:cNvSpPr>
            <a:spLocks noGrp="1" noChangeArrowheads="1"/>
          </p:cNvSpPr>
          <p:nvPr>
            <p:ph type="body" idx="1"/>
          </p:nvPr>
        </p:nvSpPr>
        <p:spPr/>
        <p:txBody>
          <a:bodyPr/>
          <a:lstStyle/>
          <a:p>
            <a:r>
              <a:rPr lang="en-US"/>
              <a:t>Figure 6.1 The connection between photosynthesis and cellular respiration.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71D092-FD0A-4DF0-A13D-D194F0F42E97}" type="slidenum">
              <a:rPr lang="en-US"/>
              <a:pPr/>
              <a:t>10</a:t>
            </a:fld>
            <a:endParaRPr lang="en-US"/>
          </a:p>
        </p:txBody>
      </p:sp>
      <p:sp>
        <p:nvSpPr>
          <p:cNvPr id="533506" name="Rectangle 2"/>
          <p:cNvSpPr>
            <a:spLocks noRot="1" noChangeArrowheads="1" noTextEdit="1"/>
          </p:cNvSpPr>
          <p:nvPr>
            <p:ph type="sldImg"/>
          </p:nvPr>
        </p:nvSpPr>
        <p:spPr>
          <a:ln/>
        </p:spPr>
      </p:sp>
      <p:sp>
        <p:nvSpPr>
          <p:cNvPr id="533507" name="Rectangle 3"/>
          <p:cNvSpPr>
            <a:spLocks noGrp="1" noChangeArrowheads="1"/>
          </p:cNvSpPr>
          <p:nvPr>
            <p:ph type="body" idx="1"/>
          </p:nvPr>
        </p:nvSpPr>
        <p:spPr/>
        <p:txBody>
          <a:bodyPr/>
          <a:lstStyle/>
          <a:p>
            <a:r>
              <a:rPr lang="en-US"/>
              <a:t>The purpose of cellular respiration is to produce ATP.</a:t>
            </a:r>
          </a:p>
          <a:p>
            <a:endParaRPr lang="en-US"/>
          </a:p>
          <a:p>
            <a:r>
              <a:rPr lang="en-US" b="1"/>
              <a:t>Student Misconceptions and Concerns</a:t>
            </a:r>
          </a:p>
          <a:p>
            <a:r>
              <a:rPr lang="en-US"/>
              <a:t>1</a:t>
            </a:r>
            <a:r>
              <a:rPr lang="en-US" b="1"/>
              <a:t>. </a:t>
            </a:r>
            <a:r>
              <a:rPr lang="en-US"/>
              <a:t>Students should be cautioned against the assumption that energy is created when it is converted from one form to another. This might be a good time to review the principle of conservation of energy (the first law of thermodynamics addressed in Module 5.11).</a:t>
            </a:r>
          </a:p>
          <a:p>
            <a:endParaRPr lang="en-US" b="1"/>
          </a:p>
          <a:p>
            <a:r>
              <a:rPr lang="en-US" b="1"/>
              <a:t>Teaching Tips</a:t>
            </a:r>
          </a:p>
          <a:p>
            <a:r>
              <a:rPr lang="en-US"/>
              <a:t>1. Energy coupling at the cellular level may be new to many students, but it is a familiar concept when related to the use of money in our society. Students might be discouraged if the only benefit of work was the ability to make purchases from the employer. (We all might soon tire of a fast-food job that only paid its employees in food!) Money permits the coupling of a generation of value (a paycheck, analogous to an energy-releasing reaction) to an energy-consuming reaction (money, which allows us to make purchases in distant locations). This idea of earning and spending is a common concept we all know well.</a:t>
            </a:r>
          </a:p>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189D01-A886-455F-BF6F-FB2D87EDB2AF}" type="slidenum">
              <a:rPr lang="en-US"/>
              <a:pPr/>
              <a:t>11</a:t>
            </a:fld>
            <a:endParaRPr lang="en-US"/>
          </a:p>
        </p:txBody>
      </p:sp>
      <p:sp>
        <p:nvSpPr>
          <p:cNvPr id="642050" name="Rectangle 2"/>
          <p:cNvSpPr>
            <a:spLocks noRot="1" noChangeArrowheads="1" noTextEdit="1"/>
          </p:cNvSpPr>
          <p:nvPr>
            <p:ph type="sldImg"/>
          </p:nvPr>
        </p:nvSpPr>
        <p:spPr>
          <a:ln/>
        </p:spPr>
      </p:sp>
      <p:sp>
        <p:nvSpPr>
          <p:cNvPr id="642051" name="Rectangle 3"/>
          <p:cNvSpPr>
            <a:spLocks noGrp="1" noChangeArrowheads="1"/>
          </p:cNvSpPr>
          <p:nvPr>
            <p:ph type="body" idx="1"/>
          </p:nvPr>
        </p:nvSpPr>
        <p:spPr/>
        <p:txBody>
          <a:bodyPr/>
          <a:lstStyle/>
          <a:p>
            <a:r>
              <a:rPr lang="en-US"/>
              <a:t>Figure 6.2 The connection between breathing and cellular respiration.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AC87DA-7F88-4A97-916F-72CB87F9047A}" type="slidenum">
              <a:rPr lang="en-US"/>
              <a:pPr/>
              <a:t>12</a:t>
            </a:fld>
            <a:endParaRPr lang="en-US"/>
          </a:p>
        </p:txBody>
      </p:sp>
      <p:sp>
        <p:nvSpPr>
          <p:cNvPr id="540674" name="Rectangle 2"/>
          <p:cNvSpPr>
            <a:spLocks noRot="1" noChangeArrowheads="1" noTextEdit="1"/>
          </p:cNvSpPr>
          <p:nvPr>
            <p:ph type="sldImg"/>
          </p:nvPr>
        </p:nvSpPr>
        <p:spPr>
          <a:ln/>
        </p:spPr>
      </p:sp>
      <p:sp>
        <p:nvSpPr>
          <p:cNvPr id="540675" name="Rectangle 3"/>
          <p:cNvSpPr>
            <a:spLocks noGrp="1" noChangeArrowheads="1"/>
          </p:cNvSpPr>
          <p:nvPr>
            <p:ph type="body" idx="1"/>
          </p:nvPr>
        </p:nvSpPr>
        <p:spPr/>
        <p:txBody>
          <a:bodyPr/>
          <a:lstStyle/>
          <a:p>
            <a:r>
              <a:rPr lang="en-US"/>
              <a:t>Respiration only retrieves 40% of the energy in a glucose molecule. The other 60% of the energy is released as heat. We use this heat to maintain a relatively steady body temperature near 37°C (98–99°F). This is about the same amount of heat generated by a 75-watt incandescent light bulb. </a:t>
            </a:r>
          </a:p>
          <a:p>
            <a:r>
              <a:rPr lang="en-US"/>
              <a:t>Organic compounds possess potential energy as a result of their arrangement of atoms.</a:t>
            </a:r>
          </a:p>
          <a:p>
            <a:r>
              <a:rPr lang="en-US"/>
              <a:t>Compounds that can participate in exergonic reactions can act as food.</a:t>
            </a:r>
          </a:p>
          <a:p>
            <a:r>
              <a:rPr lang="en-US"/>
              <a:t>Actually, cellular respiration includes both aerobic and anaerobic processes. However, it is generally used to refer to the aerobic process.</a:t>
            </a:r>
          </a:p>
          <a:p>
            <a:r>
              <a:rPr lang="en-US"/>
              <a:t>It takes about 10 million ATP molecules per second to power one active muscle cell. </a:t>
            </a:r>
          </a:p>
          <a:p>
            <a:endParaRPr lang="en-US"/>
          </a:p>
          <a:p>
            <a:r>
              <a:rPr lang="en-US" b="1"/>
              <a:t>Student Misconceptions and Concerns</a:t>
            </a:r>
          </a:p>
          <a:p>
            <a:r>
              <a:rPr lang="en-US"/>
              <a:t>1</a:t>
            </a:r>
            <a:r>
              <a:rPr lang="en-US" b="1"/>
              <a:t>. </a:t>
            </a:r>
            <a:r>
              <a:rPr lang="en-US"/>
              <a:t>Students should be cautioned against the assumption that energy is created when it is converted from one form to another. This might be a good time to review the principle of conservation of energy (the first law of thermodynamics addressed in Module 5.11).</a:t>
            </a:r>
          </a:p>
          <a:p>
            <a:r>
              <a:rPr lang="en-US"/>
              <a:t>2. Students often fail to realize that aerobic metabolism is a process generally similar to the burning of wood in a fireplace or campfire or the burning of gasoline in an automobile engine. Noting these general similarities can help students comprehend the overall reaction and heat generation associated with these processes.</a:t>
            </a:r>
          </a:p>
          <a:p>
            <a:endParaRPr lang="en-US"/>
          </a:p>
          <a:p>
            <a:r>
              <a:rPr lang="en-US" b="1"/>
              <a:t>Teaching Tips</a:t>
            </a:r>
          </a:p>
          <a:p>
            <a:r>
              <a:rPr lang="en-US"/>
              <a:t>1. Energy coupling at the cellular level may be new to many students, but it is a familiar concept when related to the use of money in our society. Students might be discouraged if the only benefit of work was the ability to make purchases from the employer. (We all might soon tire of a fast-food job that only paid its employees in food!) Money permits the coupling of a generation of value (a paycheck, analogous to an energy-releasing reaction) to an energy-consuming reaction (money, which allows us to make purchases in distant locations). This idea of earning and spending is a common concept we all know well.</a:t>
            </a:r>
          </a:p>
          <a:p>
            <a:r>
              <a:rPr lang="en-US"/>
              <a:t>2.</a:t>
            </a:r>
            <a:r>
              <a:rPr lang="en-US" b="1"/>
              <a:t> </a:t>
            </a:r>
            <a:r>
              <a:rPr lang="en-US"/>
              <a:t>During cellular respiration, our cells convert about 40% of our food energy to useful work. The other 60% of the energy is released as heat. We use this heat to maintain a relatively steady body temperature near 37°C (98–99°F). This is about the same amount of heat generated by a 75-watt incandescent lightbulb. If you choose to include a discussion of heat generation from aerobic metabolism, consider the following. </a:t>
            </a:r>
          </a:p>
          <a:p>
            <a:r>
              <a:rPr lang="en-US"/>
              <a:t>A. Ask your students why they feel warm when it is 30°C (86°F) outside, if their core body temperature is 37°C (98.6°F). Shouldn’t they feel cold? The answer is, our bodies are always producing heat. At these higher temperatures, we are producing more heat than we need to maintain a body temperature around 37°C. Thus, we sweat and behave in ways that helps us get rid of the extra heat from cellular respiration.</a:t>
            </a:r>
          </a:p>
          <a:p>
            <a:r>
              <a:rPr lang="en-US"/>
              <a:t>B. Share this calculation with your students. Depending upon a person’s size and level of activity, a human might burn 2,000 dietary calories (kilocalories) a day. This is enough energy to raise the temperature of 20 liters of liquid water from 0 to 100°C. This is something to think about the next time you heat water on the stove! (Notes: Consider bringing a 2-liter bottle as a visual aid, or ten 2-liter bottles to make the point above. It takes 100 calories to raise 1 liter of water 100°C; it takes much more energy to melt ice or evaporate water as steam.)</a:t>
            </a:r>
          </a:p>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A3460A-277C-4D14-B69A-73D990792221}" type="slidenum">
              <a:rPr lang="en-US"/>
              <a:pPr/>
              <a:t>13</a:t>
            </a:fld>
            <a:endParaRPr lang="en-US"/>
          </a:p>
        </p:txBody>
      </p:sp>
      <p:sp>
        <p:nvSpPr>
          <p:cNvPr id="544770" name="Rectangle 2"/>
          <p:cNvSpPr>
            <a:spLocks noRot="1" noChangeArrowheads="1" noTextEdit="1"/>
          </p:cNvSpPr>
          <p:nvPr>
            <p:ph type="sldImg"/>
          </p:nvPr>
        </p:nvSpPr>
        <p:spPr>
          <a:ln/>
        </p:spPr>
      </p:sp>
      <p:sp>
        <p:nvSpPr>
          <p:cNvPr id="544771" name="Rectangle 3"/>
          <p:cNvSpPr>
            <a:spLocks noGrp="1" noChangeArrowheads="1"/>
          </p:cNvSpPr>
          <p:nvPr>
            <p:ph type="body" idx="1"/>
          </p:nvPr>
        </p:nvSpPr>
        <p:spPr/>
        <p:txBody>
          <a:bodyPr/>
          <a:lstStyle/>
          <a:p>
            <a:r>
              <a:rPr lang="en-US"/>
              <a:t>Remember that we are not producing energy in cellular respiration, but rather </a:t>
            </a:r>
            <a:r>
              <a:rPr lang="en-US" i="1"/>
              <a:t>releasing </a:t>
            </a:r>
            <a:r>
              <a:rPr lang="en-US"/>
              <a:t>it from organic molecules. We are simply securing energy that was put in food by photosynthesis.</a:t>
            </a:r>
          </a:p>
          <a:p>
            <a:endParaRPr lang="en-US"/>
          </a:p>
          <a:p>
            <a:r>
              <a:rPr lang="en-US" b="1"/>
              <a:t>Student Misconceptions and Concerns</a:t>
            </a:r>
          </a:p>
          <a:p>
            <a:r>
              <a:rPr lang="en-US"/>
              <a:t>1</a:t>
            </a:r>
            <a:r>
              <a:rPr lang="en-US" b="1"/>
              <a:t>. </a:t>
            </a:r>
            <a:r>
              <a:rPr lang="en-US"/>
              <a:t>Students should be cautioned against the assumption that energy is created when it is converted from one form to another. This might be a good time to review the principle of conservation of energy (the first law of thermodynamics addressed in Module 5.11).</a:t>
            </a:r>
          </a:p>
          <a:p>
            <a:endParaRPr lang="en-US" b="1"/>
          </a:p>
          <a:p>
            <a:r>
              <a:rPr lang="en-US" b="1"/>
              <a:t>Teaching Tips</a:t>
            </a:r>
          </a:p>
          <a:p>
            <a:r>
              <a:rPr lang="en-US"/>
              <a:t>1. You might share with your students that it takes about 10 million ATP molecules per second to power one active muscle cell.</a:t>
            </a:r>
          </a:p>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2A34EF-4530-46D4-A155-85532B9DE376}" type="slidenum">
              <a:rPr lang="en-US"/>
              <a:pPr/>
              <a:t>14</a:t>
            </a:fld>
            <a:endParaRPr lang="en-US"/>
          </a:p>
        </p:txBody>
      </p:sp>
      <p:sp>
        <p:nvSpPr>
          <p:cNvPr id="644098" name="Rectangle 2"/>
          <p:cNvSpPr>
            <a:spLocks noRot="1" noChangeArrowheads="1" noTextEdit="1"/>
          </p:cNvSpPr>
          <p:nvPr>
            <p:ph type="sldImg"/>
          </p:nvPr>
        </p:nvSpPr>
        <p:spPr>
          <a:ln/>
        </p:spPr>
      </p:sp>
      <p:sp>
        <p:nvSpPr>
          <p:cNvPr id="644099" name="Rectangle 3"/>
          <p:cNvSpPr>
            <a:spLocks noGrp="1" noChangeArrowheads="1"/>
          </p:cNvSpPr>
          <p:nvPr>
            <p:ph type="body" idx="1"/>
          </p:nvPr>
        </p:nvSpPr>
        <p:spPr/>
        <p:txBody>
          <a:bodyPr/>
          <a:lstStyle/>
          <a:p>
            <a:r>
              <a:rPr lang="en-US"/>
              <a:t>Table 6.4 Energy Consumed by Various Activities (in kcal).</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6888FD-403E-4520-8700-0B8200B2CDEA}" type="slidenum">
              <a:rPr lang="en-US"/>
              <a:pPr/>
              <a:t>15</a:t>
            </a:fld>
            <a:endParaRPr lang="en-US"/>
          </a:p>
        </p:txBody>
      </p:sp>
      <p:sp>
        <p:nvSpPr>
          <p:cNvPr id="548866" name="Rectangle 2"/>
          <p:cNvSpPr>
            <a:spLocks noRot="1" noChangeArrowheads="1" noTextEdit="1"/>
          </p:cNvSpPr>
          <p:nvPr>
            <p:ph type="sldImg"/>
          </p:nvPr>
        </p:nvSpPr>
        <p:spPr>
          <a:ln/>
        </p:spPr>
      </p:sp>
      <p:sp>
        <p:nvSpPr>
          <p:cNvPr id="548867" name="Rectangle 3"/>
          <p:cNvSpPr>
            <a:spLocks noGrp="1" noChangeArrowheads="1"/>
          </p:cNvSpPr>
          <p:nvPr>
            <p:ph type="body" idx="1"/>
          </p:nvPr>
        </p:nvSpPr>
        <p:spPr/>
        <p:txBody>
          <a:bodyPr/>
          <a:lstStyle/>
          <a:p>
            <a:r>
              <a:rPr lang="en-US"/>
              <a:t>Energy must be added to pull an electron away from an atom, just as energy is required to push a ball uphill.</a:t>
            </a:r>
          </a:p>
          <a:p>
            <a:endParaRPr lang="en-US"/>
          </a:p>
          <a:p>
            <a:r>
              <a:rPr lang="en-US" b="1"/>
              <a:t>Student Misconceptions and Concerns</a:t>
            </a:r>
          </a:p>
          <a:p>
            <a:r>
              <a:rPr lang="en-US"/>
              <a:t>1</a:t>
            </a:r>
            <a:r>
              <a:rPr lang="en-US" b="1"/>
              <a:t>. </a:t>
            </a:r>
            <a:r>
              <a:rPr lang="en-US"/>
              <a:t>Students should be cautioned against the assumption that energy is created when it is converted from one form to another. This might be a good time to review the principle of conservation of energy (the first law of thermodynamics addressed in Module 5.11).</a:t>
            </a:r>
          </a:p>
          <a:p>
            <a:r>
              <a:rPr lang="en-US"/>
              <a:t>2. The advantage of the gradual degradation of glucose may not be obvious to some students. Many analogies exist that reveal the advantages of short and steady steps. Fuel in an automobile is burned slowly to best utilize the energy released from the fuel. A few fireplace logs release gradual heat to keep a room temperature steady. In both situations, excessive use of fuel becomes wasteful, reducing the efficiencies of the systems.</a:t>
            </a:r>
          </a:p>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9FAA01-5F2E-4E35-921E-D186C5420270}" type="slidenum">
              <a:rPr lang="en-US"/>
              <a:pPr/>
              <a:t>16</a:t>
            </a:fld>
            <a:endParaRPr lang="en-US"/>
          </a:p>
        </p:txBody>
      </p:sp>
      <p:sp>
        <p:nvSpPr>
          <p:cNvPr id="550914" name="Rectangle 2"/>
          <p:cNvSpPr>
            <a:spLocks noRot="1" noChangeArrowheads="1" noTextEdit="1"/>
          </p:cNvSpPr>
          <p:nvPr>
            <p:ph type="sldImg"/>
          </p:nvPr>
        </p:nvSpPr>
        <p:spPr>
          <a:ln/>
        </p:spPr>
      </p:sp>
      <p:sp>
        <p:nvSpPr>
          <p:cNvPr id="550915" name="Rectangle 3"/>
          <p:cNvSpPr>
            <a:spLocks noGrp="1" noChangeArrowheads="1"/>
          </p:cNvSpPr>
          <p:nvPr>
            <p:ph type="body" idx="1"/>
          </p:nvPr>
        </p:nvSpPr>
        <p:spPr/>
        <p:txBody>
          <a:bodyPr/>
          <a:lstStyle/>
          <a:p>
            <a:r>
              <a:rPr lang="en-US"/>
              <a:t>Biochemists say that electrons “fall” to oxygen to indicate that the electrons move down an energy gradient. The shift of electrons from carbon and hydrogen to oxygen provides a more stable state for these atoms.</a:t>
            </a:r>
          </a:p>
          <a:p>
            <a:endParaRPr lang="en-US"/>
          </a:p>
          <a:p>
            <a:r>
              <a:rPr lang="en-US" b="1"/>
              <a:t>Student Misconceptions and Concerns</a:t>
            </a:r>
          </a:p>
          <a:p>
            <a:r>
              <a:rPr lang="en-US"/>
              <a:t>1</a:t>
            </a:r>
            <a:r>
              <a:rPr lang="en-US" b="1"/>
              <a:t>. </a:t>
            </a:r>
            <a:r>
              <a:rPr lang="en-US"/>
              <a:t>Students should be cautioned against the assumption that energy is created when it is converted from one form to another. This might be a good time to review the principle of conservation of energy (the first law of thermodynamics addressed in Module 5.11).</a:t>
            </a:r>
          </a:p>
          <a:p>
            <a:r>
              <a:rPr lang="en-US"/>
              <a:t>2. The advantage of the gradual degradation of glucose may not be obvious to some students. Many analogies exist that reveal the advantages of short and steady steps. Fuel in an automobile is burned slowly to best utilize the energy released from the fuel. A few fireplace logs release gradual heat to keep a room temperature steady. In both situations, excessive use of fuel becomes wasteful, reducing the efficiencies of the systems.</a:t>
            </a:r>
          </a:p>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C2A369-DCF8-4D4D-826A-7AE719C4BF0C}" type="slidenum">
              <a:rPr lang="en-US"/>
              <a:pPr/>
              <a:t>17</a:t>
            </a:fld>
            <a:endParaRPr lang="en-US"/>
          </a:p>
        </p:txBody>
      </p:sp>
      <p:sp>
        <p:nvSpPr>
          <p:cNvPr id="553986" name="Rectangle 2"/>
          <p:cNvSpPr>
            <a:spLocks noRot="1" noChangeArrowheads="1" noTextEdit="1"/>
          </p:cNvSpPr>
          <p:nvPr>
            <p:ph type="sldImg"/>
          </p:nvPr>
        </p:nvSpPr>
        <p:spPr>
          <a:ln/>
        </p:spPr>
      </p:sp>
      <p:sp>
        <p:nvSpPr>
          <p:cNvPr id="553987" name="Rectangle 3"/>
          <p:cNvSpPr>
            <a:spLocks noGrp="1" noChangeArrowheads="1"/>
          </p:cNvSpPr>
          <p:nvPr>
            <p:ph type="body" idx="1"/>
          </p:nvPr>
        </p:nvSpPr>
        <p:spPr/>
        <p:txBody>
          <a:bodyPr/>
          <a:lstStyle/>
          <a:p>
            <a:r>
              <a:rPr lang="en-US"/>
              <a:t>With burning, energy is released from glucose all at once, and cannot be harnessed for cellular work.</a:t>
            </a:r>
          </a:p>
          <a:p>
            <a:endParaRPr lang="en-US"/>
          </a:p>
          <a:p>
            <a:r>
              <a:rPr lang="en-US" b="1"/>
              <a:t>Student Misconceptions and Concerns</a:t>
            </a:r>
          </a:p>
          <a:p>
            <a:r>
              <a:rPr lang="en-US"/>
              <a:t>1</a:t>
            </a:r>
            <a:r>
              <a:rPr lang="en-US" b="1"/>
              <a:t>. </a:t>
            </a:r>
            <a:r>
              <a:rPr lang="en-US"/>
              <a:t>Students should be cautioned against the assumption that energy is created when it is converted from one form to another. This might be a good time to review the principle of conservation of energy (the first law of thermodynamics addressed in Module 5.11).</a:t>
            </a:r>
          </a:p>
          <a:p>
            <a:r>
              <a:rPr lang="en-US"/>
              <a:t>2. The advantage of the gradual degradation of glucose may not be obvious to some students. Many analogies exist that reveal the advantages of short and steady steps. Fuel in an automobile is burned slowly to best utilize the energy released from the fuel. A few fireplace logs release gradual heat to keep a room temperature steady. In both situations, excessive use of fuel becomes wasteful, reducing the efficiencies of the systems.</a:t>
            </a:r>
          </a:p>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77EF6F-45EA-4E3E-9C4B-1F9C8A94D176}" type="slidenum">
              <a:rPr lang="en-US"/>
              <a:pPr/>
              <a:t>18</a:t>
            </a:fld>
            <a:endParaRPr lang="en-US"/>
          </a:p>
        </p:txBody>
      </p:sp>
      <p:sp>
        <p:nvSpPr>
          <p:cNvPr id="555010" name="Rectangle 2"/>
          <p:cNvSpPr>
            <a:spLocks noRot="1" noChangeArrowheads="1" noTextEdit="1"/>
          </p:cNvSpPr>
          <p:nvPr>
            <p:ph type="sldImg"/>
          </p:nvPr>
        </p:nvSpPr>
        <p:spPr>
          <a:ln/>
        </p:spPr>
      </p:sp>
      <p:sp>
        <p:nvSpPr>
          <p:cNvPr id="555011" name="Rectangle 3"/>
          <p:cNvSpPr>
            <a:spLocks noGrp="1" noChangeArrowheads="1"/>
          </p:cNvSpPr>
          <p:nvPr>
            <p:ph type="body" idx="1"/>
          </p:nvPr>
        </p:nvSpPr>
        <p:spPr/>
        <p:txBody>
          <a:bodyPr/>
          <a:lstStyle/>
          <a:p>
            <a:r>
              <a:rPr lang="en-US"/>
              <a:t>In respiration, organic fuels are broken down in a series of steps, each one catalyzed by an enzyme.</a:t>
            </a:r>
          </a:p>
          <a:p>
            <a:endParaRPr lang="en-US"/>
          </a:p>
          <a:p>
            <a:r>
              <a:rPr lang="en-US" b="1"/>
              <a:t>Student Misconceptions and Concerns</a:t>
            </a:r>
          </a:p>
          <a:p>
            <a:r>
              <a:rPr lang="en-US"/>
              <a:t>1</a:t>
            </a:r>
            <a:r>
              <a:rPr lang="en-US" b="1"/>
              <a:t>. </a:t>
            </a:r>
            <a:r>
              <a:rPr lang="en-US"/>
              <a:t>Students should be cautioned against the assumption that energy is created when it is converted from one form to another. This might be a good time to review the principle of conservation of energy (the first law of thermodynamics addressed in Module 5.11).</a:t>
            </a:r>
          </a:p>
          <a:p>
            <a:r>
              <a:rPr lang="en-US"/>
              <a:t>2. The advantage of the gradual degradation of glucose may not be obvious to some students. Many analogies exist that reveal the advantages of short and steady steps. Fuel in an automobile is burned slowly to best utilize the energy released from the fuel. A few fireplace logs release gradual heat to keep a room temperature steady. In both situations, excessive use of fuel becomes wasteful, reducing the efficiencies of the systems.</a:t>
            </a:r>
          </a:p>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45063B-D0D0-4D69-B701-7B32226377CD}" type="slidenum">
              <a:rPr lang="en-US"/>
              <a:pPr/>
              <a:t>19</a:t>
            </a:fld>
            <a:endParaRPr lang="en-US"/>
          </a:p>
        </p:txBody>
      </p:sp>
      <p:sp>
        <p:nvSpPr>
          <p:cNvPr id="557058" name="Rectangle 2"/>
          <p:cNvSpPr>
            <a:spLocks noRot="1" noChangeArrowheads="1" noTextEdit="1"/>
          </p:cNvSpPr>
          <p:nvPr>
            <p:ph type="sldImg"/>
          </p:nvPr>
        </p:nvSpPr>
        <p:spPr>
          <a:ln/>
        </p:spPr>
      </p:sp>
      <p:sp>
        <p:nvSpPr>
          <p:cNvPr id="557059" name="Rectangle 3"/>
          <p:cNvSpPr>
            <a:spLocks noGrp="1" noChangeArrowheads="1"/>
          </p:cNvSpPr>
          <p:nvPr>
            <p:ph type="body" idx="1"/>
          </p:nvPr>
        </p:nvSpPr>
        <p:spPr/>
        <p:txBody>
          <a:bodyPr/>
          <a:lstStyle/>
          <a:p>
            <a:r>
              <a:rPr lang="en-US"/>
              <a:t>The movement of electrons is called an oxidation-reduction or redox reaction.</a:t>
            </a:r>
          </a:p>
          <a:p>
            <a:r>
              <a:rPr lang="en-US"/>
              <a:t>The combustion of gasoline in an automobile engine is also a redox reaction: the energy released pushes the pistons.</a:t>
            </a:r>
          </a:p>
          <a:p>
            <a:r>
              <a:rPr lang="en-US"/>
              <a:t>Our main energy foods are carbohydrates and fats because they are reservoirs of large numbers of electrons associated with hydrogen.</a:t>
            </a:r>
          </a:p>
          <a:p>
            <a:r>
              <a:rPr lang="en-US"/>
              <a:t>You may want to tell your students that a hydrogen atom consists of an electron and a proton, and although we have only considered the electron up to now, the proton becomes important later in the synthesis of ATP.</a:t>
            </a:r>
          </a:p>
          <a:p>
            <a:endParaRPr lang="en-US"/>
          </a:p>
          <a:p>
            <a:r>
              <a:rPr lang="en-US" b="1"/>
              <a:t>Student Misconceptions and Concerns</a:t>
            </a:r>
          </a:p>
          <a:p>
            <a:r>
              <a:rPr lang="en-US"/>
              <a:t>1</a:t>
            </a:r>
            <a:r>
              <a:rPr lang="en-US" b="1"/>
              <a:t>. </a:t>
            </a:r>
            <a:r>
              <a:rPr lang="en-US"/>
              <a:t>Students should be cautioned against the assumption that energy is created when it is converted from one form to another. This might be a good time to review the principle of conservation of energy (the first law of thermodynamics addressed in Module 5.11).</a:t>
            </a:r>
          </a:p>
          <a:p>
            <a:r>
              <a:rPr lang="en-US"/>
              <a:t>2. The advantage of the gradual degradation of glucose may not be obvious to some students. Many analogies exist that reveal the advantages of short and steady steps. Fuel in an automobile is burned slowly to best utilize the energy released from the fuel. A few fireplace logs release gradual heat to keep a room temperature steady. In both situations, excessive use of fuel becomes wasteful, reducing the efficiencies of the systems.</a:t>
            </a:r>
          </a:p>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DFCF7A-B279-44E6-B03C-9878EE3B5A9A}" type="slidenum">
              <a:rPr lang="en-US"/>
              <a:pPr/>
              <a:t>20</a:t>
            </a:fld>
            <a:endParaRPr lang="en-US"/>
          </a:p>
        </p:txBody>
      </p:sp>
      <p:sp>
        <p:nvSpPr>
          <p:cNvPr id="645122" name="Rectangle 2"/>
          <p:cNvSpPr>
            <a:spLocks noRot="1" noChangeArrowheads="1" noTextEdit="1"/>
          </p:cNvSpPr>
          <p:nvPr>
            <p:ph type="sldImg"/>
          </p:nvPr>
        </p:nvSpPr>
        <p:spPr>
          <a:ln/>
        </p:spPr>
      </p:sp>
      <p:sp>
        <p:nvSpPr>
          <p:cNvPr id="645123" name="Rectangle 3"/>
          <p:cNvSpPr>
            <a:spLocks noGrp="1" noChangeArrowheads="1"/>
          </p:cNvSpPr>
          <p:nvPr>
            <p:ph type="body" idx="1"/>
          </p:nvPr>
        </p:nvSpPr>
        <p:spPr/>
        <p:txBody>
          <a:bodyPr/>
          <a:lstStyle/>
          <a:p>
            <a:r>
              <a:rPr lang="en-US"/>
              <a:t>Figure 6.5A Rearrangement of hydrogen atoms (with their electrons) in the redox reactions of cellular respiration.</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AFDE2D-6B67-40F1-9451-5F893208370B}" type="slidenum">
              <a:rPr lang="en-US"/>
              <a:pPr/>
              <a:t>21</a:t>
            </a:fld>
            <a:endParaRPr lang="en-US"/>
          </a:p>
        </p:txBody>
      </p:sp>
      <p:sp>
        <p:nvSpPr>
          <p:cNvPr id="561154" name="Rectangle 2"/>
          <p:cNvSpPr>
            <a:spLocks noRot="1" noChangeArrowheads="1" noTextEdit="1"/>
          </p:cNvSpPr>
          <p:nvPr>
            <p:ph type="sldImg"/>
          </p:nvPr>
        </p:nvSpPr>
        <p:spPr>
          <a:ln/>
        </p:spPr>
      </p:sp>
      <p:sp>
        <p:nvSpPr>
          <p:cNvPr id="561155" name="Rectangle 3"/>
          <p:cNvSpPr>
            <a:spLocks noGrp="1" noChangeArrowheads="1"/>
          </p:cNvSpPr>
          <p:nvPr>
            <p:ph type="body" idx="1"/>
          </p:nvPr>
        </p:nvSpPr>
        <p:spPr/>
        <p:txBody>
          <a:bodyPr/>
          <a:lstStyle/>
          <a:p>
            <a:r>
              <a:rPr lang="en-US"/>
              <a:t>Students should probably be reminded that the </a:t>
            </a:r>
            <a:r>
              <a:rPr lang="en-US" i="1"/>
              <a:t>-ase</a:t>
            </a:r>
            <a:r>
              <a:rPr lang="en-US"/>
              <a:t> on a word indicates an enzyme and that often the word is descriptive of the enzyme’s activity.</a:t>
            </a:r>
          </a:p>
          <a:p>
            <a:r>
              <a:rPr lang="en-US"/>
              <a:t>NAD</a:t>
            </a:r>
            <a:r>
              <a:rPr lang="en-US" baseline="30000"/>
              <a:t>+</a:t>
            </a:r>
            <a:r>
              <a:rPr lang="en-US"/>
              <a:t> is a derivative of the vitamin niacin.</a:t>
            </a:r>
          </a:p>
          <a:p>
            <a:endParaRPr lang="en-US"/>
          </a:p>
          <a:p>
            <a:r>
              <a:rPr lang="en-US" b="1"/>
              <a:t>Student Misconceptions and Concerns</a:t>
            </a:r>
          </a:p>
          <a:p>
            <a:r>
              <a:rPr lang="en-US"/>
              <a:t>1</a:t>
            </a:r>
            <a:r>
              <a:rPr lang="en-US" b="1"/>
              <a:t>. </a:t>
            </a:r>
            <a:r>
              <a:rPr lang="en-US"/>
              <a:t>Students should be cautioned against the assumption that energy is created when it is converted from one form to another. This might be a good time to review the principle of conservation of energy (the first law of thermodynamics addressed in Module 5.11).</a:t>
            </a:r>
          </a:p>
          <a:p>
            <a:r>
              <a:rPr lang="en-US"/>
              <a:t>2. The advantage of the gradual degradation of glucose may not be obvious to some students. Many analogies exist that reveal the advantages of short and steady steps. Fuel in an automobile is burned slowly to best utilize the energy released from the fuel. A few fireplace logs release gradual heat to keep a room temperature steady. In both situations, excessive use of fuel becomes wasteful, reducing the efficiencies of the systems.</a:t>
            </a:r>
          </a:p>
          <a:p>
            <a:endParaRPr lang="en-US" baseline="300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C14AED-3F22-4D6E-AB59-BF9A7DD5CC53}" type="slidenum">
              <a:rPr lang="en-US"/>
              <a:pPr/>
              <a:t>22</a:t>
            </a:fld>
            <a:endParaRPr lang="en-US"/>
          </a:p>
        </p:txBody>
      </p:sp>
      <p:sp>
        <p:nvSpPr>
          <p:cNvPr id="646146" name="Rectangle 2"/>
          <p:cNvSpPr>
            <a:spLocks noRot="1" noChangeArrowheads="1" noTextEdit="1"/>
          </p:cNvSpPr>
          <p:nvPr>
            <p:ph type="sldImg"/>
          </p:nvPr>
        </p:nvSpPr>
        <p:spPr>
          <a:ln/>
        </p:spPr>
      </p:sp>
      <p:sp>
        <p:nvSpPr>
          <p:cNvPr id="646147" name="Rectangle 3"/>
          <p:cNvSpPr>
            <a:spLocks noGrp="1" noChangeArrowheads="1"/>
          </p:cNvSpPr>
          <p:nvPr>
            <p:ph type="body" idx="1"/>
          </p:nvPr>
        </p:nvSpPr>
        <p:spPr/>
        <p:txBody>
          <a:bodyPr/>
          <a:lstStyle/>
          <a:p>
            <a:r>
              <a:rPr lang="en-US"/>
              <a:t>Figure 6.5B A pair of redox reactions, occurring simultaneously.</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61020-A3EB-4E3F-86B8-6391B40E46F3}" type="slidenum">
              <a:rPr lang="en-US"/>
              <a:pPr/>
              <a:t>23</a:t>
            </a:fld>
            <a:endParaRPr lang="en-US"/>
          </a:p>
        </p:txBody>
      </p:sp>
      <p:sp>
        <p:nvSpPr>
          <p:cNvPr id="565250" name="Rectangle 2"/>
          <p:cNvSpPr>
            <a:spLocks noRot="1" noChangeArrowheads="1" noTextEdit="1"/>
          </p:cNvSpPr>
          <p:nvPr>
            <p:ph type="sldImg"/>
          </p:nvPr>
        </p:nvSpPr>
        <p:spPr>
          <a:ln/>
        </p:spPr>
      </p:sp>
      <p:sp>
        <p:nvSpPr>
          <p:cNvPr id="565251" name="Rectangle 3"/>
          <p:cNvSpPr>
            <a:spLocks noGrp="1" noChangeArrowheads="1"/>
          </p:cNvSpPr>
          <p:nvPr>
            <p:ph type="body" idx="1"/>
          </p:nvPr>
        </p:nvSpPr>
        <p:spPr/>
        <p:txBody>
          <a:bodyPr/>
          <a:lstStyle/>
          <a:p>
            <a:r>
              <a:rPr lang="en-US"/>
              <a:t>Electrons are removed, transferred, and accepted in pairs.</a:t>
            </a:r>
          </a:p>
          <a:p>
            <a:endParaRPr lang="en-US"/>
          </a:p>
          <a:p>
            <a:r>
              <a:rPr lang="en-US" b="1"/>
              <a:t>Student Misconceptions and Concerns</a:t>
            </a:r>
          </a:p>
          <a:p>
            <a:r>
              <a:rPr lang="en-US"/>
              <a:t>1</a:t>
            </a:r>
            <a:r>
              <a:rPr lang="en-US" b="1"/>
              <a:t>. </a:t>
            </a:r>
            <a:r>
              <a:rPr lang="en-US"/>
              <a:t>Students should be cautioned against the assumption that energy is created when it is converted from one form to another. This might be a good time to review the principle of conservation of energy (the first law of thermodynamics addressed in Module 5.11).</a:t>
            </a:r>
          </a:p>
          <a:p>
            <a:r>
              <a:rPr lang="en-US"/>
              <a:t>2. The advantage of the gradual degradation of glucose may not be obvious to some students. Many analogies exist that reveal the advantages of short and steady steps. Fuel in an automobile is burned slowly to best utilize the energy released from the fuel. A few fireplace logs release gradual heat to keep a room temperature steady. In both situations, excessive use of fuel becomes wasteful, reducing the efficiencies of the systems.</a:t>
            </a:r>
          </a:p>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128D6F-D8D8-4C43-8995-9C3C80B53DB2}" type="slidenum">
              <a:rPr lang="en-US"/>
              <a:pPr/>
              <a:t>24</a:t>
            </a:fld>
            <a:endParaRPr lang="en-US"/>
          </a:p>
        </p:txBody>
      </p:sp>
      <p:sp>
        <p:nvSpPr>
          <p:cNvPr id="567298" name="Rectangle 2"/>
          <p:cNvSpPr>
            <a:spLocks noRot="1" noChangeArrowheads="1" noTextEdit="1"/>
          </p:cNvSpPr>
          <p:nvPr>
            <p:ph type="sldImg"/>
          </p:nvPr>
        </p:nvSpPr>
        <p:spPr>
          <a:ln/>
        </p:spPr>
      </p:sp>
      <p:sp>
        <p:nvSpPr>
          <p:cNvPr id="567299" name="Rectangle 3"/>
          <p:cNvSpPr>
            <a:spLocks noGrp="1" noChangeArrowheads="1"/>
          </p:cNvSpPr>
          <p:nvPr>
            <p:ph type="body" idx="1"/>
          </p:nvPr>
        </p:nvSpPr>
        <p:spPr/>
        <p:txBody>
          <a:bodyPr/>
          <a:lstStyle/>
          <a:p>
            <a:pPr marL="228600" indent="-228600"/>
            <a:r>
              <a:rPr lang="en-US"/>
              <a:t>Electron transport occurs in the cell’s inner membrane of a mitochondrion.</a:t>
            </a:r>
          </a:p>
          <a:p>
            <a:pPr marL="228600" indent="-228600"/>
            <a:r>
              <a:rPr lang="en-US"/>
              <a:t>The final electron acceptor is oxygen, and the product of this reaction is water.</a:t>
            </a:r>
          </a:p>
          <a:p>
            <a:pPr marL="228600" indent="-228600"/>
            <a:endParaRPr lang="en-US"/>
          </a:p>
          <a:p>
            <a:pPr marL="228600" indent="-228600"/>
            <a:r>
              <a:rPr lang="en-US" b="1"/>
              <a:t>Student Misconceptions and Concerns</a:t>
            </a:r>
          </a:p>
          <a:p>
            <a:pPr marL="228600" indent="-228600"/>
            <a:r>
              <a:rPr lang="en-US"/>
              <a:t>1</a:t>
            </a:r>
            <a:r>
              <a:rPr lang="en-US" b="1"/>
              <a:t>. </a:t>
            </a:r>
            <a:r>
              <a:rPr lang="en-US"/>
              <a:t>Students should be cautioned against the assumption that energy is created when it is converted from one form to another. This might be a good time to review the principle of conservation of energy (the first law of thermodynamics addressed in Module 5.11).</a:t>
            </a:r>
          </a:p>
          <a:p>
            <a:pPr marL="228600" indent="-228600"/>
            <a:r>
              <a:rPr lang="en-US"/>
              <a:t>2. The advantage of the gradual degradation of glucose may not be obvious to some students. Many analogies exist that reveal the advantages of short and steady steps. Fuel in an automobile is burned slowly to best utilize the energy released from the fuel. A few fireplace logs release gradual heat to keep a room temperature steady. In both situations, excessive use of fuel becomes wasteful, reducing the efficiencies of the systems.</a:t>
            </a:r>
          </a:p>
          <a:p>
            <a:pPr marL="228600" indent="-228600"/>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0D283C-88ED-4CC2-B3F2-80130E0C1475}" type="slidenum">
              <a:rPr lang="en-US"/>
              <a:pPr/>
              <a:t>25</a:t>
            </a:fld>
            <a:endParaRPr lang="en-US"/>
          </a:p>
        </p:txBody>
      </p:sp>
      <p:sp>
        <p:nvSpPr>
          <p:cNvPr id="647170" name="Rectangle 2"/>
          <p:cNvSpPr>
            <a:spLocks noRot="1" noChangeArrowheads="1" noTextEdit="1"/>
          </p:cNvSpPr>
          <p:nvPr>
            <p:ph type="sldImg"/>
          </p:nvPr>
        </p:nvSpPr>
        <p:spPr>
          <a:ln/>
        </p:spPr>
      </p:sp>
      <p:sp>
        <p:nvSpPr>
          <p:cNvPr id="647171" name="Rectangle 3"/>
          <p:cNvSpPr>
            <a:spLocks noGrp="1" noChangeArrowheads="1"/>
          </p:cNvSpPr>
          <p:nvPr>
            <p:ph type="body" idx="1"/>
          </p:nvPr>
        </p:nvSpPr>
        <p:spPr/>
        <p:txBody>
          <a:bodyPr/>
          <a:lstStyle/>
          <a:p>
            <a:r>
              <a:rPr lang="en-US"/>
              <a:t>Figure 6.5C In cellular respiration, electrons fall down an energy staircase and finally reduce O</a:t>
            </a:r>
            <a:r>
              <a:rPr lang="en-US" baseline="-25000"/>
              <a:t>2</a:t>
            </a:r>
            <a:r>
              <a:rPr lang="en-US"/>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C6E1F8-3B32-462C-8391-039208D702D0}" type="slidenum">
              <a:rPr lang="en-US"/>
              <a:pPr/>
              <a:t>26</a:t>
            </a:fld>
            <a:endParaRPr lang="en-US"/>
          </a:p>
        </p:txBody>
      </p:sp>
      <p:sp>
        <p:nvSpPr>
          <p:cNvPr id="648194" name="Rectangle 2"/>
          <p:cNvSpPr>
            <a:spLocks noRot="1" noChangeArrowheads="1" noTextEdit="1"/>
          </p:cNvSpPr>
          <p:nvPr>
            <p:ph type="sldImg"/>
          </p:nvPr>
        </p:nvSpPr>
        <p:spPr>
          <a:ln/>
        </p:spPr>
      </p:sp>
      <p:sp>
        <p:nvSpPr>
          <p:cNvPr id="648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46D48D-635C-48E7-ACA2-5405A81FA12D}" type="slidenum">
              <a:rPr lang="en-US"/>
              <a:pPr/>
              <a:t>27</a:t>
            </a:fld>
            <a:endParaRPr lang="en-US"/>
          </a:p>
        </p:txBody>
      </p:sp>
      <p:sp>
        <p:nvSpPr>
          <p:cNvPr id="579586" name="Rectangle 2"/>
          <p:cNvSpPr>
            <a:spLocks noRot="1" noChangeArrowheads="1" noTextEdit="1"/>
          </p:cNvSpPr>
          <p:nvPr>
            <p:ph type="sldImg"/>
          </p:nvPr>
        </p:nvSpPr>
        <p:spPr>
          <a:ln/>
        </p:spPr>
      </p:sp>
      <p:sp>
        <p:nvSpPr>
          <p:cNvPr id="579587" name="Rectangle 3"/>
          <p:cNvSpPr>
            <a:spLocks noGrp="1" noChangeArrowheads="1"/>
          </p:cNvSpPr>
          <p:nvPr>
            <p:ph type="body" idx="1"/>
          </p:nvPr>
        </p:nvSpPr>
        <p:spPr/>
        <p:txBody>
          <a:bodyPr/>
          <a:lstStyle/>
          <a:p>
            <a:r>
              <a:rPr lang="en-US"/>
              <a:t>The term </a:t>
            </a:r>
            <a:r>
              <a:rPr lang="en-US" i="1"/>
              <a:t>glycolysis</a:t>
            </a:r>
            <a:r>
              <a:rPr lang="en-US"/>
              <a:t> means “splitting of sugar.”</a:t>
            </a:r>
          </a:p>
          <a:p>
            <a:endParaRPr lang="en-US"/>
          </a:p>
          <a:p>
            <a:r>
              <a:rPr lang="en-US" b="1"/>
              <a:t>Student Misconceptions and Concerns</a:t>
            </a:r>
          </a:p>
          <a:p>
            <a:r>
              <a:rPr lang="en-US"/>
              <a:t>1. Perhaps more than anywhere else in general biology, students studying aerobic metabolism may fail to see the forest for the trees. Students may focus on the details of each stage of aerobic metabolism and devote little attention to the overall process and products. Consider emphasizing the products and energy yields associated with glycolysis, the citric acid cycle, and oxidative phosphorylation before detailing the specifics of each reaction.</a:t>
            </a:r>
          </a:p>
          <a:p>
            <a:r>
              <a:rPr lang="en-US"/>
              <a:t>2. The location within a cell in which each reaction takes place is often forgotten in the details of the chemical processes, but it is important to emphasize. Consider using Figure 6.12 as a common reference to locate each stage as you discuss the details of cellular respiration.</a:t>
            </a:r>
          </a:p>
          <a:p>
            <a:r>
              <a:rPr lang="en-US"/>
              <a:t>3. Students frequently think that plants have chloroplasts instead of mitochondria. Take care to point out the need for mitochondria in plants when photosynthesis is not efficient or possible (such as during the night).</a:t>
            </a:r>
          </a:p>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361EA6-3A87-405E-836A-3041F5E4690C}" type="slidenum">
              <a:rPr lang="en-US"/>
              <a:pPr/>
              <a:t>28</a:t>
            </a:fld>
            <a:endParaRPr lang="en-US"/>
          </a:p>
        </p:txBody>
      </p:sp>
      <p:sp>
        <p:nvSpPr>
          <p:cNvPr id="632834" name="Rectangle 2"/>
          <p:cNvSpPr>
            <a:spLocks noRot="1" noChangeArrowheads="1" noTextEdit="1"/>
          </p:cNvSpPr>
          <p:nvPr>
            <p:ph type="sldImg"/>
          </p:nvPr>
        </p:nvSpPr>
        <p:spPr>
          <a:ln/>
        </p:spPr>
      </p:sp>
      <p:sp>
        <p:nvSpPr>
          <p:cNvPr id="632835" name="Rectangle 3"/>
          <p:cNvSpPr>
            <a:spLocks noGrp="1" noChangeArrowheads="1"/>
          </p:cNvSpPr>
          <p:nvPr>
            <p:ph type="body" idx="1"/>
          </p:nvPr>
        </p:nvSpPr>
        <p:spPr/>
        <p:txBody>
          <a:bodyPr/>
          <a:lstStyle/>
          <a:p>
            <a:r>
              <a:rPr lang="en-US"/>
              <a:t>The citric acid cycle has eight steps, each catalyzed by a particular enzyme.</a:t>
            </a:r>
          </a:p>
          <a:p>
            <a:endParaRPr lang="en-US"/>
          </a:p>
          <a:p>
            <a:r>
              <a:rPr lang="en-US" b="1"/>
              <a:t>Student Misconceptions and Concerns</a:t>
            </a:r>
          </a:p>
          <a:p>
            <a:r>
              <a:rPr lang="en-US"/>
              <a:t>1. Perhaps more than anywhere else in general biology, students studying aerobic metabolism may fail to see the forest for the trees. Students may focus on the details of each stage of aerobic metabolism and devote little attention to the overall process and products. Consider emphasizing the products and energy yields associated with glycolysis, the citric acid cycle, and oxidative phosphorylation before detailing the specifics of each reaction.</a:t>
            </a:r>
          </a:p>
          <a:p>
            <a:r>
              <a:rPr lang="en-US"/>
              <a:t>2. The location within a cell in which each reaction takes place is often forgotten in the details of the chemical processes, but it is important to emphasize. Consider using Figure 6.12 as a common reference to locate each stage as you discuss the details of cellular respiration.</a:t>
            </a:r>
          </a:p>
          <a:p>
            <a:r>
              <a:rPr lang="en-US"/>
              <a:t>3. Students frequently think that plants have chloroplasts instead of mitochondria. Take care to point out the need for mitochondria in plants when photosynthesis is not efficient or possible (such as during the night).</a:t>
            </a:r>
          </a:p>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E2C144-DA0A-4062-8D34-46222EE43C67}" type="slidenum">
              <a:rPr lang="en-US"/>
              <a:pPr/>
              <a:t>29</a:t>
            </a:fld>
            <a:endParaRPr lang="en-US"/>
          </a:p>
        </p:txBody>
      </p:sp>
      <p:sp>
        <p:nvSpPr>
          <p:cNvPr id="633858" name="Rectangle 2"/>
          <p:cNvSpPr>
            <a:spLocks noRot="1" noChangeArrowheads="1" noTextEdit="1"/>
          </p:cNvSpPr>
          <p:nvPr>
            <p:ph type="sldImg"/>
          </p:nvPr>
        </p:nvSpPr>
        <p:spPr>
          <a:ln/>
        </p:spPr>
      </p:sp>
      <p:sp>
        <p:nvSpPr>
          <p:cNvPr id="633859" name="Rectangle 3"/>
          <p:cNvSpPr>
            <a:spLocks noGrp="1" noChangeArrowheads="1"/>
          </p:cNvSpPr>
          <p:nvPr>
            <p:ph type="body" idx="1"/>
          </p:nvPr>
        </p:nvSpPr>
        <p:spPr/>
        <p:txBody>
          <a:bodyPr/>
          <a:lstStyle/>
          <a:p>
            <a:r>
              <a:rPr lang="en-US"/>
              <a:t>Many of the electron carriers in the electron transport are proteins called cytochromes that have an important component called heme that has an iron atom that accepts and donates electrons.</a:t>
            </a:r>
          </a:p>
          <a:p>
            <a:endParaRPr lang="en-US"/>
          </a:p>
          <a:p>
            <a:r>
              <a:rPr lang="en-US" b="1"/>
              <a:t>Student Misconceptions and Concerns</a:t>
            </a:r>
          </a:p>
          <a:p>
            <a:r>
              <a:rPr lang="en-US"/>
              <a:t>1. Perhaps more than anywhere else in general biology, students studying aerobic metabolism may fail to see the forest for the trees. Students may focus on the details of each stage of aerobic metabolism and devote little attention to the overall process and products. Consider emphasizing the products and energy yields associated with glycolysis, the citric acid cycle, and oxidative phosphorylation before detailing the specifics of each reaction.</a:t>
            </a:r>
          </a:p>
          <a:p>
            <a:r>
              <a:rPr lang="en-US"/>
              <a:t>2. The location within a cell in which each reaction takes place is often forgotten in the details of the chemical processes, but it is important to emphasize. Consider using Figure 6.12 as a common reference to locate each stage as you discuss the details of cellular respiration.</a:t>
            </a:r>
          </a:p>
          <a:p>
            <a:r>
              <a:rPr lang="en-US"/>
              <a:t>3. Students frequently think that plants have chloroplasts instead of mitochondria. Take care to point out the need for mitochondria in plants when photosynthesis is not efficient or possible (such as during the night).</a:t>
            </a:r>
          </a:p>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2EB9C2-C589-4F9C-A4BC-376D309A3BA4}" type="slidenum">
              <a:rPr lang="en-US"/>
              <a:pPr/>
              <a:t>30</a:t>
            </a:fld>
            <a:endParaRPr lang="en-US"/>
          </a:p>
        </p:txBody>
      </p:sp>
      <p:sp>
        <p:nvSpPr>
          <p:cNvPr id="631810" name="Rectangle 2"/>
          <p:cNvSpPr>
            <a:spLocks noRot="1" noChangeArrowheads="1" noTextEdit="1"/>
          </p:cNvSpPr>
          <p:nvPr>
            <p:ph type="sldImg"/>
          </p:nvPr>
        </p:nvSpPr>
        <p:spPr>
          <a:ln/>
        </p:spPr>
      </p:sp>
      <p:sp>
        <p:nvSpPr>
          <p:cNvPr id="631811" name="Rectangle 3"/>
          <p:cNvSpPr>
            <a:spLocks noGrp="1" noChangeArrowheads="1"/>
          </p:cNvSpPr>
          <p:nvPr>
            <p:ph type="body" idx="1"/>
          </p:nvPr>
        </p:nvSpPr>
        <p:spPr/>
        <p:txBody>
          <a:bodyPr/>
          <a:lstStyle/>
          <a:p>
            <a:r>
              <a:rPr lang="en-US"/>
              <a:t>From studying the structure of ATP synthase, scientists have learned how the flow of H</a:t>
            </a:r>
            <a:r>
              <a:rPr lang="en-US" baseline="30000"/>
              <a:t>+</a:t>
            </a:r>
            <a:r>
              <a:rPr lang="en-US"/>
              <a:t> through this large enzyme powers ATP generation.</a:t>
            </a:r>
          </a:p>
          <a:p>
            <a:r>
              <a:rPr lang="en-US"/>
              <a:t>The authors develop an analogy between the function of the inner mitochondrial membrane and a dam. A reservoir of hydrogen ions is built up between the inner and outer mitochondrial membranes, like a dam holding back water. As the hydrogen ions move down their concentration gradient, they “spin” the ATP synthase, which helps generate ATP. In a dam, water rushing downhill turns giant turbines, which generate electricity.</a:t>
            </a:r>
          </a:p>
          <a:p>
            <a:endParaRPr lang="en-US"/>
          </a:p>
          <a:p>
            <a:r>
              <a:rPr lang="en-US"/>
              <a:t>For the BioFlix Animation Cellular Respiration, go to the Animation and Video Files. </a:t>
            </a:r>
          </a:p>
          <a:p>
            <a:endParaRPr lang="en-US"/>
          </a:p>
          <a:p>
            <a:r>
              <a:rPr lang="en-US" b="1"/>
              <a:t>Student Misconceptions and Concerns</a:t>
            </a:r>
          </a:p>
          <a:p>
            <a:r>
              <a:rPr lang="en-US"/>
              <a:t>1. Perhaps more than anywhere else in general biology, students studying aerobic metabolism may fail to see the forest for the trees. Students may focus on the details of each stage of aerobic metabolism and devote little attention to the overall process and products. Consider emphasizing the products and energy yields associated with glycolysis, the citric acid cycle, and oxidative phosphorylation before detailing the specifics of each reaction.</a:t>
            </a:r>
          </a:p>
          <a:p>
            <a:r>
              <a:rPr lang="en-US"/>
              <a:t>2. The location within a cell in which each reaction takes place is often forgotten in the details of the chemical processes, but it is important to emphasize. Consider using Figure 6.12 as a common reference to locate each stage as you discuss the details of cellular respiration.</a:t>
            </a:r>
          </a:p>
          <a:p>
            <a:r>
              <a:rPr lang="en-US"/>
              <a:t>3. Students frequently think that plants have chloroplasts instead of mitochondria. Take care to point out the need for mitochondria in plants when photosynthesis is not efficient or possible (such as during the night).</a:t>
            </a:r>
          </a:p>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54617D-37E9-4990-957D-40CF26363827}" type="slidenum">
              <a:rPr lang="en-US"/>
              <a:pPr/>
              <a:t>31</a:t>
            </a:fld>
            <a:endParaRPr lang="en-US"/>
          </a:p>
        </p:txBody>
      </p:sp>
      <p:sp>
        <p:nvSpPr>
          <p:cNvPr id="649218" name="Rectangle 2"/>
          <p:cNvSpPr>
            <a:spLocks noRot="1" noChangeArrowheads="1" noTextEdit="1"/>
          </p:cNvSpPr>
          <p:nvPr>
            <p:ph type="sldImg"/>
          </p:nvPr>
        </p:nvSpPr>
        <p:spPr>
          <a:ln/>
        </p:spPr>
      </p:sp>
      <p:sp>
        <p:nvSpPr>
          <p:cNvPr id="649219" name="Rectangle 3"/>
          <p:cNvSpPr>
            <a:spLocks noGrp="1" noChangeArrowheads="1"/>
          </p:cNvSpPr>
          <p:nvPr>
            <p:ph type="body" idx="1"/>
          </p:nvPr>
        </p:nvSpPr>
        <p:spPr/>
        <p:txBody>
          <a:bodyPr/>
          <a:lstStyle/>
          <a:p>
            <a:r>
              <a:rPr lang="en-US"/>
              <a:t>Figure 6.6 An overview of cellular respiration.</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D0065F-E34A-4584-B2B2-76E06C0D3D89}" type="slidenum">
              <a:rPr lang="en-US"/>
              <a:pPr/>
              <a:t>32</a:t>
            </a:fld>
            <a:endParaRPr lang="en-US"/>
          </a:p>
        </p:txBody>
      </p:sp>
      <p:sp>
        <p:nvSpPr>
          <p:cNvPr id="591874" name="Rectangle 2"/>
          <p:cNvSpPr>
            <a:spLocks noRot="1" noChangeArrowheads="1" noTextEdit="1"/>
          </p:cNvSpPr>
          <p:nvPr>
            <p:ph type="sldImg"/>
          </p:nvPr>
        </p:nvSpPr>
        <p:spPr>
          <a:ln/>
        </p:spPr>
      </p:sp>
      <p:sp>
        <p:nvSpPr>
          <p:cNvPr id="591875" name="Rectangle 3"/>
          <p:cNvSpPr>
            <a:spLocks noGrp="1" noChangeArrowheads="1"/>
          </p:cNvSpPr>
          <p:nvPr>
            <p:ph type="body" idx="1"/>
          </p:nvPr>
        </p:nvSpPr>
        <p:spPr/>
        <p:txBody>
          <a:bodyPr/>
          <a:lstStyle/>
          <a:p>
            <a:r>
              <a:rPr lang="en-US"/>
              <a:t>Glycolysis is an example of a metabolic pathway. It consists of a sequence of nine steps, each step mediated by a specific enzyme.</a:t>
            </a:r>
          </a:p>
          <a:p>
            <a:r>
              <a:rPr lang="en-US"/>
              <a:t>The ATP produced in glycolysis accounts for only 5% of the energy that can be enzymatically extracted from a glucose molecule. The NADH molecules will account for another 15%.</a:t>
            </a:r>
          </a:p>
          <a:p>
            <a:endParaRPr lang="en-US"/>
          </a:p>
          <a:p>
            <a:r>
              <a:rPr lang="en-US" b="1"/>
              <a:t>Student Misconceptions and Concerns</a:t>
            </a:r>
          </a:p>
          <a:p>
            <a:r>
              <a:rPr lang="en-US"/>
              <a:t>1. Perhaps more than anywhere else in general biology, students studying aerobic metabolism may fail to see the forest for the trees. Students may focus on the details of each stage of aerobic metabolism and devote little attention to the overall process and products. Consider emphasizing the products and energy yields associated with glycolysis, the citric acid cycle, and oxidative phosphorylation before detailing the specifics of each reaction.</a:t>
            </a:r>
          </a:p>
          <a:p>
            <a:r>
              <a:rPr lang="en-US"/>
              <a:t>2. The location within a cell in which each reaction takes place is often forgotten in the details of the chemical processes, but it is important to emphasize. Consider using Figure 6.12 as a common reference to locate each stage as you discuss the details of cellular respiration.</a:t>
            </a:r>
          </a:p>
          <a:p>
            <a:r>
              <a:rPr lang="en-US"/>
              <a:t>3. Students frequently think that plants have chloroplasts instead of mitochondria. Take care to point out the need for mitochondria in plants when photosynthesis is not efficient or possible (such as during the night).</a:t>
            </a:r>
          </a:p>
          <a:p>
            <a:endParaRPr lang="en-US"/>
          </a:p>
          <a:p>
            <a:r>
              <a:rPr lang="en-US" b="1"/>
              <a:t>Teaching Tips</a:t>
            </a:r>
          </a:p>
          <a:p>
            <a:r>
              <a:rPr lang="en-US"/>
              <a:t>1. The production of NADH through glycolysis and the Krebs cycle, as compared to the direct production of ATP, can get confusing for students. Help students understand that NADH molecules have a value to be cashed in by the electron transport chain. The NADH can therefore be thought of as casino chips, accumulated along the way to be cashed in at the electron transport cashier.</a:t>
            </a:r>
          </a:p>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508063-0239-44C2-922E-3B9B06AAC35D}" type="slidenum">
              <a:rPr lang="en-US"/>
              <a:pPr/>
              <a:t>33</a:t>
            </a:fld>
            <a:endParaRPr lang="en-US"/>
          </a:p>
        </p:txBody>
      </p:sp>
      <p:sp>
        <p:nvSpPr>
          <p:cNvPr id="581634" name="Rectangle 2"/>
          <p:cNvSpPr>
            <a:spLocks noRot="1" noChangeArrowheads="1" noTextEdit="1"/>
          </p:cNvSpPr>
          <p:nvPr>
            <p:ph type="sldImg"/>
          </p:nvPr>
        </p:nvSpPr>
        <p:spPr>
          <a:ln/>
        </p:spPr>
      </p:sp>
      <p:sp>
        <p:nvSpPr>
          <p:cNvPr id="581635" name="Rectangle 3"/>
          <p:cNvSpPr>
            <a:spLocks noGrp="1" noChangeArrowheads="1"/>
          </p:cNvSpPr>
          <p:nvPr>
            <p:ph type="body" idx="1"/>
          </p:nvPr>
        </p:nvSpPr>
        <p:spPr/>
        <p:txBody>
          <a:bodyPr/>
          <a:lstStyle/>
          <a:p>
            <a:r>
              <a:rPr lang="en-US"/>
              <a:t>There is still considerable energy in the two molecules of pyruvate.</a:t>
            </a:r>
          </a:p>
          <a:p>
            <a:endParaRPr lang="en-US"/>
          </a:p>
          <a:p>
            <a:r>
              <a:rPr lang="en-US" b="1"/>
              <a:t>Student Misconceptions and Concerns</a:t>
            </a:r>
          </a:p>
          <a:p>
            <a:r>
              <a:rPr lang="en-US"/>
              <a:t>1. Perhaps more than anywhere else in general biology, students studying aerobic metabolism may fail to see the forest for the trees. Students may focus on the details of each stage of aerobic metabolism and devote little attention to the overall process and products. Consider emphasizing the products and energy yields associated with glycolysis, the citric acid cycle, and oxidative phosphorylation before detailing the specifics of each reaction.</a:t>
            </a:r>
          </a:p>
          <a:p>
            <a:r>
              <a:rPr lang="en-US"/>
              <a:t>2. The location within a cell in which each reaction takes place is often forgotten in the details of the chemical processes, but it is important to emphasize. Consider using Figure 6.12 as a common reference to locate each stage as you discuss the details of cellular respiration.</a:t>
            </a:r>
          </a:p>
          <a:p>
            <a:r>
              <a:rPr lang="en-US"/>
              <a:t>3. Students frequently think that plants have chloroplasts instead of mitochondria. Take care to point out the need for mitochondria in plants when photosynthesis is not efficient or possible (such as during the night).</a:t>
            </a:r>
          </a:p>
          <a:p>
            <a:endParaRPr lang="en-US"/>
          </a:p>
          <a:p>
            <a:r>
              <a:rPr lang="en-US" b="1"/>
              <a:t>Teaching Tips</a:t>
            </a:r>
          </a:p>
          <a:p>
            <a:r>
              <a:rPr lang="en-US"/>
              <a:t>1. The production of NADH through glycolysis and the Krebs cycle, as compared to the direct production of ATP, can get confusing for students. Help students understand that NADH molecules have a value to be cashed in by the electron transport chain. The NADH can therefore be thought of as casino chips, accumulated along the way to be cashed in at the electron transport cashier.</a:t>
            </a:r>
          </a:p>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89DB9A-F41C-446D-B2DE-EB61AA47AF55}" type="slidenum">
              <a:rPr lang="en-US"/>
              <a:pPr/>
              <a:t>34</a:t>
            </a:fld>
            <a:endParaRPr lang="en-US"/>
          </a:p>
        </p:txBody>
      </p:sp>
      <p:sp>
        <p:nvSpPr>
          <p:cNvPr id="650242" name="Rectangle 2"/>
          <p:cNvSpPr>
            <a:spLocks noRot="1" noChangeArrowheads="1" noTextEdit="1"/>
          </p:cNvSpPr>
          <p:nvPr>
            <p:ph type="sldImg"/>
          </p:nvPr>
        </p:nvSpPr>
        <p:spPr>
          <a:ln/>
        </p:spPr>
      </p:sp>
      <p:sp>
        <p:nvSpPr>
          <p:cNvPr id="650243" name="Rectangle 3"/>
          <p:cNvSpPr>
            <a:spLocks noGrp="1" noChangeArrowheads="1"/>
          </p:cNvSpPr>
          <p:nvPr>
            <p:ph type="body" idx="1"/>
          </p:nvPr>
        </p:nvSpPr>
        <p:spPr/>
        <p:txBody>
          <a:bodyPr/>
          <a:lstStyle/>
          <a:p>
            <a:r>
              <a:rPr lang="en-US"/>
              <a:t>Figure 6.7A An overview of glycolysis.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A9BCDA-99AD-4B44-BE52-E7C7D9EB373A}" type="slidenum">
              <a:rPr lang="en-US"/>
              <a:pPr/>
              <a:t>35</a:t>
            </a:fld>
            <a:endParaRPr lang="en-US"/>
          </a:p>
        </p:txBody>
      </p:sp>
      <p:sp>
        <p:nvSpPr>
          <p:cNvPr id="651266" name="Rectangle 2"/>
          <p:cNvSpPr>
            <a:spLocks noRot="1" noChangeArrowheads="1" noTextEdit="1"/>
          </p:cNvSpPr>
          <p:nvPr>
            <p:ph type="sldImg"/>
          </p:nvPr>
        </p:nvSpPr>
        <p:spPr>
          <a:ln/>
        </p:spPr>
      </p:sp>
      <p:sp>
        <p:nvSpPr>
          <p:cNvPr id="651267" name="Rectangle 3"/>
          <p:cNvSpPr>
            <a:spLocks noGrp="1" noChangeArrowheads="1"/>
          </p:cNvSpPr>
          <p:nvPr>
            <p:ph type="body" idx="1"/>
          </p:nvPr>
        </p:nvSpPr>
        <p:spPr/>
        <p:txBody>
          <a:bodyPr/>
          <a:lstStyle/>
          <a:p>
            <a:r>
              <a:rPr lang="en-US"/>
              <a:t>Figure 6.7B Substrate-level phosphorylation: transfer of a phosphate group P from a substrate to ADP, producing ATP.</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A35E3B-29AA-4F36-9907-634A94D2C0D6}" type="slidenum">
              <a:rPr lang="en-US"/>
              <a:pPr/>
              <a:t>36</a:t>
            </a:fld>
            <a:endParaRPr lang="en-US"/>
          </a:p>
        </p:txBody>
      </p:sp>
      <p:sp>
        <p:nvSpPr>
          <p:cNvPr id="688130" name="Rectangle 2"/>
          <p:cNvSpPr>
            <a:spLocks noRot="1" noChangeArrowheads="1" noTextEdit="1"/>
          </p:cNvSpPr>
          <p:nvPr>
            <p:ph type="sldImg"/>
          </p:nvPr>
        </p:nvSpPr>
        <p:spPr>
          <a:ln/>
        </p:spPr>
      </p:sp>
      <p:sp>
        <p:nvSpPr>
          <p:cNvPr id="688131" name="Rectangle 3"/>
          <p:cNvSpPr>
            <a:spLocks noGrp="1" noChangeArrowheads="1"/>
          </p:cNvSpPr>
          <p:nvPr>
            <p:ph type="body" idx="1"/>
          </p:nvPr>
        </p:nvSpPr>
        <p:spPr/>
        <p:txBody>
          <a:bodyPr/>
          <a:lstStyle/>
          <a:p>
            <a:r>
              <a:rPr lang="en-US"/>
              <a:t>Figure 6.7C Details of glycolysis.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CBA2DD-A444-4245-BF1D-3CFD88DB4F1C}" type="slidenum">
              <a:rPr lang="en-US"/>
              <a:pPr/>
              <a:t>37</a:t>
            </a:fld>
            <a:endParaRPr lang="en-US"/>
          </a:p>
        </p:txBody>
      </p:sp>
      <p:sp>
        <p:nvSpPr>
          <p:cNvPr id="690178" name="Rectangle 2"/>
          <p:cNvSpPr>
            <a:spLocks noRot="1" noChangeArrowheads="1" noTextEdit="1"/>
          </p:cNvSpPr>
          <p:nvPr>
            <p:ph type="sldImg"/>
          </p:nvPr>
        </p:nvSpPr>
        <p:spPr>
          <a:ln/>
        </p:spPr>
      </p:sp>
      <p:sp>
        <p:nvSpPr>
          <p:cNvPr id="690179" name="Rectangle 3"/>
          <p:cNvSpPr>
            <a:spLocks noGrp="1" noChangeArrowheads="1"/>
          </p:cNvSpPr>
          <p:nvPr>
            <p:ph type="body" idx="1"/>
          </p:nvPr>
        </p:nvSpPr>
        <p:spPr/>
        <p:txBody>
          <a:bodyPr/>
          <a:lstStyle/>
          <a:p>
            <a:r>
              <a:rPr lang="en-US"/>
              <a:t>Figure 6.7C Details of glycolysis.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52C812-EAC0-4338-B994-2D1167F2B3B3}" type="slidenum">
              <a:rPr lang="en-US"/>
              <a:pPr/>
              <a:t>38</a:t>
            </a:fld>
            <a:endParaRPr lang="en-US"/>
          </a:p>
        </p:txBody>
      </p:sp>
      <p:sp>
        <p:nvSpPr>
          <p:cNvPr id="692226" name="Rectangle 2"/>
          <p:cNvSpPr>
            <a:spLocks noRot="1" noChangeArrowheads="1" noTextEdit="1"/>
          </p:cNvSpPr>
          <p:nvPr>
            <p:ph type="sldImg"/>
          </p:nvPr>
        </p:nvSpPr>
        <p:spPr>
          <a:ln/>
        </p:spPr>
      </p:sp>
      <p:sp>
        <p:nvSpPr>
          <p:cNvPr id="692227" name="Rectangle 3"/>
          <p:cNvSpPr>
            <a:spLocks noGrp="1" noChangeArrowheads="1"/>
          </p:cNvSpPr>
          <p:nvPr>
            <p:ph type="body" idx="1"/>
          </p:nvPr>
        </p:nvSpPr>
        <p:spPr/>
        <p:txBody>
          <a:bodyPr/>
          <a:lstStyle/>
          <a:p>
            <a:r>
              <a:rPr lang="en-US"/>
              <a:t>Figure 6.7C Details of glycolysis.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C302E6-BE50-4275-80D9-81A2A4EEE71B}" type="slidenum">
              <a:rPr lang="en-US"/>
              <a:pPr/>
              <a:t>39</a:t>
            </a:fld>
            <a:endParaRPr lang="en-US"/>
          </a:p>
        </p:txBody>
      </p:sp>
      <p:sp>
        <p:nvSpPr>
          <p:cNvPr id="694274" name="Rectangle 2"/>
          <p:cNvSpPr>
            <a:spLocks noRot="1" noChangeArrowheads="1" noTextEdit="1"/>
          </p:cNvSpPr>
          <p:nvPr>
            <p:ph type="sldImg"/>
          </p:nvPr>
        </p:nvSpPr>
        <p:spPr>
          <a:ln/>
        </p:spPr>
      </p:sp>
      <p:sp>
        <p:nvSpPr>
          <p:cNvPr id="694275" name="Rectangle 3"/>
          <p:cNvSpPr>
            <a:spLocks noGrp="1" noChangeArrowheads="1"/>
          </p:cNvSpPr>
          <p:nvPr>
            <p:ph type="body" idx="1"/>
          </p:nvPr>
        </p:nvSpPr>
        <p:spPr/>
        <p:txBody>
          <a:bodyPr/>
          <a:lstStyle/>
          <a:p>
            <a:r>
              <a:rPr lang="en-US"/>
              <a:t>Figure 6.7C Details of glycolysis.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0AEBB2-3B57-4515-8343-4FC3DF5ADDF4}" type="slidenum">
              <a:rPr lang="en-US"/>
              <a:pPr/>
              <a:t>40</a:t>
            </a:fld>
            <a:endParaRPr lang="en-US"/>
          </a:p>
        </p:txBody>
      </p:sp>
      <p:sp>
        <p:nvSpPr>
          <p:cNvPr id="592898" name="Rectangle 2"/>
          <p:cNvSpPr>
            <a:spLocks noRot="1" noChangeArrowheads="1" noTextEdit="1"/>
          </p:cNvSpPr>
          <p:nvPr>
            <p:ph type="sldImg"/>
          </p:nvPr>
        </p:nvSpPr>
        <p:spPr>
          <a:ln/>
        </p:spPr>
      </p:sp>
      <p:sp>
        <p:nvSpPr>
          <p:cNvPr id="592899" name="Rectangle 3"/>
          <p:cNvSpPr>
            <a:spLocks noGrp="1" noChangeArrowheads="1"/>
          </p:cNvSpPr>
          <p:nvPr>
            <p:ph type="body" idx="1"/>
          </p:nvPr>
        </p:nvSpPr>
        <p:spPr/>
        <p:txBody>
          <a:bodyPr/>
          <a:lstStyle/>
          <a:p>
            <a:r>
              <a:rPr lang="en-US"/>
              <a:t>Coenzyme A is abbreviated CoA and is the molecule that shuttles fuel into the citric acid cycle.</a:t>
            </a:r>
          </a:p>
          <a:p>
            <a:endParaRPr lang="en-US"/>
          </a:p>
          <a:p>
            <a:r>
              <a:rPr lang="en-US" b="1"/>
              <a:t>Student Misconceptions and Concerns</a:t>
            </a:r>
          </a:p>
          <a:p>
            <a:r>
              <a:rPr lang="en-US"/>
              <a:t>1. Perhaps more than anywhere else in general biology, students studying aerobic metabolism may fail to see the forest for the trees. Students may focus on the details of each stage of aerobic metabolism and devote little attention to the overall process and products. Consider emphasizing the products and energy yields associated with glycolysis, the citric acid cycle, and oxidative phosphorylation before detailing the specifics of each reaction.</a:t>
            </a:r>
          </a:p>
          <a:p>
            <a:r>
              <a:rPr lang="en-US"/>
              <a:t>2. The location within a cell in which each reaction takes place is often forgotten in the details of the chemical processes, but it is important to emphasize. Consider using Figure 6.12 as a common reference to locate each stage as you discuss the details of cellular respiration.</a:t>
            </a:r>
          </a:p>
          <a:p>
            <a:r>
              <a:rPr lang="en-US"/>
              <a:t>3. Students frequently think that plants have chloroplasts instead of mitochondria. Take care to point out the need for mitochondria in plants when photosynthesis is not efficient or possible (such as during the night).</a:t>
            </a:r>
          </a:p>
          <a:p>
            <a:endParaRPr lang="en-US"/>
          </a:p>
          <a:p>
            <a:r>
              <a:rPr lang="en-US" b="1"/>
              <a:t>Teaching Tips</a:t>
            </a:r>
          </a:p>
          <a:p>
            <a:r>
              <a:rPr lang="en-US"/>
              <a:t>1. The production of NADH through glycolysis and the Krebs cycle, as compared to the direct production of ATP, can get confusing for students. Help students understand that NADH molecules have a value to be cashed in by the electron transport chain. The NADH can therefore be thought of as casino chips, accumulated along the way to be cashed in at the electron transport cashier.</a:t>
            </a:r>
          </a:p>
          <a:p>
            <a:endParaRPr lang="en-US"/>
          </a:p>
          <a:p>
            <a:endParaRPr lang="en-US"/>
          </a:p>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9782AE-8803-4654-95E5-E0337EFE9505}" type="slidenum">
              <a:rPr lang="en-US"/>
              <a:pPr/>
              <a:t>41</a:t>
            </a:fld>
            <a:endParaRPr lang="en-US"/>
          </a:p>
        </p:txBody>
      </p:sp>
      <p:sp>
        <p:nvSpPr>
          <p:cNvPr id="652290" name="Rectangle 2"/>
          <p:cNvSpPr>
            <a:spLocks noRot="1" noChangeArrowheads="1" noTextEdit="1"/>
          </p:cNvSpPr>
          <p:nvPr>
            <p:ph type="sldImg"/>
          </p:nvPr>
        </p:nvSpPr>
        <p:spPr>
          <a:ln/>
        </p:spPr>
      </p:sp>
      <p:sp>
        <p:nvSpPr>
          <p:cNvPr id="652291" name="Rectangle 3"/>
          <p:cNvSpPr>
            <a:spLocks noGrp="1" noChangeArrowheads="1"/>
          </p:cNvSpPr>
          <p:nvPr>
            <p:ph type="body" idx="1"/>
          </p:nvPr>
        </p:nvSpPr>
        <p:spPr/>
        <p:txBody>
          <a:bodyPr/>
          <a:lstStyle/>
          <a:p>
            <a:r>
              <a:rPr lang="en-US"/>
              <a:t>Figure 6.8 The conversion of pyruvate to acetyl CoA.</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A29ACD-4EAB-4311-8983-F7ABF3270303}" type="slidenum">
              <a:rPr lang="en-US"/>
              <a:pPr/>
              <a:t>42</a:t>
            </a:fld>
            <a:endParaRPr lang="en-US"/>
          </a:p>
        </p:txBody>
      </p:sp>
      <p:sp>
        <p:nvSpPr>
          <p:cNvPr id="596994" name="Rectangle 2"/>
          <p:cNvSpPr>
            <a:spLocks noRot="1" noChangeArrowheads="1" noTextEdit="1"/>
          </p:cNvSpPr>
          <p:nvPr>
            <p:ph type="sldImg"/>
          </p:nvPr>
        </p:nvSpPr>
        <p:spPr>
          <a:ln/>
        </p:spPr>
      </p:sp>
      <p:sp>
        <p:nvSpPr>
          <p:cNvPr id="596995" name="Rectangle 3"/>
          <p:cNvSpPr>
            <a:spLocks noGrp="1" noChangeArrowheads="1"/>
          </p:cNvSpPr>
          <p:nvPr>
            <p:ph type="body" idx="1"/>
          </p:nvPr>
        </p:nvSpPr>
        <p:spPr/>
        <p:txBody>
          <a:bodyPr/>
          <a:lstStyle/>
          <a:p>
            <a:r>
              <a:rPr lang="en-US"/>
              <a:t>The citric acid cycle is also called the Krebs cycle.</a:t>
            </a:r>
          </a:p>
          <a:p>
            <a:r>
              <a:rPr lang="en-US"/>
              <a:t>There are huge energy benefits related to the Krebs cycle. Produced are 2 ATP, 6 NADH, and 2 FADH</a:t>
            </a:r>
            <a:r>
              <a:rPr lang="en-US" baseline="-25000"/>
              <a:t>2</a:t>
            </a:r>
            <a:r>
              <a:rPr lang="en-US"/>
              <a:t>.</a:t>
            </a:r>
          </a:p>
          <a:p>
            <a:endParaRPr lang="en-US"/>
          </a:p>
          <a:p>
            <a:r>
              <a:rPr lang="en-US"/>
              <a:t>For the BLAST Animation Energy: Krebs Cycle, go to the Animation and Video Files.</a:t>
            </a:r>
          </a:p>
          <a:p>
            <a:endParaRPr lang="en-US"/>
          </a:p>
          <a:p>
            <a:r>
              <a:rPr lang="en-US" b="1"/>
              <a:t>Student Misconceptions and Concerns</a:t>
            </a:r>
          </a:p>
          <a:p>
            <a:r>
              <a:rPr lang="en-US"/>
              <a:t>1. Perhaps more than anywhere else in general biology, students studying aerobic metabolism may fail to see the forest for the trees. Students may focus on the details of each stage of aerobic metabolism and devote little attention to the overall process and products. Consider emphasizing the products and energy yields associated with glycolysis, the citric acid cycle, and oxidative phosphorylation before detailing the specifics of each reaction.</a:t>
            </a:r>
          </a:p>
          <a:p>
            <a:r>
              <a:rPr lang="en-US"/>
              <a:t>2. The location within a cell in which each reaction takes place is often forgotten in the details of the chemical processes, but it is important to emphasize. Consider using Figure 6.12 as a common reference to locate each stage as you discuss the details of cellular respiration.</a:t>
            </a:r>
          </a:p>
          <a:p>
            <a:r>
              <a:rPr lang="en-US"/>
              <a:t>3. Students frequently think that plants have chloroplasts instead of mitochondria. Take care to point out the need for mitochondria in plants when photosynthesis is not efficient or possible (such as during the night).</a:t>
            </a:r>
          </a:p>
          <a:p>
            <a:endParaRPr lang="en-US"/>
          </a:p>
          <a:p>
            <a:r>
              <a:rPr lang="en-US" b="1"/>
              <a:t>Teaching Tips</a:t>
            </a:r>
          </a:p>
          <a:p>
            <a:r>
              <a:rPr lang="en-US"/>
              <a:t>1. The production of NADH through glycolysis and the Krebs cycle, as compared to the direct production of ATP, can get confusing for students. Help students understand that NADH molecules have a value to be cashed in by the electron transport chain. The NADH can therefore be thought of as casino chips, accumulated along the way to be cashed in at the electron transport cashier.</a:t>
            </a:r>
          </a:p>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87DDE7-F03B-469E-B73C-C78E07FA2C46}" type="slidenum">
              <a:rPr lang="en-US"/>
              <a:pPr/>
              <a:t>43</a:t>
            </a:fld>
            <a:endParaRPr lang="en-US"/>
          </a:p>
        </p:txBody>
      </p:sp>
      <p:sp>
        <p:nvSpPr>
          <p:cNvPr id="653314" name="Rectangle 2"/>
          <p:cNvSpPr>
            <a:spLocks noRot="1" noChangeArrowheads="1" noTextEdit="1"/>
          </p:cNvSpPr>
          <p:nvPr>
            <p:ph type="sldImg"/>
          </p:nvPr>
        </p:nvSpPr>
        <p:spPr>
          <a:ln/>
        </p:spPr>
      </p:sp>
      <p:sp>
        <p:nvSpPr>
          <p:cNvPr id="653315" name="Rectangle 3"/>
          <p:cNvSpPr>
            <a:spLocks noGrp="1" noChangeArrowheads="1"/>
          </p:cNvSpPr>
          <p:nvPr>
            <p:ph type="body" idx="1"/>
          </p:nvPr>
        </p:nvSpPr>
        <p:spPr/>
        <p:txBody>
          <a:bodyPr/>
          <a:lstStyle/>
          <a:p>
            <a:r>
              <a:rPr lang="en-US"/>
              <a:t>Figure 6.9A An overview of the citric acid cycle: Two carbons enter the cycle through acetyl CoA, and 2 CO</a:t>
            </a:r>
            <a:r>
              <a:rPr lang="en-US" baseline="-25000"/>
              <a:t>2</a:t>
            </a:r>
            <a:r>
              <a:rPr lang="en-US"/>
              <a:t>, 3 NADH, 1 FADH</a:t>
            </a:r>
            <a:r>
              <a:rPr lang="en-US" baseline="-25000"/>
              <a:t>2</a:t>
            </a:r>
            <a:r>
              <a:rPr lang="en-US"/>
              <a:t>, and 1 ATP exit the cycle.</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46212F-F7BE-45D2-A495-299DFEC68C23}" type="slidenum">
              <a:rPr lang="en-US"/>
              <a:pPr/>
              <a:t>44</a:t>
            </a:fld>
            <a:endParaRPr lang="en-US"/>
          </a:p>
        </p:txBody>
      </p:sp>
      <p:sp>
        <p:nvSpPr>
          <p:cNvPr id="679938" name="Rectangle 2"/>
          <p:cNvSpPr>
            <a:spLocks noRot="1" noChangeArrowheads="1" noTextEdit="1"/>
          </p:cNvSpPr>
          <p:nvPr>
            <p:ph type="sldImg"/>
          </p:nvPr>
        </p:nvSpPr>
        <p:spPr>
          <a:ln/>
        </p:spPr>
      </p:sp>
      <p:sp>
        <p:nvSpPr>
          <p:cNvPr id="679939" name="Rectangle 3"/>
          <p:cNvSpPr>
            <a:spLocks noGrp="1" noChangeArrowheads="1"/>
          </p:cNvSpPr>
          <p:nvPr>
            <p:ph type="body" idx="1"/>
          </p:nvPr>
        </p:nvSpPr>
        <p:spPr/>
        <p:txBody>
          <a:bodyPr/>
          <a:lstStyle/>
          <a:p>
            <a:r>
              <a:rPr lang="en-US"/>
              <a:t>Figure 6.9B Details of the citric acid cycle.</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BDAF6B-B6AB-4F6B-9DAE-9A2605510683}" type="slidenum">
              <a:rPr lang="en-US"/>
              <a:pPr/>
              <a:t>45</a:t>
            </a:fld>
            <a:endParaRPr lang="en-US"/>
          </a:p>
        </p:txBody>
      </p:sp>
      <p:sp>
        <p:nvSpPr>
          <p:cNvPr id="681986" name="Rectangle 2"/>
          <p:cNvSpPr>
            <a:spLocks noRot="1" noChangeArrowheads="1" noTextEdit="1"/>
          </p:cNvSpPr>
          <p:nvPr>
            <p:ph type="sldImg"/>
          </p:nvPr>
        </p:nvSpPr>
        <p:spPr>
          <a:ln/>
        </p:spPr>
      </p:sp>
      <p:sp>
        <p:nvSpPr>
          <p:cNvPr id="681987" name="Rectangle 3"/>
          <p:cNvSpPr>
            <a:spLocks noGrp="1" noChangeArrowheads="1"/>
          </p:cNvSpPr>
          <p:nvPr>
            <p:ph type="body" idx="1"/>
          </p:nvPr>
        </p:nvSpPr>
        <p:spPr/>
        <p:txBody>
          <a:bodyPr/>
          <a:lstStyle/>
          <a:p>
            <a:r>
              <a:rPr lang="en-US"/>
              <a:t>Figure 6.9B Details of the citric acid cycle.</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59986D-BCC9-419A-B072-2922323A7085}" type="slidenum">
              <a:rPr lang="en-US"/>
              <a:pPr/>
              <a:t>46</a:t>
            </a:fld>
            <a:endParaRPr lang="en-US"/>
          </a:p>
        </p:txBody>
      </p:sp>
      <p:sp>
        <p:nvSpPr>
          <p:cNvPr id="684034" name="Rectangle 2"/>
          <p:cNvSpPr>
            <a:spLocks noRot="1" noChangeArrowheads="1" noTextEdit="1"/>
          </p:cNvSpPr>
          <p:nvPr>
            <p:ph type="sldImg"/>
          </p:nvPr>
        </p:nvSpPr>
        <p:spPr>
          <a:ln/>
        </p:spPr>
      </p:sp>
      <p:sp>
        <p:nvSpPr>
          <p:cNvPr id="684035" name="Rectangle 3"/>
          <p:cNvSpPr>
            <a:spLocks noGrp="1" noChangeArrowheads="1"/>
          </p:cNvSpPr>
          <p:nvPr>
            <p:ph type="body" idx="1"/>
          </p:nvPr>
        </p:nvSpPr>
        <p:spPr/>
        <p:txBody>
          <a:bodyPr/>
          <a:lstStyle/>
          <a:p>
            <a:r>
              <a:rPr lang="en-US"/>
              <a:t>Figure 6.9B Details of the citric acid cycle.</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9C0E53-1E3F-4CC7-9066-7C566CFB5D33}" type="slidenum">
              <a:rPr lang="en-US"/>
              <a:pPr/>
              <a:t>47</a:t>
            </a:fld>
            <a:endParaRPr lang="en-US"/>
          </a:p>
        </p:txBody>
      </p:sp>
      <p:sp>
        <p:nvSpPr>
          <p:cNvPr id="601090" name="Rectangle 2"/>
          <p:cNvSpPr>
            <a:spLocks noRot="1" noChangeArrowheads="1" noTextEdit="1"/>
          </p:cNvSpPr>
          <p:nvPr>
            <p:ph type="sldImg"/>
          </p:nvPr>
        </p:nvSpPr>
        <p:spPr>
          <a:ln/>
        </p:spPr>
      </p:sp>
      <p:sp>
        <p:nvSpPr>
          <p:cNvPr id="601091" name="Rectangle 3"/>
          <p:cNvSpPr>
            <a:spLocks noGrp="1" noChangeArrowheads="1"/>
          </p:cNvSpPr>
          <p:nvPr>
            <p:ph type="body" idx="1"/>
          </p:nvPr>
        </p:nvSpPr>
        <p:spPr/>
        <p:txBody>
          <a:bodyPr/>
          <a:lstStyle/>
          <a:p>
            <a:r>
              <a:rPr lang="en-US"/>
              <a:t>The extensive folds of the mitochondrial membranes provide space for thousands of copies of the electron transport chain and many ATP synthase complexes.</a:t>
            </a:r>
          </a:p>
          <a:p>
            <a:r>
              <a:rPr lang="en-US"/>
              <a:t>The process is called oxidative phosphorylation because the energy is derived from the </a:t>
            </a:r>
            <a:r>
              <a:rPr lang="en-US" i="1"/>
              <a:t>oxidation</a:t>
            </a:r>
            <a:r>
              <a:rPr lang="en-US"/>
              <a:t>-reduction reactions of the electron transport chain and is used to </a:t>
            </a:r>
            <a:r>
              <a:rPr lang="en-US" i="1"/>
              <a:t>phosphorylate</a:t>
            </a:r>
            <a:r>
              <a:rPr lang="en-US"/>
              <a:t> ADP.</a:t>
            </a:r>
          </a:p>
          <a:p>
            <a:endParaRPr lang="en-US"/>
          </a:p>
          <a:p>
            <a:r>
              <a:rPr lang="en-US" b="1"/>
              <a:t>Student Misconceptions and Concerns</a:t>
            </a:r>
          </a:p>
          <a:p>
            <a:r>
              <a:rPr lang="en-US"/>
              <a:t>1. Perhaps more than anywhere else in general biology, students studying aerobic metabolism may fail to see the forest for the trees. Students may focus on the details of each stage of aerobic metabolism and devote little attention to the overall process and products. Consider emphasizing the products and energy yields associated with glycolysis, the citric acid cycle, and oxidative phosphorylation before detailing the specifics of each reaction.</a:t>
            </a:r>
          </a:p>
          <a:p>
            <a:r>
              <a:rPr lang="en-US"/>
              <a:t>2. The location within a cell in which each reaction takes place is often forgotten in the details of the chemical processes, but it is important to emphasize. Consider using Figure 6.12 as a common reference to locate each stage as you discuss the details of cellular respiration.</a:t>
            </a:r>
          </a:p>
          <a:p>
            <a:r>
              <a:rPr lang="en-US"/>
              <a:t>3. Students frequently think that plants have chloroplasts instead of mitochondria. Take care to point out the need for mitochondria in plants when photosynthesis is not efficient or possible (such as during the night).</a:t>
            </a:r>
          </a:p>
          <a:p>
            <a:endParaRPr lang="en-US"/>
          </a:p>
          <a:p>
            <a:r>
              <a:rPr lang="en-US" b="1"/>
              <a:t>Teaching Tips</a:t>
            </a:r>
          </a:p>
          <a:p>
            <a:r>
              <a:rPr lang="en-US"/>
              <a:t>1. The production of NADH through glycolysis and the Krebs cycle, as compared to the direct production of ATP, can get confusing for students. Help students understand that NADH molecules have a value to be cashed in by the electron transport chain. The NADH can therefore be thought of as casino chips, accumulated along the way to be cashed in at the electron transport cashier.</a:t>
            </a:r>
          </a:p>
          <a:p>
            <a:r>
              <a:rPr lang="en-US"/>
              <a:t>2. As you relate the structure of the inner mitochondrial membrane to its functions, challenge students to explain the adaptive advantage of the many folds of this inner membrane (see Figure 6.6). (These folds greatly increase the surface area available for the associated reactions).</a:t>
            </a:r>
          </a:p>
          <a:p>
            <a:r>
              <a:rPr lang="en-US"/>
              <a:t>3. The authors develop an analogy between the function of the inner mitochondrial membrane and a dam. A reservoir of hydrogen ions is built up between the inner and outer mitochondrial membranes, like a dam holding back water. As the hydrogen ions move down their concentration gradient, they “spin” the ATP synthase, which helps generate ATP. In a dam, water rushing downhill turns giant turbines, which generate electricity.</a:t>
            </a:r>
          </a:p>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444EA7-B9BB-4122-BDA0-B07161C3D49B}" type="slidenum">
              <a:rPr lang="en-US"/>
              <a:pPr/>
              <a:t>48</a:t>
            </a:fld>
            <a:endParaRPr lang="en-US"/>
          </a:p>
        </p:txBody>
      </p:sp>
      <p:sp>
        <p:nvSpPr>
          <p:cNvPr id="654338" name="Rectangle 2"/>
          <p:cNvSpPr>
            <a:spLocks noRot="1" noChangeArrowheads="1" noTextEdit="1"/>
          </p:cNvSpPr>
          <p:nvPr>
            <p:ph type="sldImg"/>
          </p:nvPr>
        </p:nvSpPr>
        <p:spPr>
          <a:ln/>
        </p:spPr>
      </p:sp>
      <p:sp>
        <p:nvSpPr>
          <p:cNvPr id="654339" name="Rectangle 3"/>
          <p:cNvSpPr>
            <a:spLocks noGrp="1" noChangeArrowheads="1"/>
          </p:cNvSpPr>
          <p:nvPr>
            <p:ph type="body" idx="1"/>
          </p:nvPr>
        </p:nvSpPr>
        <p:spPr/>
        <p:txBody>
          <a:bodyPr/>
          <a:lstStyle/>
          <a:p>
            <a:r>
              <a:rPr lang="en-US"/>
              <a:t>Figure 6.10 Oxidative phosphorylation, using electron transport and chemiosmosis in the mitochondrion.</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823A5B-E4F9-46C5-85AC-153FEC9F8206}" type="slidenum">
              <a:rPr lang="en-US"/>
              <a:pPr/>
              <a:t>49</a:t>
            </a:fld>
            <a:endParaRPr lang="en-US"/>
          </a:p>
        </p:txBody>
      </p:sp>
      <p:sp>
        <p:nvSpPr>
          <p:cNvPr id="606210" name="Rectangle 2"/>
          <p:cNvSpPr>
            <a:spLocks noRot="1" noChangeArrowheads="1" noTextEdit="1"/>
          </p:cNvSpPr>
          <p:nvPr>
            <p:ph type="sldImg"/>
          </p:nvPr>
        </p:nvSpPr>
        <p:spPr>
          <a:ln/>
        </p:spPr>
      </p:sp>
      <p:sp>
        <p:nvSpPr>
          <p:cNvPr id="606211" name="Rectangle 3"/>
          <p:cNvSpPr>
            <a:spLocks noGrp="1" noChangeArrowheads="1"/>
          </p:cNvSpPr>
          <p:nvPr>
            <p:ph type="body" idx="1"/>
          </p:nvPr>
        </p:nvSpPr>
        <p:spPr/>
        <p:txBody>
          <a:bodyPr/>
          <a:lstStyle/>
          <a:p>
            <a:r>
              <a:rPr lang="en-US"/>
              <a:t>Poisons like pesticides and antibiotics are obviously useful, but others are not.</a:t>
            </a:r>
          </a:p>
          <a:p>
            <a:endParaRPr lang="en-US"/>
          </a:p>
          <a:p>
            <a:r>
              <a:rPr lang="en-US" b="1"/>
              <a:t>Student Misconceptions and Concerns</a:t>
            </a:r>
          </a:p>
          <a:p>
            <a:r>
              <a:rPr lang="en-US"/>
              <a:t>1. Perhaps more than anywhere else in general biology, students studying aerobic metabolism may fail to see the forest for the trees. Students may focus on the details of each stage of aerobic metabolism and devote little attention to the overall process and products. Consider emphasizing the products and energy yields associated with glycolysis, the citric acid cycle, and oxidative phosphorylation before detailing the specifics of each reaction.</a:t>
            </a:r>
          </a:p>
          <a:p>
            <a:r>
              <a:rPr lang="en-US"/>
              <a:t>2. The location within a cell in which each reaction takes place is often forgotten in the details of the chemical processes, but it is important to emphasize. Consider using Figure 6.12 as a common reference to locate each stage as you discuss the details of cellular respiration.</a:t>
            </a:r>
          </a:p>
          <a:p>
            <a:r>
              <a:rPr lang="en-US"/>
              <a:t>3. Students frequently think that plants have chloroplasts instead of mitochondria. Take care to point out the need for mitochondria in plants when photosynthesis is not efficient or possible (such as during the night).</a:t>
            </a:r>
          </a:p>
          <a:p>
            <a:endParaRPr lang="en-US"/>
          </a:p>
          <a:p>
            <a:r>
              <a:rPr lang="en-US" b="1"/>
              <a:t>Teaching Tips</a:t>
            </a:r>
          </a:p>
          <a:p>
            <a:r>
              <a:rPr lang="en-US"/>
              <a:t>1. Module 6.11 explores the many points in cellular respiration where poisons may produce their deadly effects. Like any complex process, such as an engine of a car or the cooperation of athletes on a team, the results depend upon the proper functioning of each part. Poisons can stop a metabolic pathway by disrupting a single step in the process.</a:t>
            </a:r>
          </a:p>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4B00F9-31E7-4A15-87EF-4F2B786BF5B1}" type="slidenum">
              <a:rPr lang="en-US"/>
              <a:pPr/>
              <a:t>50</a:t>
            </a:fld>
            <a:endParaRPr lang="en-US"/>
          </a:p>
        </p:txBody>
      </p:sp>
      <p:sp>
        <p:nvSpPr>
          <p:cNvPr id="655362" name="Rectangle 2"/>
          <p:cNvSpPr>
            <a:spLocks noRot="1" noChangeArrowheads="1" noTextEdit="1"/>
          </p:cNvSpPr>
          <p:nvPr>
            <p:ph type="sldImg"/>
          </p:nvPr>
        </p:nvSpPr>
        <p:spPr>
          <a:ln/>
        </p:spPr>
      </p:sp>
      <p:sp>
        <p:nvSpPr>
          <p:cNvPr id="655363" name="Rectangle 3"/>
          <p:cNvSpPr>
            <a:spLocks noGrp="1" noChangeArrowheads="1"/>
          </p:cNvSpPr>
          <p:nvPr>
            <p:ph type="body" idx="1"/>
          </p:nvPr>
        </p:nvSpPr>
        <p:spPr/>
        <p:txBody>
          <a:bodyPr/>
          <a:lstStyle/>
          <a:p>
            <a:r>
              <a:rPr lang="en-US"/>
              <a:t>Figure 6.11 The effects of five poisons on the electron transport chain and chemiosmosis.</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4F9A04-45FF-4A28-AEF9-4AB0186DDB9B}" type="slidenum">
              <a:rPr lang="en-US"/>
              <a:pPr/>
              <a:t>51</a:t>
            </a:fld>
            <a:endParaRPr lang="en-US"/>
          </a:p>
        </p:txBody>
      </p:sp>
      <p:sp>
        <p:nvSpPr>
          <p:cNvPr id="610306" name="Rectangle 2"/>
          <p:cNvSpPr>
            <a:spLocks noRot="1" noChangeArrowheads="1" noTextEdit="1"/>
          </p:cNvSpPr>
          <p:nvPr>
            <p:ph type="sldImg"/>
          </p:nvPr>
        </p:nvSpPr>
        <p:spPr>
          <a:ln/>
        </p:spPr>
      </p:sp>
      <p:sp>
        <p:nvSpPr>
          <p:cNvPr id="610307" name="Rectangle 3"/>
          <p:cNvSpPr>
            <a:spLocks noGrp="1" noChangeArrowheads="1"/>
          </p:cNvSpPr>
          <p:nvPr>
            <p:ph type="body" idx="1"/>
          </p:nvPr>
        </p:nvSpPr>
        <p:spPr/>
        <p:txBody>
          <a:bodyPr/>
          <a:lstStyle/>
          <a:p>
            <a:r>
              <a:rPr lang="en-US"/>
              <a:t>The maximum ATP yield depends on an adequate supply of oxygen. However, some organisms can generate ATP without oxygen by a process called fermentation.</a:t>
            </a:r>
          </a:p>
          <a:p>
            <a:endParaRPr lang="en-US"/>
          </a:p>
          <a:p>
            <a:r>
              <a:rPr lang="en-US" b="1"/>
              <a:t>Student Misconceptions and Concerns</a:t>
            </a:r>
          </a:p>
          <a:p>
            <a:r>
              <a:rPr lang="en-US"/>
              <a:t>1. Perhaps more than anywhere else in general biology, students studying aerobic metabolism may fail to see the forest for the trees. Students may focus on the details of each stage of aerobic metabolism and devote little attention to the overall process and products. Consider emphasizing the products and energy yields associated with glycolysis, the citric acid cycle, and oxidative phosphorylation before detailing the specifics of each reaction.</a:t>
            </a:r>
          </a:p>
          <a:p>
            <a:r>
              <a:rPr lang="en-US"/>
              <a:t>2. The location within a cell in which each reaction takes place is often forgotten in the details of the chemical processes, but it is important to emphasize. Consider using Figure 6.12 as a common reference to locate each stage as you discuss the details of cellular respiration.</a:t>
            </a:r>
          </a:p>
          <a:p>
            <a:r>
              <a:rPr lang="en-US"/>
              <a:t>3. Students frequently think that plants have chloroplasts instead of mitochondria. Take care to point out the need for mitochondria in plants when photosynthesis is not efficient or possible (such as during the night).</a:t>
            </a:r>
          </a:p>
          <a:p>
            <a:endParaRPr lang="en-US" b="1"/>
          </a:p>
          <a:p>
            <a:r>
              <a:rPr lang="en-US" b="1"/>
              <a:t>Teaching Tips</a:t>
            </a:r>
          </a:p>
          <a:p>
            <a:r>
              <a:rPr lang="en-US"/>
              <a:t>1. Students should be reminded that the ATP yield of up to 38 ATP per glucose molecule is only a potential. The complex chemistry of aerobic metabolism can yield this amount only under ideal conditions, when every substrate and enzyme is immediately available. Such circumstances may occur only rarely in a working cell.</a:t>
            </a:r>
          </a:p>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812E7B-9315-4FAD-A3A8-EB6AC3C57813}" type="slidenum">
              <a:rPr lang="en-US"/>
              <a:pPr/>
              <a:t>52</a:t>
            </a:fld>
            <a:endParaRPr lang="en-US"/>
          </a:p>
        </p:txBody>
      </p:sp>
      <p:sp>
        <p:nvSpPr>
          <p:cNvPr id="656386" name="Rectangle 2"/>
          <p:cNvSpPr>
            <a:spLocks noRot="1" noChangeArrowheads="1" noTextEdit="1"/>
          </p:cNvSpPr>
          <p:nvPr>
            <p:ph type="sldImg"/>
          </p:nvPr>
        </p:nvSpPr>
        <p:spPr>
          <a:ln/>
        </p:spPr>
      </p:sp>
      <p:sp>
        <p:nvSpPr>
          <p:cNvPr id="656387" name="Rectangle 3"/>
          <p:cNvSpPr>
            <a:spLocks noGrp="1" noChangeArrowheads="1"/>
          </p:cNvSpPr>
          <p:nvPr>
            <p:ph type="body" idx="1"/>
          </p:nvPr>
        </p:nvSpPr>
        <p:spPr/>
        <p:txBody>
          <a:bodyPr/>
          <a:lstStyle/>
          <a:p>
            <a:r>
              <a:rPr lang="en-US"/>
              <a:t>Figure 6.12 An estimated tally of the ATP produced by substrate-level and oxidative phosphorylation in cellular respiration.</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FA255E-644C-4F96-AE01-A7D6A8C248C3}" type="slidenum">
              <a:rPr lang="en-US"/>
              <a:pPr/>
              <a:t>53</a:t>
            </a:fld>
            <a:endParaRPr lang="en-US"/>
          </a:p>
        </p:txBody>
      </p:sp>
      <p:sp>
        <p:nvSpPr>
          <p:cNvPr id="614402" name="Rectangle 2"/>
          <p:cNvSpPr>
            <a:spLocks noRot="1" noChangeArrowheads="1" noTextEdit="1"/>
          </p:cNvSpPr>
          <p:nvPr>
            <p:ph type="sldImg"/>
          </p:nvPr>
        </p:nvSpPr>
        <p:spPr>
          <a:ln/>
        </p:spPr>
      </p:sp>
      <p:sp>
        <p:nvSpPr>
          <p:cNvPr id="614403" name="Rectangle 3"/>
          <p:cNvSpPr>
            <a:spLocks noGrp="1" noChangeArrowheads="1"/>
          </p:cNvSpPr>
          <p:nvPr>
            <p:ph type="body" idx="1"/>
          </p:nvPr>
        </p:nvSpPr>
        <p:spPr/>
        <p:txBody>
          <a:bodyPr/>
          <a:lstStyle/>
          <a:p>
            <a:r>
              <a:rPr lang="en-US"/>
              <a:t>Fermentation captures significantly less energy from a glucose molecule than is captured from glucose through respiration.</a:t>
            </a:r>
          </a:p>
          <a:p>
            <a:endParaRPr lang="en-US"/>
          </a:p>
          <a:p>
            <a:r>
              <a:rPr lang="en-US" b="1"/>
              <a:t>Student Misconceptions and Concerns</a:t>
            </a:r>
          </a:p>
          <a:p>
            <a:r>
              <a:rPr lang="en-US"/>
              <a:t>1. Perhaps more than anywhere else in general biology, students studying aerobic metabolism may fail to see the forest for the trees. Students may focus on the details of each stage of aerobic metabolism and devote little attention to the overall process and products. Consider emphasizing the products and energy yields associated with glycolysis, the citric acid cycle, and oxidative phosphorylation before detailing the specifics of each reaction.</a:t>
            </a:r>
          </a:p>
          <a:p>
            <a:r>
              <a:rPr lang="en-US"/>
              <a:t>2. The location within a cell in which each reaction takes place is often forgotten in the details of the chemical processes, but it is important to emphasize. Consider using Figure 6.12 as a common reference to locate each stage as you discuss the details of cellular respiration.</a:t>
            </a:r>
          </a:p>
          <a:p>
            <a:r>
              <a:rPr lang="en-US"/>
              <a:t>3. Students frequently think that plants have chloroplasts instead of mitochondria. Take care to point out the need for mitochondria in plants when photosynthesis is not efficient or possible (such as during the night).</a:t>
            </a:r>
          </a:p>
          <a:p>
            <a:r>
              <a:rPr lang="en-US"/>
              <a:t>4. Students may expect that fermentation will produce alcohol and maybe even carbon dioxide. Take the time to clarify the different possible products of fermentation and correct this general misconception.</a:t>
            </a:r>
          </a:p>
          <a:p>
            <a:endParaRPr lang="en-US"/>
          </a:p>
          <a:p>
            <a:r>
              <a:rPr lang="en-US" b="1"/>
              <a:t>Teaching Tips</a:t>
            </a:r>
          </a:p>
          <a:p>
            <a:r>
              <a:rPr lang="en-US"/>
              <a:t>1. The text notes that some microbes are useful in the dairy industry because they produce lactic acid. However, the impact of acids on milk may not be obvious to many students. Consider a simple demonstration mixing about equal portions of milk (skim or 2%) with some acid (vinegar will work). Notice the accumulation of strands of milk curd (protein) on the side of the container and stirring device.</a:t>
            </a:r>
          </a:p>
          <a:p>
            <a:r>
              <a:rPr lang="en-US"/>
              <a:t>2. Dry wines are produced when the yeast cells use up all or most of the sugar available. Sweet wines result when the alcohol accumulates enough to inhibit fermentation before the sugar is depleted.</a:t>
            </a:r>
          </a:p>
          <a:p>
            <a:r>
              <a:rPr lang="en-US"/>
              <a:t>3. Exposing fermenting yeast to oxygen will slow or stop the process, because the yeast will switch back to aerobic respiration. When fermentation is rapid, the carbon dioxide produced drives away the oxygen immediately above the wine. However, as fermentation slows down, the wine must be sealed to prevent oxygen exposure and permit the fermentation process to finish.</a:t>
            </a:r>
          </a:p>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712308-AD98-4C3E-998B-A8ADB76C0403}" type="slidenum">
              <a:rPr lang="en-US"/>
              <a:pPr/>
              <a:t>54</a:t>
            </a:fld>
            <a:endParaRPr lang="en-US"/>
          </a:p>
        </p:txBody>
      </p:sp>
      <p:sp>
        <p:nvSpPr>
          <p:cNvPr id="616450" name="Rectangle 2"/>
          <p:cNvSpPr>
            <a:spLocks noRot="1" noChangeArrowheads="1" noTextEdit="1"/>
          </p:cNvSpPr>
          <p:nvPr>
            <p:ph type="sldImg"/>
          </p:nvPr>
        </p:nvSpPr>
        <p:spPr>
          <a:ln/>
        </p:spPr>
      </p:sp>
      <p:sp>
        <p:nvSpPr>
          <p:cNvPr id="616451" name="Rectangle 3"/>
          <p:cNvSpPr>
            <a:spLocks noGrp="1" noChangeArrowheads="1"/>
          </p:cNvSpPr>
          <p:nvPr>
            <p:ph type="body" idx="1"/>
          </p:nvPr>
        </p:nvSpPr>
        <p:spPr/>
        <p:txBody>
          <a:bodyPr/>
          <a:lstStyle/>
          <a:p>
            <a:r>
              <a:rPr lang="en-US"/>
              <a:t>Fermentations are used by the dairy industry to make cheese and yogurt, while other industries produce soy sauce and sauerkraut through fermentation reactions.</a:t>
            </a:r>
          </a:p>
          <a:p>
            <a:endParaRPr lang="en-US"/>
          </a:p>
          <a:p>
            <a:r>
              <a:rPr lang="en-US" b="1"/>
              <a:t>Student Misconceptions and Concerns</a:t>
            </a:r>
          </a:p>
          <a:p>
            <a:r>
              <a:rPr lang="en-US"/>
              <a:t>1. Perhaps more than anywhere else in general biology, students studying aerobic metabolism may fail to see the forest for the trees. Students may focus on the details of each stage of aerobic metabolism and devote little attention to the overall process and products. Consider emphasizing the products and energy yields associated with glycolysis, the citric acid cycle, and oxidative phosphorylation before detailing the specifics of each reaction.</a:t>
            </a:r>
          </a:p>
          <a:p>
            <a:r>
              <a:rPr lang="en-US"/>
              <a:t>2. The location within a cell in which each reaction takes place is often forgotten in the details of the chemical processes, but it is important to emphasize. Consider using Figure 6.12 as a common reference to locate each stage as you discuss the details of cellular respiration.</a:t>
            </a:r>
          </a:p>
          <a:p>
            <a:r>
              <a:rPr lang="en-US"/>
              <a:t>3. Students frequently think that plants have chloroplasts instead of mitochondria. Take care to point out the need for mitochondria in plants when photosynthesis is not efficient or possible (such as during the night).</a:t>
            </a:r>
          </a:p>
          <a:p>
            <a:r>
              <a:rPr lang="en-US"/>
              <a:t>4. Students may expect that fermentation will produce alcohol and maybe even carbon dioxide. Take the time to clarify the different possible products of fermentation and correct this general misconception.</a:t>
            </a:r>
          </a:p>
          <a:p>
            <a:endParaRPr lang="en-US"/>
          </a:p>
          <a:p>
            <a:r>
              <a:rPr lang="en-US" b="1"/>
              <a:t>Teaching Tips</a:t>
            </a:r>
          </a:p>
          <a:p>
            <a:r>
              <a:rPr lang="en-US"/>
              <a:t>1. The text notes that some microbes are useful in the dairy industry because they produce lactic acid. However, the impact of acids on milk may not be obvious to many students. Consider a simple demonstration mixing about equal portions of milk (skim or 2%) with some acid (vinegar will work). Notice the accumulation of strands of milk curd (protein) on the side of the container and stirring device.</a:t>
            </a:r>
          </a:p>
          <a:p>
            <a:r>
              <a:rPr lang="en-US"/>
              <a:t>2. Dry wines are produced when the yeast cells use up all or most of the sugar available. Sweet wines result when the alcohol accumulates enough to inhibit fermentation before the sugar is depleted.</a:t>
            </a:r>
          </a:p>
          <a:p>
            <a:r>
              <a:rPr lang="en-US"/>
              <a:t>3. Exposing fermenting yeast to oxygen will slow or stop the process, because the yeast will switch back to aerobic respiration. When fermentation is rapid, the carbon dioxide produced drives away the oxygen immediately above the wine. However, as fermentation slows down, the wine must be sealed to prevent oxygen exposure and permit the fermentation process to finish.</a:t>
            </a:r>
          </a:p>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08BF7F-B468-4B1A-80AB-6F6705913850}" type="slidenum">
              <a:rPr lang="en-US"/>
              <a:pPr/>
              <a:t>55</a:t>
            </a:fld>
            <a:endParaRPr lang="en-US"/>
          </a:p>
        </p:txBody>
      </p:sp>
      <p:sp>
        <p:nvSpPr>
          <p:cNvPr id="657410" name="Rectangle 2"/>
          <p:cNvSpPr>
            <a:spLocks noRot="1" noChangeArrowheads="1" noTextEdit="1"/>
          </p:cNvSpPr>
          <p:nvPr>
            <p:ph type="sldImg"/>
          </p:nvPr>
        </p:nvSpPr>
        <p:spPr>
          <a:ln/>
        </p:spPr>
      </p:sp>
      <p:sp>
        <p:nvSpPr>
          <p:cNvPr id="657411" name="Rectangle 3"/>
          <p:cNvSpPr>
            <a:spLocks noGrp="1" noChangeArrowheads="1"/>
          </p:cNvSpPr>
          <p:nvPr>
            <p:ph type="body" idx="1"/>
          </p:nvPr>
        </p:nvSpPr>
        <p:spPr/>
        <p:txBody>
          <a:bodyPr/>
          <a:lstStyle/>
          <a:p>
            <a:r>
              <a:rPr lang="en-US"/>
              <a:t>Figure 6.13A Lactic acid fermentation oxidizes NADH to NAD</a:t>
            </a:r>
            <a:r>
              <a:rPr lang="en-US" baseline="30000"/>
              <a:t>+</a:t>
            </a:r>
            <a:r>
              <a:rPr lang="en-US"/>
              <a:t> and produces lactate.</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2154B1-E745-48FA-BC0C-39851C619D83}" type="slidenum">
              <a:rPr lang="en-US"/>
              <a:pPr/>
              <a:t>57</a:t>
            </a:fld>
            <a:endParaRPr lang="en-US"/>
          </a:p>
        </p:txBody>
      </p:sp>
      <p:sp>
        <p:nvSpPr>
          <p:cNvPr id="620546" name="Rectangle 2"/>
          <p:cNvSpPr>
            <a:spLocks noRot="1" noChangeArrowheads="1" noTextEdit="1"/>
          </p:cNvSpPr>
          <p:nvPr>
            <p:ph type="sldImg"/>
          </p:nvPr>
        </p:nvSpPr>
        <p:spPr>
          <a:ln/>
        </p:spPr>
      </p:sp>
      <p:sp>
        <p:nvSpPr>
          <p:cNvPr id="620547" name="Rectangle 3"/>
          <p:cNvSpPr>
            <a:spLocks noGrp="1" noChangeArrowheads="1"/>
          </p:cNvSpPr>
          <p:nvPr>
            <p:ph type="body" idx="1"/>
          </p:nvPr>
        </p:nvSpPr>
        <p:spPr/>
        <p:txBody>
          <a:bodyPr/>
          <a:lstStyle/>
          <a:p>
            <a:r>
              <a:rPr lang="en-US"/>
              <a:t>The carbon dioxide provides the bubbles in beer and champagne and also the bubbles in dough that cause bread to rise.</a:t>
            </a:r>
          </a:p>
          <a:p>
            <a:endParaRPr lang="en-US"/>
          </a:p>
          <a:p>
            <a:r>
              <a:rPr lang="en-US" b="1"/>
              <a:t>Student Misconceptions and Concerns</a:t>
            </a:r>
          </a:p>
          <a:p>
            <a:r>
              <a:rPr lang="en-US"/>
              <a:t>1. Perhaps more than anywhere else in general biology, students studying aerobic metabolism may fail to see the forest for the trees. Students may focus on the details of each stage of aerobic metabolism and devote little attention to the overall process and products. Consider emphasizing the products and energy yields associated with glycolysis, the citric acid cycle, and oxidative phosphorylation before detailing the specifics of each reaction.</a:t>
            </a:r>
          </a:p>
          <a:p>
            <a:r>
              <a:rPr lang="en-US"/>
              <a:t>2. The location within a cell in which each reaction takes place is often forgotten in the details of the chemical processes, but it is important to emphasize. Consider using Figure 6.12 as a common reference to locate each stage as you discuss the details of cellular respiration.</a:t>
            </a:r>
          </a:p>
          <a:p>
            <a:r>
              <a:rPr lang="en-US"/>
              <a:t>3. Students frequently think that plants have chloroplasts instead of mitochondria. Take care to point out the need for mitochondria in plants when photosynthesis is not efficient or possible (such as during the night).</a:t>
            </a:r>
          </a:p>
          <a:p>
            <a:r>
              <a:rPr lang="en-US"/>
              <a:t>4. Students may expect that fermentation will produce alcohol and maybe even carbon dioxide. Take the time to clarify the different possible products of fermentation and correct this general misconception.</a:t>
            </a:r>
          </a:p>
          <a:p>
            <a:endParaRPr lang="en-US"/>
          </a:p>
          <a:p>
            <a:r>
              <a:rPr lang="en-US" b="1"/>
              <a:t>Teaching Tips</a:t>
            </a:r>
          </a:p>
          <a:p>
            <a:r>
              <a:rPr lang="en-US"/>
              <a:t>1. The text notes that some microbes are useful in the dairy industry because they produce lactic acid. However, the impact of acids on milk may not be obvious to many students. Consider a simple demonstration mixing about equal portions of milk (skim or 2%) with some acid (vinegar will work). Notice the accumulation of strands of milk curd (protein) on the side of the container and stirring device.</a:t>
            </a:r>
          </a:p>
          <a:p>
            <a:r>
              <a:rPr lang="en-US"/>
              <a:t>2. Dry wines are produced when the yeast cells use up all or most of the sugar available. Sweet wines result when the alcohol accumulates enough to inhibit fermentation before the sugar is depleted.</a:t>
            </a:r>
          </a:p>
          <a:p>
            <a:r>
              <a:rPr lang="en-US"/>
              <a:t>3. Exposing fermenting yeast to oxygen will slow or stop the process, because the yeast will switch back to aerobic respiration. When fermentation is rapid, the carbon dioxide produced drives away the oxygen immediately above the wine. However, as fermentation slows down, the wine must be sealed to prevent oxygen exposure and permit the fermentation process to finish.</a:t>
            </a:r>
          </a:p>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F8D29E-10E2-4456-8EBF-7A40B36CC057}" type="slidenum">
              <a:rPr lang="en-US"/>
              <a:pPr/>
              <a:t>58</a:t>
            </a:fld>
            <a:endParaRPr lang="en-US"/>
          </a:p>
        </p:txBody>
      </p:sp>
      <p:sp>
        <p:nvSpPr>
          <p:cNvPr id="658434" name="Rectangle 2"/>
          <p:cNvSpPr>
            <a:spLocks noRot="1" noChangeArrowheads="1" noTextEdit="1"/>
          </p:cNvSpPr>
          <p:nvPr>
            <p:ph type="sldImg"/>
          </p:nvPr>
        </p:nvSpPr>
        <p:spPr>
          <a:ln/>
        </p:spPr>
      </p:sp>
      <p:sp>
        <p:nvSpPr>
          <p:cNvPr id="658435" name="Rectangle 3"/>
          <p:cNvSpPr>
            <a:spLocks noGrp="1" noChangeArrowheads="1"/>
          </p:cNvSpPr>
          <p:nvPr>
            <p:ph type="body" idx="1"/>
          </p:nvPr>
        </p:nvSpPr>
        <p:spPr/>
        <p:txBody>
          <a:bodyPr/>
          <a:lstStyle/>
          <a:p>
            <a:r>
              <a:rPr lang="en-US"/>
              <a:t>Figure 6.13B Alcohol fermentation oxidizes NADH to NAD</a:t>
            </a:r>
            <a:r>
              <a:rPr lang="en-US" baseline="30000"/>
              <a:t>+</a:t>
            </a:r>
            <a:r>
              <a:rPr lang="en-US"/>
              <a:t> and produces ethanol and CO</a:t>
            </a:r>
            <a:r>
              <a:rPr lang="en-US" baseline="-25000"/>
              <a:t>2</a:t>
            </a:r>
            <a:r>
              <a:rPr lang="en-US"/>
              <a:t>.</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3ABE84-A6D9-4658-82E7-CF45130FAA41}" type="slidenum">
              <a:rPr lang="en-US"/>
              <a:pPr/>
              <a:t>59</a:t>
            </a:fld>
            <a:endParaRPr lang="en-US"/>
          </a:p>
        </p:txBody>
      </p:sp>
      <p:sp>
        <p:nvSpPr>
          <p:cNvPr id="677890" name="Rectangle 2"/>
          <p:cNvSpPr>
            <a:spLocks noRot="1" noChangeArrowheads="1" noTextEdit="1"/>
          </p:cNvSpPr>
          <p:nvPr>
            <p:ph type="sldImg"/>
          </p:nvPr>
        </p:nvSpPr>
        <p:spPr>
          <a:ln/>
        </p:spPr>
      </p:sp>
      <p:sp>
        <p:nvSpPr>
          <p:cNvPr id="677891" name="Rectangle 3"/>
          <p:cNvSpPr>
            <a:spLocks noGrp="1" noChangeArrowheads="1"/>
          </p:cNvSpPr>
          <p:nvPr>
            <p:ph type="body" idx="1"/>
          </p:nvPr>
        </p:nvSpPr>
        <p:spPr/>
        <p:txBody>
          <a:bodyPr/>
          <a:lstStyle/>
          <a:p>
            <a:r>
              <a:rPr lang="en-US"/>
              <a:t>Figure 6.13C Fermentation vats for wine.</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AE7532-DC91-4F34-813E-C278077DE72E}" type="slidenum">
              <a:rPr lang="en-US"/>
              <a:pPr/>
              <a:t>60</a:t>
            </a:fld>
            <a:endParaRPr lang="en-US"/>
          </a:p>
        </p:txBody>
      </p:sp>
      <p:sp>
        <p:nvSpPr>
          <p:cNvPr id="634882" name="Rectangle 2"/>
          <p:cNvSpPr>
            <a:spLocks noRot="1" noChangeArrowheads="1" noTextEdit="1"/>
          </p:cNvSpPr>
          <p:nvPr>
            <p:ph type="sldImg"/>
          </p:nvPr>
        </p:nvSpPr>
        <p:spPr>
          <a:ln/>
        </p:spPr>
      </p:sp>
      <p:sp>
        <p:nvSpPr>
          <p:cNvPr id="634883" name="Rectangle 3"/>
          <p:cNvSpPr>
            <a:spLocks noGrp="1" noChangeArrowheads="1"/>
          </p:cNvSpPr>
          <p:nvPr>
            <p:ph type="body" idx="1"/>
          </p:nvPr>
        </p:nvSpPr>
        <p:spPr/>
        <p:txBody>
          <a:bodyPr/>
          <a:lstStyle/>
          <a:p>
            <a:r>
              <a:rPr lang="en-US"/>
              <a:t>Ancient prokaryotes probably used glycolysis to make ATP long before oxygen was present in Earth’s atmosphere.</a:t>
            </a:r>
          </a:p>
          <a:p>
            <a:endParaRPr lang="en-US"/>
          </a:p>
          <a:p>
            <a:r>
              <a:rPr lang="en-US" b="1"/>
              <a:t>Student Misconceptions and Concerns</a:t>
            </a:r>
          </a:p>
          <a:p>
            <a:r>
              <a:rPr lang="en-US"/>
              <a:t>1. Perhaps more than anywhere else in general biology, students studying aerobic metabolism may fail to see the forest for the trees. Students may focus on the details of each stage of aerobic metabolism and devote little attention to the overall process and products. Consider emphasizing the products and energy yields associated with glycolysis, the citric acid cycle, and oxidative phosphorylation before detailing the specifics of each reaction.</a:t>
            </a:r>
          </a:p>
          <a:p>
            <a:r>
              <a:rPr lang="en-US"/>
              <a:t>2. The location within a cell in which each reaction takes place is often forgotten in the details of the chemical processes, but it is important to emphasize. Consider using Figure 6.12 as a common reference to locate each stage as you discuss the details of cellular respiration.</a:t>
            </a:r>
          </a:p>
          <a:p>
            <a:r>
              <a:rPr lang="en-US"/>
              <a:t>3. Students frequently think that plants have chloroplasts instead of mitochondria. Take care to point out the need for mitochondria in plants when photosynthesis is not efficient or possible (such as during the night).</a:t>
            </a:r>
          </a:p>
          <a:p>
            <a:endParaRPr lang="en-US"/>
          </a:p>
          <a:p>
            <a:r>
              <a:rPr lang="en-US" b="1"/>
              <a:t>Teaching Tips</a:t>
            </a:r>
          </a:p>
          <a:p>
            <a:r>
              <a:rPr lang="en-US"/>
              <a:t>1. The widespread occurrence of glycolysis, which takes place in the cytosol and independent of organelles, suggests that this process had an early evolutionary origin. Since atmospheric oxygen was not available in significant amounts during the early stages of Earth’s history, and glycolysis does not require oxygen, it is likely that this chemical pathway was used by the prokaryotes in existence at that time. Students focused on the evolution of large, readily apparent structures such as wings and teeth may have never considered the evolution of cellular chemistry.</a:t>
            </a:r>
          </a:p>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EF8FDF-3E61-43F7-B14E-31B8F41605DC}" type="slidenum">
              <a:rPr lang="en-US"/>
              <a:pPr/>
              <a:t>61</a:t>
            </a:fld>
            <a:endParaRPr lang="en-US"/>
          </a:p>
        </p:txBody>
      </p:sp>
      <p:sp>
        <p:nvSpPr>
          <p:cNvPr id="659458" name="Rectangle 2"/>
          <p:cNvSpPr>
            <a:spLocks noRot="1" noChangeArrowheads="1" noTextEdit="1"/>
          </p:cNvSpPr>
          <p:nvPr>
            <p:ph type="sldImg"/>
          </p:nvPr>
        </p:nvSpPr>
        <p:spPr>
          <a:ln/>
        </p:spPr>
      </p:sp>
      <p:sp>
        <p:nvSpPr>
          <p:cNvPr id="659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28479D-C47D-42F7-AA6B-1F659BB2EEC5}" type="slidenum">
              <a:rPr lang="en-US"/>
              <a:pPr/>
              <a:t>62</a:t>
            </a:fld>
            <a:endParaRPr lang="en-US"/>
          </a:p>
        </p:txBody>
      </p:sp>
      <p:sp>
        <p:nvSpPr>
          <p:cNvPr id="635906" name="Rectangle 2"/>
          <p:cNvSpPr>
            <a:spLocks noRot="1" noChangeArrowheads="1" noTextEdit="1"/>
          </p:cNvSpPr>
          <p:nvPr>
            <p:ph type="sldImg"/>
          </p:nvPr>
        </p:nvSpPr>
        <p:spPr>
          <a:ln/>
        </p:spPr>
      </p:sp>
      <p:sp>
        <p:nvSpPr>
          <p:cNvPr id="635907" name="Rectangle 3"/>
          <p:cNvSpPr>
            <a:spLocks noGrp="1" noChangeArrowheads="1"/>
          </p:cNvSpPr>
          <p:nvPr>
            <p:ph type="body" idx="1"/>
          </p:nvPr>
        </p:nvSpPr>
        <p:spPr/>
        <p:txBody>
          <a:bodyPr/>
          <a:lstStyle/>
          <a:p>
            <a:r>
              <a:rPr lang="en-US" b="1"/>
              <a:t>Teaching Tips</a:t>
            </a:r>
          </a:p>
          <a:p>
            <a:r>
              <a:rPr lang="en-US"/>
              <a:t>1. The same mass of fat stores nearly twice as many calories (about 9 kcal per gram) as an equivalent mass of protein or carbohydrates (about 4.5–5 kcal per gram). Fat is therefore an efficient way to store energy in animals and many plants. To store an equivalent amount of energy in the form of carbohydrates or proteins would require about twice the mass, adding a significant burden to the organism’s structure. (For example, if you were 20 lbs overweight, you would be nearly 40 lbs overweight if the same energy were stored as carbohydrates or proteins instead of fat).</a:t>
            </a:r>
          </a:p>
          <a:p>
            <a:r>
              <a:rPr lang="en-US"/>
              <a:t>2. Figure 6.15 is an important visual synthesis of the diverse fuels that can enter into cellular respiration and the various stages of this process. Figures such as this can serve as a visual anchor to integrate the many aspects of this chapter. </a:t>
            </a:r>
          </a:p>
          <a:p>
            <a:r>
              <a:rPr lang="en-US"/>
              <a:t>3. The final modules in this chapter may raise questions about obesity and proper diet. The Centers for Disease Control and Prevention website, www.cdc.gov/nccdphp/dnpa/, discusses many aspects of nutrition, obesity, and general physical fitness and is a useful reference for teachers and students.</a:t>
            </a:r>
          </a:p>
          <a:p>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00399C-F58A-4F51-84CF-B657254CC951}" type="slidenum">
              <a:rPr lang="en-US"/>
              <a:pPr/>
              <a:t>63</a:t>
            </a:fld>
            <a:endParaRPr lang="en-US"/>
          </a:p>
        </p:txBody>
      </p:sp>
      <p:sp>
        <p:nvSpPr>
          <p:cNvPr id="660482" name="Rectangle 2"/>
          <p:cNvSpPr>
            <a:spLocks noRot="1" noChangeArrowheads="1" noTextEdit="1"/>
          </p:cNvSpPr>
          <p:nvPr>
            <p:ph type="sldImg"/>
          </p:nvPr>
        </p:nvSpPr>
        <p:spPr>
          <a:ln/>
        </p:spPr>
      </p:sp>
      <p:sp>
        <p:nvSpPr>
          <p:cNvPr id="660483" name="Rectangle 3"/>
          <p:cNvSpPr>
            <a:spLocks noGrp="1" noChangeArrowheads="1"/>
          </p:cNvSpPr>
          <p:nvPr>
            <p:ph type="body" idx="1"/>
          </p:nvPr>
        </p:nvSpPr>
        <p:spPr/>
        <p:txBody>
          <a:bodyPr/>
          <a:lstStyle/>
          <a:p>
            <a:r>
              <a:rPr lang="en-US"/>
              <a:t>Figure 6.15 Pathways that break down various food molecules.</a:t>
            </a:r>
          </a:p>
          <a:p>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FAD8F2-63A1-4200-8E81-6E95644764D9}" type="slidenum">
              <a:rPr lang="en-US"/>
              <a:pPr/>
              <a:t>64</a:t>
            </a:fld>
            <a:endParaRPr lang="en-US"/>
          </a:p>
        </p:txBody>
      </p:sp>
      <p:sp>
        <p:nvSpPr>
          <p:cNvPr id="661506" name="Rectangle 2"/>
          <p:cNvSpPr>
            <a:spLocks noRot="1" noChangeArrowheads="1" noTextEdit="1"/>
          </p:cNvSpPr>
          <p:nvPr>
            <p:ph type="sldImg"/>
          </p:nvPr>
        </p:nvSpPr>
        <p:spPr>
          <a:ln/>
        </p:spPr>
      </p:sp>
      <p:sp>
        <p:nvSpPr>
          <p:cNvPr id="661507" name="Rectangle 3"/>
          <p:cNvSpPr>
            <a:spLocks noGrp="1" noChangeArrowheads="1"/>
          </p:cNvSpPr>
          <p:nvPr>
            <p:ph type="body" idx="1"/>
          </p:nvPr>
        </p:nvSpPr>
        <p:spPr/>
        <p:txBody>
          <a:bodyPr/>
          <a:lstStyle/>
          <a:p>
            <a:r>
              <a:rPr lang="en-US"/>
              <a:t>For BLAST Animation Building a Protein, go to Animation and Video Files.</a:t>
            </a:r>
          </a:p>
          <a:p>
            <a:endParaRPr lang="en-US"/>
          </a:p>
          <a:p>
            <a:r>
              <a:rPr lang="en-US" b="1"/>
              <a:t>Student Misconceptions and Concerns</a:t>
            </a:r>
          </a:p>
          <a:p>
            <a:r>
              <a:rPr lang="en-US"/>
              <a:t>1. Many students may only view nutrients as sources of calories. As noted in Module 6.16, the monomers of many nutrients are recycled into synthetic pathways of organic molecules.</a:t>
            </a:r>
          </a:p>
          <a:p>
            <a:endParaRPr lang="en-US"/>
          </a:p>
          <a:p>
            <a:r>
              <a:rPr lang="en-US" b="1"/>
              <a:t>Teaching Tips</a:t>
            </a:r>
          </a:p>
          <a:p>
            <a:r>
              <a:rPr lang="en-US"/>
              <a:t>1. The final modules in this chapter may raise questions about obesity and proper diet. The Centers for Disease Control and Prevention website, www.cdc.gov/nccdphp/dnpa/, discusses many aspects of nutrition, obesity, and general physical fitness and is a useful reference for teachers and students.</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44155C-F0BF-425D-A7A0-45226A36EB03}" type="slidenum">
              <a:rPr lang="en-US"/>
              <a:pPr/>
              <a:t>65</a:t>
            </a:fld>
            <a:endParaRPr lang="en-US"/>
          </a:p>
        </p:txBody>
      </p:sp>
      <p:sp>
        <p:nvSpPr>
          <p:cNvPr id="662530" name="Rectangle 2"/>
          <p:cNvSpPr>
            <a:spLocks noRot="1" noChangeArrowheads="1" noTextEdit="1"/>
          </p:cNvSpPr>
          <p:nvPr>
            <p:ph type="sldImg"/>
          </p:nvPr>
        </p:nvSpPr>
        <p:spPr>
          <a:ln/>
        </p:spPr>
      </p:sp>
      <p:sp>
        <p:nvSpPr>
          <p:cNvPr id="662531" name="Rectangle 3"/>
          <p:cNvSpPr>
            <a:spLocks noGrp="1" noChangeArrowheads="1"/>
          </p:cNvSpPr>
          <p:nvPr>
            <p:ph type="body" idx="1"/>
          </p:nvPr>
        </p:nvSpPr>
        <p:spPr/>
        <p:txBody>
          <a:bodyPr/>
          <a:lstStyle/>
          <a:p>
            <a:r>
              <a:rPr lang="en-US"/>
              <a:t>Figure 6.16 Biosynthesis of large organic molecules from intermediates of cellular respiration.</a:t>
            </a:r>
          </a:p>
          <a:p>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9D72A0-2EA9-40EC-B9FD-2C5C8DD171E5}" type="slidenum">
              <a:rPr lang="en-US"/>
              <a:pPr/>
              <a:t>66</a:t>
            </a:fld>
            <a:endParaRPr lang="en-US"/>
          </a:p>
        </p:txBody>
      </p:sp>
      <p:sp>
        <p:nvSpPr>
          <p:cNvPr id="671746" name="Rectangle 2"/>
          <p:cNvSpPr>
            <a:spLocks noRot="1" noChangeArrowheads="1" noTextEdit="1"/>
          </p:cNvSpPr>
          <p:nvPr>
            <p:ph type="sldImg"/>
          </p:nvPr>
        </p:nvSpPr>
        <p:spPr>
          <a:ln/>
        </p:spPr>
      </p:sp>
      <p:sp>
        <p:nvSpPr>
          <p:cNvPr id="671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C3B902-EBDC-4BB1-9C48-ED3837738155}" type="slidenum">
              <a:rPr lang="en-US"/>
              <a:pPr/>
              <a:t>67</a:t>
            </a:fld>
            <a:endParaRPr lang="en-US"/>
          </a:p>
        </p:txBody>
      </p:sp>
      <p:sp>
        <p:nvSpPr>
          <p:cNvPr id="673794" name="Rectangle 2"/>
          <p:cNvSpPr>
            <a:spLocks noRot="1" noChangeArrowheads="1" noTextEdit="1"/>
          </p:cNvSpPr>
          <p:nvPr>
            <p:ph type="sldImg"/>
          </p:nvPr>
        </p:nvSpPr>
        <p:spPr>
          <a:ln/>
        </p:spPr>
      </p:sp>
      <p:sp>
        <p:nvSpPr>
          <p:cNvPr id="673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2F2F4B-79FF-4D3F-89EB-95F365510F84}" type="slidenum">
              <a:rPr lang="en-US"/>
              <a:pPr/>
              <a:t>68</a:t>
            </a:fld>
            <a:endParaRPr lang="en-US"/>
          </a:p>
        </p:txBody>
      </p:sp>
      <p:sp>
        <p:nvSpPr>
          <p:cNvPr id="675842" name="Rectangle 2"/>
          <p:cNvSpPr>
            <a:spLocks noRot="1" noChangeArrowheads="1" noTextEdit="1"/>
          </p:cNvSpPr>
          <p:nvPr>
            <p:ph type="sldImg"/>
          </p:nvPr>
        </p:nvSpPr>
        <p:spPr>
          <a:ln/>
        </p:spPr>
      </p:sp>
      <p:sp>
        <p:nvSpPr>
          <p:cNvPr id="675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918E6A-98B3-4A54-8C2E-5652163A04B3}" type="slidenum">
              <a:rPr lang="en-US"/>
              <a:pPr/>
              <a:t>69</a:t>
            </a:fld>
            <a:endParaRPr lang="en-US"/>
          </a:p>
        </p:txBody>
      </p:sp>
      <p:sp>
        <p:nvSpPr>
          <p:cNvPr id="663554" name="Rectangle 2"/>
          <p:cNvSpPr>
            <a:spLocks noRot="1" noChangeArrowheads="1" noTextEdit="1"/>
          </p:cNvSpPr>
          <p:nvPr>
            <p:ph type="sldImg"/>
          </p:nvPr>
        </p:nvSpPr>
        <p:spPr>
          <a:ln/>
        </p:spPr>
      </p:sp>
      <p:sp>
        <p:nvSpPr>
          <p:cNvPr id="663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CAB4A7-8674-43DF-ADF6-575E45936F7F}" type="slidenum">
              <a:rPr lang="en-US"/>
              <a:pPr/>
              <a:t>70</a:t>
            </a:fld>
            <a:endParaRPr lang="en-US"/>
          </a:p>
        </p:txBody>
      </p:sp>
      <p:sp>
        <p:nvSpPr>
          <p:cNvPr id="664578" name="Rectangle 2"/>
          <p:cNvSpPr>
            <a:spLocks noRot="1" noChangeArrowheads="1" noTextEdit="1"/>
          </p:cNvSpPr>
          <p:nvPr>
            <p:ph type="sldImg"/>
          </p:nvPr>
        </p:nvSpPr>
        <p:spPr>
          <a:ln/>
        </p:spPr>
      </p:sp>
      <p:sp>
        <p:nvSpPr>
          <p:cNvPr id="664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5C2768-345D-4AD7-8BCF-DAAE13BC5C8B}" type="slidenum">
              <a:rPr lang="en-US"/>
              <a:pPr/>
              <a:t>71</a:t>
            </a:fld>
            <a:endParaRPr lang="en-US"/>
          </a:p>
        </p:txBody>
      </p:sp>
      <p:sp>
        <p:nvSpPr>
          <p:cNvPr id="668674" name="Rectangle 2"/>
          <p:cNvSpPr>
            <a:spLocks noRot="1" noChangeArrowheads="1" noTextEdit="1"/>
          </p:cNvSpPr>
          <p:nvPr>
            <p:ph type="sldImg"/>
          </p:nvPr>
        </p:nvSpPr>
        <p:spPr>
          <a:ln/>
        </p:spPr>
      </p:sp>
      <p:sp>
        <p:nvSpPr>
          <p:cNvPr id="668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2A8C4C-764D-427A-8F86-96C8F4EFA4DD}" type="slidenum">
              <a:rPr lang="en-US"/>
              <a:pPr/>
              <a:t>72</a:t>
            </a:fld>
            <a:endParaRPr lang="en-US"/>
          </a:p>
        </p:txBody>
      </p:sp>
      <p:sp>
        <p:nvSpPr>
          <p:cNvPr id="669698" name="Rectangle 2"/>
          <p:cNvSpPr>
            <a:spLocks noRot="1" noChangeArrowheads="1" noTextEdit="1"/>
          </p:cNvSpPr>
          <p:nvPr>
            <p:ph type="sldImg"/>
          </p:nvPr>
        </p:nvSpPr>
        <p:spPr>
          <a:ln/>
        </p:spPr>
      </p:sp>
      <p:sp>
        <p:nvSpPr>
          <p:cNvPr id="66969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20201" name="Picture 9" descr="art_hires_leopardfront"/>
          <p:cNvPicPr>
            <a:picLocks noChangeAspect="1" noChangeArrowheads="1"/>
          </p:cNvPicPr>
          <p:nvPr userDrawn="1"/>
        </p:nvPicPr>
        <p:blipFill>
          <a:blip r:embed="rId2" cstate="print"/>
          <a:srcRect t="40196" b="4932"/>
          <a:stretch>
            <a:fillRect/>
          </a:stretch>
        </p:blipFill>
        <p:spPr bwMode="auto">
          <a:xfrm>
            <a:off x="3175" y="0"/>
            <a:ext cx="9140825" cy="6553200"/>
          </a:xfrm>
          <a:prstGeom prst="rect">
            <a:avLst/>
          </a:prstGeom>
          <a:noFill/>
        </p:spPr>
      </p:pic>
      <p:sp>
        <p:nvSpPr>
          <p:cNvPr id="520202" name="Rectangle 10"/>
          <p:cNvSpPr>
            <a:spLocks noChangeArrowheads="1"/>
          </p:cNvSpPr>
          <p:nvPr userDrawn="1"/>
        </p:nvSpPr>
        <p:spPr bwMode="auto">
          <a:xfrm>
            <a:off x="0" y="0"/>
            <a:ext cx="9140825" cy="6856413"/>
          </a:xfrm>
          <a:prstGeom prst="rect">
            <a:avLst/>
          </a:prstGeom>
          <a:solidFill>
            <a:schemeClr val="bg1">
              <a:alpha val="64999"/>
            </a:schemeClr>
          </a:solidFill>
          <a:ln w="9525">
            <a:noFill/>
            <a:miter lim="800000"/>
            <a:headEnd/>
            <a:tailEnd/>
          </a:ln>
        </p:spPr>
        <p:txBody>
          <a:bodyPr wrap="none" anchor="ctr"/>
          <a:lstStyle/>
          <a:p>
            <a:endParaRPr lang="en-US"/>
          </a:p>
        </p:txBody>
      </p:sp>
      <p:sp>
        <p:nvSpPr>
          <p:cNvPr id="520203" name="Rectangle 11"/>
          <p:cNvSpPr>
            <a:spLocks noChangeArrowheads="1"/>
          </p:cNvSpPr>
          <p:nvPr userDrawn="1"/>
        </p:nvSpPr>
        <p:spPr bwMode="auto">
          <a:xfrm>
            <a:off x="0" y="190500"/>
            <a:ext cx="3271838" cy="1096963"/>
          </a:xfrm>
          <a:prstGeom prst="rect">
            <a:avLst/>
          </a:prstGeom>
          <a:solidFill>
            <a:srgbClr val="F99D28"/>
          </a:solidFill>
          <a:ln w="9525">
            <a:noFill/>
            <a:miter lim="800000"/>
            <a:headEnd/>
            <a:tailEnd/>
          </a:ln>
        </p:spPr>
        <p:txBody>
          <a:bodyPr wrap="none" anchor="ctr"/>
          <a:lstStyle/>
          <a:p>
            <a:endParaRPr lang="en-US"/>
          </a:p>
        </p:txBody>
      </p:sp>
      <p:sp>
        <p:nvSpPr>
          <p:cNvPr id="520204" name="Rectangle 12"/>
          <p:cNvSpPr>
            <a:spLocks noChangeArrowheads="1"/>
          </p:cNvSpPr>
          <p:nvPr userDrawn="1"/>
        </p:nvSpPr>
        <p:spPr bwMode="auto">
          <a:xfrm>
            <a:off x="3271838" y="190500"/>
            <a:ext cx="5868987" cy="1096963"/>
          </a:xfrm>
          <a:prstGeom prst="rect">
            <a:avLst/>
          </a:prstGeom>
          <a:solidFill>
            <a:srgbClr val="64888C"/>
          </a:solidFill>
          <a:ln w="9525">
            <a:noFill/>
            <a:miter lim="800000"/>
            <a:headEnd/>
            <a:tailEnd/>
          </a:ln>
        </p:spPr>
        <p:txBody>
          <a:bodyPr wrap="none" anchor="ctr"/>
          <a:lstStyle/>
          <a:p>
            <a:endParaRPr lang="en-US"/>
          </a:p>
        </p:txBody>
      </p:sp>
      <p:sp>
        <p:nvSpPr>
          <p:cNvPr id="520205" name="Rectangle 13"/>
          <p:cNvSpPr>
            <a:spLocks noChangeArrowheads="1"/>
          </p:cNvSpPr>
          <p:nvPr userDrawn="1"/>
        </p:nvSpPr>
        <p:spPr bwMode="auto">
          <a:xfrm>
            <a:off x="0" y="6126163"/>
            <a:ext cx="9144000" cy="731837"/>
          </a:xfrm>
          <a:prstGeom prst="rect">
            <a:avLst/>
          </a:prstGeom>
          <a:solidFill>
            <a:srgbClr val="F4E06C"/>
          </a:solidFill>
          <a:ln w="9525">
            <a:noFill/>
            <a:miter lim="800000"/>
            <a:headEnd/>
            <a:tailEnd/>
          </a:ln>
        </p:spPr>
        <p:txBody>
          <a:bodyPr wrap="none" anchor="ctr"/>
          <a:lstStyle/>
          <a:p>
            <a:endParaRPr lang="en-US"/>
          </a:p>
        </p:txBody>
      </p:sp>
      <p:sp>
        <p:nvSpPr>
          <p:cNvPr id="520206" name="Text Box 14"/>
          <p:cNvSpPr txBox="1">
            <a:spLocks noChangeArrowheads="1"/>
          </p:cNvSpPr>
          <p:nvPr userDrawn="1"/>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
        <p:nvSpPr>
          <p:cNvPr id="520207" name="Rectangle 15"/>
          <p:cNvSpPr>
            <a:spLocks noChangeArrowheads="1"/>
          </p:cNvSpPr>
          <p:nvPr userDrawn="1"/>
        </p:nvSpPr>
        <p:spPr bwMode="auto">
          <a:xfrm>
            <a:off x="0" y="0"/>
            <a:ext cx="9140825" cy="155575"/>
          </a:xfrm>
          <a:prstGeom prst="rect">
            <a:avLst/>
          </a:prstGeom>
          <a:solidFill>
            <a:srgbClr val="84A05E"/>
          </a:solidFill>
          <a:ln w="9525">
            <a:noFill/>
            <a:miter lim="800000"/>
            <a:headEnd/>
            <a:tailEnd/>
          </a:ln>
        </p:spPr>
        <p:txBody>
          <a:bodyPr wrap="none" anchor="ctr"/>
          <a:lstStyle/>
          <a:p>
            <a:endParaRPr lang="en-US"/>
          </a:p>
        </p:txBody>
      </p:sp>
      <p:sp>
        <p:nvSpPr>
          <p:cNvPr id="520208" name="Rectangle 16"/>
          <p:cNvSpPr>
            <a:spLocks noGrp="1" noChangeArrowheads="1"/>
          </p:cNvSpPr>
          <p:nvPr>
            <p:ph type="subTitle" idx="1"/>
          </p:nvPr>
        </p:nvSpPr>
        <p:spPr>
          <a:xfrm>
            <a:off x="3400425" y="190500"/>
            <a:ext cx="5667375" cy="1096963"/>
          </a:xfrm>
        </p:spPr>
        <p:txBody>
          <a:bodyPr rIns="0" anchor="ctr"/>
          <a:lstStyle>
            <a:lvl1pPr marL="0" indent="0">
              <a:buFont typeface="Wingdings" pitchFamily="2" charset="2"/>
              <a:buNone/>
              <a:defRPr sz="5100">
                <a:solidFill>
                  <a:srgbClr val="0060AF"/>
                </a:solidFill>
                <a:latin typeface="Times New Roman" pitchFamily="18" charset="0"/>
              </a:defRPr>
            </a:lvl1pPr>
          </a:lstStyle>
          <a:p>
            <a:r>
              <a:rPr lang="en-US"/>
              <a:t>Click to edit Master subtitle style</a:t>
            </a:r>
          </a:p>
        </p:txBody>
      </p:sp>
      <p:sp>
        <p:nvSpPr>
          <p:cNvPr id="520209" name="Rectangle 17"/>
          <p:cNvSpPr>
            <a:spLocks noGrp="1" noChangeArrowheads="1"/>
          </p:cNvSpPr>
          <p:nvPr>
            <p:ph type="ctrTitle" sz="quarter"/>
          </p:nvPr>
        </p:nvSpPr>
        <p:spPr>
          <a:xfrm>
            <a:off x="182563" y="190500"/>
            <a:ext cx="3089275" cy="1096963"/>
          </a:xfrm>
        </p:spPr>
        <p:txBody>
          <a:bodyPr anchor="ctr"/>
          <a:lstStyle>
            <a:lvl1pPr marL="0" indent="0">
              <a:defRPr sz="5000">
                <a:solidFill>
                  <a:schemeClr val="bg1"/>
                </a:solidFill>
                <a:latin typeface="Arial" charset="0"/>
              </a:defRPr>
            </a:lvl1pPr>
          </a:lstStyle>
          <a:p>
            <a:r>
              <a:rPr lang="en-US"/>
              <a:t>Click to edit Master title style</a:t>
            </a:r>
          </a:p>
        </p:txBody>
      </p:sp>
      <p:sp>
        <p:nvSpPr>
          <p:cNvPr id="520210" name="Text Box 18"/>
          <p:cNvSpPr txBox="1">
            <a:spLocks noChangeArrowheads="1"/>
          </p:cNvSpPr>
          <p:nvPr userDrawn="1"/>
        </p:nvSpPr>
        <p:spPr bwMode="auto">
          <a:xfrm>
            <a:off x="0" y="5027613"/>
            <a:ext cx="9140825" cy="1004887"/>
          </a:xfrm>
          <a:prstGeom prst="rect">
            <a:avLst/>
          </a:prstGeom>
          <a:solidFill>
            <a:srgbClr val="C2D6B2">
              <a:alpha val="59000"/>
            </a:srgbClr>
          </a:solidFill>
          <a:ln w="9525">
            <a:noFill/>
            <a:miter lim="800000"/>
            <a:headEnd/>
            <a:tailEnd/>
          </a:ln>
        </p:spPr>
        <p:txBody>
          <a:bodyPr lIns="182880" tIns="0" rIns="0" bIns="0" anchor="ctr"/>
          <a:lstStyle/>
          <a:p>
            <a:pPr algn="l"/>
            <a:r>
              <a:rPr lang="en-US" sz="1800" b="0">
                <a:latin typeface="Arial Narrow" pitchFamily="34" charset="0"/>
              </a:rPr>
              <a:t>PowerPoint Lectures for</a:t>
            </a:r>
          </a:p>
          <a:p>
            <a:pPr algn="l"/>
            <a:r>
              <a:rPr lang="en-US" sz="2200" i="1">
                <a:latin typeface="Arial Narrow" pitchFamily="34" charset="0"/>
              </a:rPr>
              <a:t>Biology: Concepts &amp; Connections, </a:t>
            </a:r>
            <a:r>
              <a:rPr lang="en-US" sz="1800" i="1">
                <a:latin typeface="Arial Narrow" pitchFamily="34" charset="0"/>
              </a:rPr>
              <a:t>Sixth Edition</a:t>
            </a:r>
          </a:p>
          <a:p>
            <a:pPr algn="l"/>
            <a:r>
              <a:rPr lang="en-US" sz="1800" i="1">
                <a:latin typeface="Arial Narrow" pitchFamily="34" charset="0"/>
              </a:rPr>
              <a:t>Campbell, Reece, Taylor, Simon, and Dickey</a:t>
            </a:r>
            <a:endParaRPr lang="en-US" b="0"/>
          </a:p>
        </p:txBody>
      </p:sp>
      <p:sp>
        <p:nvSpPr>
          <p:cNvPr id="520211" name="Rectangle 19"/>
          <p:cNvSpPr>
            <a:spLocks noChangeArrowheads="1"/>
          </p:cNvSpPr>
          <p:nvPr userDrawn="1"/>
        </p:nvSpPr>
        <p:spPr bwMode="auto">
          <a:xfrm>
            <a:off x="0" y="6122988"/>
            <a:ext cx="9144000" cy="109537"/>
          </a:xfrm>
          <a:prstGeom prst="rect">
            <a:avLst/>
          </a:prstGeom>
          <a:solidFill>
            <a:srgbClr val="F4CA2F"/>
          </a:solidFill>
          <a:ln w="9525">
            <a:no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82563" y="1279525"/>
            <a:ext cx="4311650" cy="5073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279525"/>
            <a:ext cx="4311650" cy="5073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4338" y="182563"/>
            <a:ext cx="2193925" cy="61706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82563" y="182563"/>
            <a:ext cx="6429375" cy="61706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9175" name="Rectangle 7"/>
          <p:cNvSpPr>
            <a:spLocks noGrp="1" noChangeArrowheads="1"/>
          </p:cNvSpPr>
          <p:nvPr>
            <p:ph type="title"/>
          </p:nvPr>
        </p:nvSpPr>
        <p:spPr bwMode="auto">
          <a:xfrm>
            <a:off x="182563" y="182563"/>
            <a:ext cx="8775700" cy="8223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519176" name="Rectangle 8"/>
          <p:cNvSpPr>
            <a:spLocks noGrp="1" noChangeArrowheads="1"/>
          </p:cNvSpPr>
          <p:nvPr>
            <p:ph type="body" idx="1"/>
          </p:nvPr>
        </p:nvSpPr>
        <p:spPr bwMode="auto">
          <a:xfrm>
            <a:off x="182563" y="1279525"/>
            <a:ext cx="8775700" cy="5073650"/>
          </a:xfrm>
          <a:prstGeom prst="rect">
            <a:avLst/>
          </a:prstGeom>
          <a:noFill/>
          <a:ln w="9525">
            <a:noFill/>
            <a:miter lim="800000"/>
            <a:headEnd/>
            <a:tailEnd/>
          </a:ln>
        </p:spPr>
        <p:txBody>
          <a:bodyPr vert="horz" wrap="square" lIns="0" tIns="0" rIns="13716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iming>
    <p:tnLst>
      <p:par>
        <p:cTn id="1" dur="indefinite" restart="never" nodeType="tmRoot"/>
      </p:par>
    </p:tnLst>
  </p:timing>
  <p:txStyles>
    <p:titleStyle>
      <a:lvl1pPr marL="450850" indent="-450850" algn="l" rtl="0" fontAlgn="base">
        <a:lnSpc>
          <a:spcPct val="90000"/>
        </a:lnSpc>
        <a:spcBef>
          <a:spcPct val="0"/>
        </a:spcBef>
        <a:spcAft>
          <a:spcPct val="0"/>
        </a:spcAft>
        <a:defRPr sz="3000" b="1">
          <a:solidFill>
            <a:schemeClr val="tx2"/>
          </a:solidFill>
          <a:latin typeface="+mj-lt"/>
          <a:ea typeface="+mj-ea"/>
          <a:cs typeface="+mj-cs"/>
        </a:defRPr>
      </a:lvl1pPr>
      <a:lvl2pPr marL="450850" indent="-450850" algn="l" rtl="0" fontAlgn="base">
        <a:lnSpc>
          <a:spcPct val="90000"/>
        </a:lnSpc>
        <a:spcBef>
          <a:spcPct val="0"/>
        </a:spcBef>
        <a:spcAft>
          <a:spcPct val="0"/>
        </a:spcAft>
        <a:defRPr sz="3000" b="1">
          <a:solidFill>
            <a:schemeClr val="tx2"/>
          </a:solidFill>
          <a:latin typeface="Times New Roman" pitchFamily="18" charset="0"/>
          <a:cs typeface="Arial" charset="0"/>
        </a:defRPr>
      </a:lvl2pPr>
      <a:lvl3pPr marL="450850" indent="-450850" algn="l" rtl="0" fontAlgn="base">
        <a:lnSpc>
          <a:spcPct val="90000"/>
        </a:lnSpc>
        <a:spcBef>
          <a:spcPct val="0"/>
        </a:spcBef>
        <a:spcAft>
          <a:spcPct val="0"/>
        </a:spcAft>
        <a:defRPr sz="3000" b="1">
          <a:solidFill>
            <a:schemeClr val="tx2"/>
          </a:solidFill>
          <a:latin typeface="Times New Roman" pitchFamily="18" charset="0"/>
          <a:cs typeface="Arial" charset="0"/>
        </a:defRPr>
      </a:lvl3pPr>
      <a:lvl4pPr marL="450850" indent="-450850" algn="l" rtl="0" fontAlgn="base">
        <a:lnSpc>
          <a:spcPct val="90000"/>
        </a:lnSpc>
        <a:spcBef>
          <a:spcPct val="0"/>
        </a:spcBef>
        <a:spcAft>
          <a:spcPct val="0"/>
        </a:spcAft>
        <a:defRPr sz="3000" b="1">
          <a:solidFill>
            <a:schemeClr val="tx2"/>
          </a:solidFill>
          <a:latin typeface="Times New Roman" pitchFamily="18" charset="0"/>
          <a:cs typeface="Arial" charset="0"/>
        </a:defRPr>
      </a:lvl4pPr>
      <a:lvl5pPr marL="450850" indent="-450850" algn="l" rtl="0" fontAlgn="base">
        <a:lnSpc>
          <a:spcPct val="90000"/>
        </a:lnSpc>
        <a:spcBef>
          <a:spcPct val="0"/>
        </a:spcBef>
        <a:spcAft>
          <a:spcPct val="0"/>
        </a:spcAft>
        <a:defRPr sz="3000" b="1">
          <a:solidFill>
            <a:schemeClr val="tx2"/>
          </a:solidFill>
          <a:latin typeface="Times New Roman" pitchFamily="18" charset="0"/>
          <a:cs typeface="Arial" charset="0"/>
        </a:defRPr>
      </a:lvl5pPr>
      <a:lvl6pPr marL="908050" indent="-450850" algn="l" rtl="0" fontAlgn="base">
        <a:lnSpc>
          <a:spcPct val="90000"/>
        </a:lnSpc>
        <a:spcBef>
          <a:spcPct val="0"/>
        </a:spcBef>
        <a:spcAft>
          <a:spcPct val="0"/>
        </a:spcAft>
        <a:defRPr sz="3000" b="1">
          <a:solidFill>
            <a:schemeClr val="tx2"/>
          </a:solidFill>
          <a:latin typeface="Times New Roman" pitchFamily="18" charset="0"/>
          <a:cs typeface="Arial" charset="0"/>
        </a:defRPr>
      </a:lvl6pPr>
      <a:lvl7pPr marL="1365250" indent="-450850" algn="l" rtl="0" fontAlgn="base">
        <a:lnSpc>
          <a:spcPct val="90000"/>
        </a:lnSpc>
        <a:spcBef>
          <a:spcPct val="0"/>
        </a:spcBef>
        <a:spcAft>
          <a:spcPct val="0"/>
        </a:spcAft>
        <a:defRPr sz="3000" b="1">
          <a:solidFill>
            <a:schemeClr val="tx2"/>
          </a:solidFill>
          <a:latin typeface="Times New Roman" pitchFamily="18" charset="0"/>
          <a:cs typeface="Arial" charset="0"/>
        </a:defRPr>
      </a:lvl7pPr>
      <a:lvl8pPr marL="1822450" indent="-450850" algn="l" rtl="0" fontAlgn="base">
        <a:lnSpc>
          <a:spcPct val="90000"/>
        </a:lnSpc>
        <a:spcBef>
          <a:spcPct val="0"/>
        </a:spcBef>
        <a:spcAft>
          <a:spcPct val="0"/>
        </a:spcAft>
        <a:defRPr sz="3000" b="1">
          <a:solidFill>
            <a:schemeClr val="tx2"/>
          </a:solidFill>
          <a:latin typeface="Times New Roman" pitchFamily="18" charset="0"/>
          <a:cs typeface="Arial" charset="0"/>
        </a:defRPr>
      </a:lvl8pPr>
      <a:lvl9pPr marL="2279650" indent="-450850" algn="l" rtl="0" fontAlgn="base">
        <a:lnSpc>
          <a:spcPct val="90000"/>
        </a:lnSpc>
        <a:spcBef>
          <a:spcPct val="0"/>
        </a:spcBef>
        <a:spcAft>
          <a:spcPct val="0"/>
        </a:spcAft>
        <a:defRPr sz="3000" b="1">
          <a:solidFill>
            <a:schemeClr val="tx2"/>
          </a:solidFill>
          <a:latin typeface="Times New Roman" pitchFamily="18" charset="0"/>
          <a:cs typeface="Arial" charset="0"/>
        </a:defRPr>
      </a:lvl9pPr>
    </p:titleStyle>
    <p:bodyStyle>
      <a:lvl1pPr marL="396875" indent="-396875" algn="l" rtl="0" fontAlgn="base">
        <a:spcBef>
          <a:spcPct val="45000"/>
        </a:spcBef>
        <a:spcAft>
          <a:spcPct val="20000"/>
        </a:spcAft>
        <a:buClr>
          <a:schemeClr val="tx2"/>
        </a:buClr>
        <a:buFont typeface="Wingdings" pitchFamily="2" charset="2"/>
        <a:buChar char="§"/>
        <a:defRPr sz="2800">
          <a:solidFill>
            <a:schemeClr val="tx1"/>
          </a:solidFill>
          <a:latin typeface="+mn-lt"/>
          <a:ea typeface="+mn-ea"/>
          <a:cs typeface="+mn-cs"/>
        </a:defRPr>
      </a:lvl1pPr>
      <a:lvl2pPr marL="852488" indent="-341313" algn="l" rtl="0" fontAlgn="base">
        <a:spcBef>
          <a:spcPct val="45000"/>
        </a:spcBef>
        <a:spcAft>
          <a:spcPct val="20000"/>
        </a:spcAft>
        <a:buClr>
          <a:schemeClr val="tx2"/>
        </a:buClr>
        <a:buFont typeface="Wingdings" pitchFamily="2" charset="2"/>
        <a:buChar char="§"/>
        <a:defRPr sz="2400">
          <a:solidFill>
            <a:schemeClr val="tx1"/>
          </a:solidFill>
          <a:latin typeface="+mn-lt"/>
          <a:cs typeface="+mn-cs"/>
        </a:defRPr>
      </a:lvl2pPr>
      <a:lvl3pPr marL="1485900" indent="-339725" algn="l" rtl="0" fontAlgn="base">
        <a:spcBef>
          <a:spcPct val="45000"/>
        </a:spcBef>
        <a:spcAft>
          <a:spcPct val="20000"/>
        </a:spcAft>
        <a:buClr>
          <a:schemeClr val="tx2"/>
        </a:buClr>
        <a:buFont typeface="Wingdings" pitchFamily="2" charset="2"/>
        <a:buChar char="§"/>
        <a:defRPr sz="2000">
          <a:solidFill>
            <a:schemeClr val="tx1"/>
          </a:solidFill>
          <a:latin typeface="+mn-lt"/>
          <a:cs typeface="+mn-cs"/>
        </a:defRPr>
      </a:lvl3pPr>
      <a:lvl4pPr marL="2176463" indent="-347663" algn="l" rtl="0" fontAlgn="base">
        <a:spcBef>
          <a:spcPct val="45000"/>
        </a:spcBef>
        <a:spcAft>
          <a:spcPct val="20000"/>
        </a:spcAft>
        <a:buClr>
          <a:schemeClr val="tx2"/>
        </a:buClr>
        <a:buFont typeface="Wingdings" pitchFamily="2" charset="2"/>
        <a:buChar char="§"/>
        <a:defRPr sz="2000">
          <a:solidFill>
            <a:schemeClr val="tx1"/>
          </a:solidFill>
          <a:latin typeface="+mn-lt"/>
          <a:cs typeface="+mn-cs"/>
        </a:defRPr>
      </a:lvl4pPr>
      <a:lvl5pPr marL="2859088" indent="-347663" algn="l" rtl="0" fontAlgn="base">
        <a:spcBef>
          <a:spcPct val="45000"/>
        </a:spcBef>
        <a:spcAft>
          <a:spcPct val="20000"/>
        </a:spcAft>
        <a:buClr>
          <a:schemeClr val="tx2"/>
        </a:buClr>
        <a:buFont typeface="Wingdings" pitchFamily="2" charset="2"/>
        <a:buChar char="§"/>
        <a:defRPr sz="2000">
          <a:solidFill>
            <a:schemeClr val="tx1"/>
          </a:solidFill>
          <a:latin typeface="+mn-lt"/>
          <a:cs typeface="+mn-cs"/>
        </a:defRPr>
      </a:lvl5pPr>
      <a:lvl6pPr marL="3316288" indent="-347663" algn="l" rtl="0" fontAlgn="base">
        <a:spcBef>
          <a:spcPct val="45000"/>
        </a:spcBef>
        <a:spcAft>
          <a:spcPct val="20000"/>
        </a:spcAft>
        <a:buClr>
          <a:schemeClr val="tx2"/>
        </a:buClr>
        <a:buFont typeface="Wingdings" pitchFamily="2" charset="2"/>
        <a:buChar char="§"/>
        <a:defRPr sz="2000">
          <a:solidFill>
            <a:schemeClr val="tx1"/>
          </a:solidFill>
          <a:latin typeface="+mn-lt"/>
          <a:cs typeface="+mn-cs"/>
        </a:defRPr>
      </a:lvl6pPr>
      <a:lvl7pPr marL="3773488" indent="-347663" algn="l" rtl="0" fontAlgn="base">
        <a:spcBef>
          <a:spcPct val="45000"/>
        </a:spcBef>
        <a:spcAft>
          <a:spcPct val="20000"/>
        </a:spcAft>
        <a:buClr>
          <a:schemeClr val="tx2"/>
        </a:buClr>
        <a:buFont typeface="Wingdings" pitchFamily="2" charset="2"/>
        <a:buChar char="§"/>
        <a:defRPr sz="2000">
          <a:solidFill>
            <a:schemeClr val="tx1"/>
          </a:solidFill>
          <a:latin typeface="+mn-lt"/>
          <a:cs typeface="+mn-cs"/>
        </a:defRPr>
      </a:lvl7pPr>
      <a:lvl8pPr marL="4230688" indent="-347663" algn="l" rtl="0" fontAlgn="base">
        <a:spcBef>
          <a:spcPct val="45000"/>
        </a:spcBef>
        <a:spcAft>
          <a:spcPct val="20000"/>
        </a:spcAft>
        <a:buClr>
          <a:schemeClr val="tx2"/>
        </a:buClr>
        <a:buFont typeface="Wingdings" pitchFamily="2" charset="2"/>
        <a:buChar char="§"/>
        <a:defRPr sz="2000">
          <a:solidFill>
            <a:schemeClr val="tx1"/>
          </a:solidFill>
          <a:latin typeface="+mn-lt"/>
          <a:cs typeface="+mn-cs"/>
        </a:defRPr>
      </a:lvl8pPr>
      <a:lvl9pPr marL="4687888" indent="-347663" algn="l" rtl="0" fontAlgn="base">
        <a:spcBef>
          <a:spcPct val="45000"/>
        </a:spcBef>
        <a:spcAft>
          <a:spcPct val="20000"/>
        </a:spcAft>
        <a:buClr>
          <a:schemeClr val="tx2"/>
        </a:buClr>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hyperlink" Target="06_13FermentationOverview_A.html"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2"/>
          <p:cNvSpPr>
            <a:spLocks noGrp="1" noChangeArrowheads="1"/>
          </p:cNvSpPr>
          <p:nvPr>
            <p:ph type="ctrTitle"/>
          </p:nvPr>
        </p:nvSpPr>
        <p:spPr>
          <a:xfrm>
            <a:off x="206375" y="157163"/>
            <a:ext cx="8709025" cy="1143000"/>
          </a:xfrm>
        </p:spPr>
        <p:txBody>
          <a:bodyPr/>
          <a:lstStyle/>
          <a:p>
            <a:r>
              <a:rPr lang="en-US" sz="4400">
                <a:solidFill>
                  <a:schemeClr val="tx1"/>
                </a:solidFill>
                <a:effectLst>
                  <a:outerShdw blurRad="38100" dist="38100" dir="2700000" algn="tl">
                    <a:srgbClr val="C0C0C0"/>
                  </a:outerShdw>
                </a:effectLst>
              </a:rPr>
              <a:t>Chapter 6</a:t>
            </a:r>
            <a:endParaRPr lang="en-US"/>
          </a:p>
        </p:txBody>
      </p:sp>
      <p:sp>
        <p:nvSpPr>
          <p:cNvPr id="456707" name="Rectangle 3"/>
          <p:cNvSpPr>
            <a:spLocks noGrp="1" noChangeArrowheads="1"/>
          </p:cNvSpPr>
          <p:nvPr>
            <p:ph type="subTitle" idx="1"/>
          </p:nvPr>
        </p:nvSpPr>
        <p:spPr>
          <a:xfrm>
            <a:off x="3397250" y="434975"/>
            <a:ext cx="5746750" cy="804863"/>
          </a:xfrm>
        </p:spPr>
        <p:txBody>
          <a:bodyPr/>
          <a:lstStyle/>
          <a:p>
            <a:r>
              <a:rPr lang="en-US" sz="2800" b="1">
                <a:solidFill>
                  <a:schemeClr val="bg1"/>
                </a:solidFill>
              </a:rPr>
              <a:t>How Cells Harvest Chemical Energy</a:t>
            </a:r>
          </a:p>
        </p:txBody>
      </p:sp>
      <p:sp>
        <p:nvSpPr>
          <p:cNvPr id="45670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a:latin typeface="Tahoma" pitchFamily="34" charset="0"/>
              </a:rPr>
              <a:t>0</a:t>
            </a:r>
          </a:p>
        </p:txBody>
      </p:sp>
      <p:sp>
        <p:nvSpPr>
          <p:cNvPr id="456709" name="Text Box 5"/>
          <p:cNvSpPr txBox="1">
            <a:spLocks noChangeArrowheads="1"/>
          </p:cNvSpPr>
          <p:nvPr/>
        </p:nvSpPr>
        <p:spPr bwMode="auto">
          <a:xfrm>
            <a:off x="182563" y="6242050"/>
            <a:ext cx="8775700" cy="228600"/>
          </a:xfrm>
          <a:prstGeom prst="rect">
            <a:avLst/>
          </a:prstGeom>
          <a:noFill/>
          <a:ln w="9525">
            <a:noFill/>
            <a:miter lim="800000"/>
            <a:headEnd/>
            <a:tailEnd/>
          </a:ln>
        </p:spPr>
        <p:txBody>
          <a:bodyPr lIns="0" tIns="0" rIns="0" bIns="0"/>
          <a:lstStyle/>
          <a:p>
            <a:r>
              <a:rPr lang="en-US" sz="2000">
                <a:solidFill>
                  <a:srgbClr val="10648C"/>
                </a:solidFill>
                <a:latin typeface="Times New Roman" pitchFamily="18" charset="0"/>
              </a:rPr>
              <a:t>Lecture by Richard L. Myers</a:t>
            </a: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a:xfrm>
            <a:off x="182563" y="177800"/>
            <a:ext cx="8534400" cy="914400"/>
          </a:xfrm>
        </p:spPr>
        <p:txBody>
          <a:bodyPr/>
          <a:lstStyle/>
          <a:p>
            <a:r>
              <a:rPr lang="en-US" sz="3200"/>
              <a:t>Introduction: </a:t>
            </a:r>
            <a:r>
              <a:rPr lang="en-US" sz="3200" i="1"/>
              <a:t>How Is a Marathoner Different     from a Sprinter?</a:t>
            </a:r>
          </a:p>
        </p:txBody>
      </p:sp>
      <p:sp>
        <p:nvSpPr>
          <p:cNvPr id="521219" name="Rectangle 3"/>
          <p:cNvSpPr>
            <a:spLocks noGrp="1" noChangeArrowheads="1"/>
          </p:cNvSpPr>
          <p:nvPr>
            <p:ph type="body" idx="1"/>
          </p:nvPr>
        </p:nvSpPr>
        <p:spPr>
          <a:xfrm>
            <a:off x="168275" y="1298575"/>
            <a:ext cx="8534400" cy="3810000"/>
          </a:xfrm>
        </p:spPr>
        <p:txBody>
          <a:bodyPr/>
          <a:lstStyle/>
          <a:p>
            <a:r>
              <a:rPr lang="en-US"/>
              <a:t>Individuals inherit various percentages of the two main types of muscle fibers, slow and fast</a:t>
            </a:r>
          </a:p>
          <a:p>
            <a:pPr lvl="1">
              <a:buFontTx/>
              <a:buChar char="–"/>
            </a:pPr>
            <a:r>
              <a:rPr lang="en-US"/>
              <a:t>The difference between the two is the process each uses to make ATP</a:t>
            </a:r>
          </a:p>
          <a:p>
            <a:pPr lvl="1">
              <a:buFontTx/>
              <a:buChar char="–"/>
            </a:pPr>
            <a:r>
              <a:rPr lang="en-US"/>
              <a:t>Slow fibers make it aerobically using oxygen</a:t>
            </a:r>
          </a:p>
          <a:p>
            <a:pPr lvl="1">
              <a:buFontTx/>
              <a:buChar char="–"/>
            </a:pPr>
            <a:r>
              <a:rPr lang="en-US"/>
              <a:t>Fast fibers work anaerobically without oxygen</a:t>
            </a:r>
          </a:p>
          <a:p>
            <a:pPr lvl="1"/>
            <a:endParaRPr lang="en-US"/>
          </a:p>
        </p:txBody>
      </p:sp>
      <p:sp>
        <p:nvSpPr>
          <p:cNvPr id="521220"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52122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2122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5304" name="Picture 8" descr="06_00aMarathon-L"/>
          <p:cNvPicPr>
            <a:picLocks noChangeAspect="1" noChangeArrowheads="1"/>
          </p:cNvPicPr>
          <p:nvPr/>
        </p:nvPicPr>
        <p:blipFill>
          <a:blip r:embed="rId3" cstate="print"/>
          <a:srcRect/>
          <a:stretch>
            <a:fillRect/>
          </a:stretch>
        </p:blipFill>
        <p:spPr bwMode="auto">
          <a:xfrm>
            <a:off x="408357" y="273050"/>
            <a:ext cx="4371975" cy="6584950"/>
          </a:xfrm>
          <a:prstGeom prst="rect">
            <a:avLst/>
          </a:prstGeom>
          <a:noFill/>
        </p:spPr>
      </p:pic>
      <p:pic>
        <p:nvPicPr>
          <p:cNvPr id="3" name="Picture 2" descr="06_00cSprinter-L"/>
          <p:cNvPicPr>
            <a:picLocks noChangeAspect="1" noChangeArrowheads="1"/>
          </p:cNvPicPr>
          <p:nvPr/>
        </p:nvPicPr>
        <p:blipFill>
          <a:blip r:embed="rId4" cstate="print"/>
          <a:srcRect/>
          <a:stretch>
            <a:fillRect/>
          </a:stretch>
        </p:blipFill>
        <p:spPr bwMode="auto">
          <a:xfrm>
            <a:off x="5370455" y="273050"/>
            <a:ext cx="3358211" cy="6340401"/>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7346" name="Picture 2" descr="06_00bSprinters-L"/>
          <p:cNvPicPr>
            <a:picLocks noChangeAspect="1" noChangeArrowheads="1"/>
          </p:cNvPicPr>
          <p:nvPr/>
        </p:nvPicPr>
        <p:blipFill>
          <a:blip r:embed="rId3" cstate="print"/>
          <a:srcRect/>
          <a:stretch>
            <a:fillRect/>
          </a:stretch>
        </p:blipFill>
        <p:spPr bwMode="auto">
          <a:xfrm>
            <a:off x="293688" y="835025"/>
            <a:ext cx="8555037" cy="518795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2" name="Rectangle 2"/>
          <p:cNvSpPr>
            <a:spLocks noGrp="1" noChangeArrowheads="1"/>
          </p:cNvSpPr>
          <p:nvPr>
            <p:ph type="title"/>
          </p:nvPr>
        </p:nvSpPr>
        <p:spPr>
          <a:xfrm>
            <a:off x="182563" y="173038"/>
            <a:ext cx="8534400" cy="914400"/>
          </a:xfrm>
        </p:spPr>
        <p:txBody>
          <a:bodyPr/>
          <a:lstStyle/>
          <a:p>
            <a:r>
              <a:rPr lang="en-US" sz="3200"/>
              <a:t>Introduction: </a:t>
            </a:r>
            <a:r>
              <a:rPr lang="en-US" sz="3200" i="1"/>
              <a:t>How Is a Marathoner Different from a Sprinter?</a:t>
            </a:r>
          </a:p>
        </p:txBody>
      </p:sp>
      <p:sp>
        <p:nvSpPr>
          <p:cNvPr id="522243" name="Rectangle 3"/>
          <p:cNvSpPr>
            <a:spLocks noGrp="1" noChangeArrowheads="1"/>
          </p:cNvSpPr>
          <p:nvPr>
            <p:ph type="body" idx="1"/>
          </p:nvPr>
        </p:nvSpPr>
        <p:spPr>
          <a:xfrm>
            <a:off x="168275" y="1298575"/>
            <a:ext cx="8534400" cy="3735388"/>
          </a:xfrm>
        </p:spPr>
        <p:txBody>
          <a:bodyPr/>
          <a:lstStyle/>
          <a:p>
            <a:r>
              <a:rPr lang="en-US"/>
              <a:t>The percentage of slow and fast muscle fibers determines the difference between track athletes</a:t>
            </a:r>
          </a:p>
          <a:p>
            <a:pPr lvl="1">
              <a:buFontTx/>
              <a:buChar char="–"/>
            </a:pPr>
            <a:r>
              <a:rPr lang="en-US"/>
              <a:t>Those with a large percentage of slow fibers make the best long-distance runners</a:t>
            </a:r>
          </a:p>
          <a:p>
            <a:pPr lvl="1">
              <a:buFontTx/>
              <a:buChar char="–"/>
            </a:pPr>
            <a:r>
              <a:rPr lang="en-US"/>
              <a:t>Those with more fast fibers are good sprinters</a:t>
            </a:r>
          </a:p>
          <a:p>
            <a:r>
              <a:rPr lang="en-US"/>
              <a:t>All of our cells harvest chemical energy (ATP) from our food</a:t>
            </a:r>
          </a:p>
        </p:txBody>
      </p:sp>
      <p:sp>
        <p:nvSpPr>
          <p:cNvPr id="522244"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522245"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22246"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5" name="Rectangle 3"/>
          <p:cNvSpPr>
            <a:spLocks noGrp="1" noChangeArrowheads="1"/>
          </p:cNvSpPr>
          <p:nvPr>
            <p:ph type="body" idx="1"/>
          </p:nvPr>
        </p:nvSpPr>
        <p:spPr>
          <a:xfrm>
            <a:off x="304800" y="1247775"/>
            <a:ext cx="8534400" cy="1565275"/>
          </a:xfrm>
        </p:spPr>
        <p:txBody>
          <a:bodyPr/>
          <a:lstStyle/>
          <a:p>
            <a:pPr algn="ctr">
              <a:buFont typeface="Wingdings" pitchFamily="2" charset="2"/>
              <a:buNone/>
            </a:pPr>
            <a:r>
              <a:rPr lang="en-US" sz="4400"/>
              <a:t>INTRODUCTION TO CELLULAR RESPIRATION</a:t>
            </a:r>
          </a:p>
        </p:txBody>
      </p:sp>
      <p:sp>
        <p:nvSpPr>
          <p:cNvPr id="525316"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525317"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25318"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8" name="Rectangle 2"/>
          <p:cNvSpPr>
            <a:spLocks noGrp="1" noChangeArrowheads="1"/>
          </p:cNvSpPr>
          <p:nvPr>
            <p:ph type="title"/>
          </p:nvPr>
        </p:nvSpPr>
        <p:spPr>
          <a:xfrm>
            <a:off x="182563" y="180975"/>
            <a:ext cx="8632825" cy="914400"/>
          </a:xfrm>
        </p:spPr>
        <p:txBody>
          <a:bodyPr/>
          <a:lstStyle/>
          <a:p>
            <a:pPr marL="574675" indent="-574675"/>
            <a:r>
              <a:rPr lang="en-US" sz="3200"/>
              <a:t>6.1 Photosynthesis and cellular respiration provide energy for life</a:t>
            </a:r>
          </a:p>
        </p:txBody>
      </p:sp>
      <p:sp>
        <p:nvSpPr>
          <p:cNvPr id="526339" name="Rectangle 3"/>
          <p:cNvSpPr>
            <a:spLocks noGrp="1" noChangeArrowheads="1"/>
          </p:cNvSpPr>
          <p:nvPr>
            <p:ph type="body" idx="1"/>
          </p:nvPr>
        </p:nvSpPr>
        <p:spPr>
          <a:xfrm>
            <a:off x="168275" y="1298575"/>
            <a:ext cx="8534400" cy="2906713"/>
          </a:xfrm>
        </p:spPr>
        <p:txBody>
          <a:bodyPr/>
          <a:lstStyle/>
          <a:p>
            <a:r>
              <a:rPr lang="en-US"/>
              <a:t>Energy is necessary for life processes</a:t>
            </a:r>
          </a:p>
          <a:p>
            <a:pPr lvl="1">
              <a:buFontTx/>
              <a:buChar char="–"/>
            </a:pPr>
            <a:r>
              <a:rPr lang="en-US"/>
              <a:t>These include growth, transport, manufacture, movement, reproduction, and others</a:t>
            </a:r>
          </a:p>
          <a:p>
            <a:pPr lvl="1">
              <a:buFontTx/>
              <a:buChar char="–"/>
            </a:pPr>
            <a:r>
              <a:rPr lang="en-US"/>
              <a:t>Energy that supports life on Earth is captured from sun rays reaching Earth through plant, algae, protist, and bacterial photosynthesis</a:t>
            </a:r>
          </a:p>
        </p:txBody>
      </p:sp>
      <p:sp>
        <p:nvSpPr>
          <p:cNvPr id="526340"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52634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2634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2"/>
          <p:cNvSpPr>
            <a:spLocks noGrp="1" noChangeArrowheads="1"/>
          </p:cNvSpPr>
          <p:nvPr>
            <p:ph type="title"/>
          </p:nvPr>
        </p:nvSpPr>
        <p:spPr>
          <a:xfrm>
            <a:off x="182563" y="180975"/>
            <a:ext cx="8534400" cy="914400"/>
          </a:xfrm>
        </p:spPr>
        <p:txBody>
          <a:bodyPr/>
          <a:lstStyle/>
          <a:p>
            <a:pPr marL="574675" indent="-574675"/>
            <a:r>
              <a:rPr lang="en-US" sz="3200"/>
              <a:t>6.1 Photosynthesis and cellular respiration provide energy for life</a:t>
            </a:r>
          </a:p>
        </p:txBody>
      </p:sp>
      <p:sp>
        <p:nvSpPr>
          <p:cNvPr id="528387" name="Rectangle 3"/>
          <p:cNvSpPr>
            <a:spLocks noGrp="1" noChangeArrowheads="1"/>
          </p:cNvSpPr>
          <p:nvPr>
            <p:ph type="body" idx="1"/>
          </p:nvPr>
        </p:nvSpPr>
        <p:spPr>
          <a:xfrm>
            <a:off x="168275" y="1298575"/>
            <a:ext cx="8534400" cy="3722688"/>
          </a:xfrm>
        </p:spPr>
        <p:txBody>
          <a:bodyPr/>
          <a:lstStyle/>
          <a:p>
            <a:r>
              <a:rPr lang="en-US"/>
              <a:t>Energy in sunlight is used in photosynthesis to make glucose from CO</a:t>
            </a:r>
            <a:r>
              <a:rPr lang="en-US" baseline="-25000"/>
              <a:t>2</a:t>
            </a:r>
            <a:r>
              <a:rPr lang="en-US"/>
              <a:t> and H</a:t>
            </a:r>
            <a:r>
              <a:rPr lang="en-US" baseline="-25000"/>
              <a:t>2</a:t>
            </a:r>
            <a:r>
              <a:rPr lang="en-US"/>
              <a:t>O with release of O</a:t>
            </a:r>
            <a:r>
              <a:rPr lang="en-US" baseline="-25000"/>
              <a:t>2</a:t>
            </a:r>
            <a:endParaRPr lang="en-US"/>
          </a:p>
          <a:p>
            <a:r>
              <a:rPr lang="en-US"/>
              <a:t>Other organisms use the O</a:t>
            </a:r>
            <a:r>
              <a:rPr lang="en-US" baseline="-25000"/>
              <a:t>2</a:t>
            </a:r>
            <a:r>
              <a:rPr lang="en-US"/>
              <a:t> and energy in sugar and release CO</a:t>
            </a:r>
            <a:r>
              <a:rPr lang="en-US" baseline="-25000"/>
              <a:t>2</a:t>
            </a:r>
            <a:r>
              <a:rPr lang="en-US"/>
              <a:t> and H</a:t>
            </a:r>
            <a:r>
              <a:rPr lang="en-US" baseline="-25000"/>
              <a:t>2</a:t>
            </a:r>
            <a:r>
              <a:rPr lang="en-US"/>
              <a:t>O</a:t>
            </a:r>
          </a:p>
          <a:p>
            <a:r>
              <a:rPr lang="en-US"/>
              <a:t>Together, these two processes are responsible for the majority of life on Earth</a:t>
            </a:r>
          </a:p>
        </p:txBody>
      </p:sp>
      <p:sp>
        <p:nvSpPr>
          <p:cNvPr id="528388"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52838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2839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0439" name="Picture 7" descr="06_01PhotosynCellResp-U"/>
          <p:cNvPicPr>
            <a:picLocks noChangeAspect="1" noChangeArrowheads="1"/>
          </p:cNvPicPr>
          <p:nvPr/>
        </p:nvPicPr>
        <p:blipFill>
          <a:blip r:embed="rId3" cstate="print"/>
          <a:srcRect/>
          <a:stretch>
            <a:fillRect/>
          </a:stretch>
        </p:blipFill>
        <p:spPr bwMode="auto">
          <a:xfrm>
            <a:off x="3154363" y="136525"/>
            <a:ext cx="2835275" cy="6584950"/>
          </a:xfrm>
          <a:prstGeom prst="rect">
            <a:avLst/>
          </a:prstGeom>
          <a:noFill/>
        </p:spPr>
      </p:pic>
      <p:sp>
        <p:nvSpPr>
          <p:cNvPr id="530440" name="Text Box 8"/>
          <p:cNvSpPr txBox="1">
            <a:spLocks noChangeArrowheads="1"/>
          </p:cNvSpPr>
          <p:nvPr/>
        </p:nvSpPr>
        <p:spPr bwMode="auto">
          <a:xfrm>
            <a:off x="3703638" y="166688"/>
            <a:ext cx="1739900" cy="268287"/>
          </a:xfrm>
          <a:prstGeom prst="rect">
            <a:avLst/>
          </a:prstGeom>
          <a:noFill/>
          <a:ln w="9525">
            <a:noFill/>
            <a:miter lim="800000"/>
            <a:headEnd/>
            <a:tailEnd/>
          </a:ln>
          <a:effectLst/>
        </p:spPr>
        <p:txBody>
          <a:bodyPr wrap="none" lIns="0" tIns="0" rIns="0" bIns="0"/>
          <a:lstStyle/>
          <a:p>
            <a:pPr algn="l">
              <a:lnSpc>
                <a:spcPct val="80000"/>
              </a:lnSpc>
            </a:pPr>
            <a:r>
              <a:rPr lang="en-US" sz="1600"/>
              <a:t>Sunlight energy</a:t>
            </a:r>
          </a:p>
        </p:txBody>
      </p:sp>
      <p:sp>
        <p:nvSpPr>
          <p:cNvPr id="530441" name="Text Box 9"/>
          <p:cNvSpPr txBox="1">
            <a:spLocks noChangeArrowheads="1"/>
          </p:cNvSpPr>
          <p:nvPr/>
        </p:nvSpPr>
        <p:spPr bwMode="auto">
          <a:xfrm>
            <a:off x="3262313" y="1109663"/>
            <a:ext cx="1739900" cy="268287"/>
          </a:xfrm>
          <a:prstGeom prst="rect">
            <a:avLst/>
          </a:prstGeom>
          <a:noFill/>
          <a:ln w="9525">
            <a:noFill/>
            <a:miter lim="800000"/>
            <a:headEnd/>
            <a:tailEnd/>
          </a:ln>
          <a:effectLst/>
        </p:spPr>
        <p:txBody>
          <a:bodyPr wrap="none" lIns="0" tIns="0" rIns="0" bIns="0"/>
          <a:lstStyle/>
          <a:p>
            <a:pPr algn="l">
              <a:lnSpc>
                <a:spcPct val="80000"/>
              </a:lnSpc>
            </a:pPr>
            <a:r>
              <a:rPr lang="en-US" sz="1400"/>
              <a:t>ECOSYSTEM</a:t>
            </a:r>
          </a:p>
        </p:txBody>
      </p:sp>
      <p:sp>
        <p:nvSpPr>
          <p:cNvPr id="530442" name="Text Box 10"/>
          <p:cNvSpPr txBox="1">
            <a:spLocks noChangeArrowheads="1"/>
          </p:cNvSpPr>
          <p:nvPr/>
        </p:nvSpPr>
        <p:spPr bwMode="auto">
          <a:xfrm>
            <a:off x="3773488" y="1979613"/>
            <a:ext cx="1514475" cy="439737"/>
          </a:xfrm>
          <a:prstGeom prst="rect">
            <a:avLst/>
          </a:prstGeom>
          <a:noFill/>
          <a:ln w="9525">
            <a:noFill/>
            <a:miter lim="800000"/>
            <a:headEnd/>
            <a:tailEnd/>
          </a:ln>
          <a:effectLst/>
        </p:spPr>
        <p:txBody>
          <a:bodyPr wrap="none" lIns="0" tIns="0" rIns="0" bIns="0"/>
          <a:lstStyle/>
          <a:p>
            <a:pPr algn="ctr">
              <a:lnSpc>
                <a:spcPct val="90000"/>
              </a:lnSpc>
            </a:pPr>
            <a:r>
              <a:rPr lang="en-US" sz="1600"/>
              <a:t>Photosynthesis</a:t>
            </a:r>
          </a:p>
          <a:p>
            <a:pPr algn="ctr">
              <a:lnSpc>
                <a:spcPct val="90000"/>
              </a:lnSpc>
            </a:pPr>
            <a:r>
              <a:rPr lang="en-US" sz="1600"/>
              <a:t>in chloroplasts</a:t>
            </a:r>
          </a:p>
        </p:txBody>
      </p:sp>
      <p:sp>
        <p:nvSpPr>
          <p:cNvPr id="530443" name="Text Box 11"/>
          <p:cNvSpPr txBox="1">
            <a:spLocks noChangeArrowheads="1"/>
          </p:cNvSpPr>
          <p:nvPr/>
        </p:nvSpPr>
        <p:spPr bwMode="auto">
          <a:xfrm>
            <a:off x="5110163" y="2627313"/>
            <a:ext cx="676275" cy="277812"/>
          </a:xfrm>
          <a:prstGeom prst="rect">
            <a:avLst/>
          </a:prstGeom>
          <a:noFill/>
          <a:ln w="9525">
            <a:noFill/>
            <a:miter lim="800000"/>
            <a:headEnd/>
            <a:tailEnd/>
          </a:ln>
          <a:effectLst/>
        </p:spPr>
        <p:txBody>
          <a:bodyPr wrap="none" lIns="0" tIns="0" rIns="0" bIns="0"/>
          <a:lstStyle/>
          <a:p>
            <a:pPr algn="ctr">
              <a:lnSpc>
                <a:spcPct val="90000"/>
              </a:lnSpc>
            </a:pPr>
            <a:r>
              <a:rPr lang="en-US" sz="1200"/>
              <a:t>Glucose</a:t>
            </a:r>
          </a:p>
        </p:txBody>
      </p:sp>
      <p:sp>
        <p:nvSpPr>
          <p:cNvPr id="530444" name="Text Box 12"/>
          <p:cNvSpPr txBox="1">
            <a:spLocks noChangeArrowheads="1"/>
          </p:cNvSpPr>
          <p:nvPr/>
        </p:nvSpPr>
        <p:spPr bwMode="auto">
          <a:xfrm>
            <a:off x="3652838" y="3497263"/>
            <a:ext cx="1701800" cy="496887"/>
          </a:xfrm>
          <a:prstGeom prst="rect">
            <a:avLst/>
          </a:prstGeom>
          <a:noFill/>
          <a:ln w="9525">
            <a:noFill/>
            <a:miter lim="800000"/>
            <a:headEnd/>
            <a:tailEnd/>
          </a:ln>
          <a:effectLst/>
        </p:spPr>
        <p:txBody>
          <a:bodyPr wrap="none" lIns="0" tIns="0" rIns="0" bIns="0"/>
          <a:lstStyle/>
          <a:p>
            <a:pPr algn="ctr"/>
            <a:r>
              <a:rPr lang="en-US" sz="1400"/>
              <a:t>Cellular respiration</a:t>
            </a:r>
          </a:p>
          <a:p>
            <a:pPr algn="ctr"/>
            <a:r>
              <a:rPr lang="en-US" sz="1400"/>
              <a:t>in mitochondria</a:t>
            </a:r>
          </a:p>
        </p:txBody>
      </p:sp>
      <p:sp>
        <p:nvSpPr>
          <p:cNvPr id="530445" name="Text Box 13"/>
          <p:cNvSpPr txBox="1">
            <a:spLocks noChangeArrowheads="1"/>
          </p:cNvSpPr>
          <p:nvPr/>
        </p:nvSpPr>
        <p:spPr bwMode="auto">
          <a:xfrm>
            <a:off x="3414713" y="3255963"/>
            <a:ext cx="339725" cy="185737"/>
          </a:xfrm>
          <a:prstGeom prst="rect">
            <a:avLst/>
          </a:prstGeom>
          <a:noFill/>
          <a:ln w="9525">
            <a:noFill/>
            <a:miter lim="800000"/>
            <a:headEnd/>
            <a:tailEnd/>
          </a:ln>
          <a:effectLst/>
        </p:spPr>
        <p:txBody>
          <a:bodyPr wrap="none" lIns="0" tIns="0" rIns="0" bIns="0"/>
          <a:lstStyle/>
          <a:p>
            <a:pPr algn="ctr">
              <a:lnSpc>
                <a:spcPct val="90000"/>
              </a:lnSpc>
            </a:pPr>
            <a:r>
              <a:rPr lang="en-US" sz="1200"/>
              <a:t>H</a:t>
            </a:r>
            <a:r>
              <a:rPr lang="en-US" sz="1200" baseline="-25000"/>
              <a:t>2</a:t>
            </a:r>
            <a:r>
              <a:rPr lang="en-US" sz="1200"/>
              <a:t>O</a:t>
            </a:r>
          </a:p>
        </p:txBody>
      </p:sp>
      <p:sp>
        <p:nvSpPr>
          <p:cNvPr id="530446" name="Text Box 14"/>
          <p:cNvSpPr txBox="1">
            <a:spLocks noChangeArrowheads="1"/>
          </p:cNvSpPr>
          <p:nvPr/>
        </p:nvSpPr>
        <p:spPr bwMode="auto">
          <a:xfrm>
            <a:off x="3421063" y="2659063"/>
            <a:ext cx="339725" cy="185737"/>
          </a:xfrm>
          <a:prstGeom prst="rect">
            <a:avLst/>
          </a:prstGeom>
          <a:noFill/>
          <a:ln w="9525">
            <a:noFill/>
            <a:miter lim="800000"/>
            <a:headEnd/>
            <a:tailEnd/>
          </a:ln>
          <a:effectLst/>
        </p:spPr>
        <p:txBody>
          <a:bodyPr wrap="none" lIns="0" tIns="0" rIns="0" bIns="0"/>
          <a:lstStyle/>
          <a:p>
            <a:pPr algn="ctr">
              <a:lnSpc>
                <a:spcPct val="90000"/>
              </a:lnSpc>
            </a:pPr>
            <a:r>
              <a:rPr lang="en-US" sz="1200"/>
              <a:t>CO</a:t>
            </a:r>
            <a:r>
              <a:rPr lang="en-US" sz="1200" baseline="-25000"/>
              <a:t>2</a:t>
            </a:r>
            <a:endParaRPr lang="en-US" sz="1200"/>
          </a:p>
        </p:txBody>
      </p:sp>
      <p:sp>
        <p:nvSpPr>
          <p:cNvPr id="530447" name="Text Box 15"/>
          <p:cNvSpPr txBox="1">
            <a:spLocks noChangeArrowheads="1"/>
          </p:cNvSpPr>
          <p:nvPr/>
        </p:nvSpPr>
        <p:spPr bwMode="auto">
          <a:xfrm>
            <a:off x="5287963" y="3243263"/>
            <a:ext cx="339725" cy="185737"/>
          </a:xfrm>
          <a:prstGeom prst="rect">
            <a:avLst/>
          </a:prstGeom>
          <a:noFill/>
          <a:ln w="9525">
            <a:noFill/>
            <a:miter lim="800000"/>
            <a:headEnd/>
            <a:tailEnd/>
          </a:ln>
          <a:effectLst/>
        </p:spPr>
        <p:txBody>
          <a:bodyPr wrap="none" lIns="0" tIns="0" rIns="0" bIns="0"/>
          <a:lstStyle/>
          <a:p>
            <a:pPr algn="ctr">
              <a:lnSpc>
                <a:spcPct val="90000"/>
              </a:lnSpc>
            </a:pPr>
            <a:r>
              <a:rPr lang="en-US" sz="1200"/>
              <a:t>O</a:t>
            </a:r>
            <a:r>
              <a:rPr lang="en-US" sz="1200" baseline="-25000"/>
              <a:t>2</a:t>
            </a:r>
            <a:endParaRPr lang="en-US" sz="1200"/>
          </a:p>
        </p:txBody>
      </p:sp>
      <p:sp>
        <p:nvSpPr>
          <p:cNvPr id="530448" name="Text Box 16"/>
          <p:cNvSpPr txBox="1">
            <a:spLocks noChangeArrowheads="1"/>
          </p:cNvSpPr>
          <p:nvPr/>
        </p:nvSpPr>
        <p:spPr bwMode="auto">
          <a:xfrm>
            <a:off x="3414713" y="2919413"/>
            <a:ext cx="339725" cy="185737"/>
          </a:xfrm>
          <a:prstGeom prst="rect">
            <a:avLst/>
          </a:prstGeom>
          <a:noFill/>
          <a:ln w="9525">
            <a:noFill/>
            <a:miter lim="800000"/>
            <a:headEnd/>
            <a:tailEnd/>
          </a:ln>
          <a:effectLst/>
        </p:spPr>
        <p:txBody>
          <a:bodyPr wrap="none" lIns="0" tIns="0" rIns="0" bIns="0"/>
          <a:lstStyle/>
          <a:p>
            <a:pPr algn="ctr">
              <a:lnSpc>
                <a:spcPct val="90000"/>
              </a:lnSpc>
            </a:pPr>
            <a:r>
              <a:rPr lang="en-US" sz="1600">
                <a:latin typeface="Symbol" pitchFamily="18" charset="2"/>
                <a:sym typeface="Symbol" pitchFamily="18" charset="2"/>
              </a:rPr>
              <a:t>+</a:t>
            </a:r>
          </a:p>
        </p:txBody>
      </p:sp>
      <p:sp>
        <p:nvSpPr>
          <p:cNvPr id="530449" name="Text Box 17"/>
          <p:cNvSpPr txBox="1">
            <a:spLocks noChangeArrowheads="1"/>
          </p:cNvSpPr>
          <p:nvPr/>
        </p:nvSpPr>
        <p:spPr bwMode="auto">
          <a:xfrm>
            <a:off x="5268913" y="2919413"/>
            <a:ext cx="339725" cy="185737"/>
          </a:xfrm>
          <a:prstGeom prst="rect">
            <a:avLst/>
          </a:prstGeom>
          <a:noFill/>
          <a:ln w="9525">
            <a:noFill/>
            <a:miter lim="800000"/>
            <a:headEnd/>
            <a:tailEnd/>
          </a:ln>
          <a:effectLst/>
        </p:spPr>
        <p:txBody>
          <a:bodyPr wrap="none" lIns="0" tIns="0" rIns="0" bIns="0"/>
          <a:lstStyle/>
          <a:p>
            <a:pPr algn="ctr">
              <a:lnSpc>
                <a:spcPct val="90000"/>
              </a:lnSpc>
            </a:pPr>
            <a:r>
              <a:rPr lang="en-US" sz="1600">
                <a:latin typeface="Symbol" pitchFamily="18" charset="2"/>
                <a:sym typeface="Symbol" pitchFamily="18" charset="2"/>
              </a:rPr>
              <a:t>+</a:t>
            </a:r>
          </a:p>
        </p:txBody>
      </p:sp>
      <p:sp>
        <p:nvSpPr>
          <p:cNvPr id="530450" name="Text Box 18"/>
          <p:cNvSpPr txBox="1">
            <a:spLocks noChangeArrowheads="1"/>
          </p:cNvSpPr>
          <p:nvPr/>
        </p:nvSpPr>
        <p:spPr bwMode="auto">
          <a:xfrm>
            <a:off x="3678238" y="5586413"/>
            <a:ext cx="1749425" cy="268287"/>
          </a:xfrm>
          <a:prstGeom prst="rect">
            <a:avLst/>
          </a:prstGeom>
          <a:noFill/>
          <a:ln w="9525">
            <a:noFill/>
            <a:miter lim="800000"/>
            <a:headEnd/>
            <a:tailEnd/>
          </a:ln>
          <a:effectLst/>
        </p:spPr>
        <p:txBody>
          <a:bodyPr wrap="none" lIns="0" tIns="0" rIns="0" bIns="0"/>
          <a:lstStyle/>
          <a:p>
            <a:pPr algn="ctr"/>
            <a:r>
              <a:rPr lang="en-US" sz="1600"/>
              <a:t>(for cellular work)</a:t>
            </a:r>
          </a:p>
        </p:txBody>
      </p:sp>
      <p:sp>
        <p:nvSpPr>
          <p:cNvPr id="530451" name="Text Box 19"/>
          <p:cNvSpPr txBox="1">
            <a:spLocks noChangeArrowheads="1"/>
          </p:cNvSpPr>
          <p:nvPr/>
        </p:nvSpPr>
        <p:spPr bwMode="auto">
          <a:xfrm>
            <a:off x="4348163" y="5233988"/>
            <a:ext cx="339725" cy="185737"/>
          </a:xfrm>
          <a:prstGeom prst="rect">
            <a:avLst/>
          </a:prstGeom>
          <a:noFill/>
          <a:ln w="9525">
            <a:noFill/>
            <a:miter lim="800000"/>
            <a:headEnd/>
            <a:tailEnd/>
          </a:ln>
          <a:effectLst/>
        </p:spPr>
        <p:txBody>
          <a:bodyPr wrap="none" lIns="0" tIns="0" rIns="0" bIns="0"/>
          <a:lstStyle/>
          <a:p>
            <a:pPr algn="ctr">
              <a:lnSpc>
                <a:spcPct val="90000"/>
              </a:lnSpc>
            </a:pPr>
            <a:r>
              <a:rPr lang="en-US" sz="1200"/>
              <a:t>ATP</a:t>
            </a:r>
          </a:p>
        </p:txBody>
      </p:sp>
      <p:sp>
        <p:nvSpPr>
          <p:cNvPr id="530452" name="Text Box 20"/>
          <p:cNvSpPr txBox="1">
            <a:spLocks noChangeArrowheads="1"/>
          </p:cNvSpPr>
          <p:nvPr/>
        </p:nvSpPr>
        <p:spPr bwMode="auto">
          <a:xfrm>
            <a:off x="4818063" y="6075363"/>
            <a:ext cx="1187450" cy="258762"/>
          </a:xfrm>
          <a:prstGeom prst="rect">
            <a:avLst/>
          </a:prstGeom>
          <a:noFill/>
          <a:ln w="9525">
            <a:noFill/>
            <a:miter lim="800000"/>
            <a:headEnd/>
            <a:tailEnd/>
          </a:ln>
          <a:effectLst/>
        </p:spPr>
        <p:txBody>
          <a:bodyPr wrap="none" lIns="0" tIns="0" rIns="0" bIns="0"/>
          <a:lstStyle/>
          <a:p>
            <a:pPr algn="l"/>
            <a:r>
              <a:rPr lang="en-US" sz="1600"/>
              <a:t>Heat energy</a:t>
            </a:r>
          </a:p>
        </p:txBody>
      </p:sp>
      <p:sp>
        <p:nvSpPr>
          <p:cNvPr id="16" name="TextBox 15"/>
          <p:cNvSpPr txBox="1"/>
          <p:nvPr/>
        </p:nvSpPr>
        <p:spPr>
          <a:xfrm>
            <a:off x="340242" y="882502"/>
            <a:ext cx="2062716" cy="830997"/>
          </a:xfrm>
          <a:prstGeom prst="rect">
            <a:avLst/>
          </a:prstGeom>
          <a:noFill/>
        </p:spPr>
        <p:txBody>
          <a:bodyPr wrap="square" rtlCol="0">
            <a:spAutoFit/>
          </a:bodyPr>
          <a:lstStyle/>
          <a:p>
            <a:pPr algn="ctr"/>
            <a:r>
              <a:rPr lang="en-US" dirty="0" smtClean="0"/>
              <a:t>Energy Coupling</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2" name="Rectangle 2"/>
          <p:cNvSpPr>
            <a:spLocks noGrp="1" noChangeArrowheads="1"/>
          </p:cNvSpPr>
          <p:nvPr>
            <p:ph type="title"/>
          </p:nvPr>
        </p:nvSpPr>
        <p:spPr>
          <a:xfrm>
            <a:off x="193675" y="180975"/>
            <a:ext cx="8651875" cy="1325563"/>
          </a:xfrm>
        </p:spPr>
        <p:txBody>
          <a:bodyPr/>
          <a:lstStyle/>
          <a:p>
            <a:pPr marL="574675" indent="-574675">
              <a:tabLst>
                <a:tab pos="517525" algn="l"/>
              </a:tabLst>
            </a:pPr>
            <a:r>
              <a:rPr lang="en-US" sz="3200"/>
              <a:t>6.2 Breathing supplies oxygen to our cells for use in cellular respiration and removes carbon dioxide</a:t>
            </a:r>
          </a:p>
        </p:txBody>
      </p:sp>
      <p:sp>
        <p:nvSpPr>
          <p:cNvPr id="532483" name="Rectangle 3"/>
          <p:cNvSpPr>
            <a:spLocks noGrp="1" noChangeArrowheads="1"/>
          </p:cNvSpPr>
          <p:nvPr>
            <p:ph type="body" idx="1"/>
          </p:nvPr>
        </p:nvSpPr>
        <p:spPr>
          <a:xfrm>
            <a:off x="168275" y="1773238"/>
            <a:ext cx="8534400" cy="2968625"/>
          </a:xfrm>
        </p:spPr>
        <p:txBody>
          <a:bodyPr/>
          <a:lstStyle/>
          <a:p>
            <a:r>
              <a:rPr lang="en-US"/>
              <a:t>Breathing and cellular respiration are closely related</a:t>
            </a:r>
          </a:p>
          <a:p>
            <a:pPr lvl="1">
              <a:buFontTx/>
              <a:buChar char="–"/>
            </a:pPr>
            <a:r>
              <a:rPr lang="en-US"/>
              <a:t>Breathing is necessary for exchange of CO</a:t>
            </a:r>
            <a:r>
              <a:rPr lang="en-US" baseline="-25000"/>
              <a:t>2</a:t>
            </a:r>
            <a:r>
              <a:rPr lang="en-US"/>
              <a:t> produced during cellular respiration for atmospheric O</a:t>
            </a:r>
            <a:r>
              <a:rPr lang="en-US" baseline="-25000"/>
              <a:t>2</a:t>
            </a:r>
            <a:endParaRPr lang="en-US"/>
          </a:p>
          <a:p>
            <a:pPr lvl="1">
              <a:buFontTx/>
              <a:buChar char="–"/>
            </a:pPr>
            <a:r>
              <a:rPr lang="en-US"/>
              <a:t>Cellular respiration uses O</a:t>
            </a:r>
            <a:r>
              <a:rPr lang="en-US" baseline="-25000"/>
              <a:t>2</a:t>
            </a:r>
            <a:r>
              <a:rPr lang="en-US"/>
              <a:t> to help harvest energy from glucose and produces CO</a:t>
            </a:r>
            <a:r>
              <a:rPr lang="en-US" baseline="-25000"/>
              <a:t>2</a:t>
            </a:r>
            <a:r>
              <a:rPr lang="en-US"/>
              <a:t> in the process</a:t>
            </a:r>
            <a:r>
              <a:rPr lang="en-US" baseline="-25000"/>
              <a:t> </a:t>
            </a:r>
            <a:endParaRPr lang="en-US"/>
          </a:p>
        </p:txBody>
      </p:sp>
      <p:sp>
        <p:nvSpPr>
          <p:cNvPr id="532484" name="Line 4"/>
          <p:cNvSpPr>
            <a:spLocks noChangeShapeType="1"/>
          </p:cNvSpPr>
          <p:nvPr/>
        </p:nvSpPr>
        <p:spPr bwMode="auto">
          <a:xfrm>
            <a:off x="195263" y="1550988"/>
            <a:ext cx="8775700" cy="0"/>
          </a:xfrm>
          <a:prstGeom prst="line">
            <a:avLst/>
          </a:prstGeom>
          <a:noFill/>
          <a:ln w="76200">
            <a:solidFill>
              <a:srgbClr val="A8B99B"/>
            </a:solidFill>
            <a:round/>
            <a:headEnd/>
            <a:tailEnd/>
          </a:ln>
        </p:spPr>
        <p:txBody>
          <a:bodyPr wrap="none" anchor="ctr"/>
          <a:lstStyle/>
          <a:p>
            <a:endParaRPr lang="en-US"/>
          </a:p>
        </p:txBody>
      </p:sp>
      <p:sp>
        <p:nvSpPr>
          <p:cNvPr id="532485"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32486"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7607" name="Picture 7" descr="06_02BreathingCellResp-U"/>
          <p:cNvPicPr>
            <a:picLocks noChangeAspect="1" noChangeArrowheads="1"/>
          </p:cNvPicPr>
          <p:nvPr/>
        </p:nvPicPr>
        <p:blipFill>
          <a:blip r:embed="rId3" cstate="print"/>
          <a:srcRect/>
          <a:stretch>
            <a:fillRect/>
          </a:stretch>
        </p:blipFill>
        <p:spPr bwMode="auto">
          <a:xfrm>
            <a:off x="1193800" y="136525"/>
            <a:ext cx="6756400" cy="6584950"/>
          </a:xfrm>
          <a:prstGeom prst="rect">
            <a:avLst/>
          </a:prstGeom>
          <a:noFill/>
        </p:spPr>
      </p:pic>
      <p:sp>
        <p:nvSpPr>
          <p:cNvPr id="537608" name="Text Box 8"/>
          <p:cNvSpPr txBox="1">
            <a:spLocks noChangeArrowheads="1"/>
          </p:cNvSpPr>
          <p:nvPr/>
        </p:nvSpPr>
        <p:spPr bwMode="auto">
          <a:xfrm>
            <a:off x="5418138" y="238125"/>
            <a:ext cx="1084262" cy="261938"/>
          </a:xfrm>
          <a:prstGeom prst="rect">
            <a:avLst/>
          </a:prstGeom>
          <a:noFill/>
          <a:ln w="9525">
            <a:noFill/>
            <a:miter lim="800000"/>
            <a:headEnd/>
            <a:tailEnd/>
          </a:ln>
          <a:effectLst/>
        </p:spPr>
        <p:txBody>
          <a:bodyPr wrap="none" lIns="0" tIns="0" rIns="0" bIns="0"/>
          <a:lstStyle/>
          <a:p>
            <a:pPr algn="l">
              <a:lnSpc>
                <a:spcPct val="90000"/>
              </a:lnSpc>
            </a:pPr>
            <a:r>
              <a:rPr lang="en-US" sz="1700"/>
              <a:t>Breathing</a:t>
            </a:r>
          </a:p>
        </p:txBody>
      </p:sp>
      <p:sp>
        <p:nvSpPr>
          <p:cNvPr id="537609" name="Text Box 9"/>
          <p:cNvSpPr txBox="1">
            <a:spLocks noChangeArrowheads="1"/>
          </p:cNvSpPr>
          <p:nvPr/>
        </p:nvSpPr>
        <p:spPr bwMode="auto">
          <a:xfrm>
            <a:off x="4948238" y="5413375"/>
            <a:ext cx="2033587" cy="236538"/>
          </a:xfrm>
          <a:prstGeom prst="rect">
            <a:avLst/>
          </a:prstGeom>
          <a:noFill/>
          <a:ln w="9525">
            <a:noFill/>
            <a:miter lim="800000"/>
            <a:headEnd/>
            <a:tailEnd/>
          </a:ln>
          <a:effectLst/>
        </p:spPr>
        <p:txBody>
          <a:bodyPr wrap="none" lIns="0" tIns="0" rIns="0" bIns="0"/>
          <a:lstStyle/>
          <a:p>
            <a:pPr algn="l">
              <a:lnSpc>
                <a:spcPct val="90000"/>
              </a:lnSpc>
            </a:pPr>
            <a:r>
              <a:rPr lang="en-US" sz="1600"/>
              <a:t>Cellular Respiration</a:t>
            </a:r>
          </a:p>
        </p:txBody>
      </p:sp>
      <p:sp>
        <p:nvSpPr>
          <p:cNvPr id="537610" name="Text Box 10"/>
          <p:cNvSpPr txBox="1">
            <a:spLocks noChangeArrowheads="1"/>
          </p:cNvSpPr>
          <p:nvPr/>
        </p:nvSpPr>
        <p:spPr bwMode="auto">
          <a:xfrm>
            <a:off x="4643438" y="5072063"/>
            <a:ext cx="2625725" cy="236537"/>
          </a:xfrm>
          <a:prstGeom prst="rect">
            <a:avLst/>
          </a:prstGeom>
          <a:noFill/>
          <a:ln w="9525">
            <a:noFill/>
            <a:miter lim="800000"/>
            <a:headEnd/>
            <a:tailEnd/>
          </a:ln>
          <a:effectLst/>
        </p:spPr>
        <p:txBody>
          <a:bodyPr wrap="none" lIns="0" tIns="0" rIns="0" bIns="0"/>
          <a:lstStyle/>
          <a:p>
            <a:pPr algn="l">
              <a:lnSpc>
                <a:spcPct val="90000"/>
              </a:lnSpc>
            </a:pPr>
            <a:r>
              <a:rPr lang="en-US" sz="1700"/>
              <a:t>Muscle cells carrying out</a:t>
            </a:r>
          </a:p>
        </p:txBody>
      </p:sp>
      <p:sp>
        <p:nvSpPr>
          <p:cNvPr id="537611" name="Text Box 11"/>
          <p:cNvSpPr txBox="1">
            <a:spLocks noChangeArrowheads="1"/>
          </p:cNvSpPr>
          <p:nvPr/>
        </p:nvSpPr>
        <p:spPr bwMode="auto">
          <a:xfrm>
            <a:off x="5138738" y="6297613"/>
            <a:ext cx="1873250" cy="344487"/>
          </a:xfrm>
          <a:prstGeom prst="rect">
            <a:avLst/>
          </a:prstGeom>
          <a:noFill/>
          <a:ln w="9525">
            <a:noFill/>
            <a:miter lim="800000"/>
            <a:headEnd/>
            <a:tailEnd/>
          </a:ln>
          <a:effectLst/>
        </p:spPr>
        <p:txBody>
          <a:bodyPr wrap="none" lIns="0" tIns="0" rIns="0" bIns="0"/>
          <a:lstStyle/>
          <a:p>
            <a:pPr algn="l">
              <a:lnSpc>
                <a:spcPct val="90000"/>
              </a:lnSpc>
            </a:pPr>
            <a:r>
              <a:rPr lang="en-US" sz="1700"/>
              <a:t>CO</a:t>
            </a:r>
            <a:r>
              <a:rPr lang="en-US" sz="1700" baseline="-25000"/>
              <a:t>2</a:t>
            </a:r>
            <a:r>
              <a:rPr lang="en-US" sz="1700"/>
              <a:t> + H</a:t>
            </a:r>
            <a:r>
              <a:rPr lang="en-US" sz="1700" baseline="-25000"/>
              <a:t>2</a:t>
            </a:r>
            <a:r>
              <a:rPr lang="en-US" sz="1700"/>
              <a:t>O + ATP</a:t>
            </a:r>
          </a:p>
        </p:txBody>
      </p:sp>
      <p:sp>
        <p:nvSpPr>
          <p:cNvPr id="537612" name="Text Box 12"/>
          <p:cNvSpPr txBox="1">
            <a:spLocks noChangeArrowheads="1"/>
          </p:cNvSpPr>
          <p:nvPr/>
        </p:nvSpPr>
        <p:spPr bwMode="auto">
          <a:xfrm>
            <a:off x="6491288" y="1774825"/>
            <a:ext cx="711200" cy="228600"/>
          </a:xfrm>
          <a:prstGeom prst="rect">
            <a:avLst/>
          </a:prstGeom>
          <a:noFill/>
          <a:ln w="9525">
            <a:noFill/>
            <a:miter lim="800000"/>
            <a:headEnd/>
            <a:tailEnd/>
          </a:ln>
          <a:effectLst/>
        </p:spPr>
        <p:txBody>
          <a:bodyPr wrap="none" lIns="0" tIns="0" rIns="0" bIns="0"/>
          <a:lstStyle/>
          <a:p>
            <a:pPr algn="l">
              <a:lnSpc>
                <a:spcPct val="90000"/>
              </a:lnSpc>
            </a:pPr>
            <a:r>
              <a:rPr lang="en-US" sz="1700"/>
              <a:t>Lungs</a:t>
            </a:r>
          </a:p>
        </p:txBody>
      </p:sp>
      <p:sp>
        <p:nvSpPr>
          <p:cNvPr id="537613" name="Text Box 13"/>
          <p:cNvSpPr txBox="1">
            <a:spLocks noChangeArrowheads="1"/>
          </p:cNvSpPr>
          <p:nvPr/>
        </p:nvSpPr>
        <p:spPr bwMode="auto">
          <a:xfrm>
            <a:off x="5330825" y="3043238"/>
            <a:ext cx="1423988" cy="236537"/>
          </a:xfrm>
          <a:prstGeom prst="rect">
            <a:avLst/>
          </a:prstGeom>
          <a:noFill/>
          <a:ln w="9525">
            <a:noFill/>
            <a:miter lim="800000"/>
            <a:headEnd/>
            <a:tailEnd/>
          </a:ln>
          <a:effectLst/>
        </p:spPr>
        <p:txBody>
          <a:bodyPr wrap="none" lIns="0" tIns="0" rIns="0" bIns="0"/>
          <a:lstStyle/>
          <a:p>
            <a:pPr algn="l">
              <a:lnSpc>
                <a:spcPct val="90000"/>
              </a:lnSpc>
            </a:pPr>
            <a:r>
              <a:rPr lang="en-US" sz="1700"/>
              <a:t>Bloodstream</a:t>
            </a:r>
          </a:p>
        </p:txBody>
      </p:sp>
      <p:sp>
        <p:nvSpPr>
          <p:cNvPr id="537614" name="Text Box 14"/>
          <p:cNvSpPr txBox="1">
            <a:spLocks noChangeArrowheads="1"/>
          </p:cNvSpPr>
          <p:nvPr/>
        </p:nvSpPr>
        <p:spPr bwMode="auto">
          <a:xfrm>
            <a:off x="4049713" y="3019425"/>
            <a:ext cx="449262" cy="261938"/>
          </a:xfrm>
          <a:prstGeom prst="rect">
            <a:avLst/>
          </a:prstGeom>
          <a:noFill/>
          <a:ln w="9525">
            <a:noFill/>
            <a:miter lim="800000"/>
            <a:headEnd/>
            <a:tailEnd/>
          </a:ln>
          <a:effectLst/>
        </p:spPr>
        <p:txBody>
          <a:bodyPr wrap="none" lIns="0" tIns="0" rIns="0" bIns="0"/>
          <a:lstStyle/>
          <a:p>
            <a:pPr algn="l">
              <a:lnSpc>
                <a:spcPct val="90000"/>
              </a:lnSpc>
            </a:pPr>
            <a:r>
              <a:rPr lang="en-US" sz="1700"/>
              <a:t>CO</a:t>
            </a:r>
            <a:r>
              <a:rPr lang="en-US" sz="1700" baseline="-25000"/>
              <a:t>2</a:t>
            </a:r>
            <a:endParaRPr lang="en-US" sz="1700"/>
          </a:p>
        </p:txBody>
      </p:sp>
      <p:sp>
        <p:nvSpPr>
          <p:cNvPr id="537615" name="Text Box 15"/>
          <p:cNvSpPr txBox="1">
            <a:spLocks noChangeArrowheads="1"/>
          </p:cNvSpPr>
          <p:nvPr/>
        </p:nvSpPr>
        <p:spPr bwMode="auto">
          <a:xfrm>
            <a:off x="7473950" y="2986088"/>
            <a:ext cx="280988" cy="244475"/>
          </a:xfrm>
          <a:prstGeom prst="rect">
            <a:avLst/>
          </a:prstGeom>
          <a:noFill/>
          <a:ln w="9525">
            <a:noFill/>
            <a:miter lim="800000"/>
            <a:headEnd/>
            <a:tailEnd/>
          </a:ln>
          <a:effectLst/>
        </p:spPr>
        <p:txBody>
          <a:bodyPr wrap="none" lIns="0" tIns="0" rIns="0" bIns="0"/>
          <a:lstStyle/>
          <a:p>
            <a:pPr algn="l">
              <a:lnSpc>
                <a:spcPct val="90000"/>
              </a:lnSpc>
            </a:pPr>
            <a:r>
              <a:rPr lang="en-US" sz="1700"/>
              <a:t>O</a:t>
            </a:r>
            <a:r>
              <a:rPr lang="en-US" sz="1700" baseline="-25000"/>
              <a:t>2</a:t>
            </a:r>
            <a:endParaRPr lang="en-US" sz="1700"/>
          </a:p>
        </p:txBody>
      </p:sp>
      <p:sp>
        <p:nvSpPr>
          <p:cNvPr id="537616" name="Text Box 16"/>
          <p:cNvSpPr txBox="1">
            <a:spLocks noChangeArrowheads="1"/>
          </p:cNvSpPr>
          <p:nvPr/>
        </p:nvSpPr>
        <p:spPr bwMode="auto">
          <a:xfrm>
            <a:off x="6621463" y="390525"/>
            <a:ext cx="449262" cy="261938"/>
          </a:xfrm>
          <a:prstGeom prst="rect">
            <a:avLst/>
          </a:prstGeom>
          <a:noFill/>
          <a:ln w="9525">
            <a:noFill/>
            <a:miter lim="800000"/>
            <a:headEnd/>
            <a:tailEnd/>
          </a:ln>
          <a:effectLst/>
        </p:spPr>
        <p:txBody>
          <a:bodyPr wrap="none" lIns="0" tIns="0" rIns="0" bIns="0"/>
          <a:lstStyle/>
          <a:p>
            <a:pPr algn="l">
              <a:lnSpc>
                <a:spcPct val="90000"/>
              </a:lnSpc>
            </a:pPr>
            <a:r>
              <a:rPr lang="en-US" sz="1700"/>
              <a:t>CO</a:t>
            </a:r>
            <a:r>
              <a:rPr lang="en-US" sz="1700" baseline="-25000"/>
              <a:t>2</a:t>
            </a:r>
            <a:endParaRPr lang="en-US" sz="1700"/>
          </a:p>
        </p:txBody>
      </p:sp>
      <p:sp>
        <p:nvSpPr>
          <p:cNvPr id="537617" name="Text Box 17"/>
          <p:cNvSpPr txBox="1">
            <a:spLocks noChangeArrowheads="1"/>
          </p:cNvSpPr>
          <p:nvPr/>
        </p:nvSpPr>
        <p:spPr bwMode="auto">
          <a:xfrm>
            <a:off x="4826000" y="374650"/>
            <a:ext cx="280988" cy="244475"/>
          </a:xfrm>
          <a:prstGeom prst="rect">
            <a:avLst/>
          </a:prstGeom>
          <a:noFill/>
          <a:ln w="9525">
            <a:noFill/>
            <a:miter lim="800000"/>
            <a:headEnd/>
            <a:tailEnd/>
          </a:ln>
          <a:effectLst/>
        </p:spPr>
        <p:txBody>
          <a:bodyPr wrap="none" lIns="0" tIns="0" rIns="0" bIns="0"/>
          <a:lstStyle/>
          <a:p>
            <a:pPr algn="l">
              <a:lnSpc>
                <a:spcPct val="90000"/>
              </a:lnSpc>
            </a:pPr>
            <a:r>
              <a:rPr lang="en-US" sz="1700"/>
              <a:t>O</a:t>
            </a:r>
            <a:r>
              <a:rPr lang="en-US" sz="1700" baseline="-25000"/>
              <a:t>2</a:t>
            </a:r>
            <a:endParaRPr lang="en-US" sz="1700"/>
          </a:p>
        </p:txBody>
      </p:sp>
      <p:sp>
        <p:nvSpPr>
          <p:cNvPr id="537618" name="Text Box 18"/>
          <p:cNvSpPr txBox="1">
            <a:spLocks noChangeArrowheads="1"/>
          </p:cNvSpPr>
          <p:nvPr/>
        </p:nvSpPr>
        <p:spPr bwMode="auto">
          <a:xfrm>
            <a:off x="5314950" y="5749925"/>
            <a:ext cx="1390650" cy="334963"/>
          </a:xfrm>
          <a:prstGeom prst="rect">
            <a:avLst/>
          </a:prstGeom>
          <a:noFill/>
          <a:ln w="9525">
            <a:noFill/>
            <a:miter lim="800000"/>
            <a:headEnd/>
            <a:tailEnd/>
          </a:ln>
          <a:effectLst/>
        </p:spPr>
        <p:txBody>
          <a:bodyPr wrap="none" lIns="0" tIns="0" rIns="0" bIns="0"/>
          <a:lstStyle/>
          <a:p>
            <a:pPr algn="l">
              <a:lnSpc>
                <a:spcPct val="90000"/>
              </a:lnSpc>
            </a:pPr>
            <a:r>
              <a:rPr lang="en-US" sz="1700"/>
              <a:t>Glucose + O</a:t>
            </a:r>
            <a:r>
              <a:rPr lang="en-US" sz="1700" baseline="-25000"/>
              <a:t>2</a:t>
            </a:r>
            <a:endParaRPr lang="en-US" sz="17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Rectangle 2"/>
          <p:cNvSpPr>
            <a:spLocks noGrp="1" noChangeArrowheads="1"/>
          </p:cNvSpPr>
          <p:nvPr>
            <p:ph type="title"/>
          </p:nvPr>
        </p:nvSpPr>
        <p:spPr>
          <a:xfrm>
            <a:off x="193675" y="180975"/>
            <a:ext cx="8534400" cy="914400"/>
          </a:xfrm>
        </p:spPr>
        <p:txBody>
          <a:bodyPr/>
          <a:lstStyle/>
          <a:p>
            <a:pPr marL="574675" indent="-574675"/>
            <a:r>
              <a:rPr lang="en-US" sz="3200"/>
              <a:t>6.3 Cellular respiration banks energy in ATP molecules</a:t>
            </a:r>
          </a:p>
        </p:txBody>
      </p:sp>
      <p:sp>
        <p:nvSpPr>
          <p:cNvPr id="539651" name="Rectangle 3"/>
          <p:cNvSpPr>
            <a:spLocks noGrp="1" noChangeArrowheads="1"/>
          </p:cNvSpPr>
          <p:nvPr>
            <p:ph type="body" idx="1"/>
          </p:nvPr>
        </p:nvSpPr>
        <p:spPr>
          <a:xfrm>
            <a:off x="168275" y="1298575"/>
            <a:ext cx="8534400" cy="2968625"/>
          </a:xfrm>
        </p:spPr>
        <p:txBody>
          <a:bodyPr/>
          <a:lstStyle/>
          <a:p>
            <a:r>
              <a:rPr lang="en-US"/>
              <a:t>Cellular respiration is an exergonic process that transfers energy from the bonds in glucose to ATP</a:t>
            </a:r>
          </a:p>
          <a:p>
            <a:pPr lvl="1">
              <a:buFontTx/>
              <a:buChar char="–"/>
            </a:pPr>
            <a:r>
              <a:rPr lang="en-US"/>
              <a:t>Cellular respiration produces 38 ATP molecules from each glucose molecule</a:t>
            </a:r>
          </a:p>
          <a:p>
            <a:pPr lvl="1">
              <a:buFontTx/>
              <a:buChar char="–"/>
            </a:pPr>
            <a:r>
              <a:rPr lang="en-US"/>
              <a:t>Other foods (organic molecules) can be used as a source of energy as well</a:t>
            </a:r>
          </a:p>
        </p:txBody>
      </p:sp>
      <p:sp>
        <p:nvSpPr>
          <p:cNvPr id="539652"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539653"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39654"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Rectangle 2"/>
          <p:cNvSpPr>
            <a:spLocks noGrp="1" noChangeArrowheads="1"/>
          </p:cNvSpPr>
          <p:nvPr>
            <p:ph type="title"/>
          </p:nvPr>
        </p:nvSpPr>
        <p:spPr>
          <a:xfrm>
            <a:off x="193675" y="180975"/>
            <a:ext cx="8793163" cy="914400"/>
          </a:xfrm>
        </p:spPr>
        <p:txBody>
          <a:bodyPr/>
          <a:lstStyle/>
          <a:p>
            <a:pPr marL="574675" indent="-574675"/>
            <a:r>
              <a:rPr lang="en-US" sz="3200"/>
              <a:t>6.4 </a:t>
            </a:r>
            <a:r>
              <a:rPr lang="en-US" sz="3200">
                <a:solidFill>
                  <a:srgbClr val="0060AF"/>
                </a:solidFill>
              </a:rPr>
              <a:t>CONNECTION:</a:t>
            </a:r>
            <a:r>
              <a:rPr lang="en-US" sz="3200"/>
              <a:t> The human body uses energy from ATP for all its activities</a:t>
            </a:r>
          </a:p>
        </p:txBody>
      </p:sp>
      <p:sp>
        <p:nvSpPr>
          <p:cNvPr id="543747" name="Rectangle 3"/>
          <p:cNvSpPr>
            <a:spLocks noGrp="1" noChangeArrowheads="1"/>
          </p:cNvSpPr>
          <p:nvPr>
            <p:ph type="body" idx="1"/>
          </p:nvPr>
        </p:nvSpPr>
        <p:spPr>
          <a:xfrm>
            <a:off x="168275" y="1298575"/>
            <a:ext cx="8534400" cy="3333750"/>
          </a:xfrm>
        </p:spPr>
        <p:txBody>
          <a:bodyPr/>
          <a:lstStyle/>
          <a:p>
            <a:r>
              <a:rPr lang="en-US"/>
              <a:t>The average adult human needs about 2,200 kcal of energy per day</a:t>
            </a:r>
          </a:p>
          <a:p>
            <a:pPr lvl="1">
              <a:buFontTx/>
              <a:buChar char="–"/>
            </a:pPr>
            <a:r>
              <a:rPr lang="en-US"/>
              <a:t>A </a:t>
            </a:r>
            <a:r>
              <a:rPr lang="en-US" b="1"/>
              <a:t>kilocalorie</a:t>
            </a:r>
            <a:r>
              <a:rPr lang="en-US"/>
              <a:t> (</a:t>
            </a:r>
            <a:r>
              <a:rPr lang="en-US" b="1"/>
              <a:t>kcal</a:t>
            </a:r>
            <a:r>
              <a:rPr lang="en-US"/>
              <a:t>) is the quantity of heat required to raise the temperature of 1 kilogram (kg) of water by 1</a:t>
            </a:r>
            <a:r>
              <a:rPr lang="en-US" baseline="30000"/>
              <a:t>o</a:t>
            </a:r>
            <a:r>
              <a:rPr lang="en-US"/>
              <a:t>C</a:t>
            </a:r>
          </a:p>
          <a:p>
            <a:pPr lvl="1">
              <a:buFontTx/>
              <a:buChar char="–"/>
            </a:pPr>
            <a:r>
              <a:rPr lang="en-US"/>
              <a:t>This energy is used for body maintenance and for voluntary activities</a:t>
            </a:r>
          </a:p>
        </p:txBody>
      </p:sp>
      <p:sp>
        <p:nvSpPr>
          <p:cNvPr id="543748"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54374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4375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5799" name="Picture 7" descr="06_04EnergyConsumed_T-L"/>
          <p:cNvPicPr>
            <a:picLocks noChangeAspect="1" noChangeArrowheads="1"/>
          </p:cNvPicPr>
          <p:nvPr/>
        </p:nvPicPr>
        <p:blipFill>
          <a:blip r:embed="rId3" cstate="print"/>
          <a:srcRect/>
          <a:stretch>
            <a:fillRect/>
          </a:stretch>
        </p:blipFill>
        <p:spPr bwMode="auto">
          <a:xfrm>
            <a:off x="296863" y="319088"/>
            <a:ext cx="8548687" cy="6219825"/>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2" name="Rectangle 2"/>
          <p:cNvSpPr>
            <a:spLocks noGrp="1" noChangeArrowheads="1"/>
          </p:cNvSpPr>
          <p:nvPr>
            <p:ph type="title"/>
          </p:nvPr>
        </p:nvSpPr>
        <p:spPr>
          <a:xfrm>
            <a:off x="193675" y="180975"/>
            <a:ext cx="8534400" cy="914400"/>
          </a:xfrm>
        </p:spPr>
        <p:txBody>
          <a:bodyPr/>
          <a:lstStyle/>
          <a:p>
            <a:pPr marL="574675" indent="-574675"/>
            <a:r>
              <a:rPr lang="en-US" sz="3200"/>
              <a:t>6.5 Cells tap energy from electrons “falling” from organic fuels to oxygen</a:t>
            </a:r>
          </a:p>
        </p:txBody>
      </p:sp>
      <p:sp>
        <p:nvSpPr>
          <p:cNvPr id="547843" name="Rectangle 3"/>
          <p:cNvSpPr>
            <a:spLocks noGrp="1" noChangeArrowheads="1"/>
          </p:cNvSpPr>
          <p:nvPr>
            <p:ph type="body" idx="1"/>
          </p:nvPr>
        </p:nvSpPr>
        <p:spPr>
          <a:xfrm>
            <a:off x="168275" y="1298575"/>
            <a:ext cx="8534400" cy="2590800"/>
          </a:xfrm>
        </p:spPr>
        <p:txBody>
          <a:bodyPr/>
          <a:lstStyle/>
          <a:p>
            <a:r>
              <a:rPr lang="en-US"/>
              <a:t>The energy necessary for life is contained in the arrangement of electrons in chemical bonds in organic molecules</a:t>
            </a:r>
          </a:p>
          <a:p>
            <a:r>
              <a:rPr lang="en-US"/>
              <a:t>An important question is how do cells extract this energy?</a:t>
            </a:r>
          </a:p>
        </p:txBody>
      </p:sp>
      <p:sp>
        <p:nvSpPr>
          <p:cNvPr id="547844"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547845"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47846"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Rectangle 2"/>
          <p:cNvSpPr>
            <a:spLocks noGrp="1" noChangeArrowheads="1"/>
          </p:cNvSpPr>
          <p:nvPr>
            <p:ph type="title"/>
          </p:nvPr>
        </p:nvSpPr>
        <p:spPr>
          <a:xfrm>
            <a:off x="193675" y="180975"/>
            <a:ext cx="8534400" cy="914400"/>
          </a:xfrm>
        </p:spPr>
        <p:txBody>
          <a:bodyPr/>
          <a:lstStyle/>
          <a:p>
            <a:pPr marL="574675" indent="-574675"/>
            <a:r>
              <a:rPr lang="en-US" sz="3200"/>
              <a:t>6.5 Cells tap energy from electrons “falling” from organic fuels to oxygen</a:t>
            </a:r>
          </a:p>
        </p:txBody>
      </p:sp>
      <p:sp>
        <p:nvSpPr>
          <p:cNvPr id="549891" name="Rectangle 3"/>
          <p:cNvSpPr>
            <a:spLocks noGrp="1" noChangeArrowheads="1"/>
          </p:cNvSpPr>
          <p:nvPr>
            <p:ph type="body" idx="1"/>
          </p:nvPr>
        </p:nvSpPr>
        <p:spPr>
          <a:xfrm>
            <a:off x="168275" y="1298575"/>
            <a:ext cx="8534400" cy="1635125"/>
          </a:xfrm>
        </p:spPr>
        <p:txBody>
          <a:bodyPr/>
          <a:lstStyle/>
          <a:p>
            <a:r>
              <a:rPr lang="en-US"/>
              <a:t>When the carbon-hydrogen bonds of glucose are broken, electrons are transferred to oxygen</a:t>
            </a:r>
          </a:p>
          <a:p>
            <a:pPr lvl="1">
              <a:buFontTx/>
              <a:buChar char="–"/>
            </a:pPr>
            <a:r>
              <a:rPr lang="en-US"/>
              <a:t>Oxygen has a strong tendency to attract electrons</a:t>
            </a:r>
          </a:p>
        </p:txBody>
      </p:sp>
      <p:sp>
        <p:nvSpPr>
          <p:cNvPr id="549892"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549893"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49894"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8" name="Rectangle 2"/>
          <p:cNvSpPr>
            <a:spLocks noGrp="1" noChangeArrowheads="1"/>
          </p:cNvSpPr>
          <p:nvPr>
            <p:ph type="title"/>
          </p:nvPr>
        </p:nvSpPr>
        <p:spPr>
          <a:xfrm>
            <a:off x="193675" y="180975"/>
            <a:ext cx="8534400" cy="914400"/>
          </a:xfrm>
        </p:spPr>
        <p:txBody>
          <a:bodyPr/>
          <a:lstStyle/>
          <a:p>
            <a:pPr marL="574675" indent="-574675"/>
            <a:r>
              <a:rPr lang="en-US" sz="3200"/>
              <a:t>6.5 Cells tap energy from electrons “falling” from organic fuels to oxygen</a:t>
            </a:r>
          </a:p>
        </p:txBody>
      </p:sp>
      <p:sp>
        <p:nvSpPr>
          <p:cNvPr id="551939" name="Rectangle 3"/>
          <p:cNvSpPr>
            <a:spLocks noGrp="1" noChangeArrowheads="1"/>
          </p:cNvSpPr>
          <p:nvPr>
            <p:ph type="body" idx="1"/>
          </p:nvPr>
        </p:nvSpPr>
        <p:spPr>
          <a:xfrm>
            <a:off x="168275" y="1298575"/>
            <a:ext cx="8534400" cy="2163763"/>
          </a:xfrm>
        </p:spPr>
        <p:txBody>
          <a:bodyPr/>
          <a:lstStyle/>
          <a:p>
            <a:r>
              <a:rPr lang="en-US"/>
              <a:t>Energy can be released from glucose by simply burning it</a:t>
            </a:r>
          </a:p>
          <a:p>
            <a:r>
              <a:rPr lang="en-US"/>
              <a:t>The energy is dissipated as heat and light and is not available to living organisms</a:t>
            </a:r>
          </a:p>
        </p:txBody>
      </p:sp>
      <p:sp>
        <p:nvSpPr>
          <p:cNvPr id="551940"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55194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5194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
        <p:nvSpPr>
          <p:cNvPr id="551943" name="Rectangle 7"/>
          <p:cNvSpPr>
            <a:spLocks noChangeArrowheads="1"/>
          </p:cNvSpPr>
          <p:nvPr/>
        </p:nvSpPr>
        <p:spPr bwMode="auto">
          <a:xfrm>
            <a:off x="5840413" y="5419725"/>
            <a:ext cx="184150" cy="457200"/>
          </a:xfrm>
          <a:prstGeom prst="rect">
            <a:avLst/>
          </a:prstGeom>
          <a:noFill/>
          <a:ln w="9525">
            <a:noFill/>
            <a:miter lim="800000"/>
            <a:headEnd/>
            <a:tailEnd/>
          </a:ln>
          <a:effectLst/>
        </p:spPr>
        <p:txBody>
          <a:bodyPr wrap="none">
            <a:spAutoFit/>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Rectangle 2"/>
          <p:cNvSpPr>
            <a:spLocks noGrp="1" noChangeArrowheads="1"/>
          </p:cNvSpPr>
          <p:nvPr>
            <p:ph type="title"/>
          </p:nvPr>
        </p:nvSpPr>
        <p:spPr>
          <a:xfrm>
            <a:off x="193675" y="185738"/>
            <a:ext cx="8534400" cy="914400"/>
          </a:xfrm>
        </p:spPr>
        <p:txBody>
          <a:bodyPr/>
          <a:lstStyle/>
          <a:p>
            <a:pPr marL="574675" indent="-574675"/>
            <a:r>
              <a:rPr lang="en-US" sz="3200"/>
              <a:t>6.5 Cells tap energy from electrons “falling” from organic fuels to oxygen</a:t>
            </a:r>
          </a:p>
        </p:txBody>
      </p:sp>
      <p:sp>
        <p:nvSpPr>
          <p:cNvPr id="552963" name="Rectangle 3"/>
          <p:cNvSpPr>
            <a:spLocks noGrp="1" noChangeArrowheads="1"/>
          </p:cNvSpPr>
          <p:nvPr>
            <p:ph type="body" idx="1"/>
          </p:nvPr>
        </p:nvSpPr>
        <p:spPr>
          <a:xfrm>
            <a:off x="168275" y="1298575"/>
            <a:ext cx="8534400" cy="2000250"/>
          </a:xfrm>
        </p:spPr>
        <p:txBody>
          <a:bodyPr/>
          <a:lstStyle/>
          <a:p>
            <a:r>
              <a:rPr lang="en-US"/>
              <a:t>On the other hand, cellular respiration is the controlled breakdown of organic molecules</a:t>
            </a:r>
          </a:p>
          <a:p>
            <a:pPr lvl="1">
              <a:buFontTx/>
              <a:buChar char="–"/>
            </a:pPr>
            <a:r>
              <a:rPr lang="en-US"/>
              <a:t>Energy is released in small amounts that can be captured by a biological system and stored in ATP</a:t>
            </a:r>
          </a:p>
        </p:txBody>
      </p:sp>
      <p:sp>
        <p:nvSpPr>
          <p:cNvPr id="552964"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552965"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52966"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4" name="Rectangle 2"/>
          <p:cNvSpPr>
            <a:spLocks noGrp="1" noChangeArrowheads="1"/>
          </p:cNvSpPr>
          <p:nvPr>
            <p:ph type="title"/>
          </p:nvPr>
        </p:nvSpPr>
        <p:spPr>
          <a:xfrm>
            <a:off x="193675" y="180975"/>
            <a:ext cx="8534400" cy="914400"/>
          </a:xfrm>
        </p:spPr>
        <p:txBody>
          <a:bodyPr/>
          <a:lstStyle/>
          <a:p>
            <a:pPr marL="574675" indent="-574675"/>
            <a:r>
              <a:rPr lang="en-US" sz="3200"/>
              <a:t>6.5 Cells tap energy from electrons “falling” from organic fuels to oxygen</a:t>
            </a:r>
          </a:p>
        </p:txBody>
      </p:sp>
      <p:sp>
        <p:nvSpPr>
          <p:cNvPr id="556035" name="Rectangle 3"/>
          <p:cNvSpPr>
            <a:spLocks noGrp="1" noChangeArrowheads="1"/>
          </p:cNvSpPr>
          <p:nvPr>
            <p:ph type="body" idx="1"/>
          </p:nvPr>
        </p:nvSpPr>
        <p:spPr>
          <a:xfrm>
            <a:off x="168275" y="1298575"/>
            <a:ext cx="8534400" cy="3971925"/>
          </a:xfrm>
        </p:spPr>
        <p:txBody>
          <a:bodyPr/>
          <a:lstStyle/>
          <a:p>
            <a:r>
              <a:rPr lang="en-US"/>
              <a:t>A cellular respiration equation is helpful to show the changes in hydrogen atom distribution</a:t>
            </a:r>
          </a:p>
          <a:p>
            <a:pPr lvl="1">
              <a:buFontTx/>
              <a:buChar char="–"/>
            </a:pPr>
            <a:r>
              <a:rPr lang="en-US"/>
              <a:t>Glucose loses its hydrogen atoms and is ultimately converted to CO</a:t>
            </a:r>
            <a:r>
              <a:rPr lang="en-US" baseline="-25000"/>
              <a:t>2</a:t>
            </a:r>
            <a:endParaRPr lang="en-US"/>
          </a:p>
          <a:p>
            <a:pPr lvl="1">
              <a:buFontTx/>
              <a:buChar char="–"/>
            </a:pPr>
            <a:r>
              <a:rPr lang="en-US"/>
              <a:t>At the same time, O</a:t>
            </a:r>
            <a:r>
              <a:rPr lang="en-US" baseline="-25000"/>
              <a:t>2</a:t>
            </a:r>
            <a:r>
              <a:rPr lang="en-US"/>
              <a:t> gains hydrogen atoms and is converted to H</a:t>
            </a:r>
            <a:r>
              <a:rPr lang="en-US" baseline="-25000"/>
              <a:t>2</a:t>
            </a:r>
            <a:r>
              <a:rPr lang="en-US"/>
              <a:t>O</a:t>
            </a:r>
          </a:p>
          <a:p>
            <a:pPr lvl="2">
              <a:buFontTx/>
              <a:buChar char="–"/>
            </a:pPr>
            <a:r>
              <a:rPr lang="en-US"/>
              <a:t>Loss of electrons is called </a:t>
            </a:r>
            <a:r>
              <a:rPr lang="en-US" b="1"/>
              <a:t>oxidation</a:t>
            </a:r>
            <a:endParaRPr lang="en-US"/>
          </a:p>
          <a:p>
            <a:pPr lvl="2">
              <a:buFontTx/>
              <a:buChar char="–"/>
            </a:pPr>
            <a:r>
              <a:rPr lang="en-US"/>
              <a:t>Gain of electrons is called </a:t>
            </a:r>
            <a:r>
              <a:rPr lang="en-US" b="1"/>
              <a:t>reduction</a:t>
            </a:r>
            <a:endParaRPr lang="en-US"/>
          </a:p>
        </p:txBody>
      </p:sp>
      <p:sp>
        <p:nvSpPr>
          <p:cNvPr id="556036"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556037"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56038"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8087" name="Picture 7" descr="06_05aCellRespRedox-U"/>
          <p:cNvPicPr>
            <a:picLocks noChangeAspect="1" noChangeArrowheads="1"/>
          </p:cNvPicPr>
          <p:nvPr/>
        </p:nvPicPr>
        <p:blipFill>
          <a:blip r:embed="rId3" cstate="print"/>
          <a:srcRect/>
          <a:stretch>
            <a:fillRect/>
          </a:stretch>
        </p:blipFill>
        <p:spPr bwMode="auto">
          <a:xfrm>
            <a:off x="300038" y="2139950"/>
            <a:ext cx="8542337" cy="2578100"/>
          </a:xfrm>
          <a:prstGeom prst="rect">
            <a:avLst/>
          </a:prstGeom>
          <a:noFill/>
        </p:spPr>
      </p:pic>
      <p:sp>
        <p:nvSpPr>
          <p:cNvPr id="558088" name="Text Box 8"/>
          <p:cNvSpPr txBox="1">
            <a:spLocks noChangeArrowheads="1"/>
          </p:cNvSpPr>
          <p:nvPr/>
        </p:nvSpPr>
        <p:spPr bwMode="auto">
          <a:xfrm>
            <a:off x="331788" y="3025775"/>
            <a:ext cx="2584450" cy="354013"/>
          </a:xfrm>
          <a:prstGeom prst="rect">
            <a:avLst/>
          </a:prstGeom>
          <a:noFill/>
          <a:ln w="9525">
            <a:noFill/>
            <a:miter lim="800000"/>
            <a:headEnd/>
            <a:tailEnd/>
          </a:ln>
          <a:effectLst/>
        </p:spPr>
        <p:txBody>
          <a:bodyPr wrap="none" lIns="0" tIns="0" rIns="0" bIns="0"/>
          <a:lstStyle/>
          <a:p>
            <a:pPr algn="l">
              <a:lnSpc>
                <a:spcPct val="90000"/>
              </a:lnSpc>
            </a:pPr>
            <a:r>
              <a:rPr lang="en-US" sz="2300"/>
              <a:t>C</a:t>
            </a:r>
            <a:r>
              <a:rPr lang="en-US" sz="2300" baseline="-25000"/>
              <a:t>6</a:t>
            </a:r>
            <a:r>
              <a:rPr lang="en-US" sz="2300"/>
              <a:t>H</a:t>
            </a:r>
            <a:r>
              <a:rPr lang="en-US" sz="2300" baseline="-25000"/>
              <a:t>12</a:t>
            </a:r>
            <a:r>
              <a:rPr lang="en-US" sz="2300"/>
              <a:t>O</a:t>
            </a:r>
            <a:r>
              <a:rPr lang="en-US" sz="2300" baseline="-25000"/>
              <a:t>6  </a:t>
            </a:r>
            <a:r>
              <a:rPr lang="en-US" sz="2300"/>
              <a:t>   +   6 O</a:t>
            </a:r>
            <a:r>
              <a:rPr lang="en-US" sz="2300" baseline="-25000"/>
              <a:t>2</a:t>
            </a:r>
          </a:p>
        </p:txBody>
      </p:sp>
      <p:sp>
        <p:nvSpPr>
          <p:cNvPr id="558089" name="Text Box 9"/>
          <p:cNvSpPr txBox="1">
            <a:spLocks noChangeArrowheads="1"/>
          </p:cNvSpPr>
          <p:nvPr/>
        </p:nvSpPr>
        <p:spPr bwMode="auto">
          <a:xfrm>
            <a:off x="407988" y="3494088"/>
            <a:ext cx="1260475" cy="304800"/>
          </a:xfrm>
          <a:prstGeom prst="rect">
            <a:avLst/>
          </a:prstGeom>
          <a:noFill/>
          <a:ln w="9525">
            <a:noFill/>
            <a:miter lim="800000"/>
            <a:headEnd/>
            <a:tailEnd/>
          </a:ln>
          <a:effectLst/>
        </p:spPr>
        <p:txBody>
          <a:bodyPr wrap="none" lIns="0" tIns="0" rIns="0" bIns="0"/>
          <a:lstStyle/>
          <a:p>
            <a:pPr algn="l">
              <a:lnSpc>
                <a:spcPct val="90000"/>
              </a:lnSpc>
            </a:pPr>
            <a:r>
              <a:rPr lang="en-US" sz="2300"/>
              <a:t>Glucose</a:t>
            </a:r>
          </a:p>
        </p:txBody>
      </p:sp>
      <p:sp>
        <p:nvSpPr>
          <p:cNvPr id="558090" name="Text Box 10"/>
          <p:cNvSpPr txBox="1">
            <a:spLocks noChangeArrowheads="1"/>
          </p:cNvSpPr>
          <p:nvPr/>
        </p:nvSpPr>
        <p:spPr bwMode="auto">
          <a:xfrm>
            <a:off x="1401763" y="2130425"/>
            <a:ext cx="3219450" cy="736600"/>
          </a:xfrm>
          <a:prstGeom prst="rect">
            <a:avLst/>
          </a:prstGeom>
          <a:noFill/>
          <a:ln w="9525">
            <a:noFill/>
            <a:miter lim="800000"/>
            <a:headEnd/>
            <a:tailEnd/>
          </a:ln>
          <a:effectLst/>
        </p:spPr>
        <p:txBody>
          <a:bodyPr wrap="none" lIns="0" tIns="0" rIns="0" bIns="0"/>
          <a:lstStyle/>
          <a:p>
            <a:pPr algn="ctr"/>
            <a:r>
              <a:rPr lang="en-US" sz="2100"/>
              <a:t>Loss of hydrogen atoms</a:t>
            </a:r>
          </a:p>
          <a:p>
            <a:pPr algn="ctr"/>
            <a:r>
              <a:rPr lang="en-US" sz="2100"/>
              <a:t>(oxidation)</a:t>
            </a:r>
          </a:p>
        </p:txBody>
      </p:sp>
      <p:sp>
        <p:nvSpPr>
          <p:cNvPr id="558091" name="Text Box 11"/>
          <p:cNvSpPr txBox="1">
            <a:spLocks noChangeArrowheads="1"/>
          </p:cNvSpPr>
          <p:nvPr/>
        </p:nvSpPr>
        <p:spPr bwMode="auto">
          <a:xfrm>
            <a:off x="4992688" y="3006725"/>
            <a:ext cx="3995737" cy="404813"/>
          </a:xfrm>
          <a:prstGeom prst="rect">
            <a:avLst/>
          </a:prstGeom>
          <a:noFill/>
          <a:ln w="9525">
            <a:noFill/>
            <a:miter lim="800000"/>
            <a:headEnd/>
            <a:tailEnd/>
          </a:ln>
          <a:effectLst/>
        </p:spPr>
        <p:txBody>
          <a:bodyPr wrap="none" lIns="0" tIns="0" rIns="0" bIns="0"/>
          <a:lstStyle/>
          <a:p>
            <a:pPr algn="l">
              <a:lnSpc>
                <a:spcPct val="90000"/>
              </a:lnSpc>
            </a:pPr>
            <a:r>
              <a:rPr lang="en-US" sz="2300"/>
              <a:t>6 CO</a:t>
            </a:r>
            <a:r>
              <a:rPr lang="en-US" sz="2300" baseline="-25000"/>
              <a:t>2</a:t>
            </a:r>
            <a:r>
              <a:rPr lang="en-US" sz="2300"/>
              <a:t>   +   6 H</a:t>
            </a:r>
            <a:r>
              <a:rPr lang="en-US" sz="2300" baseline="-25000"/>
              <a:t>2</a:t>
            </a:r>
            <a:r>
              <a:rPr lang="en-US" sz="2300"/>
              <a:t>O   +   Energy</a:t>
            </a:r>
          </a:p>
        </p:txBody>
      </p:sp>
      <p:sp>
        <p:nvSpPr>
          <p:cNvPr id="558092" name="Text Box 12"/>
          <p:cNvSpPr txBox="1">
            <a:spLocks noChangeArrowheads="1"/>
          </p:cNvSpPr>
          <p:nvPr/>
        </p:nvSpPr>
        <p:spPr bwMode="auto">
          <a:xfrm>
            <a:off x="2914650" y="3881438"/>
            <a:ext cx="3630613" cy="801687"/>
          </a:xfrm>
          <a:prstGeom prst="rect">
            <a:avLst/>
          </a:prstGeom>
          <a:noFill/>
          <a:ln w="9525">
            <a:noFill/>
            <a:miter lim="800000"/>
            <a:headEnd/>
            <a:tailEnd/>
          </a:ln>
          <a:effectLst/>
        </p:spPr>
        <p:txBody>
          <a:bodyPr wrap="none" lIns="0" tIns="0" rIns="0" bIns="0"/>
          <a:lstStyle/>
          <a:p>
            <a:pPr algn="ctr"/>
            <a:r>
              <a:rPr lang="en-US" sz="2100"/>
              <a:t>Gain of hydrogen atoms</a:t>
            </a:r>
          </a:p>
          <a:p>
            <a:pPr algn="ctr"/>
            <a:r>
              <a:rPr lang="en-US" sz="2100"/>
              <a:t>(reduction)</a:t>
            </a:r>
          </a:p>
        </p:txBody>
      </p:sp>
      <p:sp>
        <p:nvSpPr>
          <p:cNvPr id="558093" name="Text Box 13"/>
          <p:cNvSpPr txBox="1">
            <a:spLocks noChangeArrowheads="1"/>
          </p:cNvSpPr>
          <p:nvPr/>
        </p:nvSpPr>
        <p:spPr bwMode="auto">
          <a:xfrm>
            <a:off x="7996238" y="3482975"/>
            <a:ext cx="801687" cy="317500"/>
          </a:xfrm>
          <a:prstGeom prst="rect">
            <a:avLst/>
          </a:prstGeom>
          <a:noFill/>
          <a:ln w="9525">
            <a:noFill/>
            <a:miter lim="800000"/>
            <a:headEnd/>
            <a:tailEnd/>
          </a:ln>
          <a:effectLst/>
        </p:spPr>
        <p:txBody>
          <a:bodyPr wrap="none" lIns="0" tIns="0" rIns="0" bIns="0"/>
          <a:lstStyle/>
          <a:p>
            <a:pPr algn="l">
              <a:lnSpc>
                <a:spcPct val="90000"/>
              </a:lnSpc>
            </a:pPr>
            <a:r>
              <a:rPr lang="en-US" sz="2300"/>
              <a:t>(ATP)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0" name="Rectangle 2"/>
          <p:cNvSpPr>
            <a:spLocks noGrp="1" noChangeArrowheads="1"/>
          </p:cNvSpPr>
          <p:nvPr>
            <p:ph type="title"/>
          </p:nvPr>
        </p:nvSpPr>
        <p:spPr>
          <a:xfrm>
            <a:off x="193675" y="173038"/>
            <a:ext cx="8534400" cy="914400"/>
          </a:xfrm>
        </p:spPr>
        <p:txBody>
          <a:bodyPr/>
          <a:lstStyle/>
          <a:p>
            <a:pPr marL="574675" indent="-574675"/>
            <a:r>
              <a:rPr lang="en-US" sz="3200"/>
              <a:t>6.5 Cells tap energy from electrons “falling” from organic fuels to oxygen</a:t>
            </a:r>
          </a:p>
        </p:txBody>
      </p:sp>
      <p:sp>
        <p:nvSpPr>
          <p:cNvPr id="560131" name="Rectangle 3"/>
          <p:cNvSpPr>
            <a:spLocks noGrp="1" noChangeArrowheads="1"/>
          </p:cNvSpPr>
          <p:nvPr>
            <p:ph type="body" idx="1"/>
          </p:nvPr>
        </p:nvSpPr>
        <p:spPr>
          <a:xfrm>
            <a:off x="168275" y="1298575"/>
            <a:ext cx="8534400" cy="3775075"/>
          </a:xfrm>
        </p:spPr>
        <p:txBody>
          <a:bodyPr/>
          <a:lstStyle/>
          <a:p>
            <a:r>
              <a:rPr lang="en-US"/>
              <a:t>Enzymes are necessary to oxidize glucose and other foods</a:t>
            </a:r>
          </a:p>
          <a:p>
            <a:pPr lvl="1">
              <a:buFontTx/>
              <a:buChar char="–"/>
            </a:pPr>
            <a:r>
              <a:rPr lang="en-US"/>
              <a:t>The enzyme that removes hydrogen from an organic molecule is called </a:t>
            </a:r>
            <a:r>
              <a:rPr lang="en-US" b="1"/>
              <a:t>dehydrogenase</a:t>
            </a:r>
            <a:endParaRPr lang="en-US"/>
          </a:p>
          <a:p>
            <a:pPr lvl="1">
              <a:buFontTx/>
              <a:buChar char="–"/>
            </a:pPr>
            <a:r>
              <a:rPr lang="en-US"/>
              <a:t>Dehydrogenase requires a coenzyme called </a:t>
            </a:r>
            <a:r>
              <a:rPr lang="en-US" b="1"/>
              <a:t>NAD</a:t>
            </a:r>
            <a:r>
              <a:rPr lang="en-US" b="1" baseline="30000"/>
              <a:t>+</a:t>
            </a:r>
            <a:r>
              <a:rPr lang="en-US"/>
              <a:t> (nicotinamide adenine dinucleotide) to shuttle electrons</a:t>
            </a:r>
          </a:p>
          <a:p>
            <a:pPr lvl="2">
              <a:buFontTx/>
              <a:buChar char="–"/>
            </a:pPr>
            <a:r>
              <a:rPr lang="en-US"/>
              <a:t>NAD</a:t>
            </a:r>
            <a:r>
              <a:rPr lang="en-US" baseline="30000"/>
              <a:t>+</a:t>
            </a:r>
            <a:r>
              <a:rPr lang="en-US"/>
              <a:t> can become reduced when it accepts electrons and oxidized when it gives them up</a:t>
            </a:r>
          </a:p>
        </p:txBody>
      </p:sp>
      <p:sp>
        <p:nvSpPr>
          <p:cNvPr id="560132"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560133"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60134"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2183" name="Picture 7" descr="06_05bRedoxReactions-U"/>
          <p:cNvPicPr>
            <a:picLocks noChangeAspect="1" noChangeArrowheads="1"/>
          </p:cNvPicPr>
          <p:nvPr/>
        </p:nvPicPr>
        <p:blipFill>
          <a:blip r:embed="rId3" cstate="print"/>
          <a:srcRect/>
          <a:stretch>
            <a:fillRect/>
          </a:stretch>
        </p:blipFill>
        <p:spPr bwMode="auto">
          <a:xfrm>
            <a:off x="300038" y="1408113"/>
            <a:ext cx="8542337" cy="4041775"/>
          </a:xfrm>
          <a:prstGeom prst="rect">
            <a:avLst/>
          </a:prstGeom>
          <a:noFill/>
        </p:spPr>
      </p:pic>
      <p:sp>
        <p:nvSpPr>
          <p:cNvPr id="562184" name="Text Box 8"/>
          <p:cNvSpPr txBox="1">
            <a:spLocks noChangeArrowheads="1"/>
          </p:cNvSpPr>
          <p:nvPr/>
        </p:nvSpPr>
        <p:spPr bwMode="auto">
          <a:xfrm>
            <a:off x="2135188" y="4757738"/>
            <a:ext cx="1787525" cy="319087"/>
          </a:xfrm>
          <a:prstGeom prst="rect">
            <a:avLst/>
          </a:prstGeom>
          <a:noFill/>
          <a:ln w="9525">
            <a:noFill/>
            <a:miter lim="800000"/>
            <a:headEnd/>
            <a:tailEnd/>
          </a:ln>
          <a:effectLst/>
        </p:spPr>
        <p:txBody>
          <a:bodyPr wrap="none" lIns="0" tIns="0" rIns="0" bIns="0"/>
          <a:lstStyle/>
          <a:p>
            <a:pPr algn="l">
              <a:lnSpc>
                <a:spcPct val="90000"/>
              </a:lnSpc>
            </a:pPr>
            <a:r>
              <a:rPr lang="en-US" sz="2300"/>
              <a:t>2 H</a:t>
            </a:r>
            <a:r>
              <a:rPr lang="en-US" sz="2800" baseline="30000"/>
              <a:t>+ </a:t>
            </a:r>
            <a:r>
              <a:rPr lang="en-US" sz="2300"/>
              <a:t> +  2 e</a:t>
            </a:r>
            <a:r>
              <a:rPr lang="en-US" sz="2800" baseline="30000"/>
              <a:t>–</a:t>
            </a:r>
          </a:p>
        </p:txBody>
      </p:sp>
      <p:sp>
        <p:nvSpPr>
          <p:cNvPr id="562185" name="Text Box 9"/>
          <p:cNvSpPr txBox="1">
            <a:spLocks noChangeArrowheads="1"/>
          </p:cNvSpPr>
          <p:nvPr/>
        </p:nvSpPr>
        <p:spPr bwMode="auto">
          <a:xfrm>
            <a:off x="3879850" y="1733550"/>
            <a:ext cx="1362075" cy="307975"/>
          </a:xfrm>
          <a:prstGeom prst="rect">
            <a:avLst/>
          </a:prstGeom>
          <a:noFill/>
          <a:ln w="9525">
            <a:noFill/>
            <a:miter lim="800000"/>
            <a:headEnd/>
            <a:tailEnd/>
          </a:ln>
          <a:effectLst/>
        </p:spPr>
        <p:txBody>
          <a:bodyPr wrap="none" lIns="0" tIns="0" rIns="0" bIns="0"/>
          <a:lstStyle/>
          <a:p>
            <a:pPr algn="l">
              <a:lnSpc>
                <a:spcPct val="90000"/>
              </a:lnSpc>
            </a:pPr>
            <a:r>
              <a:rPr lang="en-US" sz="2300"/>
              <a:t>Oxidation</a:t>
            </a:r>
          </a:p>
        </p:txBody>
      </p:sp>
      <p:sp>
        <p:nvSpPr>
          <p:cNvPr id="562186" name="AutoShape 10"/>
          <p:cNvSpPr>
            <a:spLocks/>
          </p:cNvSpPr>
          <p:nvPr/>
        </p:nvSpPr>
        <p:spPr bwMode="auto">
          <a:xfrm rot="16200000">
            <a:off x="2862262" y="3775076"/>
            <a:ext cx="269875" cy="1498600"/>
          </a:xfrm>
          <a:prstGeom prst="rightBrace">
            <a:avLst>
              <a:gd name="adj1" fmla="val 46275"/>
              <a:gd name="adj2" fmla="val 50000"/>
            </a:avLst>
          </a:prstGeom>
          <a:noFill/>
          <a:ln w="25400">
            <a:solidFill>
              <a:schemeClr val="tx1"/>
            </a:solidFill>
            <a:round/>
            <a:headEnd/>
            <a:tailEnd/>
          </a:ln>
          <a:effectLst/>
        </p:spPr>
        <p:txBody>
          <a:bodyPr wrap="none" anchor="ctr"/>
          <a:lstStyle/>
          <a:p>
            <a:endParaRPr lang="en-US"/>
          </a:p>
        </p:txBody>
      </p:sp>
      <p:sp>
        <p:nvSpPr>
          <p:cNvPr id="562187" name="Text Box 11"/>
          <p:cNvSpPr txBox="1">
            <a:spLocks noChangeArrowheads="1"/>
          </p:cNvSpPr>
          <p:nvPr/>
        </p:nvSpPr>
        <p:spPr bwMode="auto">
          <a:xfrm>
            <a:off x="3533775" y="2389188"/>
            <a:ext cx="2190750" cy="311150"/>
          </a:xfrm>
          <a:prstGeom prst="rect">
            <a:avLst/>
          </a:prstGeom>
          <a:noFill/>
          <a:ln w="9525">
            <a:noFill/>
            <a:miter lim="800000"/>
            <a:headEnd/>
            <a:tailEnd/>
          </a:ln>
          <a:effectLst/>
        </p:spPr>
        <p:txBody>
          <a:bodyPr wrap="none" lIns="0" tIns="0" rIns="0" bIns="0"/>
          <a:lstStyle/>
          <a:p>
            <a:pPr algn="l">
              <a:lnSpc>
                <a:spcPct val="90000"/>
              </a:lnSpc>
            </a:pPr>
            <a:r>
              <a:rPr lang="en-US" sz="2300"/>
              <a:t>Dehydrogenase</a:t>
            </a:r>
          </a:p>
        </p:txBody>
      </p:sp>
      <p:sp>
        <p:nvSpPr>
          <p:cNvPr id="562188" name="Text Box 12"/>
          <p:cNvSpPr txBox="1">
            <a:spLocks noChangeArrowheads="1"/>
          </p:cNvSpPr>
          <p:nvPr/>
        </p:nvSpPr>
        <p:spPr bwMode="auto">
          <a:xfrm>
            <a:off x="3881438" y="3673475"/>
            <a:ext cx="1444625" cy="320675"/>
          </a:xfrm>
          <a:prstGeom prst="rect">
            <a:avLst/>
          </a:prstGeom>
          <a:noFill/>
          <a:ln w="9525">
            <a:noFill/>
            <a:miter lim="800000"/>
            <a:headEnd/>
            <a:tailEnd/>
          </a:ln>
          <a:effectLst/>
        </p:spPr>
        <p:txBody>
          <a:bodyPr wrap="none" lIns="0" tIns="0" rIns="0" bIns="0"/>
          <a:lstStyle/>
          <a:p>
            <a:pPr algn="l">
              <a:lnSpc>
                <a:spcPct val="90000"/>
              </a:lnSpc>
            </a:pPr>
            <a:r>
              <a:rPr lang="en-US" sz="2300"/>
              <a:t>Reduction</a:t>
            </a:r>
          </a:p>
        </p:txBody>
      </p:sp>
      <p:sp>
        <p:nvSpPr>
          <p:cNvPr id="562189" name="Text Box 13"/>
          <p:cNvSpPr txBox="1">
            <a:spLocks noChangeArrowheads="1"/>
          </p:cNvSpPr>
          <p:nvPr/>
        </p:nvSpPr>
        <p:spPr bwMode="auto">
          <a:xfrm>
            <a:off x="1347788" y="3932238"/>
            <a:ext cx="749300" cy="290512"/>
          </a:xfrm>
          <a:prstGeom prst="rect">
            <a:avLst/>
          </a:prstGeom>
          <a:noFill/>
          <a:ln w="9525">
            <a:noFill/>
            <a:miter lim="800000"/>
            <a:headEnd/>
            <a:tailEnd/>
          </a:ln>
          <a:effectLst/>
        </p:spPr>
        <p:txBody>
          <a:bodyPr wrap="none" lIns="0" tIns="0" rIns="0" bIns="0"/>
          <a:lstStyle/>
          <a:p>
            <a:pPr algn="l">
              <a:lnSpc>
                <a:spcPct val="90000"/>
              </a:lnSpc>
            </a:pPr>
            <a:r>
              <a:rPr lang="en-US" sz="2300"/>
              <a:t>NAD</a:t>
            </a:r>
            <a:r>
              <a:rPr lang="en-US" sz="2800" baseline="30000"/>
              <a:t>+</a:t>
            </a:r>
          </a:p>
        </p:txBody>
      </p:sp>
      <p:sp>
        <p:nvSpPr>
          <p:cNvPr id="562190" name="Text Box 14"/>
          <p:cNvSpPr txBox="1">
            <a:spLocks noChangeArrowheads="1"/>
          </p:cNvSpPr>
          <p:nvPr/>
        </p:nvSpPr>
        <p:spPr bwMode="auto">
          <a:xfrm>
            <a:off x="2411413" y="3932238"/>
            <a:ext cx="882650" cy="360362"/>
          </a:xfrm>
          <a:prstGeom prst="rect">
            <a:avLst/>
          </a:prstGeom>
          <a:noFill/>
          <a:ln w="9525">
            <a:noFill/>
            <a:miter lim="800000"/>
            <a:headEnd/>
            <a:tailEnd/>
          </a:ln>
          <a:effectLst/>
        </p:spPr>
        <p:txBody>
          <a:bodyPr wrap="none" lIns="0" tIns="0" rIns="0" bIns="0"/>
          <a:lstStyle/>
          <a:p>
            <a:pPr algn="l">
              <a:lnSpc>
                <a:spcPct val="90000"/>
              </a:lnSpc>
            </a:pPr>
            <a:r>
              <a:rPr lang="en-US" sz="2300"/>
              <a:t>+  2 H</a:t>
            </a:r>
          </a:p>
        </p:txBody>
      </p:sp>
      <p:sp>
        <p:nvSpPr>
          <p:cNvPr id="562191" name="Text Box 15"/>
          <p:cNvSpPr txBox="1">
            <a:spLocks noChangeArrowheads="1"/>
          </p:cNvSpPr>
          <p:nvPr/>
        </p:nvSpPr>
        <p:spPr bwMode="auto">
          <a:xfrm>
            <a:off x="6446838" y="3930650"/>
            <a:ext cx="749300" cy="290513"/>
          </a:xfrm>
          <a:prstGeom prst="rect">
            <a:avLst/>
          </a:prstGeom>
          <a:noFill/>
          <a:ln w="9525">
            <a:noFill/>
            <a:miter lim="800000"/>
            <a:headEnd/>
            <a:tailEnd/>
          </a:ln>
          <a:effectLst/>
        </p:spPr>
        <p:txBody>
          <a:bodyPr wrap="none" lIns="0" tIns="0" rIns="0" bIns="0"/>
          <a:lstStyle/>
          <a:p>
            <a:pPr algn="l">
              <a:lnSpc>
                <a:spcPct val="90000"/>
              </a:lnSpc>
            </a:pPr>
            <a:r>
              <a:rPr lang="en-US" sz="2300"/>
              <a:t>NADH</a:t>
            </a:r>
          </a:p>
        </p:txBody>
      </p:sp>
      <p:sp>
        <p:nvSpPr>
          <p:cNvPr id="562192" name="Text Box 16"/>
          <p:cNvSpPr txBox="1">
            <a:spLocks noChangeArrowheads="1"/>
          </p:cNvSpPr>
          <p:nvPr/>
        </p:nvSpPr>
        <p:spPr bwMode="auto">
          <a:xfrm>
            <a:off x="7466013" y="3929063"/>
            <a:ext cx="239712" cy="376237"/>
          </a:xfrm>
          <a:prstGeom prst="rect">
            <a:avLst/>
          </a:prstGeom>
          <a:noFill/>
          <a:ln w="9525">
            <a:noFill/>
            <a:miter lim="800000"/>
            <a:headEnd/>
            <a:tailEnd/>
          </a:ln>
          <a:effectLst/>
        </p:spPr>
        <p:txBody>
          <a:bodyPr wrap="none" lIns="0" tIns="0" rIns="0" bIns="0"/>
          <a:lstStyle/>
          <a:p>
            <a:pPr algn="l">
              <a:lnSpc>
                <a:spcPct val="90000"/>
              </a:lnSpc>
            </a:pPr>
            <a:r>
              <a:rPr lang="en-US" sz="2300"/>
              <a:t>+</a:t>
            </a:r>
          </a:p>
        </p:txBody>
      </p:sp>
      <p:sp>
        <p:nvSpPr>
          <p:cNvPr id="562193" name="Text Box 17"/>
          <p:cNvSpPr txBox="1">
            <a:spLocks noChangeArrowheads="1"/>
          </p:cNvSpPr>
          <p:nvPr/>
        </p:nvSpPr>
        <p:spPr bwMode="auto">
          <a:xfrm>
            <a:off x="7850188" y="3932238"/>
            <a:ext cx="333375" cy="290512"/>
          </a:xfrm>
          <a:prstGeom prst="rect">
            <a:avLst/>
          </a:prstGeom>
          <a:noFill/>
          <a:ln w="9525">
            <a:noFill/>
            <a:miter lim="800000"/>
            <a:headEnd/>
            <a:tailEnd/>
          </a:ln>
          <a:effectLst/>
        </p:spPr>
        <p:txBody>
          <a:bodyPr wrap="none" lIns="0" tIns="0" rIns="0" bIns="0"/>
          <a:lstStyle/>
          <a:p>
            <a:pPr algn="l">
              <a:lnSpc>
                <a:spcPct val="90000"/>
              </a:lnSpc>
            </a:pPr>
            <a:r>
              <a:rPr lang="en-US" sz="2300"/>
              <a:t>H</a:t>
            </a:r>
            <a:r>
              <a:rPr lang="en-US" sz="2800" baseline="30000"/>
              <a:t>+</a:t>
            </a:r>
          </a:p>
        </p:txBody>
      </p:sp>
      <p:sp>
        <p:nvSpPr>
          <p:cNvPr id="562194" name="Text Box 18"/>
          <p:cNvSpPr txBox="1">
            <a:spLocks noChangeArrowheads="1"/>
          </p:cNvSpPr>
          <p:nvPr/>
        </p:nvSpPr>
        <p:spPr bwMode="auto">
          <a:xfrm>
            <a:off x="6046788" y="4510088"/>
            <a:ext cx="1622425" cy="887412"/>
          </a:xfrm>
          <a:prstGeom prst="rect">
            <a:avLst/>
          </a:prstGeom>
          <a:noFill/>
          <a:ln w="9525">
            <a:noFill/>
            <a:miter lim="800000"/>
            <a:headEnd/>
            <a:tailEnd/>
          </a:ln>
          <a:effectLst/>
        </p:spPr>
        <p:txBody>
          <a:bodyPr wrap="none" lIns="0" tIns="0" rIns="0" bIns="0"/>
          <a:lstStyle/>
          <a:p>
            <a:pPr algn="ctr">
              <a:lnSpc>
                <a:spcPct val="80000"/>
              </a:lnSpc>
            </a:pPr>
            <a:r>
              <a:rPr lang="en-US" sz="2300"/>
              <a:t>(carries</a:t>
            </a:r>
          </a:p>
          <a:p>
            <a:pPr algn="ctr">
              <a:lnSpc>
                <a:spcPct val="80000"/>
              </a:lnSpc>
            </a:pPr>
            <a:r>
              <a:rPr lang="en-US" sz="2300"/>
              <a:t>2 electrons)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Rectangle 2"/>
          <p:cNvSpPr>
            <a:spLocks noGrp="1" noChangeArrowheads="1"/>
          </p:cNvSpPr>
          <p:nvPr>
            <p:ph type="title"/>
          </p:nvPr>
        </p:nvSpPr>
        <p:spPr>
          <a:xfrm>
            <a:off x="193675" y="180975"/>
            <a:ext cx="8534400" cy="914400"/>
          </a:xfrm>
        </p:spPr>
        <p:txBody>
          <a:bodyPr/>
          <a:lstStyle/>
          <a:p>
            <a:pPr marL="574675" indent="-574675"/>
            <a:r>
              <a:rPr lang="en-US" sz="3200"/>
              <a:t>6.5 Cells tap energy from electrons “falling” from organic fuels to oxygen</a:t>
            </a:r>
          </a:p>
        </p:txBody>
      </p:sp>
      <p:sp>
        <p:nvSpPr>
          <p:cNvPr id="564227" name="Rectangle 3"/>
          <p:cNvSpPr>
            <a:spLocks noGrp="1" noChangeArrowheads="1"/>
          </p:cNvSpPr>
          <p:nvPr>
            <p:ph type="body" idx="1"/>
          </p:nvPr>
        </p:nvSpPr>
        <p:spPr>
          <a:xfrm>
            <a:off x="168275" y="1298575"/>
            <a:ext cx="8534400" cy="2365375"/>
          </a:xfrm>
        </p:spPr>
        <p:txBody>
          <a:bodyPr/>
          <a:lstStyle/>
          <a:p>
            <a:r>
              <a:rPr lang="en-US"/>
              <a:t>The transfer of electrons to NAD</a:t>
            </a:r>
            <a:r>
              <a:rPr lang="en-US" baseline="30000"/>
              <a:t>+</a:t>
            </a:r>
            <a:r>
              <a:rPr lang="en-US"/>
              <a:t> results in the formation of NADH, the reduced form of NAD</a:t>
            </a:r>
            <a:r>
              <a:rPr lang="en-US" baseline="30000"/>
              <a:t>+</a:t>
            </a:r>
            <a:endParaRPr lang="en-US"/>
          </a:p>
          <a:p>
            <a:pPr lvl="1">
              <a:buFontTx/>
              <a:buChar char="–"/>
            </a:pPr>
            <a:r>
              <a:rPr lang="en-US"/>
              <a:t>In this situation, NAD</a:t>
            </a:r>
            <a:r>
              <a:rPr lang="en-US" baseline="30000"/>
              <a:t>+</a:t>
            </a:r>
            <a:r>
              <a:rPr lang="en-US"/>
              <a:t> is called an electron acceptor, but it eventually becomes oxidized (loses an electron) and is then called an electron donor</a:t>
            </a:r>
          </a:p>
        </p:txBody>
      </p:sp>
      <p:sp>
        <p:nvSpPr>
          <p:cNvPr id="564228"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56422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6423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Rectangle 2"/>
          <p:cNvSpPr>
            <a:spLocks noGrp="1" noChangeArrowheads="1"/>
          </p:cNvSpPr>
          <p:nvPr>
            <p:ph type="title"/>
          </p:nvPr>
        </p:nvSpPr>
        <p:spPr>
          <a:xfrm>
            <a:off x="193675" y="180975"/>
            <a:ext cx="8534400" cy="914400"/>
          </a:xfrm>
        </p:spPr>
        <p:txBody>
          <a:bodyPr/>
          <a:lstStyle/>
          <a:p>
            <a:pPr marL="574675" indent="-574675"/>
            <a:r>
              <a:rPr lang="en-US" sz="3200"/>
              <a:t>6.5 Cells tap energy from electrons “falling” from organic fuels to oxygen</a:t>
            </a:r>
          </a:p>
        </p:txBody>
      </p:sp>
      <p:sp>
        <p:nvSpPr>
          <p:cNvPr id="566275" name="Rectangle 3"/>
          <p:cNvSpPr>
            <a:spLocks noGrp="1" noChangeArrowheads="1"/>
          </p:cNvSpPr>
          <p:nvPr>
            <p:ph type="body" idx="1"/>
          </p:nvPr>
        </p:nvSpPr>
        <p:spPr>
          <a:xfrm>
            <a:off x="168275" y="1298575"/>
            <a:ext cx="8534400" cy="3333750"/>
          </a:xfrm>
        </p:spPr>
        <p:txBody>
          <a:bodyPr/>
          <a:lstStyle/>
          <a:p>
            <a:r>
              <a:rPr lang="en-US"/>
              <a:t>There are other electron “carrier” molecules that function like NAD</a:t>
            </a:r>
            <a:r>
              <a:rPr lang="en-US" baseline="30000"/>
              <a:t>+</a:t>
            </a:r>
            <a:endParaRPr lang="en-US"/>
          </a:p>
          <a:p>
            <a:pPr lvl="1">
              <a:buFontTx/>
              <a:buChar char="–"/>
            </a:pPr>
            <a:r>
              <a:rPr lang="en-US"/>
              <a:t>They form a staircase where the electrons pass from one to the next down the staircase</a:t>
            </a:r>
          </a:p>
          <a:p>
            <a:pPr lvl="1">
              <a:buFontTx/>
              <a:buChar char="–"/>
            </a:pPr>
            <a:r>
              <a:rPr lang="en-US"/>
              <a:t>These electron carriers collectively are called the </a:t>
            </a:r>
            <a:r>
              <a:rPr lang="en-US" b="1"/>
              <a:t>electron transport chain</a:t>
            </a:r>
            <a:r>
              <a:rPr lang="en-US"/>
              <a:t>, and as electrons are transported down the chain, ATP is generated</a:t>
            </a:r>
          </a:p>
        </p:txBody>
      </p:sp>
      <p:sp>
        <p:nvSpPr>
          <p:cNvPr id="566276"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566277"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66278"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8327" name="Picture 7" descr="06_05cElecronTransport-U"/>
          <p:cNvPicPr>
            <a:picLocks noChangeAspect="1" noChangeArrowheads="1"/>
          </p:cNvPicPr>
          <p:nvPr/>
        </p:nvPicPr>
        <p:blipFill>
          <a:blip r:embed="rId3" cstate="print"/>
          <a:srcRect/>
          <a:stretch>
            <a:fillRect/>
          </a:stretch>
        </p:blipFill>
        <p:spPr bwMode="auto">
          <a:xfrm>
            <a:off x="1209675" y="128588"/>
            <a:ext cx="6724650" cy="6584950"/>
          </a:xfrm>
          <a:prstGeom prst="rect">
            <a:avLst/>
          </a:prstGeom>
          <a:noFill/>
        </p:spPr>
      </p:pic>
      <p:sp>
        <p:nvSpPr>
          <p:cNvPr id="568328" name="Text Box 8"/>
          <p:cNvSpPr txBox="1">
            <a:spLocks noChangeArrowheads="1"/>
          </p:cNvSpPr>
          <p:nvPr/>
        </p:nvSpPr>
        <p:spPr bwMode="auto">
          <a:xfrm>
            <a:off x="5967413" y="1169988"/>
            <a:ext cx="801687" cy="317500"/>
          </a:xfrm>
          <a:prstGeom prst="rect">
            <a:avLst/>
          </a:prstGeom>
          <a:noFill/>
          <a:ln w="9525">
            <a:noFill/>
            <a:miter lim="800000"/>
            <a:headEnd/>
            <a:tailEnd/>
          </a:ln>
          <a:effectLst/>
        </p:spPr>
        <p:txBody>
          <a:bodyPr wrap="none" lIns="0" tIns="0" rIns="0" bIns="0"/>
          <a:lstStyle/>
          <a:p>
            <a:pPr algn="l">
              <a:lnSpc>
                <a:spcPct val="90000"/>
              </a:lnSpc>
            </a:pPr>
            <a:r>
              <a:rPr lang="en-US" sz="2300"/>
              <a:t>ATP</a:t>
            </a:r>
          </a:p>
        </p:txBody>
      </p:sp>
      <p:sp>
        <p:nvSpPr>
          <p:cNvPr id="568329" name="Text Box 9"/>
          <p:cNvSpPr txBox="1">
            <a:spLocks noChangeArrowheads="1"/>
          </p:cNvSpPr>
          <p:nvPr/>
        </p:nvSpPr>
        <p:spPr bwMode="auto">
          <a:xfrm>
            <a:off x="1385888" y="1214438"/>
            <a:ext cx="749300" cy="290512"/>
          </a:xfrm>
          <a:prstGeom prst="rect">
            <a:avLst/>
          </a:prstGeom>
          <a:noFill/>
          <a:ln w="9525">
            <a:noFill/>
            <a:miter lim="800000"/>
            <a:headEnd/>
            <a:tailEnd/>
          </a:ln>
          <a:effectLst/>
        </p:spPr>
        <p:txBody>
          <a:bodyPr wrap="none" lIns="0" tIns="0" rIns="0" bIns="0"/>
          <a:lstStyle/>
          <a:p>
            <a:pPr algn="l">
              <a:lnSpc>
                <a:spcPct val="90000"/>
              </a:lnSpc>
            </a:pPr>
            <a:r>
              <a:rPr lang="en-US" sz="2300"/>
              <a:t>NAD</a:t>
            </a:r>
            <a:r>
              <a:rPr lang="en-US" sz="2800" baseline="30000"/>
              <a:t>+</a:t>
            </a:r>
          </a:p>
        </p:txBody>
      </p:sp>
      <p:sp>
        <p:nvSpPr>
          <p:cNvPr id="568330" name="Text Box 10"/>
          <p:cNvSpPr txBox="1">
            <a:spLocks noChangeArrowheads="1"/>
          </p:cNvSpPr>
          <p:nvPr/>
        </p:nvSpPr>
        <p:spPr bwMode="auto">
          <a:xfrm>
            <a:off x="2627313" y="412750"/>
            <a:ext cx="749300" cy="290513"/>
          </a:xfrm>
          <a:prstGeom prst="rect">
            <a:avLst/>
          </a:prstGeom>
          <a:noFill/>
          <a:ln w="9525">
            <a:noFill/>
            <a:miter lim="800000"/>
            <a:headEnd/>
            <a:tailEnd/>
          </a:ln>
          <a:effectLst/>
        </p:spPr>
        <p:txBody>
          <a:bodyPr wrap="none" lIns="0" tIns="0" rIns="0" bIns="0"/>
          <a:lstStyle/>
          <a:p>
            <a:pPr algn="l">
              <a:lnSpc>
                <a:spcPct val="90000"/>
              </a:lnSpc>
            </a:pPr>
            <a:r>
              <a:rPr lang="en-US" sz="2300"/>
              <a:t>NADH</a:t>
            </a:r>
          </a:p>
        </p:txBody>
      </p:sp>
      <p:sp>
        <p:nvSpPr>
          <p:cNvPr id="568331" name="Text Box 11"/>
          <p:cNvSpPr txBox="1">
            <a:spLocks noChangeArrowheads="1"/>
          </p:cNvSpPr>
          <p:nvPr/>
        </p:nvSpPr>
        <p:spPr bwMode="auto">
          <a:xfrm>
            <a:off x="1541463" y="2230438"/>
            <a:ext cx="333375" cy="290512"/>
          </a:xfrm>
          <a:prstGeom prst="rect">
            <a:avLst/>
          </a:prstGeom>
          <a:noFill/>
          <a:ln w="9525">
            <a:noFill/>
            <a:miter lim="800000"/>
            <a:headEnd/>
            <a:tailEnd/>
          </a:ln>
          <a:effectLst/>
        </p:spPr>
        <p:txBody>
          <a:bodyPr wrap="none" lIns="0" tIns="0" rIns="0" bIns="0"/>
          <a:lstStyle/>
          <a:p>
            <a:pPr algn="l">
              <a:lnSpc>
                <a:spcPct val="90000"/>
              </a:lnSpc>
            </a:pPr>
            <a:r>
              <a:rPr lang="en-US" sz="2300"/>
              <a:t>H</a:t>
            </a:r>
            <a:r>
              <a:rPr lang="en-US" sz="2800" baseline="30000"/>
              <a:t>+</a:t>
            </a:r>
          </a:p>
        </p:txBody>
      </p:sp>
      <p:sp>
        <p:nvSpPr>
          <p:cNvPr id="568332" name="Text Box 12"/>
          <p:cNvSpPr txBox="1">
            <a:spLocks noChangeArrowheads="1"/>
          </p:cNvSpPr>
          <p:nvPr/>
        </p:nvSpPr>
        <p:spPr bwMode="auto">
          <a:xfrm>
            <a:off x="4487863" y="4964113"/>
            <a:ext cx="333375" cy="290512"/>
          </a:xfrm>
          <a:prstGeom prst="rect">
            <a:avLst/>
          </a:prstGeom>
          <a:noFill/>
          <a:ln w="9525">
            <a:noFill/>
            <a:miter lim="800000"/>
            <a:headEnd/>
            <a:tailEnd/>
          </a:ln>
          <a:effectLst/>
        </p:spPr>
        <p:txBody>
          <a:bodyPr wrap="none" lIns="0" tIns="0" rIns="0" bIns="0"/>
          <a:lstStyle/>
          <a:p>
            <a:pPr algn="l">
              <a:lnSpc>
                <a:spcPct val="90000"/>
              </a:lnSpc>
            </a:pPr>
            <a:r>
              <a:rPr lang="en-US" sz="2300"/>
              <a:t>H</a:t>
            </a:r>
            <a:r>
              <a:rPr lang="en-US" sz="2800" baseline="30000"/>
              <a:t>+</a:t>
            </a:r>
          </a:p>
        </p:txBody>
      </p:sp>
      <p:sp>
        <p:nvSpPr>
          <p:cNvPr id="568333" name="Text Box 13"/>
          <p:cNvSpPr txBox="1">
            <a:spLocks noChangeArrowheads="1"/>
          </p:cNvSpPr>
          <p:nvPr/>
        </p:nvSpPr>
        <p:spPr bwMode="auto">
          <a:xfrm>
            <a:off x="5724525" y="4579938"/>
            <a:ext cx="534988" cy="303212"/>
          </a:xfrm>
          <a:prstGeom prst="rect">
            <a:avLst/>
          </a:prstGeom>
          <a:noFill/>
          <a:ln w="9525">
            <a:noFill/>
            <a:miter lim="800000"/>
            <a:headEnd/>
            <a:tailEnd/>
          </a:ln>
          <a:effectLst/>
        </p:spPr>
        <p:txBody>
          <a:bodyPr wrap="none" lIns="0" tIns="0" rIns="0" bIns="0"/>
          <a:lstStyle/>
          <a:p>
            <a:pPr algn="l">
              <a:lnSpc>
                <a:spcPct val="90000"/>
              </a:lnSpc>
            </a:pPr>
            <a:r>
              <a:rPr lang="en-US" sz="2300"/>
              <a:t>2e</a:t>
            </a:r>
            <a:r>
              <a:rPr lang="en-US" sz="2800" baseline="30000"/>
              <a:t>–</a:t>
            </a:r>
          </a:p>
        </p:txBody>
      </p:sp>
      <p:sp>
        <p:nvSpPr>
          <p:cNvPr id="568334" name="Text Box 14"/>
          <p:cNvSpPr txBox="1">
            <a:spLocks noChangeArrowheads="1"/>
          </p:cNvSpPr>
          <p:nvPr/>
        </p:nvSpPr>
        <p:spPr bwMode="auto">
          <a:xfrm>
            <a:off x="2846388" y="1760538"/>
            <a:ext cx="534987" cy="303212"/>
          </a:xfrm>
          <a:prstGeom prst="rect">
            <a:avLst/>
          </a:prstGeom>
          <a:noFill/>
          <a:ln w="9525">
            <a:noFill/>
            <a:miter lim="800000"/>
            <a:headEnd/>
            <a:tailEnd/>
          </a:ln>
          <a:effectLst/>
        </p:spPr>
        <p:txBody>
          <a:bodyPr wrap="none" lIns="0" tIns="0" rIns="0" bIns="0"/>
          <a:lstStyle/>
          <a:p>
            <a:pPr algn="l">
              <a:lnSpc>
                <a:spcPct val="90000"/>
              </a:lnSpc>
            </a:pPr>
            <a:r>
              <a:rPr lang="en-US" sz="2300"/>
              <a:t>2e</a:t>
            </a:r>
            <a:r>
              <a:rPr lang="en-US" sz="2800" baseline="30000"/>
              <a:t>–</a:t>
            </a:r>
            <a:endParaRPr lang="en-US" sz="2300"/>
          </a:p>
        </p:txBody>
      </p:sp>
      <p:sp>
        <p:nvSpPr>
          <p:cNvPr id="568335" name="Text Box 15"/>
          <p:cNvSpPr txBox="1">
            <a:spLocks noChangeArrowheads="1"/>
          </p:cNvSpPr>
          <p:nvPr/>
        </p:nvSpPr>
        <p:spPr bwMode="auto">
          <a:xfrm rot="2043134">
            <a:off x="1990725" y="3676650"/>
            <a:ext cx="2719388" cy="574675"/>
          </a:xfrm>
          <a:prstGeom prst="rect">
            <a:avLst/>
          </a:prstGeom>
          <a:noFill/>
          <a:ln w="9525">
            <a:noFill/>
            <a:miter lim="800000"/>
            <a:headEnd/>
            <a:tailEnd/>
          </a:ln>
          <a:effectLst/>
        </p:spPr>
        <p:txBody>
          <a:bodyPr wrap="none" lIns="0" tIns="0" rIns="0" bIns="0"/>
          <a:lstStyle/>
          <a:p>
            <a:pPr algn="ctr">
              <a:lnSpc>
                <a:spcPct val="90000"/>
              </a:lnSpc>
            </a:pPr>
            <a:r>
              <a:rPr lang="en-US" sz="2300"/>
              <a:t>Electron transport</a:t>
            </a:r>
          </a:p>
          <a:p>
            <a:pPr algn="ctr">
              <a:lnSpc>
                <a:spcPct val="90000"/>
              </a:lnSpc>
            </a:pPr>
            <a:r>
              <a:rPr lang="en-US" sz="2300"/>
              <a:t>chain</a:t>
            </a:r>
          </a:p>
        </p:txBody>
      </p:sp>
      <p:sp>
        <p:nvSpPr>
          <p:cNvPr id="568336" name="Text Box 16"/>
          <p:cNvSpPr txBox="1">
            <a:spLocks noChangeArrowheads="1"/>
          </p:cNvSpPr>
          <p:nvPr/>
        </p:nvSpPr>
        <p:spPr bwMode="auto">
          <a:xfrm>
            <a:off x="5835650" y="2047875"/>
            <a:ext cx="1617663" cy="1522413"/>
          </a:xfrm>
          <a:prstGeom prst="rect">
            <a:avLst/>
          </a:prstGeom>
          <a:noFill/>
          <a:ln w="9525">
            <a:noFill/>
            <a:miter lim="800000"/>
            <a:headEnd/>
            <a:tailEnd/>
          </a:ln>
          <a:effectLst/>
        </p:spPr>
        <p:txBody>
          <a:bodyPr wrap="none" lIns="0" tIns="0" rIns="0" bIns="0"/>
          <a:lstStyle/>
          <a:p>
            <a:pPr algn="ctr">
              <a:lnSpc>
                <a:spcPct val="90000"/>
              </a:lnSpc>
            </a:pPr>
            <a:r>
              <a:rPr lang="en-US" sz="2300"/>
              <a:t>Controlled</a:t>
            </a:r>
          </a:p>
          <a:p>
            <a:pPr algn="ctr">
              <a:lnSpc>
                <a:spcPct val="90000"/>
              </a:lnSpc>
            </a:pPr>
            <a:r>
              <a:rPr lang="en-US" sz="2300"/>
              <a:t>release of</a:t>
            </a:r>
          </a:p>
          <a:p>
            <a:pPr algn="ctr">
              <a:lnSpc>
                <a:spcPct val="90000"/>
              </a:lnSpc>
            </a:pPr>
            <a:r>
              <a:rPr lang="en-US" sz="2300"/>
              <a:t>energy for</a:t>
            </a:r>
          </a:p>
          <a:p>
            <a:pPr algn="ctr">
              <a:lnSpc>
                <a:spcPct val="90000"/>
              </a:lnSpc>
            </a:pPr>
            <a:r>
              <a:rPr lang="en-US" sz="2300"/>
              <a:t>synthesis</a:t>
            </a:r>
          </a:p>
          <a:p>
            <a:pPr algn="ctr">
              <a:lnSpc>
                <a:spcPct val="90000"/>
              </a:lnSpc>
            </a:pPr>
            <a:r>
              <a:rPr lang="en-US" sz="2300"/>
              <a:t>of ATP</a:t>
            </a:r>
          </a:p>
        </p:txBody>
      </p:sp>
      <p:sp>
        <p:nvSpPr>
          <p:cNvPr id="568337" name="Text Box 17"/>
          <p:cNvSpPr txBox="1">
            <a:spLocks noChangeArrowheads="1"/>
          </p:cNvSpPr>
          <p:nvPr/>
        </p:nvSpPr>
        <p:spPr bwMode="auto">
          <a:xfrm>
            <a:off x="1631950" y="1700213"/>
            <a:ext cx="333375" cy="290512"/>
          </a:xfrm>
          <a:prstGeom prst="rect">
            <a:avLst/>
          </a:prstGeom>
          <a:noFill/>
          <a:ln w="9525">
            <a:noFill/>
            <a:miter lim="800000"/>
            <a:headEnd/>
            <a:tailEnd/>
          </a:ln>
          <a:effectLst/>
        </p:spPr>
        <p:txBody>
          <a:bodyPr wrap="none" lIns="0" tIns="0" rIns="0" bIns="0"/>
          <a:lstStyle/>
          <a:p>
            <a:pPr algn="l">
              <a:lnSpc>
                <a:spcPct val="90000"/>
              </a:lnSpc>
            </a:pPr>
            <a:r>
              <a:rPr lang="en-US" sz="2300"/>
              <a:t>+</a:t>
            </a:r>
          </a:p>
        </p:txBody>
      </p:sp>
      <p:sp>
        <p:nvSpPr>
          <p:cNvPr id="568338" name="Text Box 18"/>
          <p:cNvSpPr txBox="1">
            <a:spLocks noChangeArrowheads="1"/>
          </p:cNvSpPr>
          <p:nvPr/>
        </p:nvSpPr>
        <p:spPr bwMode="auto">
          <a:xfrm>
            <a:off x="7335838" y="4913313"/>
            <a:ext cx="395287" cy="357187"/>
          </a:xfrm>
          <a:prstGeom prst="rect">
            <a:avLst/>
          </a:prstGeom>
          <a:noFill/>
          <a:ln w="9525">
            <a:noFill/>
            <a:miter lim="800000"/>
            <a:headEnd/>
            <a:tailEnd/>
          </a:ln>
          <a:effectLst/>
        </p:spPr>
        <p:txBody>
          <a:bodyPr wrap="none" lIns="0" tIns="0" rIns="0" bIns="0"/>
          <a:lstStyle/>
          <a:p>
            <a:pPr algn="ctr">
              <a:lnSpc>
                <a:spcPct val="90000"/>
              </a:lnSpc>
            </a:pPr>
            <a:r>
              <a:rPr lang="en-US" sz="2300"/>
              <a:t>O</a:t>
            </a:r>
            <a:r>
              <a:rPr lang="en-US" sz="2300" baseline="-25000"/>
              <a:t>2</a:t>
            </a:r>
            <a:endParaRPr lang="en-US" sz="2300"/>
          </a:p>
        </p:txBody>
      </p:sp>
      <p:sp>
        <p:nvSpPr>
          <p:cNvPr id="568339" name="Text Box 19"/>
          <p:cNvSpPr txBox="1">
            <a:spLocks noChangeArrowheads="1"/>
          </p:cNvSpPr>
          <p:nvPr/>
        </p:nvSpPr>
        <p:spPr bwMode="auto">
          <a:xfrm>
            <a:off x="5741988" y="5986463"/>
            <a:ext cx="565150" cy="344487"/>
          </a:xfrm>
          <a:prstGeom prst="rect">
            <a:avLst/>
          </a:prstGeom>
          <a:noFill/>
          <a:ln w="9525">
            <a:noFill/>
            <a:miter lim="800000"/>
            <a:headEnd/>
            <a:tailEnd/>
          </a:ln>
          <a:effectLst/>
        </p:spPr>
        <p:txBody>
          <a:bodyPr wrap="none" lIns="0" tIns="0" rIns="0" bIns="0"/>
          <a:lstStyle/>
          <a:p>
            <a:pPr algn="ctr">
              <a:lnSpc>
                <a:spcPct val="90000"/>
              </a:lnSpc>
            </a:pPr>
            <a:r>
              <a:rPr lang="en-US" sz="2300"/>
              <a:t>H</a:t>
            </a:r>
            <a:r>
              <a:rPr lang="en-US" sz="2300" baseline="-25000"/>
              <a:t>2</a:t>
            </a:r>
            <a:r>
              <a:rPr lang="en-US" sz="2300"/>
              <a:t>O</a:t>
            </a:r>
          </a:p>
        </p:txBody>
      </p:sp>
      <p:sp>
        <p:nvSpPr>
          <p:cNvPr id="568340" name="Text Box 20"/>
          <p:cNvSpPr txBox="1">
            <a:spLocks noChangeArrowheads="1"/>
          </p:cNvSpPr>
          <p:nvPr/>
        </p:nvSpPr>
        <p:spPr bwMode="auto">
          <a:xfrm>
            <a:off x="6921500" y="4954588"/>
            <a:ext cx="201613" cy="442912"/>
          </a:xfrm>
          <a:prstGeom prst="rect">
            <a:avLst/>
          </a:prstGeom>
          <a:noFill/>
          <a:ln w="9525">
            <a:noFill/>
            <a:miter lim="800000"/>
            <a:headEnd/>
            <a:tailEnd/>
          </a:ln>
          <a:effectLst/>
        </p:spPr>
        <p:txBody>
          <a:bodyPr wrap="none" lIns="0" tIns="0" rIns="0" bIns="0"/>
          <a:lstStyle/>
          <a:p>
            <a:pPr algn="ctr">
              <a:lnSpc>
                <a:spcPct val="40000"/>
              </a:lnSpc>
            </a:pPr>
            <a:r>
              <a:rPr lang="en-US" sz="1700"/>
              <a:t>1</a:t>
            </a:r>
          </a:p>
          <a:p>
            <a:pPr algn="ctr">
              <a:lnSpc>
                <a:spcPct val="40000"/>
              </a:lnSpc>
            </a:pPr>
            <a:r>
              <a:rPr lang="en-US" sz="1700">
                <a:latin typeface="Symbol" pitchFamily="18" charset="2"/>
                <a:sym typeface="Symbol" pitchFamily="18" charset="2"/>
              </a:rPr>
              <a:t></a:t>
            </a:r>
          </a:p>
          <a:p>
            <a:pPr algn="ctr">
              <a:lnSpc>
                <a:spcPct val="60000"/>
              </a:lnSpc>
            </a:pPr>
            <a:r>
              <a:rPr lang="en-US" sz="1700"/>
              <a:t>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1" name="Rectangle 3"/>
          <p:cNvSpPr>
            <a:spLocks noGrp="1" noChangeArrowheads="1"/>
          </p:cNvSpPr>
          <p:nvPr>
            <p:ph type="body" idx="1"/>
          </p:nvPr>
        </p:nvSpPr>
        <p:spPr>
          <a:xfrm>
            <a:off x="304800" y="1247775"/>
            <a:ext cx="8534400" cy="2235200"/>
          </a:xfrm>
        </p:spPr>
        <p:txBody>
          <a:bodyPr/>
          <a:lstStyle/>
          <a:p>
            <a:pPr algn="ctr">
              <a:buFont typeface="Wingdings" pitchFamily="2" charset="2"/>
              <a:buNone/>
            </a:pPr>
            <a:r>
              <a:rPr lang="en-US" sz="4400"/>
              <a:t>STAGES OF CELLULAR RESPIRATION </a:t>
            </a:r>
            <a:br>
              <a:rPr lang="en-US" sz="4400"/>
            </a:br>
            <a:r>
              <a:rPr lang="en-US" sz="4400"/>
              <a:t>AND FERMENTATION</a:t>
            </a:r>
            <a:endParaRPr lang="en-US" sz="4400" b="1"/>
          </a:p>
        </p:txBody>
      </p:sp>
      <p:sp>
        <p:nvSpPr>
          <p:cNvPr id="570372"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570373"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70374"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4" name="Rectangle 2"/>
          <p:cNvSpPr>
            <a:spLocks noGrp="1" noChangeArrowheads="1"/>
          </p:cNvSpPr>
          <p:nvPr>
            <p:ph type="title"/>
          </p:nvPr>
        </p:nvSpPr>
        <p:spPr>
          <a:xfrm>
            <a:off x="193675" y="173038"/>
            <a:ext cx="8534400" cy="914400"/>
          </a:xfrm>
        </p:spPr>
        <p:txBody>
          <a:bodyPr/>
          <a:lstStyle/>
          <a:p>
            <a:pPr marL="574675" indent="-574675"/>
            <a:r>
              <a:rPr lang="en-US" sz="3200" dirty="0"/>
              <a:t>6.6 Overview: </a:t>
            </a:r>
            <a:r>
              <a:rPr lang="en-US" sz="3200" dirty="0" smtClean="0"/>
              <a:t>Aerobic cellular </a:t>
            </a:r>
            <a:r>
              <a:rPr lang="en-US" sz="3200" dirty="0"/>
              <a:t>respiration occurs in three main stages</a:t>
            </a:r>
          </a:p>
        </p:txBody>
      </p:sp>
      <p:sp>
        <p:nvSpPr>
          <p:cNvPr id="571395" name="Rectangle 3"/>
          <p:cNvSpPr>
            <a:spLocks noGrp="1" noChangeArrowheads="1"/>
          </p:cNvSpPr>
          <p:nvPr>
            <p:ph type="body" idx="1"/>
          </p:nvPr>
        </p:nvSpPr>
        <p:spPr>
          <a:xfrm>
            <a:off x="168275" y="1298575"/>
            <a:ext cx="8534400" cy="2541588"/>
          </a:xfrm>
        </p:spPr>
        <p:txBody>
          <a:bodyPr/>
          <a:lstStyle/>
          <a:p>
            <a:r>
              <a:rPr lang="en-US" dirty="0"/>
              <a:t>Stage 1: </a:t>
            </a:r>
            <a:r>
              <a:rPr lang="en-US" dirty="0" err="1"/>
              <a:t>Glycolysis</a:t>
            </a:r>
            <a:endParaRPr lang="en-US" dirty="0"/>
          </a:p>
          <a:p>
            <a:pPr lvl="1">
              <a:buFontTx/>
              <a:buChar char="–"/>
            </a:pPr>
            <a:r>
              <a:rPr lang="en-US" dirty="0" err="1"/>
              <a:t>Glycolysis</a:t>
            </a:r>
            <a:r>
              <a:rPr lang="en-US" dirty="0"/>
              <a:t> begins respiration by breaking glucose, a six-carbon molecule, into two molecules of a three-carbon compound called </a:t>
            </a:r>
            <a:r>
              <a:rPr lang="en-US" dirty="0" err="1"/>
              <a:t>pyruvate</a:t>
            </a:r>
            <a:endParaRPr lang="en-US" dirty="0"/>
          </a:p>
          <a:p>
            <a:pPr lvl="1">
              <a:buFontTx/>
              <a:buChar char="–"/>
            </a:pPr>
            <a:r>
              <a:rPr lang="en-US" dirty="0"/>
              <a:t>This stage occurs in the cytoplasm</a:t>
            </a:r>
          </a:p>
        </p:txBody>
      </p:sp>
      <p:sp>
        <p:nvSpPr>
          <p:cNvPr id="571396"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571397"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71398"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8" name="Rectangle 2"/>
          <p:cNvSpPr>
            <a:spLocks noGrp="1" noChangeArrowheads="1"/>
          </p:cNvSpPr>
          <p:nvPr>
            <p:ph type="title"/>
          </p:nvPr>
        </p:nvSpPr>
        <p:spPr>
          <a:xfrm>
            <a:off x="193675" y="180975"/>
            <a:ext cx="8534400" cy="914400"/>
          </a:xfrm>
        </p:spPr>
        <p:txBody>
          <a:bodyPr/>
          <a:lstStyle/>
          <a:p>
            <a:pPr marL="574675" indent="-574675"/>
            <a:r>
              <a:rPr lang="en-US" sz="3200" dirty="0"/>
              <a:t>6.6 Overview: </a:t>
            </a:r>
            <a:r>
              <a:rPr lang="en-US" sz="3200" dirty="0" smtClean="0"/>
              <a:t>Aerobic cellular </a:t>
            </a:r>
            <a:r>
              <a:rPr lang="en-US" sz="3200" dirty="0"/>
              <a:t>respiration occurs in three main stages</a:t>
            </a:r>
          </a:p>
        </p:txBody>
      </p:sp>
      <p:sp>
        <p:nvSpPr>
          <p:cNvPr id="572419" name="Rectangle 3"/>
          <p:cNvSpPr>
            <a:spLocks noGrp="1" noChangeArrowheads="1"/>
          </p:cNvSpPr>
          <p:nvPr>
            <p:ph type="body" idx="1"/>
          </p:nvPr>
        </p:nvSpPr>
        <p:spPr>
          <a:xfrm>
            <a:off x="168275" y="1298575"/>
            <a:ext cx="8534400" cy="2779713"/>
          </a:xfrm>
        </p:spPr>
        <p:txBody>
          <a:bodyPr/>
          <a:lstStyle/>
          <a:p>
            <a:r>
              <a:rPr lang="en-US"/>
              <a:t>Stage 2: The citric acid cycle</a:t>
            </a:r>
          </a:p>
          <a:p>
            <a:pPr lvl="1">
              <a:buFontTx/>
              <a:buChar char="–"/>
            </a:pPr>
            <a:r>
              <a:rPr lang="en-US"/>
              <a:t>The citric acid cycle breaks down pyruvate into carbon dioxide and supplies the third stage with electrons</a:t>
            </a:r>
          </a:p>
          <a:p>
            <a:pPr lvl="1">
              <a:buFontTx/>
              <a:buChar char="–"/>
            </a:pPr>
            <a:r>
              <a:rPr lang="en-US"/>
              <a:t>This stage occurs in the mitochondria</a:t>
            </a:r>
          </a:p>
          <a:p>
            <a:pPr lvl="1">
              <a:buFontTx/>
              <a:buChar char="–"/>
            </a:pPr>
            <a:endParaRPr lang="en-US"/>
          </a:p>
        </p:txBody>
      </p:sp>
      <p:sp>
        <p:nvSpPr>
          <p:cNvPr id="572420"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57242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7242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2" name="Rectangle 2"/>
          <p:cNvSpPr>
            <a:spLocks noGrp="1" noChangeArrowheads="1"/>
          </p:cNvSpPr>
          <p:nvPr>
            <p:ph type="title"/>
          </p:nvPr>
        </p:nvSpPr>
        <p:spPr>
          <a:xfrm>
            <a:off x="193675" y="180975"/>
            <a:ext cx="8534400" cy="914400"/>
          </a:xfrm>
        </p:spPr>
        <p:txBody>
          <a:bodyPr/>
          <a:lstStyle/>
          <a:p>
            <a:pPr marL="574675" indent="-574675"/>
            <a:r>
              <a:rPr lang="en-US" sz="3200" dirty="0"/>
              <a:t>6.6 Overview: </a:t>
            </a:r>
            <a:r>
              <a:rPr lang="en-US" sz="3200" dirty="0" smtClean="0"/>
              <a:t>Aerobic cellular </a:t>
            </a:r>
            <a:r>
              <a:rPr lang="en-US" sz="3200" dirty="0"/>
              <a:t>respiration occurs in three main stages</a:t>
            </a:r>
          </a:p>
        </p:txBody>
      </p:sp>
      <p:sp>
        <p:nvSpPr>
          <p:cNvPr id="573443" name="Rectangle 3"/>
          <p:cNvSpPr>
            <a:spLocks noGrp="1" noChangeArrowheads="1"/>
          </p:cNvSpPr>
          <p:nvPr>
            <p:ph type="body" idx="1"/>
          </p:nvPr>
        </p:nvSpPr>
        <p:spPr>
          <a:xfrm>
            <a:off x="168275" y="1298575"/>
            <a:ext cx="8534400" cy="3509963"/>
          </a:xfrm>
        </p:spPr>
        <p:txBody>
          <a:bodyPr/>
          <a:lstStyle/>
          <a:p>
            <a:r>
              <a:rPr lang="en-US"/>
              <a:t>Stage 3: Oxidative phosphorylation</a:t>
            </a:r>
          </a:p>
          <a:p>
            <a:pPr lvl="1">
              <a:buFontTx/>
              <a:buChar char="–"/>
            </a:pPr>
            <a:r>
              <a:rPr lang="en-US"/>
              <a:t>During this stage, electrons are shuttled through the electron transport chain</a:t>
            </a:r>
          </a:p>
          <a:p>
            <a:pPr lvl="1">
              <a:buFontTx/>
              <a:buChar char="–"/>
            </a:pPr>
            <a:r>
              <a:rPr lang="en-US"/>
              <a:t>As a result, ATP is generated through oxidative phosphorylation associated with chemiosmosis</a:t>
            </a:r>
          </a:p>
          <a:p>
            <a:pPr lvl="1">
              <a:buFontTx/>
              <a:buChar char="–"/>
            </a:pPr>
            <a:r>
              <a:rPr lang="en-US"/>
              <a:t>This stage occurs in the inner mitochondrion membrane</a:t>
            </a:r>
          </a:p>
        </p:txBody>
      </p:sp>
      <p:sp>
        <p:nvSpPr>
          <p:cNvPr id="573444"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573445"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73446"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6" name="Rectangle 2"/>
          <p:cNvSpPr>
            <a:spLocks noGrp="1" noChangeArrowheads="1"/>
          </p:cNvSpPr>
          <p:nvPr>
            <p:ph type="title"/>
          </p:nvPr>
        </p:nvSpPr>
        <p:spPr>
          <a:xfrm>
            <a:off x="193675" y="173038"/>
            <a:ext cx="8534400" cy="914400"/>
          </a:xfrm>
        </p:spPr>
        <p:txBody>
          <a:bodyPr/>
          <a:lstStyle/>
          <a:p>
            <a:pPr marL="574675" indent="-574675"/>
            <a:r>
              <a:rPr lang="en-US" sz="3200" dirty="0"/>
              <a:t>6.6 Overview: </a:t>
            </a:r>
            <a:r>
              <a:rPr lang="en-US" sz="3200" dirty="0" smtClean="0"/>
              <a:t>Aerobic cellular </a:t>
            </a:r>
            <a:r>
              <a:rPr lang="en-US" sz="3200" dirty="0"/>
              <a:t>respiration occurs in three main stages</a:t>
            </a:r>
          </a:p>
        </p:txBody>
      </p:sp>
      <p:sp>
        <p:nvSpPr>
          <p:cNvPr id="574467" name="Rectangle 3"/>
          <p:cNvSpPr>
            <a:spLocks noGrp="1" noChangeArrowheads="1"/>
          </p:cNvSpPr>
          <p:nvPr>
            <p:ph type="body" idx="1"/>
          </p:nvPr>
        </p:nvSpPr>
        <p:spPr>
          <a:xfrm>
            <a:off x="168275" y="1298575"/>
            <a:ext cx="8534400" cy="4164013"/>
          </a:xfrm>
        </p:spPr>
        <p:txBody>
          <a:bodyPr/>
          <a:lstStyle/>
          <a:p>
            <a:r>
              <a:rPr lang="en-US"/>
              <a:t>During the transport of electrons, a concentration gradient of H</a:t>
            </a:r>
            <a:r>
              <a:rPr lang="en-US" baseline="30000"/>
              <a:t>+</a:t>
            </a:r>
            <a:r>
              <a:rPr lang="en-US"/>
              <a:t> ions is formed across the inner membrane into the intermembrane space</a:t>
            </a:r>
          </a:p>
          <a:p>
            <a:pPr lvl="1">
              <a:buFontTx/>
              <a:buChar char="–"/>
            </a:pPr>
            <a:r>
              <a:rPr lang="en-US"/>
              <a:t>The potential energy of this concentration gradient is used to make ATP by a process called </a:t>
            </a:r>
            <a:r>
              <a:rPr lang="en-US" b="1"/>
              <a:t>chemiosmosis</a:t>
            </a:r>
            <a:endParaRPr lang="en-US"/>
          </a:p>
          <a:p>
            <a:pPr lvl="1">
              <a:buFontTx/>
              <a:buChar char="–"/>
            </a:pPr>
            <a:r>
              <a:rPr lang="en-US"/>
              <a:t>The concentration gradient drives H</a:t>
            </a:r>
            <a:r>
              <a:rPr lang="en-US" baseline="30000"/>
              <a:t>+</a:t>
            </a:r>
            <a:r>
              <a:rPr lang="en-US"/>
              <a:t> through </a:t>
            </a:r>
            <a:r>
              <a:rPr lang="en-US" b="1"/>
              <a:t>ATP synthases</a:t>
            </a:r>
            <a:r>
              <a:rPr lang="en-US"/>
              <a:t> and enzymes found in the membrane, and ATP is produced </a:t>
            </a:r>
          </a:p>
          <a:p>
            <a:pPr lvl="1">
              <a:buFont typeface="Wingdings" pitchFamily="2" charset="2"/>
              <a:buNone/>
            </a:pPr>
            <a:r>
              <a:rPr lang="en-US" baseline="30000"/>
              <a:t> </a:t>
            </a:r>
          </a:p>
        </p:txBody>
      </p:sp>
      <p:sp>
        <p:nvSpPr>
          <p:cNvPr id="574468"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57446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7447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5495" name="Picture 7" descr="06_06CellRespOverview-U"/>
          <p:cNvPicPr>
            <a:picLocks noChangeAspect="1" noChangeArrowheads="1"/>
          </p:cNvPicPr>
          <p:nvPr/>
        </p:nvPicPr>
        <p:blipFill>
          <a:blip r:embed="rId3" cstate="print"/>
          <a:srcRect/>
          <a:stretch>
            <a:fillRect/>
          </a:stretch>
        </p:blipFill>
        <p:spPr bwMode="auto">
          <a:xfrm>
            <a:off x="300038" y="709613"/>
            <a:ext cx="8542337" cy="5438775"/>
          </a:xfrm>
          <a:prstGeom prst="rect">
            <a:avLst/>
          </a:prstGeom>
          <a:noFill/>
        </p:spPr>
      </p:pic>
      <p:sp>
        <p:nvSpPr>
          <p:cNvPr id="575496" name="Text Box 8"/>
          <p:cNvSpPr txBox="1">
            <a:spLocks noChangeArrowheads="1"/>
          </p:cNvSpPr>
          <p:nvPr/>
        </p:nvSpPr>
        <p:spPr bwMode="auto">
          <a:xfrm>
            <a:off x="7200900" y="1196975"/>
            <a:ext cx="1238250" cy="223838"/>
          </a:xfrm>
          <a:prstGeom prst="rect">
            <a:avLst/>
          </a:prstGeom>
          <a:noFill/>
          <a:ln w="9525">
            <a:noFill/>
            <a:miter lim="800000"/>
            <a:headEnd/>
            <a:tailEnd/>
          </a:ln>
          <a:effectLst/>
        </p:spPr>
        <p:txBody>
          <a:bodyPr wrap="none" lIns="0" tIns="0" rIns="0" bIns="0"/>
          <a:lstStyle/>
          <a:p>
            <a:pPr algn="ctr"/>
            <a:r>
              <a:rPr lang="en-US" sz="1300"/>
              <a:t>Mitochondrion</a:t>
            </a:r>
          </a:p>
        </p:txBody>
      </p:sp>
      <p:sp>
        <p:nvSpPr>
          <p:cNvPr id="575497" name="Text Box 9"/>
          <p:cNvSpPr txBox="1">
            <a:spLocks noChangeArrowheads="1"/>
          </p:cNvSpPr>
          <p:nvPr/>
        </p:nvSpPr>
        <p:spPr bwMode="auto">
          <a:xfrm>
            <a:off x="3560763" y="4875213"/>
            <a:ext cx="339725" cy="185737"/>
          </a:xfrm>
          <a:prstGeom prst="rect">
            <a:avLst/>
          </a:prstGeom>
          <a:noFill/>
          <a:ln w="9525">
            <a:noFill/>
            <a:miter lim="800000"/>
            <a:headEnd/>
            <a:tailEnd/>
          </a:ln>
          <a:effectLst/>
        </p:spPr>
        <p:txBody>
          <a:bodyPr wrap="none" lIns="0" tIns="0" rIns="0" bIns="0"/>
          <a:lstStyle/>
          <a:p>
            <a:pPr algn="ctr">
              <a:lnSpc>
                <a:spcPct val="90000"/>
              </a:lnSpc>
            </a:pPr>
            <a:r>
              <a:rPr lang="en-US" sz="1300"/>
              <a:t>CO</a:t>
            </a:r>
            <a:r>
              <a:rPr lang="en-US" sz="1300" baseline="-25000"/>
              <a:t>2</a:t>
            </a:r>
            <a:endParaRPr lang="en-US" sz="1300"/>
          </a:p>
        </p:txBody>
      </p:sp>
      <p:sp>
        <p:nvSpPr>
          <p:cNvPr id="575498" name="Text Box 10"/>
          <p:cNvSpPr txBox="1">
            <a:spLocks noChangeArrowheads="1"/>
          </p:cNvSpPr>
          <p:nvPr/>
        </p:nvSpPr>
        <p:spPr bwMode="auto">
          <a:xfrm>
            <a:off x="5251450" y="4872038"/>
            <a:ext cx="339725" cy="185737"/>
          </a:xfrm>
          <a:prstGeom prst="rect">
            <a:avLst/>
          </a:prstGeom>
          <a:noFill/>
          <a:ln w="9525">
            <a:noFill/>
            <a:miter lim="800000"/>
            <a:headEnd/>
            <a:tailEnd/>
          </a:ln>
          <a:effectLst/>
        </p:spPr>
        <p:txBody>
          <a:bodyPr wrap="none" lIns="0" tIns="0" rIns="0" bIns="0"/>
          <a:lstStyle/>
          <a:p>
            <a:pPr algn="ctr">
              <a:lnSpc>
                <a:spcPct val="90000"/>
              </a:lnSpc>
            </a:pPr>
            <a:r>
              <a:rPr lang="en-US" sz="1300"/>
              <a:t>CO</a:t>
            </a:r>
            <a:r>
              <a:rPr lang="en-US" sz="1300" baseline="-25000"/>
              <a:t>2</a:t>
            </a:r>
            <a:endParaRPr lang="en-US" sz="1300"/>
          </a:p>
        </p:txBody>
      </p:sp>
      <p:sp>
        <p:nvSpPr>
          <p:cNvPr id="575499" name="Text Box 11"/>
          <p:cNvSpPr txBox="1">
            <a:spLocks noChangeArrowheads="1"/>
          </p:cNvSpPr>
          <p:nvPr/>
        </p:nvSpPr>
        <p:spPr bwMode="auto">
          <a:xfrm>
            <a:off x="2508250" y="942975"/>
            <a:ext cx="530225" cy="204788"/>
          </a:xfrm>
          <a:prstGeom prst="rect">
            <a:avLst/>
          </a:prstGeom>
          <a:noFill/>
          <a:ln w="9525">
            <a:noFill/>
            <a:miter lim="800000"/>
            <a:headEnd/>
            <a:tailEnd/>
          </a:ln>
          <a:effectLst/>
        </p:spPr>
        <p:txBody>
          <a:bodyPr wrap="none" lIns="0" tIns="0" rIns="0" bIns="0"/>
          <a:lstStyle/>
          <a:p>
            <a:pPr algn="ctr">
              <a:lnSpc>
                <a:spcPct val="90000"/>
              </a:lnSpc>
            </a:pPr>
            <a:r>
              <a:rPr lang="en-US" sz="1300"/>
              <a:t>NADH</a:t>
            </a:r>
          </a:p>
        </p:txBody>
      </p:sp>
      <p:sp>
        <p:nvSpPr>
          <p:cNvPr id="575500" name="Text Box 12"/>
          <p:cNvSpPr txBox="1">
            <a:spLocks noChangeArrowheads="1"/>
          </p:cNvSpPr>
          <p:nvPr/>
        </p:nvSpPr>
        <p:spPr bwMode="auto">
          <a:xfrm>
            <a:off x="4657725" y="5072063"/>
            <a:ext cx="339725" cy="185737"/>
          </a:xfrm>
          <a:prstGeom prst="rect">
            <a:avLst/>
          </a:prstGeom>
          <a:noFill/>
          <a:ln w="9525">
            <a:noFill/>
            <a:miter lim="800000"/>
            <a:headEnd/>
            <a:tailEnd/>
          </a:ln>
          <a:effectLst/>
        </p:spPr>
        <p:txBody>
          <a:bodyPr wrap="none" lIns="0" tIns="0" rIns="0" bIns="0"/>
          <a:lstStyle/>
          <a:p>
            <a:pPr algn="ctr">
              <a:lnSpc>
                <a:spcPct val="90000"/>
              </a:lnSpc>
            </a:pPr>
            <a:r>
              <a:rPr lang="en-US" sz="1300"/>
              <a:t>ATP</a:t>
            </a:r>
          </a:p>
        </p:txBody>
      </p:sp>
      <p:sp>
        <p:nvSpPr>
          <p:cNvPr id="575501" name="Text Box 13"/>
          <p:cNvSpPr txBox="1">
            <a:spLocks noChangeArrowheads="1"/>
          </p:cNvSpPr>
          <p:nvPr/>
        </p:nvSpPr>
        <p:spPr bwMode="auto">
          <a:xfrm>
            <a:off x="1882775" y="1200150"/>
            <a:ext cx="1746250" cy="436563"/>
          </a:xfrm>
          <a:prstGeom prst="rect">
            <a:avLst/>
          </a:prstGeom>
          <a:noFill/>
          <a:ln w="9525">
            <a:noFill/>
            <a:miter lim="800000"/>
            <a:headEnd/>
            <a:tailEnd/>
          </a:ln>
          <a:effectLst/>
        </p:spPr>
        <p:txBody>
          <a:bodyPr wrap="none" lIns="0" tIns="0" rIns="0" bIns="0"/>
          <a:lstStyle/>
          <a:p>
            <a:pPr algn="ctr"/>
            <a:r>
              <a:rPr lang="en-US" sz="1300"/>
              <a:t>High-energy electrons</a:t>
            </a:r>
          </a:p>
          <a:p>
            <a:pPr algn="ctr"/>
            <a:r>
              <a:rPr lang="en-US" sz="1300"/>
              <a:t>carried by NADH</a:t>
            </a:r>
          </a:p>
        </p:txBody>
      </p:sp>
      <p:sp>
        <p:nvSpPr>
          <p:cNvPr id="575502" name="Text Box 14"/>
          <p:cNvSpPr txBox="1">
            <a:spLocks noChangeArrowheads="1"/>
          </p:cNvSpPr>
          <p:nvPr/>
        </p:nvSpPr>
        <p:spPr bwMode="auto">
          <a:xfrm>
            <a:off x="4949825" y="1603375"/>
            <a:ext cx="530225" cy="204788"/>
          </a:xfrm>
          <a:prstGeom prst="rect">
            <a:avLst/>
          </a:prstGeom>
          <a:noFill/>
          <a:ln w="9525">
            <a:noFill/>
            <a:miter lim="800000"/>
            <a:headEnd/>
            <a:tailEnd/>
          </a:ln>
          <a:effectLst/>
        </p:spPr>
        <p:txBody>
          <a:bodyPr wrap="none" lIns="0" tIns="0" rIns="0" bIns="0"/>
          <a:lstStyle/>
          <a:p>
            <a:pPr algn="ctr">
              <a:lnSpc>
                <a:spcPct val="90000"/>
              </a:lnSpc>
            </a:pPr>
            <a:r>
              <a:rPr lang="en-US" sz="1300"/>
              <a:t>NADH</a:t>
            </a:r>
          </a:p>
        </p:txBody>
      </p:sp>
      <p:sp>
        <p:nvSpPr>
          <p:cNvPr id="575503" name="Text Box 15"/>
          <p:cNvSpPr txBox="1">
            <a:spLocks noChangeArrowheads="1"/>
          </p:cNvSpPr>
          <p:nvPr/>
        </p:nvSpPr>
        <p:spPr bwMode="auto">
          <a:xfrm>
            <a:off x="4279900" y="2827338"/>
            <a:ext cx="1009650" cy="393700"/>
          </a:xfrm>
          <a:prstGeom prst="rect">
            <a:avLst/>
          </a:prstGeom>
          <a:noFill/>
          <a:ln w="9525">
            <a:noFill/>
            <a:miter lim="800000"/>
            <a:headEnd/>
            <a:tailEnd/>
          </a:ln>
          <a:effectLst/>
        </p:spPr>
        <p:txBody>
          <a:bodyPr wrap="none" lIns="0" tIns="0" rIns="0" bIns="0"/>
          <a:lstStyle/>
          <a:p>
            <a:pPr algn="ctr"/>
            <a:r>
              <a:rPr lang="en-US" sz="1300"/>
              <a:t>C</a:t>
            </a:r>
            <a:r>
              <a:rPr lang="en-US" sz="1100"/>
              <a:t>ITRIC</a:t>
            </a:r>
            <a:r>
              <a:rPr lang="en-US" sz="1300"/>
              <a:t> A</a:t>
            </a:r>
            <a:r>
              <a:rPr lang="en-US" sz="1100"/>
              <a:t>CID</a:t>
            </a:r>
            <a:endParaRPr lang="en-US" sz="1300"/>
          </a:p>
          <a:p>
            <a:pPr algn="ctr"/>
            <a:r>
              <a:rPr lang="en-US" sz="1300"/>
              <a:t>C</a:t>
            </a:r>
            <a:r>
              <a:rPr lang="en-US" sz="1100"/>
              <a:t>YCLE</a:t>
            </a:r>
            <a:endParaRPr lang="en-US" sz="1300"/>
          </a:p>
        </p:txBody>
      </p:sp>
      <p:sp>
        <p:nvSpPr>
          <p:cNvPr id="575504" name="Text Box 16"/>
          <p:cNvSpPr txBox="1">
            <a:spLocks noChangeArrowheads="1"/>
          </p:cNvSpPr>
          <p:nvPr/>
        </p:nvSpPr>
        <p:spPr bwMode="auto">
          <a:xfrm>
            <a:off x="1081088" y="2636838"/>
            <a:ext cx="1027112" cy="220662"/>
          </a:xfrm>
          <a:prstGeom prst="rect">
            <a:avLst/>
          </a:prstGeom>
          <a:noFill/>
          <a:ln w="9525">
            <a:noFill/>
            <a:miter lim="800000"/>
            <a:headEnd/>
            <a:tailEnd/>
          </a:ln>
          <a:effectLst/>
        </p:spPr>
        <p:txBody>
          <a:bodyPr wrap="none" lIns="0" tIns="0" rIns="0" bIns="0"/>
          <a:lstStyle/>
          <a:p>
            <a:pPr algn="ctr"/>
            <a:r>
              <a:rPr lang="en-US" sz="1300"/>
              <a:t>G</a:t>
            </a:r>
            <a:r>
              <a:rPr lang="en-US" sz="1100"/>
              <a:t>LYCOLYSIS</a:t>
            </a:r>
            <a:endParaRPr lang="en-US" sz="1300"/>
          </a:p>
        </p:txBody>
      </p:sp>
      <p:sp>
        <p:nvSpPr>
          <p:cNvPr id="575505" name="Text Box 17"/>
          <p:cNvSpPr txBox="1">
            <a:spLocks noChangeArrowheads="1"/>
          </p:cNvSpPr>
          <p:nvPr/>
        </p:nvSpPr>
        <p:spPr bwMode="auto">
          <a:xfrm>
            <a:off x="2149475" y="2903538"/>
            <a:ext cx="663575" cy="190500"/>
          </a:xfrm>
          <a:prstGeom prst="rect">
            <a:avLst/>
          </a:prstGeom>
          <a:noFill/>
          <a:ln w="9525">
            <a:noFill/>
            <a:miter lim="800000"/>
            <a:headEnd/>
            <a:tailEnd/>
          </a:ln>
          <a:effectLst/>
        </p:spPr>
        <p:txBody>
          <a:bodyPr wrap="none" lIns="0" tIns="0" rIns="0" bIns="0"/>
          <a:lstStyle/>
          <a:p>
            <a:pPr algn="ctr"/>
            <a:r>
              <a:rPr lang="en-US" sz="1300"/>
              <a:t>Pyruvate</a:t>
            </a:r>
          </a:p>
        </p:txBody>
      </p:sp>
      <p:sp>
        <p:nvSpPr>
          <p:cNvPr id="575506" name="Text Box 18"/>
          <p:cNvSpPr txBox="1">
            <a:spLocks noChangeArrowheads="1"/>
          </p:cNvSpPr>
          <p:nvPr/>
        </p:nvSpPr>
        <p:spPr bwMode="auto">
          <a:xfrm>
            <a:off x="514350" y="2898775"/>
            <a:ext cx="628650" cy="195263"/>
          </a:xfrm>
          <a:prstGeom prst="rect">
            <a:avLst/>
          </a:prstGeom>
          <a:noFill/>
          <a:ln w="9525">
            <a:noFill/>
            <a:miter lim="800000"/>
            <a:headEnd/>
            <a:tailEnd/>
          </a:ln>
          <a:effectLst/>
        </p:spPr>
        <p:txBody>
          <a:bodyPr wrap="none" lIns="0" tIns="0" rIns="0" bIns="0"/>
          <a:lstStyle/>
          <a:p>
            <a:pPr algn="ctr"/>
            <a:r>
              <a:rPr lang="en-US" sz="1300"/>
              <a:t>Glucose</a:t>
            </a:r>
          </a:p>
        </p:txBody>
      </p:sp>
      <p:sp>
        <p:nvSpPr>
          <p:cNvPr id="575507" name="Text Box 19"/>
          <p:cNvSpPr txBox="1">
            <a:spLocks noChangeArrowheads="1"/>
          </p:cNvSpPr>
          <p:nvPr/>
        </p:nvSpPr>
        <p:spPr bwMode="auto">
          <a:xfrm>
            <a:off x="5353050" y="1800225"/>
            <a:ext cx="530225" cy="204788"/>
          </a:xfrm>
          <a:prstGeom prst="rect">
            <a:avLst/>
          </a:prstGeom>
          <a:noFill/>
          <a:ln w="9525">
            <a:noFill/>
            <a:miter lim="800000"/>
            <a:headEnd/>
            <a:tailEnd/>
          </a:ln>
          <a:effectLst/>
        </p:spPr>
        <p:txBody>
          <a:bodyPr wrap="none" lIns="0" tIns="0" rIns="0" bIns="0"/>
          <a:lstStyle/>
          <a:p>
            <a:pPr algn="ctr">
              <a:lnSpc>
                <a:spcPct val="90000"/>
              </a:lnSpc>
            </a:pPr>
            <a:r>
              <a:rPr lang="en-US" sz="1300"/>
              <a:t>and</a:t>
            </a:r>
          </a:p>
        </p:txBody>
      </p:sp>
      <p:sp>
        <p:nvSpPr>
          <p:cNvPr id="575508" name="Text Box 20"/>
          <p:cNvSpPr txBox="1">
            <a:spLocks noChangeArrowheads="1"/>
          </p:cNvSpPr>
          <p:nvPr/>
        </p:nvSpPr>
        <p:spPr bwMode="auto">
          <a:xfrm>
            <a:off x="5757863" y="1606550"/>
            <a:ext cx="530225" cy="204788"/>
          </a:xfrm>
          <a:prstGeom prst="rect">
            <a:avLst/>
          </a:prstGeom>
          <a:noFill/>
          <a:ln w="9525">
            <a:noFill/>
            <a:miter lim="800000"/>
            <a:headEnd/>
            <a:tailEnd/>
          </a:ln>
          <a:effectLst/>
        </p:spPr>
        <p:txBody>
          <a:bodyPr wrap="none" lIns="0" tIns="0" rIns="0" bIns="0"/>
          <a:lstStyle/>
          <a:p>
            <a:pPr algn="ctr">
              <a:lnSpc>
                <a:spcPct val="90000"/>
              </a:lnSpc>
            </a:pPr>
            <a:r>
              <a:rPr lang="en-US" sz="1300"/>
              <a:t>FADH</a:t>
            </a:r>
            <a:r>
              <a:rPr lang="en-US" sz="1300" baseline="-25000"/>
              <a:t>2</a:t>
            </a:r>
            <a:endParaRPr lang="en-US" sz="1300"/>
          </a:p>
        </p:txBody>
      </p:sp>
      <p:sp>
        <p:nvSpPr>
          <p:cNvPr id="575509" name="Text Box 21"/>
          <p:cNvSpPr txBox="1">
            <a:spLocks noChangeArrowheads="1"/>
          </p:cNvSpPr>
          <p:nvPr/>
        </p:nvSpPr>
        <p:spPr bwMode="auto">
          <a:xfrm>
            <a:off x="904875" y="5492750"/>
            <a:ext cx="1384300" cy="404813"/>
          </a:xfrm>
          <a:prstGeom prst="rect">
            <a:avLst/>
          </a:prstGeom>
          <a:noFill/>
          <a:ln w="9525">
            <a:noFill/>
            <a:miter lim="800000"/>
            <a:headEnd/>
            <a:tailEnd/>
          </a:ln>
          <a:effectLst/>
        </p:spPr>
        <p:txBody>
          <a:bodyPr wrap="none" lIns="0" tIns="0" rIns="0" bIns="0"/>
          <a:lstStyle/>
          <a:p>
            <a:pPr algn="ctr"/>
            <a:r>
              <a:rPr lang="en-US" sz="1300"/>
              <a:t>Substrate-level</a:t>
            </a:r>
          </a:p>
          <a:p>
            <a:pPr algn="ctr"/>
            <a:r>
              <a:rPr lang="en-US" sz="1300"/>
              <a:t>phosphorylation</a:t>
            </a:r>
          </a:p>
        </p:txBody>
      </p:sp>
      <p:sp>
        <p:nvSpPr>
          <p:cNvPr id="575510" name="Text Box 22"/>
          <p:cNvSpPr txBox="1">
            <a:spLocks noChangeArrowheads="1"/>
          </p:cNvSpPr>
          <p:nvPr/>
        </p:nvSpPr>
        <p:spPr bwMode="auto">
          <a:xfrm>
            <a:off x="3968750" y="5499100"/>
            <a:ext cx="1701800" cy="496888"/>
          </a:xfrm>
          <a:prstGeom prst="rect">
            <a:avLst/>
          </a:prstGeom>
          <a:noFill/>
          <a:ln w="9525">
            <a:noFill/>
            <a:miter lim="800000"/>
            <a:headEnd/>
            <a:tailEnd/>
          </a:ln>
          <a:effectLst/>
        </p:spPr>
        <p:txBody>
          <a:bodyPr wrap="none" lIns="0" tIns="0" rIns="0" bIns="0"/>
          <a:lstStyle/>
          <a:p>
            <a:pPr algn="ctr"/>
            <a:r>
              <a:rPr lang="en-US" sz="1300"/>
              <a:t>Substrate-level</a:t>
            </a:r>
          </a:p>
          <a:p>
            <a:pPr algn="ctr"/>
            <a:r>
              <a:rPr lang="en-US" sz="1300"/>
              <a:t>phosphorylation</a:t>
            </a:r>
          </a:p>
        </p:txBody>
      </p:sp>
      <p:sp>
        <p:nvSpPr>
          <p:cNvPr id="575511" name="Text Box 23"/>
          <p:cNvSpPr txBox="1">
            <a:spLocks noChangeArrowheads="1"/>
          </p:cNvSpPr>
          <p:nvPr/>
        </p:nvSpPr>
        <p:spPr bwMode="auto">
          <a:xfrm>
            <a:off x="6167438" y="2633663"/>
            <a:ext cx="1638300" cy="779462"/>
          </a:xfrm>
          <a:prstGeom prst="rect">
            <a:avLst/>
          </a:prstGeom>
          <a:noFill/>
          <a:ln w="9525">
            <a:noFill/>
            <a:miter lim="800000"/>
            <a:headEnd/>
            <a:tailEnd/>
          </a:ln>
          <a:effectLst/>
        </p:spPr>
        <p:txBody>
          <a:bodyPr wrap="none" lIns="0" tIns="0" rIns="0" bIns="0"/>
          <a:lstStyle/>
          <a:p>
            <a:pPr algn="ctr">
              <a:lnSpc>
                <a:spcPct val="90000"/>
              </a:lnSpc>
            </a:pPr>
            <a:r>
              <a:rPr lang="en-US" sz="1300"/>
              <a:t>O</a:t>
            </a:r>
            <a:r>
              <a:rPr lang="en-US" sz="1100"/>
              <a:t>XIDATIVE</a:t>
            </a:r>
            <a:endParaRPr lang="en-US" sz="1300"/>
          </a:p>
          <a:p>
            <a:pPr algn="ctr">
              <a:lnSpc>
                <a:spcPct val="90000"/>
              </a:lnSpc>
            </a:pPr>
            <a:r>
              <a:rPr lang="en-US" sz="1300"/>
              <a:t>P</a:t>
            </a:r>
            <a:r>
              <a:rPr lang="en-US" sz="1100"/>
              <a:t>HOSPHORYLATION</a:t>
            </a:r>
            <a:endParaRPr lang="en-US" sz="1300"/>
          </a:p>
          <a:p>
            <a:pPr algn="ctr">
              <a:lnSpc>
                <a:spcPct val="90000"/>
              </a:lnSpc>
            </a:pPr>
            <a:r>
              <a:rPr lang="en-US" sz="1300"/>
              <a:t>(Electron Transport</a:t>
            </a:r>
          </a:p>
          <a:p>
            <a:pPr algn="ctr">
              <a:lnSpc>
                <a:spcPct val="90000"/>
              </a:lnSpc>
            </a:pPr>
            <a:r>
              <a:rPr lang="en-US" sz="1300"/>
              <a:t>and Chemiosmosis)</a:t>
            </a:r>
          </a:p>
        </p:txBody>
      </p:sp>
      <p:sp>
        <p:nvSpPr>
          <p:cNvPr id="575512" name="Text Box 24"/>
          <p:cNvSpPr txBox="1">
            <a:spLocks noChangeArrowheads="1"/>
          </p:cNvSpPr>
          <p:nvPr/>
        </p:nvSpPr>
        <p:spPr bwMode="auto">
          <a:xfrm>
            <a:off x="6627813" y="5491163"/>
            <a:ext cx="1308100" cy="407987"/>
          </a:xfrm>
          <a:prstGeom prst="rect">
            <a:avLst/>
          </a:prstGeom>
          <a:noFill/>
          <a:ln w="9525">
            <a:noFill/>
            <a:miter lim="800000"/>
            <a:headEnd/>
            <a:tailEnd/>
          </a:ln>
          <a:effectLst/>
        </p:spPr>
        <p:txBody>
          <a:bodyPr wrap="none" lIns="0" tIns="0" rIns="0" bIns="0"/>
          <a:lstStyle/>
          <a:p>
            <a:pPr algn="ctr"/>
            <a:r>
              <a:rPr lang="en-US" sz="1300"/>
              <a:t>Oxidative</a:t>
            </a:r>
          </a:p>
          <a:p>
            <a:pPr algn="ctr"/>
            <a:r>
              <a:rPr lang="en-US" sz="1300"/>
              <a:t>phosphorylation</a:t>
            </a:r>
          </a:p>
        </p:txBody>
      </p:sp>
      <p:sp>
        <p:nvSpPr>
          <p:cNvPr id="575513" name="Text Box 25"/>
          <p:cNvSpPr txBox="1">
            <a:spLocks noChangeArrowheads="1"/>
          </p:cNvSpPr>
          <p:nvPr/>
        </p:nvSpPr>
        <p:spPr bwMode="auto">
          <a:xfrm>
            <a:off x="1438275" y="5068888"/>
            <a:ext cx="339725" cy="185737"/>
          </a:xfrm>
          <a:prstGeom prst="rect">
            <a:avLst/>
          </a:prstGeom>
          <a:noFill/>
          <a:ln w="9525">
            <a:noFill/>
            <a:miter lim="800000"/>
            <a:headEnd/>
            <a:tailEnd/>
          </a:ln>
          <a:effectLst/>
        </p:spPr>
        <p:txBody>
          <a:bodyPr wrap="none" lIns="0" tIns="0" rIns="0" bIns="0"/>
          <a:lstStyle/>
          <a:p>
            <a:pPr algn="ctr">
              <a:lnSpc>
                <a:spcPct val="90000"/>
              </a:lnSpc>
            </a:pPr>
            <a:r>
              <a:rPr lang="en-US" sz="1300"/>
              <a:t>ATP</a:t>
            </a:r>
          </a:p>
        </p:txBody>
      </p:sp>
      <p:sp>
        <p:nvSpPr>
          <p:cNvPr id="575514" name="Text Box 26"/>
          <p:cNvSpPr txBox="1">
            <a:spLocks noChangeArrowheads="1"/>
          </p:cNvSpPr>
          <p:nvPr/>
        </p:nvSpPr>
        <p:spPr bwMode="auto">
          <a:xfrm>
            <a:off x="7129463" y="4867275"/>
            <a:ext cx="339725" cy="185738"/>
          </a:xfrm>
          <a:prstGeom prst="rect">
            <a:avLst/>
          </a:prstGeom>
          <a:noFill/>
          <a:ln w="9525">
            <a:noFill/>
            <a:miter lim="800000"/>
            <a:headEnd/>
            <a:tailEnd/>
          </a:ln>
          <a:effectLst/>
        </p:spPr>
        <p:txBody>
          <a:bodyPr wrap="none" lIns="0" tIns="0" rIns="0" bIns="0"/>
          <a:lstStyle/>
          <a:p>
            <a:pPr algn="ctr">
              <a:lnSpc>
                <a:spcPct val="90000"/>
              </a:lnSpc>
            </a:pPr>
            <a:r>
              <a:rPr lang="en-US" sz="1300"/>
              <a:t>ATP</a:t>
            </a:r>
          </a:p>
        </p:txBody>
      </p:sp>
      <p:sp>
        <p:nvSpPr>
          <p:cNvPr id="575515" name="Text Box 27"/>
          <p:cNvSpPr txBox="1">
            <a:spLocks noChangeArrowheads="1"/>
          </p:cNvSpPr>
          <p:nvPr/>
        </p:nvSpPr>
        <p:spPr bwMode="auto">
          <a:xfrm>
            <a:off x="374650" y="4162425"/>
            <a:ext cx="879475" cy="195263"/>
          </a:xfrm>
          <a:prstGeom prst="rect">
            <a:avLst/>
          </a:prstGeom>
          <a:noFill/>
          <a:ln w="9525">
            <a:noFill/>
            <a:miter lim="800000"/>
            <a:headEnd/>
            <a:tailEnd/>
          </a:ln>
          <a:effectLst/>
        </p:spPr>
        <p:txBody>
          <a:bodyPr wrap="none" lIns="0" tIns="0" rIns="0" bIns="0"/>
          <a:lstStyle/>
          <a:p>
            <a:pPr algn="ctr"/>
            <a:r>
              <a:rPr lang="en-US" sz="1300"/>
              <a:t>Cytoplasm</a:t>
            </a:r>
          </a:p>
        </p:txBody>
      </p:sp>
      <p:sp>
        <p:nvSpPr>
          <p:cNvPr id="575516" name="Line 28"/>
          <p:cNvSpPr>
            <a:spLocks noChangeShapeType="1"/>
          </p:cNvSpPr>
          <p:nvPr/>
        </p:nvSpPr>
        <p:spPr bwMode="auto">
          <a:xfrm flipV="1">
            <a:off x="7721600" y="1403350"/>
            <a:ext cx="104775" cy="384175"/>
          </a:xfrm>
          <a:prstGeom prst="line">
            <a:avLst/>
          </a:prstGeom>
          <a:noFill/>
          <a:ln w="25400">
            <a:solidFill>
              <a:schemeClr val="tx1"/>
            </a:solidFill>
            <a:round/>
            <a:headEnd/>
            <a:tailEnd/>
          </a:ln>
          <a:effectLst/>
        </p:spPr>
        <p:txBody>
          <a:bodyPr wrap="none" anchor="ctr"/>
          <a:lstStyle/>
          <a:p>
            <a:endParaRPr lang="en-US"/>
          </a:p>
        </p:txBody>
      </p:sp>
      <p:sp>
        <p:nvSpPr>
          <p:cNvPr id="575517" name="Text Box 29"/>
          <p:cNvSpPr txBox="1">
            <a:spLocks noChangeArrowheads="1"/>
          </p:cNvSpPr>
          <p:nvPr/>
        </p:nvSpPr>
        <p:spPr bwMode="auto">
          <a:xfrm>
            <a:off x="5784850" y="4286250"/>
            <a:ext cx="1174750" cy="595313"/>
          </a:xfrm>
          <a:prstGeom prst="rect">
            <a:avLst/>
          </a:prstGeom>
          <a:noFill/>
          <a:ln w="9525">
            <a:noFill/>
            <a:miter lim="800000"/>
            <a:headEnd/>
            <a:tailEnd/>
          </a:ln>
          <a:effectLst/>
        </p:spPr>
        <p:txBody>
          <a:bodyPr wrap="none" lIns="0" tIns="0" rIns="0" bIns="0"/>
          <a:lstStyle/>
          <a:p>
            <a:pPr algn="l"/>
            <a:r>
              <a:rPr lang="en-US" sz="1300"/>
              <a:t>Inner</a:t>
            </a:r>
          </a:p>
          <a:p>
            <a:pPr algn="l"/>
            <a:r>
              <a:rPr lang="en-US" sz="1300"/>
              <a:t>mitochondrial</a:t>
            </a:r>
          </a:p>
          <a:p>
            <a:pPr algn="l"/>
            <a:r>
              <a:rPr lang="en-US" sz="1300"/>
              <a:t>membrane</a:t>
            </a:r>
          </a:p>
        </p:txBody>
      </p:sp>
      <p:sp>
        <p:nvSpPr>
          <p:cNvPr id="575518" name="Line 30"/>
          <p:cNvSpPr>
            <a:spLocks noChangeShapeType="1"/>
          </p:cNvSpPr>
          <p:nvPr/>
        </p:nvSpPr>
        <p:spPr bwMode="auto">
          <a:xfrm flipV="1">
            <a:off x="5959475" y="3921125"/>
            <a:ext cx="174625" cy="38100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Rectangle 2"/>
          <p:cNvSpPr>
            <a:spLocks noGrp="1" noChangeArrowheads="1"/>
          </p:cNvSpPr>
          <p:nvPr>
            <p:ph type="title"/>
          </p:nvPr>
        </p:nvSpPr>
        <p:spPr>
          <a:xfrm>
            <a:off x="193675" y="180975"/>
            <a:ext cx="8534400" cy="914400"/>
          </a:xfrm>
        </p:spPr>
        <p:txBody>
          <a:bodyPr/>
          <a:lstStyle/>
          <a:p>
            <a:pPr marL="574675" indent="-574675"/>
            <a:r>
              <a:rPr lang="en-US" sz="3200"/>
              <a:t>6.7 Glycolysis harvests chemical energy by oxidizing glucose to pyruvate</a:t>
            </a:r>
          </a:p>
        </p:txBody>
      </p:sp>
      <p:sp>
        <p:nvSpPr>
          <p:cNvPr id="578563" name="Rectangle 3"/>
          <p:cNvSpPr>
            <a:spLocks noGrp="1" noChangeArrowheads="1"/>
          </p:cNvSpPr>
          <p:nvPr>
            <p:ph type="body" idx="1"/>
          </p:nvPr>
        </p:nvSpPr>
        <p:spPr>
          <a:xfrm>
            <a:off x="168275" y="1298575"/>
            <a:ext cx="8534400" cy="3395663"/>
          </a:xfrm>
        </p:spPr>
        <p:txBody>
          <a:bodyPr/>
          <a:lstStyle/>
          <a:p>
            <a:r>
              <a:rPr lang="en-US"/>
              <a:t>In glycolysis, a single molecule of glucose is enzymatically cut in half through a series of steps to produce two molecules of pyruvate</a:t>
            </a:r>
          </a:p>
          <a:p>
            <a:pPr lvl="1">
              <a:buFontTx/>
              <a:buChar char="–"/>
            </a:pPr>
            <a:r>
              <a:rPr lang="en-US"/>
              <a:t>In the process, two molecules of NAD</a:t>
            </a:r>
            <a:r>
              <a:rPr lang="en-US" baseline="30000"/>
              <a:t>+</a:t>
            </a:r>
            <a:r>
              <a:rPr lang="en-US"/>
              <a:t> are reduced to two molecules of NADH</a:t>
            </a:r>
          </a:p>
          <a:p>
            <a:pPr lvl="1">
              <a:buFontTx/>
              <a:buChar char="–"/>
            </a:pPr>
            <a:r>
              <a:rPr lang="en-US"/>
              <a:t>At the same time, two molecules of ATP are produced by substrate-level phosphorylation</a:t>
            </a:r>
          </a:p>
        </p:txBody>
      </p:sp>
      <p:sp>
        <p:nvSpPr>
          <p:cNvPr id="578564"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578565"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78566"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10" name="Rectangle 2"/>
          <p:cNvSpPr>
            <a:spLocks noGrp="1" noChangeArrowheads="1"/>
          </p:cNvSpPr>
          <p:nvPr>
            <p:ph type="title"/>
          </p:nvPr>
        </p:nvSpPr>
        <p:spPr>
          <a:xfrm>
            <a:off x="193675" y="180975"/>
            <a:ext cx="8534400" cy="914400"/>
          </a:xfrm>
        </p:spPr>
        <p:txBody>
          <a:bodyPr/>
          <a:lstStyle/>
          <a:p>
            <a:pPr marL="574675" indent="-574675"/>
            <a:r>
              <a:rPr lang="en-US" sz="3200"/>
              <a:t>6.7 Glycolysis harvests chemical energy by oxidizing glucose to pyruvate</a:t>
            </a:r>
          </a:p>
        </p:txBody>
      </p:sp>
      <p:sp>
        <p:nvSpPr>
          <p:cNvPr id="580611" name="Rectangle 3"/>
          <p:cNvSpPr>
            <a:spLocks noGrp="1" noChangeArrowheads="1"/>
          </p:cNvSpPr>
          <p:nvPr>
            <p:ph type="body" idx="1"/>
          </p:nvPr>
        </p:nvSpPr>
        <p:spPr>
          <a:xfrm>
            <a:off x="168275" y="1298575"/>
            <a:ext cx="8534400" cy="2792413"/>
          </a:xfrm>
        </p:spPr>
        <p:txBody>
          <a:bodyPr/>
          <a:lstStyle/>
          <a:p>
            <a:r>
              <a:rPr lang="en-US"/>
              <a:t>In </a:t>
            </a:r>
            <a:r>
              <a:rPr lang="en-US" b="1"/>
              <a:t>substrate-level phosphorylation</a:t>
            </a:r>
            <a:r>
              <a:rPr lang="en-US"/>
              <a:t>, an enzyme transfers a phosphate group from a substrate molecule to ADP, forming ATP</a:t>
            </a:r>
          </a:p>
          <a:p>
            <a:pPr lvl="1">
              <a:buFontTx/>
              <a:buChar char="–"/>
            </a:pPr>
            <a:r>
              <a:rPr lang="en-US"/>
              <a:t>This ATP can be used immediately, but NADH must be transported through the electron transport chain to generate additional ATP</a:t>
            </a:r>
          </a:p>
        </p:txBody>
      </p:sp>
      <p:sp>
        <p:nvSpPr>
          <p:cNvPr id="580612"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580613"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80614"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5735" name="Picture 7" descr="06_07aGlycolysisOverview-U"/>
          <p:cNvPicPr>
            <a:picLocks noChangeAspect="1" noChangeArrowheads="1"/>
          </p:cNvPicPr>
          <p:nvPr/>
        </p:nvPicPr>
        <p:blipFill>
          <a:blip r:embed="rId3" cstate="print"/>
          <a:srcRect/>
          <a:stretch>
            <a:fillRect/>
          </a:stretch>
        </p:blipFill>
        <p:spPr bwMode="auto">
          <a:xfrm>
            <a:off x="2913063" y="136525"/>
            <a:ext cx="3316287" cy="6584950"/>
          </a:xfrm>
          <a:prstGeom prst="rect">
            <a:avLst/>
          </a:prstGeom>
          <a:noFill/>
        </p:spPr>
      </p:pic>
      <p:sp>
        <p:nvSpPr>
          <p:cNvPr id="585736" name="Text Box 8"/>
          <p:cNvSpPr txBox="1">
            <a:spLocks noChangeArrowheads="1"/>
          </p:cNvSpPr>
          <p:nvPr/>
        </p:nvSpPr>
        <p:spPr bwMode="auto">
          <a:xfrm>
            <a:off x="4125913" y="889000"/>
            <a:ext cx="930275" cy="225425"/>
          </a:xfrm>
          <a:prstGeom prst="rect">
            <a:avLst/>
          </a:prstGeom>
          <a:noFill/>
          <a:ln w="9525">
            <a:noFill/>
            <a:miter lim="800000"/>
            <a:headEnd/>
            <a:tailEnd/>
          </a:ln>
          <a:effectLst/>
        </p:spPr>
        <p:txBody>
          <a:bodyPr wrap="none" lIns="0" tIns="0" rIns="0" bIns="0"/>
          <a:lstStyle/>
          <a:p>
            <a:pPr algn="ctr">
              <a:lnSpc>
                <a:spcPct val="90000"/>
              </a:lnSpc>
            </a:pPr>
            <a:r>
              <a:rPr lang="en-US" sz="1700"/>
              <a:t>Glucose</a:t>
            </a:r>
          </a:p>
        </p:txBody>
      </p:sp>
      <p:sp>
        <p:nvSpPr>
          <p:cNvPr id="585737" name="Text Box 9"/>
          <p:cNvSpPr txBox="1">
            <a:spLocks noChangeArrowheads="1"/>
          </p:cNvSpPr>
          <p:nvPr/>
        </p:nvSpPr>
        <p:spPr bwMode="auto">
          <a:xfrm>
            <a:off x="5322888" y="2019300"/>
            <a:ext cx="542925" cy="238125"/>
          </a:xfrm>
          <a:prstGeom prst="rect">
            <a:avLst/>
          </a:prstGeom>
          <a:noFill/>
          <a:ln w="9525">
            <a:noFill/>
            <a:miter lim="800000"/>
            <a:headEnd/>
            <a:tailEnd/>
          </a:ln>
          <a:effectLst/>
        </p:spPr>
        <p:txBody>
          <a:bodyPr wrap="none" lIns="0" tIns="0" rIns="0" bIns="0"/>
          <a:lstStyle/>
          <a:p>
            <a:pPr algn="ctr">
              <a:lnSpc>
                <a:spcPct val="90000"/>
              </a:lnSpc>
            </a:pPr>
            <a:r>
              <a:rPr lang="en-US" sz="1700"/>
              <a:t>NAD</a:t>
            </a:r>
            <a:r>
              <a:rPr lang="en-US" sz="1900" baseline="30000"/>
              <a:t>+</a:t>
            </a:r>
            <a:endParaRPr lang="en-US" sz="1700" baseline="30000">
              <a:latin typeface="Symbol" pitchFamily="18" charset="2"/>
              <a:sym typeface="Symbol" pitchFamily="18" charset="2"/>
            </a:endParaRPr>
          </a:p>
        </p:txBody>
      </p:sp>
      <p:sp>
        <p:nvSpPr>
          <p:cNvPr id="585738" name="Text Box 10"/>
          <p:cNvSpPr txBox="1">
            <a:spLocks noChangeArrowheads="1"/>
          </p:cNvSpPr>
          <p:nvPr/>
        </p:nvSpPr>
        <p:spPr bwMode="auto">
          <a:xfrm>
            <a:off x="3516313" y="2209800"/>
            <a:ext cx="222250" cy="193675"/>
          </a:xfrm>
          <a:prstGeom prst="rect">
            <a:avLst/>
          </a:prstGeom>
          <a:noFill/>
          <a:ln w="9525">
            <a:noFill/>
            <a:miter lim="800000"/>
            <a:headEnd/>
            <a:tailEnd/>
          </a:ln>
          <a:effectLst/>
        </p:spPr>
        <p:txBody>
          <a:bodyPr wrap="none" lIns="0" tIns="0" rIns="0" bIns="0"/>
          <a:lstStyle/>
          <a:p>
            <a:pPr algn="ctr">
              <a:lnSpc>
                <a:spcPct val="90000"/>
              </a:lnSpc>
            </a:pPr>
            <a:r>
              <a:rPr lang="en-US" sz="1700"/>
              <a:t>+</a:t>
            </a:r>
          </a:p>
        </p:txBody>
      </p:sp>
      <p:sp>
        <p:nvSpPr>
          <p:cNvPr id="585739" name="Text Box 11"/>
          <p:cNvSpPr txBox="1">
            <a:spLocks noChangeArrowheads="1"/>
          </p:cNvSpPr>
          <p:nvPr/>
        </p:nvSpPr>
        <p:spPr bwMode="auto">
          <a:xfrm>
            <a:off x="5021263" y="2019300"/>
            <a:ext cx="136525" cy="196850"/>
          </a:xfrm>
          <a:prstGeom prst="rect">
            <a:avLst/>
          </a:prstGeom>
          <a:noFill/>
          <a:ln w="9525">
            <a:noFill/>
            <a:miter lim="800000"/>
            <a:headEnd/>
            <a:tailEnd/>
          </a:ln>
          <a:effectLst/>
        </p:spPr>
        <p:txBody>
          <a:bodyPr wrap="none" lIns="0" tIns="0" rIns="0" bIns="0"/>
          <a:lstStyle/>
          <a:p>
            <a:pPr algn="l">
              <a:lnSpc>
                <a:spcPct val="90000"/>
              </a:lnSpc>
            </a:pPr>
            <a:r>
              <a:rPr lang="en-US" sz="1700"/>
              <a:t>2</a:t>
            </a:r>
          </a:p>
        </p:txBody>
      </p:sp>
      <p:sp>
        <p:nvSpPr>
          <p:cNvPr id="585740" name="Text Box 12"/>
          <p:cNvSpPr txBox="1">
            <a:spLocks noChangeArrowheads="1"/>
          </p:cNvSpPr>
          <p:nvPr/>
        </p:nvSpPr>
        <p:spPr bwMode="auto">
          <a:xfrm>
            <a:off x="3268663" y="1755775"/>
            <a:ext cx="647700" cy="206375"/>
          </a:xfrm>
          <a:prstGeom prst="rect">
            <a:avLst/>
          </a:prstGeom>
          <a:noFill/>
          <a:ln w="9525">
            <a:noFill/>
            <a:miter lim="800000"/>
            <a:headEnd/>
            <a:tailEnd/>
          </a:ln>
          <a:effectLst/>
        </p:spPr>
        <p:txBody>
          <a:bodyPr wrap="none" lIns="0" tIns="0" rIns="0" bIns="0"/>
          <a:lstStyle/>
          <a:p>
            <a:pPr>
              <a:lnSpc>
                <a:spcPct val="90000"/>
              </a:lnSpc>
            </a:pPr>
            <a:r>
              <a:rPr lang="en-US" sz="1700"/>
              <a:t>2 ADP</a:t>
            </a:r>
          </a:p>
        </p:txBody>
      </p:sp>
      <p:sp>
        <p:nvSpPr>
          <p:cNvPr id="585741" name="Text Box 13"/>
          <p:cNvSpPr txBox="1">
            <a:spLocks noChangeArrowheads="1"/>
          </p:cNvSpPr>
          <p:nvPr/>
        </p:nvSpPr>
        <p:spPr bwMode="auto">
          <a:xfrm>
            <a:off x="5275263" y="3349625"/>
            <a:ext cx="663575" cy="257175"/>
          </a:xfrm>
          <a:prstGeom prst="rect">
            <a:avLst/>
          </a:prstGeom>
          <a:noFill/>
          <a:ln w="9525">
            <a:noFill/>
            <a:miter lim="800000"/>
            <a:headEnd/>
            <a:tailEnd/>
          </a:ln>
          <a:effectLst/>
        </p:spPr>
        <p:txBody>
          <a:bodyPr wrap="none" lIns="0" tIns="0" rIns="0" bIns="0"/>
          <a:lstStyle/>
          <a:p>
            <a:pPr algn="l">
              <a:lnSpc>
                <a:spcPct val="90000"/>
              </a:lnSpc>
            </a:pPr>
            <a:r>
              <a:rPr lang="en-US" sz="1700"/>
              <a:t>NADH</a:t>
            </a:r>
          </a:p>
        </p:txBody>
      </p:sp>
      <p:sp>
        <p:nvSpPr>
          <p:cNvPr id="585742" name="Text Box 14"/>
          <p:cNvSpPr txBox="1">
            <a:spLocks noChangeArrowheads="1"/>
          </p:cNvSpPr>
          <p:nvPr/>
        </p:nvSpPr>
        <p:spPr bwMode="auto">
          <a:xfrm>
            <a:off x="5033963" y="3349625"/>
            <a:ext cx="136525" cy="196850"/>
          </a:xfrm>
          <a:prstGeom prst="rect">
            <a:avLst/>
          </a:prstGeom>
          <a:noFill/>
          <a:ln w="9525">
            <a:noFill/>
            <a:miter lim="800000"/>
            <a:headEnd/>
            <a:tailEnd/>
          </a:ln>
          <a:effectLst/>
        </p:spPr>
        <p:txBody>
          <a:bodyPr wrap="none" lIns="0" tIns="0" rIns="0" bIns="0"/>
          <a:lstStyle/>
          <a:p>
            <a:pPr algn="l">
              <a:lnSpc>
                <a:spcPct val="90000"/>
              </a:lnSpc>
            </a:pPr>
            <a:r>
              <a:rPr lang="en-US" sz="1700"/>
              <a:t>2</a:t>
            </a:r>
          </a:p>
        </p:txBody>
      </p:sp>
      <p:sp>
        <p:nvSpPr>
          <p:cNvPr id="585743" name="Text Box 15"/>
          <p:cNvSpPr txBox="1">
            <a:spLocks noChangeArrowheads="1"/>
          </p:cNvSpPr>
          <p:nvPr/>
        </p:nvSpPr>
        <p:spPr bwMode="auto">
          <a:xfrm>
            <a:off x="3605213" y="2752725"/>
            <a:ext cx="161925" cy="200025"/>
          </a:xfrm>
          <a:prstGeom prst="rect">
            <a:avLst/>
          </a:prstGeom>
          <a:noFill/>
          <a:ln w="9525">
            <a:noFill/>
            <a:miter lim="800000"/>
            <a:headEnd/>
            <a:tailEnd/>
          </a:ln>
          <a:effectLst/>
        </p:spPr>
        <p:txBody>
          <a:bodyPr wrap="none" lIns="0" tIns="0" rIns="0" bIns="0"/>
          <a:lstStyle/>
          <a:p>
            <a:pPr algn="l">
              <a:lnSpc>
                <a:spcPct val="90000"/>
              </a:lnSpc>
            </a:pPr>
            <a:r>
              <a:rPr lang="en-US" sz="1700"/>
              <a:t>P</a:t>
            </a:r>
          </a:p>
        </p:txBody>
      </p:sp>
      <p:sp>
        <p:nvSpPr>
          <p:cNvPr id="585744" name="Text Box 16"/>
          <p:cNvSpPr txBox="1">
            <a:spLocks noChangeArrowheads="1"/>
          </p:cNvSpPr>
          <p:nvPr/>
        </p:nvSpPr>
        <p:spPr bwMode="auto">
          <a:xfrm>
            <a:off x="3309938" y="2752725"/>
            <a:ext cx="136525" cy="196850"/>
          </a:xfrm>
          <a:prstGeom prst="rect">
            <a:avLst/>
          </a:prstGeom>
          <a:noFill/>
          <a:ln w="9525">
            <a:noFill/>
            <a:miter lim="800000"/>
            <a:headEnd/>
            <a:tailEnd/>
          </a:ln>
          <a:effectLst/>
        </p:spPr>
        <p:txBody>
          <a:bodyPr wrap="none" lIns="0" tIns="0" rIns="0" bIns="0"/>
          <a:lstStyle/>
          <a:p>
            <a:pPr algn="l">
              <a:lnSpc>
                <a:spcPct val="90000"/>
              </a:lnSpc>
            </a:pPr>
            <a:r>
              <a:rPr lang="en-US" sz="1700"/>
              <a:t>2</a:t>
            </a:r>
          </a:p>
        </p:txBody>
      </p:sp>
      <p:sp>
        <p:nvSpPr>
          <p:cNvPr id="585745" name="Text Box 17"/>
          <p:cNvSpPr txBox="1">
            <a:spLocks noChangeArrowheads="1"/>
          </p:cNvSpPr>
          <p:nvPr/>
        </p:nvSpPr>
        <p:spPr bwMode="auto">
          <a:xfrm>
            <a:off x="5176838" y="4432300"/>
            <a:ext cx="130175" cy="234950"/>
          </a:xfrm>
          <a:prstGeom prst="rect">
            <a:avLst/>
          </a:prstGeom>
          <a:noFill/>
          <a:ln w="9525">
            <a:noFill/>
            <a:miter lim="800000"/>
            <a:headEnd/>
            <a:tailEnd/>
          </a:ln>
          <a:effectLst/>
        </p:spPr>
        <p:txBody>
          <a:bodyPr wrap="none" lIns="0" tIns="0" rIns="0" bIns="0"/>
          <a:lstStyle/>
          <a:p>
            <a:pPr algn="l">
              <a:lnSpc>
                <a:spcPct val="90000"/>
              </a:lnSpc>
            </a:pPr>
            <a:r>
              <a:rPr lang="en-US" sz="1700"/>
              <a:t>2</a:t>
            </a:r>
          </a:p>
        </p:txBody>
      </p:sp>
      <p:sp>
        <p:nvSpPr>
          <p:cNvPr id="585746" name="Text Box 18"/>
          <p:cNvSpPr txBox="1">
            <a:spLocks noChangeArrowheads="1"/>
          </p:cNvSpPr>
          <p:nvPr/>
        </p:nvSpPr>
        <p:spPr bwMode="auto">
          <a:xfrm>
            <a:off x="3687763" y="3816350"/>
            <a:ext cx="460375" cy="219075"/>
          </a:xfrm>
          <a:prstGeom prst="rect">
            <a:avLst/>
          </a:prstGeom>
          <a:noFill/>
          <a:ln w="9525">
            <a:noFill/>
            <a:miter lim="800000"/>
            <a:headEnd/>
            <a:tailEnd/>
          </a:ln>
          <a:effectLst/>
        </p:spPr>
        <p:txBody>
          <a:bodyPr wrap="none" lIns="0" tIns="0" rIns="0" bIns="0"/>
          <a:lstStyle/>
          <a:p>
            <a:pPr algn="l">
              <a:lnSpc>
                <a:spcPct val="90000"/>
              </a:lnSpc>
            </a:pPr>
            <a:r>
              <a:rPr lang="en-US" sz="1700"/>
              <a:t>ATP</a:t>
            </a:r>
          </a:p>
        </p:txBody>
      </p:sp>
      <p:sp>
        <p:nvSpPr>
          <p:cNvPr id="585747" name="Text Box 19"/>
          <p:cNvSpPr txBox="1">
            <a:spLocks noChangeArrowheads="1"/>
          </p:cNvSpPr>
          <p:nvPr/>
        </p:nvSpPr>
        <p:spPr bwMode="auto">
          <a:xfrm>
            <a:off x="3186113" y="3860800"/>
            <a:ext cx="136525" cy="196850"/>
          </a:xfrm>
          <a:prstGeom prst="rect">
            <a:avLst/>
          </a:prstGeom>
          <a:noFill/>
          <a:ln w="9525">
            <a:noFill/>
            <a:miter lim="800000"/>
            <a:headEnd/>
            <a:tailEnd/>
          </a:ln>
          <a:effectLst/>
        </p:spPr>
        <p:txBody>
          <a:bodyPr wrap="none" lIns="0" tIns="0" rIns="0" bIns="0"/>
          <a:lstStyle/>
          <a:p>
            <a:pPr algn="l">
              <a:lnSpc>
                <a:spcPct val="90000"/>
              </a:lnSpc>
            </a:pPr>
            <a:r>
              <a:rPr lang="en-US" sz="1700"/>
              <a:t>2</a:t>
            </a:r>
          </a:p>
        </p:txBody>
      </p:sp>
      <p:sp>
        <p:nvSpPr>
          <p:cNvPr id="585748" name="Text Box 20"/>
          <p:cNvSpPr txBox="1">
            <a:spLocks noChangeArrowheads="1"/>
          </p:cNvSpPr>
          <p:nvPr/>
        </p:nvSpPr>
        <p:spPr bwMode="auto">
          <a:xfrm>
            <a:off x="5478463" y="3905250"/>
            <a:ext cx="222250" cy="193675"/>
          </a:xfrm>
          <a:prstGeom prst="rect">
            <a:avLst/>
          </a:prstGeom>
          <a:noFill/>
          <a:ln w="9525">
            <a:noFill/>
            <a:miter lim="800000"/>
            <a:headEnd/>
            <a:tailEnd/>
          </a:ln>
          <a:effectLst/>
        </p:spPr>
        <p:txBody>
          <a:bodyPr wrap="none" lIns="0" tIns="0" rIns="0" bIns="0"/>
          <a:lstStyle/>
          <a:p>
            <a:pPr algn="ctr">
              <a:lnSpc>
                <a:spcPct val="90000"/>
              </a:lnSpc>
            </a:pPr>
            <a:r>
              <a:rPr lang="en-US" sz="1700"/>
              <a:t>+</a:t>
            </a:r>
          </a:p>
        </p:txBody>
      </p:sp>
      <p:sp>
        <p:nvSpPr>
          <p:cNvPr id="585749" name="Text Box 21"/>
          <p:cNvSpPr txBox="1">
            <a:spLocks noChangeArrowheads="1"/>
          </p:cNvSpPr>
          <p:nvPr/>
        </p:nvSpPr>
        <p:spPr bwMode="auto">
          <a:xfrm>
            <a:off x="5459413" y="4429125"/>
            <a:ext cx="247650" cy="206375"/>
          </a:xfrm>
          <a:prstGeom prst="rect">
            <a:avLst/>
          </a:prstGeom>
          <a:noFill/>
          <a:ln w="9525">
            <a:noFill/>
            <a:miter lim="800000"/>
            <a:headEnd/>
            <a:tailEnd/>
          </a:ln>
          <a:effectLst/>
        </p:spPr>
        <p:txBody>
          <a:bodyPr wrap="none" lIns="0" tIns="0" rIns="0" bIns="0"/>
          <a:lstStyle/>
          <a:p>
            <a:pPr algn="l">
              <a:lnSpc>
                <a:spcPct val="90000"/>
              </a:lnSpc>
            </a:pPr>
            <a:r>
              <a:rPr lang="en-US" sz="1700"/>
              <a:t>H</a:t>
            </a:r>
            <a:r>
              <a:rPr lang="en-US" sz="1900" baseline="30000"/>
              <a:t>+</a:t>
            </a:r>
            <a:endParaRPr lang="en-US" sz="1700"/>
          </a:p>
        </p:txBody>
      </p:sp>
      <p:sp>
        <p:nvSpPr>
          <p:cNvPr id="585750" name="Text Box 22"/>
          <p:cNvSpPr txBox="1">
            <a:spLocks noChangeArrowheads="1"/>
          </p:cNvSpPr>
          <p:nvPr/>
        </p:nvSpPr>
        <p:spPr bwMode="auto">
          <a:xfrm>
            <a:off x="3975100" y="5989638"/>
            <a:ext cx="1089025" cy="247650"/>
          </a:xfrm>
          <a:prstGeom prst="rect">
            <a:avLst/>
          </a:prstGeom>
          <a:noFill/>
          <a:ln w="9525">
            <a:noFill/>
            <a:miter lim="800000"/>
            <a:headEnd/>
            <a:tailEnd/>
          </a:ln>
          <a:effectLst/>
        </p:spPr>
        <p:txBody>
          <a:bodyPr wrap="none" lIns="0" tIns="0" rIns="0" bIns="0"/>
          <a:lstStyle/>
          <a:p>
            <a:pPr algn="ctr">
              <a:lnSpc>
                <a:spcPct val="90000"/>
              </a:lnSpc>
            </a:pPr>
            <a:r>
              <a:rPr lang="en-US" sz="1700"/>
              <a:t>2 Pyruvate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8807" name="Picture 7" descr="06_07bSubstratePhosphory-U"/>
          <p:cNvPicPr>
            <a:picLocks noChangeAspect="1" noChangeArrowheads="1"/>
          </p:cNvPicPr>
          <p:nvPr/>
        </p:nvPicPr>
        <p:blipFill>
          <a:blip r:embed="rId3" cstate="print"/>
          <a:srcRect/>
          <a:stretch>
            <a:fillRect/>
          </a:stretch>
        </p:blipFill>
        <p:spPr bwMode="auto">
          <a:xfrm>
            <a:off x="300038" y="1666875"/>
            <a:ext cx="8542337" cy="3524250"/>
          </a:xfrm>
          <a:prstGeom prst="rect">
            <a:avLst/>
          </a:prstGeom>
          <a:noFill/>
        </p:spPr>
      </p:pic>
      <p:sp>
        <p:nvSpPr>
          <p:cNvPr id="588808" name="Text Box 8"/>
          <p:cNvSpPr txBox="1">
            <a:spLocks noChangeArrowheads="1"/>
          </p:cNvSpPr>
          <p:nvPr/>
        </p:nvSpPr>
        <p:spPr bwMode="auto">
          <a:xfrm>
            <a:off x="6313488" y="3484563"/>
            <a:ext cx="255587" cy="287337"/>
          </a:xfrm>
          <a:prstGeom prst="rect">
            <a:avLst/>
          </a:prstGeom>
          <a:noFill/>
          <a:ln w="9525">
            <a:noFill/>
            <a:miter lim="800000"/>
            <a:headEnd/>
            <a:tailEnd/>
          </a:ln>
          <a:effectLst/>
        </p:spPr>
        <p:txBody>
          <a:bodyPr wrap="none" lIns="0" tIns="0" rIns="0" bIns="0"/>
          <a:lstStyle/>
          <a:p>
            <a:pPr algn="ctr">
              <a:lnSpc>
                <a:spcPct val="90000"/>
              </a:lnSpc>
            </a:pPr>
            <a:r>
              <a:rPr lang="en-US" sz="2300">
                <a:latin typeface="Symbol" pitchFamily="18" charset="2"/>
                <a:sym typeface="Symbol" pitchFamily="18" charset="2"/>
              </a:rPr>
              <a:t>+</a:t>
            </a:r>
          </a:p>
        </p:txBody>
      </p:sp>
      <p:sp>
        <p:nvSpPr>
          <p:cNvPr id="588809" name="Text Box 9"/>
          <p:cNvSpPr txBox="1">
            <a:spLocks noChangeArrowheads="1"/>
          </p:cNvSpPr>
          <p:nvPr/>
        </p:nvSpPr>
        <p:spPr bwMode="auto">
          <a:xfrm>
            <a:off x="2914650" y="2743200"/>
            <a:ext cx="688975" cy="315913"/>
          </a:xfrm>
          <a:prstGeom prst="rect">
            <a:avLst/>
          </a:prstGeom>
          <a:noFill/>
          <a:ln w="9525">
            <a:noFill/>
            <a:miter lim="800000"/>
            <a:headEnd/>
            <a:tailEnd/>
          </a:ln>
          <a:effectLst/>
        </p:spPr>
        <p:txBody>
          <a:bodyPr wrap="none" lIns="0" tIns="0" rIns="0" bIns="0"/>
          <a:lstStyle/>
          <a:p>
            <a:pPr>
              <a:lnSpc>
                <a:spcPct val="90000"/>
              </a:lnSpc>
            </a:pPr>
            <a:r>
              <a:rPr lang="en-US" sz="2300"/>
              <a:t>ADP</a:t>
            </a:r>
          </a:p>
        </p:txBody>
      </p:sp>
      <p:sp>
        <p:nvSpPr>
          <p:cNvPr id="588810" name="Text Box 10"/>
          <p:cNvSpPr txBox="1">
            <a:spLocks noChangeArrowheads="1"/>
          </p:cNvSpPr>
          <p:nvPr/>
        </p:nvSpPr>
        <p:spPr bwMode="auto">
          <a:xfrm>
            <a:off x="7405688" y="3484563"/>
            <a:ext cx="681037" cy="320675"/>
          </a:xfrm>
          <a:prstGeom prst="rect">
            <a:avLst/>
          </a:prstGeom>
          <a:noFill/>
          <a:ln w="9525">
            <a:noFill/>
            <a:miter lim="800000"/>
            <a:headEnd/>
            <a:tailEnd/>
          </a:ln>
          <a:effectLst/>
        </p:spPr>
        <p:txBody>
          <a:bodyPr wrap="none" lIns="0" tIns="0" rIns="0" bIns="0"/>
          <a:lstStyle/>
          <a:p>
            <a:pPr algn="l">
              <a:lnSpc>
                <a:spcPct val="90000"/>
              </a:lnSpc>
            </a:pPr>
            <a:r>
              <a:rPr lang="en-US"/>
              <a:t>ATP</a:t>
            </a:r>
          </a:p>
        </p:txBody>
      </p:sp>
      <p:sp>
        <p:nvSpPr>
          <p:cNvPr id="588811" name="Text Box 11"/>
          <p:cNvSpPr txBox="1">
            <a:spLocks noChangeArrowheads="1"/>
          </p:cNvSpPr>
          <p:nvPr/>
        </p:nvSpPr>
        <p:spPr bwMode="auto">
          <a:xfrm>
            <a:off x="431800" y="4738688"/>
            <a:ext cx="1376363" cy="392112"/>
          </a:xfrm>
          <a:prstGeom prst="rect">
            <a:avLst/>
          </a:prstGeom>
          <a:noFill/>
          <a:ln w="9525">
            <a:noFill/>
            <a:miter lim="800000"/>
            <a:headEnd/>
            <a:tailEnd/>
          </a:ln>
          <a:effectLst/>
        </p:spPr>
        <p:txBody>
          <a:bodyPr wrap="none" lIns="0" tIns="0" rIns="0" bIns="0"/>
          <a:lstStyle/>
          <a:p>
            <a:pPr>
              <a:lnSpc>
                <a:spcPct val="90000"/>
              </a:lnSpc>
            </a:pPr>
            <a:r>
              <a:rPr lang="en-US" sz="2300"/>
              <a:t>Substrate</a:t>
            </a:r>
          </a:p>
        </p:txBody>
      </p:sp>
      <p:sp>
        <p:nvSpPr>
          <p:cNvPr id="588812" name="Text Box 12"/>
          <p:cNvSpPr txBox="1">
            <a:spLocks noChangeArrowheads="1"/>
          </p:cNvSpPr>
          <p:nvPr/>
        </p:nvSpPr>
        <p:spPr bwMode="auto">
          <a:xfrm>
            <a:off x="1493838" y="2097088"/>
            <a:ext cx="1376362" cy="392112"/>
          </a:xfrm>
          <a:prstGeom prst="rect">
            <a:avLst/>
          </a:prstGeom>
          <a:noFill/>
          <a:ln w="9525">
            <a:noFill/>
            <a:miter lim="800000"/>
            <a:headEnd/>
            <a:tailEnd/>
          </a:ln>
          <a:effectLst/>
        </p:spPr>
        <p:txBody>
          <a:bodyPr wrap="none" lIns="0" tIns="0" rIns="0" bIns="0"/>
          <a:lstStyle/>
          <a:p>
            <a:pPr algn="ctr">
              <a:lnSpc>
                <a:spcPct val="90000"/>
              </a:lnSpc>
            </a:pPr>
            <a:r>
              <a:rPr lang="en-US" sz="2300"/>
              <a:t>Enzyme</a:t>
            </a:r>
          </a:p>
        </p:txBody>
      </p:sp>
      <p:sp>
        <p:nvSpPr>
          <p:cNvPr id="588813" name="Text Box 13"/>
          <p:cNvSpPr txBox="1">
            <a:spLocks noChangeArrowheads="1"/>
          </p:cNvSpPr>
          <p:nvPr/>
        </p:nvSpPr>
        <p:spPr bwMode="auto">
          <a:xfrm>
            <a:off x="5080000" y="4746625"/>
            <a:ext cx="1376363" cy="392113"/>
          </a:xfrm>
          <a:prstGeom prst="rect">
            <a:avLst/>
          </a:prstGeom>
          <a:noFill/>
          <a:ln w="9525">
            <a:noFill/>
            <a:miter lim="800000"/>
            <a:headEnd/>
            <a:tailEnd/>
          </a:ln>
          <a:effectLst/>
        </p:spPr>
        <p:txBody>
          <a:bodyPr wrap="none" lIns="0" tIns="0" rIns="0" bIns="0"/>
          <a:lstStyle/>
          <a:p>
            <a:pPr algn="l">
              <a:lnSpc>
                <a:spcPct val="90000"/>
              </a:lnSpc>
            </a:pPr>
            <a:r>
              <a:rPr lang="en-US" sz="2300"/>
              <a:t>Product</a:t>
            </a:r>
          </a:p>
        </p:txBody>
      </p:sp>
      <p:sp>
        <p:nvSpPr>
          <p:cNvPr id="588814" name="Text Box 14"/>
          <p:cNvSpPr txBox="1">
            <a:spLocks noChangeArrowheads="1"/>
          </p:cNvSpPr>
          <p:nvPr/>
        </p:nvSpPr>
        <p:spPr bwMode="auto">
          <a:xfrm>
            <a:off x="5818188" y="2093913"/>
            <a:ext cx="1376362" cy="392112"/>
          </a:xfrm>
          <a:prstGeom prst="rect">
            <a:avLst/>
          </a:prstGeom>
          <a:noFill/>
          <a:ln w="9525">
            <a:noFill/>
            <a:miter lim="800000"/>
            <a:headEnd/>
            <a:tailEnd/>
          </a:ln>
          <a:effectLst/>
        </p:spPr>
        <p:txBody>
          <a:bodyPr wrap="none" lIns="0" tIns="0" rIns="0" bIns="0"/>
          <a:lstStyle/>
          <a:p>
            <a:pPr algn="ctr">
              <a:lnSpc>
                <a:spcPct val="90000"/>
              </a:lnSpc>
            </a:pPr>
            <a:r>
              <a:rPr lang="en-US" sz="2300"/>
              <a:t>Enzyme</a:t>
            </a:r>
          </a:p>
        </p:txBody>
      </p:sp>
      <p:sp>
        <p:nvSpPr>
          <p:cNvPr id="588815" name="Text Box 15"/>
          <p:cNvSpPr txBox="1">
            <a:spLocks noChangeArrowheads="1"/>
          </p:cNvSpPr>
          <p:nvPr/>
        </p:nvSpPr>
        <p:spPr bwMode="auto">
          <a:xfrm>
            <a:off x="1068388" y="4310063"/>
            <a:ext cx="206375" cy="290512"/>
          </a:xfrm>
          <a:prstGeom prst="rect">
            <a:avLst/>
          </a:prstGeom>
          <a:noFill/>
          <a:ln w="9525">
            <a:noFill/>
            <a:miter lim="800000"/>
            <a:headEnd/>
            <a:tailEnd/>
          </a:ln>
          <a:effectLst/>
        </p:spPr>
        <p:txBody>
          <a:bodyPr wrap="none" lIns="0" tIns="0" rIns="0" bIns="0"/>
          <a:lstStyle/>
          <a:p>
            <a:pPr algn="l">
              <a:lnSpc>
                <a:spcPct val="90000"/>
              </a:lnSpc>
            </a:pPr>
            <a:r>
              <a:rPr lang="en-US" sz="2300"/>
              <a:t>P</a:t>
            </a:r>
          </a:p>
        </p:txBody>
      </p:sp>
      <p:sp>
        <p:nvSpPr>
          <p:cNvPr id="588816" name="Text Box 16"/>
          <p:cNvSpPr txBox="1">
            <a:spLocks noChangeArrowheads="1"/>
          </p:cNvSpPr>
          <p:nvPr/>
        </p:nvSpPr>
        <p:spPr bwMode="auto">
          <a:xfrm>
            <a:off x="1068388" y="2708275"/>
            <a:ext cx="206375" cy="290513"/>
          </a:xfrm>
          <a:prstGeom prst="rect">
            <a:avLst/>
          </a:prstGeom>
          <a:noFill/>
          <a:ln w="9525">
            <a:noFill/>
            <a:miter lim="800000"/>
            <a:headEnd/>
            <a:tailEnd/>
          </a:ln>
          <a:effectLst/>
        </p:spPr>
        <p:txBody>
          <a:bodyPr wrap="none" lIns="0" tIns="0" rIns="0" bIns="0"/>
          <a:lstStyle/>
          <a:p>
            <a:pPr algn="l">
              <a:lnSpc>
                <a:spcPct val="90000"/>
              </a:lnSpc>
            </a:pPr>
            <a:r>
              <a:rPr lang="en-US" sz="2300"/>
              <a:t>P</a:t>
            </a:r>
          </a:p>
        </p:txBody>
      </p:sp>
      <p:sp>
        <p:nvSpPr>
          <p:cNvPr id="588817" name="Text Box 17"/>
          <p:cNvSpPr txBox="1">
            <a:spLocks noChangeArrowheads="1"/>
          </p:cNvSpPr>
          <p:nvPr/>
        </p:nvSpPr>
        <p:spPr bwMode="auto">
          <a:xfrm>
            <a:off x="5556250" y="4310063"/>
            <a:ext cx="206375" cy="290512"/>
          </a:xfrm>
          <a:prstGeom prst="rect">
            <a:avLst/>
          </a:prstGeom>
          <a:noFill/>
          <a:ln w="9525">
            <a:noFill/>
            <a:miter lim="800000"/>
            <a:headEnd/>
            <a:tailEnd/>
          </a:ln>
          <a:effectLst/>
        </p:spPr>
        <p:txBody>
          <a:bodyPr wrap="none" lIns="0" tIns="0" rIns="0" bIns="0"/>
          <a:lstStyle/>
          <a:p>
            <a:pPr algn="l">
              <a:lnSpc>
                <a:spcPct val="90000"/>
              </a:lnSpc>
            </a:pPr>
            <a:r>
              <a:rPr lang="en-US" sz="2300"/>
              <a:t>P</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7106" name="Picture 2" descr="06_07caGlycolysis_1-U"/>
          <p:cNvPicPr>
            <a:picLocks noChangeAspect="1" noChangeArrowheads="1"/>
          </p:cNvPicPr>
          <p:nvPr/>
        </p:nvPicPr>
        <p:blipFill>
          <a:blip r:embed="rId3" cstate="print"/>
          <a:srcRect/>
          <a:stretch>
            <a:fillRect/>
          </a:stretch>
        </p:blipFill>
        <p:spPr bwMode="auto">
          <a:xfrm>
            <a:off x="296863" y="593725"/>
            <a:ext cx="8548687" cy="5670550"/>
          </a:xfrm>
          <a:prstGeom prst="rect">
            <a:avLst/>
          </a:prstGeom>
          <a:noFill/>
        </p:spPr>
      </p:pic>
      <p:sp>
        <p:nvSpPr>
          <p:cNvPr id="687107" name="Text Box 3"/>
          <p:cNvSpPr txBox="1">
            <a:spLocks noChangeArrowheads="1"/>
          </p:cNvSpPr>
          <p:nvPr/>
        </p:nvSpPr>
        <p:spPr bwMode="auto">
          <a:xfrm>
            <a:off x="7653338" y="622300"/>
            <a:ext cx="1252537" cy="601663"/>
          </a:xfrm>
          <a:prstGeom prst="rect">
            <a:avLst/>
          </a:prstGeom>
          <a:noFill/>
          <a:ln w="9525">
            <a:noFill/>
            <a:miter lim="800000"/>
            <a:headEnd/>
            <a:tailEnd/>
          </a:ln>
          <a:effectLst/>
        </p:spPr>
        <p:txBody>
          <a:bodyPr wrap="none" lIns="0" tIns="0" rIns="0" bIns="0"/>
          <a:lstStyle/>
          <a:p>
            <a:pPr algn="ctr">
              <a:lnSpc>
                <a:spcPct val="90000"/>
              </a:lnSpc>
            </a:pPr>
            <a:r>
              <a:rPr lang="en-US" sz="1300"/>
              <a:t>ENERGY</a:t>
            </a:r>
          </a:p>
          <a:p>
            <a:pPr algn="ctr">
              <a:lnSpc>
                <a:spcPct val="90000"/>
              </a:lnSpc>
            </a:pPr>
            <a:r>
              <a:rPr lang="en-US" sz="1300"/>
              <a:t>INVESTMENT</a:t>
            </a:r>
          </a:p>
          <a:p>
            <a:pPr algn="ctr">
              <a:lnSpc>
                <a:spcPct val="90000"/>
              </a:lnSpc>
            </a:pPr>
            <a:r>
              <a:rPr lang="en-US" sz="1300"/>
              <a:t>PHASE</a:t>
            </a:r>
          </a:p>
        </p:txBody>
      </p:sp>
      <p:sp>
        <p:nvSpPr>
          <p:cNvPr id="687108" name="Text Box 4"/>
          <p:cNvSpPr txBox="1">
            <a:spLocks noChangeArrowheads="1"/>
          </p:cNvSpPr>
          <p:nvPr/>
        </p:nvSpPr>
        <p:spPr bwMode="auto">
          <a:xfrm>
            <a:off x="6826250" y="784225"/>
            <a:ext cx="685800" cy="168275"/>
          </a:xfrm>
          <a:prstGeom prst="rect">
            <a:avLst/>
          </a:prstGeom>
          <a:noFill/>
          <a:ln w="9525">
            <a:noFill/>
            <a:miter lim="800000"/>
            <a:headEnd/>
            <a:tailEnd/>
          </a:ln>
          <a:effectLst/>
        </p:spPr>
        <p:txBody>
          <a:bodyPr wrap="none" lIns="0" tIns="0" rIns="0" bIns="0"/>
          <a:lstStyle/>
          <a:p>
            <a:pPr algn="ctr">
              <a:lnSpc>
                <a:spcPct val="90000"/>
              </a:lnSpc>
            </a:pPr>
            <a:r>
              <a:rPr lang="en-US" sz="1300"/>
              <a:t>Glucose</a:t>
            </a:r>
          </a:p>
        </p:txBody>
      </p:sp>
      <p:sp>
        <p:nvSpPr>
          <p:cNvPr id="687109" name="Text Box 5"/>
          <p:cNvSpPr txBox="1">
            <a:spLocks noChangeArrowheads="1"/>
          </p:cNvSpPr>
          <p:nvPr/>
        </p:nvSpPr>
        <p:spPr bwMode="auto">
          <a:xfrm>
            <a:off x="6834188" y="2139950"/>
            <a:ext cx="2098675" cy="350838"/>
          </a:xfrm>
          <a:prstGeom prst="rect">
            <a:avLst/>
          </a:prstGeom>
          <a:noFill/>
          <a:ln w="9525">
            <a:noFill/>
            <a:miter lim="800000"/>
            <a:headEnd/>
            <a:tailEnd/>
          </a:ln>
          <a:effectLst/>
        </p:spPr>
        <p:txBody>
          <a:bodyPr wrap="none" lIns="0" tIns="0" rIns="0" bIns="0"/>
          <a:lstStyle/>
          <a:p>
            <a:pPr algn="l">
              <a:lnSpc>
                <a:spcPct val="90000"/>
              </a:lnSpc>
            </a:pPr>
            <a:r>
              <a:rPr lang="en-US" sz="1300"/>
              <a:t>Glucose-6-phosphate</a:t>
            </a:r>
          </a:p>
        </p:txBody>
      </p:sp>
      <p:sp>
        <p:nvSpPr>
          <p:cNvPr id="687110" name="Text Box 6"/>
          <p:cNvSpPr txBox="1">
            <a:spLocks noChangeArrowheads="1"/>
          </p:cNvSpPr>
          <p:nvPr/>
        </p:nvSpPr>
        <p:spPr bwMode="auto">
          <a:xfrm>
            <a:off x="6838950" y="3098800"/>
            <a:ext cx="1819275" cy="282575"/>
          </a:xfrm>
          <a:prstGeom prst="rect">
            <a:avLst/>
          </a:prstGeom>
          <a:noFill/>
          <a:ln w="9525">
            <a:noFill/>
            <a:miter lim="800000"/>
            <a:headEnd/>
            <a:tailEnd/>
          </a:ln>
          <a:effectLst/>
        </p:spPr>
        <p:txBody>
          <a:bodyPr wrap="none" lIns="0" tIns="0" rIns="0" bIns="0"/>
          <a:lstStyle/>
          <a:p>
            <a:pPr algn="l">
              <a:lnSpc>
                <a:spcPct val="90000"/>
              </a:lnSpc>
            </a:pPr>
            <a:r>
              <a:rPr lang="en-US" sz="1300"/>
              <a:t>Fructose-6-phosphate</a:t>
            </a:r>
          </a:p>
        </p:txBody>
      </p:sp>
      <p:sp>
        <p:nvSpPr>
          <p:cNvPr id="687111" name="Text Box 7"/>
          <p:cNvSpPr txBox="1">
            <a:spLocks noChangeArrowheads="1"/>
          </p:cNvSpPr>
          <p:nvPr/>
        </p:nvSpPr>
        <p:spPr bwMode="auto">
          <a:xfrm>
            <a:off x="5487988" y="1284288"/>
            <a:ext cx="414337" cy="223837"/>
          </a:xfrm>
          <a:prstGeom prst="rect">
            <a:avLst/>
          </a:prstGeom>
          <a:noFill/>
          <a:ln w="9525">
            <a:noFill/>
            <a:miter lim="800000"/>
            <a:headEnd/>
            <a:tailEnd/>
          </a:ln>
          <a:effectLst/>
        </p:spPr>
        <p:txBody>
          <a:bodyPr wrap="none" lIns="0" tIns="0" rIns="0" bIns="0"/>
          <a:lstStyle/>
          <a:p>
            <a:pPr algn="l">
              <a:lnSpc>
                <a:spcPct val="90000"/>
              </a:lnSpc>
            </a:pPr>
            <a:r>
              <a:rPr lang="en-US" sz="1300"/>
              <a:t>Step</a:t>
            </a:r>
          </a:p>
        </p:txBody>
      </p:sp>
      <p:sp>
        <p:nvSpPr>
          <p:cNvPr id="687112" name="Text Box 8"/>
          <p:cNvSpPr txBox="1">
            <a:spLocks noChangeArrowheads="1"/>
          </p:cNvSpPr>
          <p:nvPr/>
        </p:nvSpPr>
        <p:spPr bwMode="auto">
          <a:xfrm>
            <a:off x="3965575" y="1665288"/>
            <a:ext cx="414338" cy="358775"/>
          </a:xfrm>
          <a:prstGeom prst="rect">
            <a:avLst/>
          </a:prstGeom>
          <a:noFill/>
          <a:ln w="9525">
            <a:noFill/>
            <a:miter lim="800000"/>
            <a:headEnd/>
            <a:tailEnd/>
          </a:ln>
          <a:effectLst/>
        </p:spPr>
        <p:txBody>
          <a:bodyPr wrap="none" lIns="0" tIns="0" rIns="0" bIns="0"/>
          <a:lstStyle/>
          <a:p>
            <a:pPr algn="l">
              <a:lnSpc>
                <a:spcPct val="90000"/>
              </a:lnSpc>
            </a:pPr>
            <a:r>
              <a:rPr lang="en-US" sz="1300"/>
              <a:t>ADP</a:t>
            </a:r>
          </a:p>
        </p:txBody>
      </p:sp>
      <p:sp>
        <p:nvSpPr>
          <p:cNvPr id="687113" name="Text Box 9"/>
          <p:cNvSpPr txBox="1">
            <a:spLocks noChangeArrowheads="1"/>
          </p:cNvSpPr>
          <p:nvPr/>
        </p:nvSpPr>
        <p:spPr bwMode="auto">
          <a:xfrm>
            <a:off x="4006850" y="1039813"/>
            <a:ext cx="414338" cy="358775"/>
          </a:xfrm>
          <a:prstGeom prst="rect">
            <a:avLst/>
          </a:prstGeom>
          <a:noFill/>
          <a:ln w="9525">
            <a:noFill/>
            <a:miter lim="800000"/>
            <a:headEnd/>
            <a:tailEnd/>
          </a:ln>
          <a:effectLst/>
        </p:spPr>
        <p:txBody>
          <a:bodyPr wrap="none" lIns="0" tIns="0" rIns="0" bIns="0"/>
          <a:lstStyle/>
          <a:p>
            <a:pPr algn="l">
              <a:lnSpc>
                <a:spcPct val="90000"/>
              </a:lnSpc>
            </a:pPr>
            <a:r>
              <a:rPr lang="en-US" sz="1300"/>
              <a:t>ATP</a:t>
            </a:r>
          </a:p>
        </p:txBody>
      </p:sp>
      <p:sp>
        <p:nvSpPr>
          <p:cNvPr id="687114" name="Text Box 10"/>
          <p:cNvSpPr txBox="1">
            <a:spLocks noChangeArrowheads="1"/>
          </p:cNvSpPr>
          <p:nvPr/>
        </p:nvSpPr>
        <p:spPr bwMode="auto">
          <a:xfrm>
            <a:off x="6234113" y="2149475"/>
            <a:ext cx="228600" cy="207963"/>
          </a:xfrm>
          <a:prstGeom prst="rect">
            <a:avLst/>
          </a:prstGeom>
          <a:noFill/>
          <a:ln w="9525">
            <a:noFill/>
            <a:miter lim="800000"/>
            <a:headEnd/>
            <a:tailEnd/>
          </a:ln>
          <a:effectLst/>
        </p:spPr>
        <p:txBody>
          <a:bodyPr wrap="none" lIns="0" tIns="0" rIns="0" bIns="0"/>
          <a:lstStyle/>
          <a:p>
            <a:pPr algn="l">
              <a:lnSpc>
                <a:spcPct val="90000"/>
              </a:lnSpc>
            </a:pPr>
            <a:r>
              <a:rPr lang="en-US" sz="1300"/>
              <a:t>P</a:t>
            </a:r>
          </a:p>
        </p:txBody>
      </p:sp>
      <p:sp>
        <p:nvSpPr>
          <p:cNvPr id="687115" name="Text Box 11"/>
          <p:cNvSpPr txBox="1">
            <a:spLocks noChangeArrowheads="1"/>
          </p:cNvSpPr>
          <p:nvPr/>
        </p:nvSpPr>
        <p:spPr bwMode="auto">
          <a:xfrm>
            <a:off x="3954463" y="4011613"/>
            <a:ext cx="525462" cy="228600"/>
          </a:xfrm>
          <a:prstGeom prst="rect">
            <a:avLst/>
          </a:prstGeom>
          <a:noFill/>
          <a:ln w="9525">
            <a:noFill/>
            <a:miter lim="800000"/>
            <a:headEnd/>
            <a:tailEnd/>
          </a:ln>
          <a:effectLst/>
        </p:spPr>
        <p:txBody>
          <a:bodyPr wrap="none" lIns="0" tIns="0" rIns="0" bIns="0"/>
          <a:lstStyle/>
          <a:p>
            <a:pPr algn="l">
              <a:lnSpc>
                <a:spcPct val="90000"/>
              </a:lnSpc>
            </a:pPr>
            <a:r>
              <a:rPr lang="en-US" sz="1300"/>
              <a:t>ADP</a:t>
            </a:r>
          </a:p>
        </p:txBody>
      </p:sp>
      <p:sp>
        <p:nvSpPr>
          <p:cNvPr id="687116" name="Text Box 12"/>
          <p:cNvSpPr txBox="1">
            <a:spLocks noChangeArrowheads="1"/>
          </p:cNvSpPr>
          <p:nvPr/>
        </p:nvSpPr>
        <p:spPr bwMode="auto">
          <a:xfrm>
            <a:off x="3951288" y="3386138"/>
            <a:ext cx="525462" cy="228600"/>
          </a:xfrm>
          <a:prstGeom prst="rect">
            <a:avLst/>
          </a:prstGeom>
          <a:noFill/>
          <a:ln w="9525">
            <a:noFill/>
            <a:miter lim="800000"/>
            <a:headEnd/>
            <a:tailEnd/>
          </a:ln>
          <a:effectLst/>
        </p:spPr>
        <p:txBody>
          <a:bodyPr wrap="none" lIns="0" tIns="0" rIns="0" bIns="0"/>
          <a:lstStyle/>
          <a:p>
            <a:pPr algn="l">
              <a:lnSpc>
                <a:spcPct val="90000"/>
              </a:lnSpc>
            </a:pPr>
            <a:r>
              <a:rPr lang="en-US" sz="1300"/>
              <a:t>ATP</a:t>
            </a:r>
          </a:p>
        </p:txBody>
      </p:sp>
      <p:sp>
        <p:nvSpPr>
          <p:cNvPr id="687117" name="Text Box 13"/>
          <p:cNvSpPr txBox="1">
            <a:spLocks noChangeArrowheads="1"/>
          </p:cNvSpPr>
          <p:nvPr/>
        </p:nvSpPr>
        <p:spPr bwMode="auto">
          <a:xfrm>
            <a:off x="6227763" y="4441825"/>
            <a:ext cx="228600" cy="207963"/>
          </a:xfrm>
          <a:prstGeom prst="rect">
            <a:avLst/>
          </a:prstGeom>
          <a:noFill/>
          <a:ln w="9525">
            <a:noFill/>
            <a:miter lim="800000"/>
            <a:headEnd/>
            <a:tailEnd/>
          </a:ln>
          <a:effectLst/>
        </p:spPr>
        <p:txBody>
          <a:bodyPr wrap="none" lIns="0" tIns="0" rIns="0" bIns="0"/>
          <a:lstStyle/>
          <a:p>
            <a:pPr algn="l">
              <a:lnSpc>
                <a:spcPct val="90000"/>
              </a:lnSpc>
            </a:pPr>
            <a:r>
              <a:rPr lang="en-US" sz="1300"/>
              <a:t>P</a:t>
            </a:r>
          </a:p>
        </p:txBody>
      </p:sp>
      <p:sp>
        <p:nvSpPr>
          <p:cNvPr id="687118" name="Text Box 14"/>
          <p:cNvSpPr txBox="1">
            <a:spLocks noChangeArrowheads="1"/>
          </p:cNvSpPr>
          <p:nvPr/>
        </p:nvSpPr>
        <p:spPr bwMode="auto">
          <a:xfrm>
            <a:off x="6234113" y="3073400"/>
            <a:ext cx="228600" cy="207963"/>
          </a:xfrm>
          <a:prstGeom prst="rect">
            <a:avLst/>
          </a:prstGeom>
          <a:noFill/>
          <a:ln w="9525">
            <a:noFill/>
            <a:miter lim="800000"/>
            <a:headEnd/>
            <a:tailEnd/>
          </a:ln>
          <a:effectLst/>
        </p:spPr>
        <p:txBody>
          <a:bodyPr wrap="none" lIns="0" tIns="0" rIns="0" bIns="0"/>
          <a:lstStyle/>
          <a:p>
            <a:pPr algn="l">
              <a:lnSpc>
                <a:spcPct val="90000"/>
              </a:lnSpc>
            </a:pPr>
            <a:r>
              <a:rPr lang="en-US" sz="1300"/>
              <a:t>P</a:t>
            </a:r>
          </a:p>
        </p:txBody>
      </p:sp>
      <p:sp>
        <p:nvSpPr>
          <p:cNvPr id="687119" name="Text Box 15"/>
          <p:cNvSpPr txBox="1">
            <a:spLocks noChangeArrowheads="1"/>
          </p:cNvSpPr>
          <p:nvPr/>
        </p:nvSpPr>
        <p:spPr bwMode="auto">
          <a:xfrm>
            <a:off x="4310063" y="4449763"/>
            <a:ext cx="169862" cy="190500"/>
          </a:xfrm>
          <a:prstGeom prst="rect">
            <a:avLst/>
          </a:prstGeom>
          <a:noFill/>
          <a:ln w="9525">
            <a:noFill/>
            <a:miter lim="800000"/>
            <a:headEnd/>
            <a:tailEnd/>
          </a:ln>
          <a:effectLst/>
        </p:spPr>
        <p:txBody>
          <a:bodyPr wrap="none" lIns="0" tIns="0" rIns="0" bIns="0"/>
          <a:lstStyle/>
          <a:p>
            <a:pPr algn="l">
              <a:lnSpc>
                <a:spcPct val="90000"/>
              </a:lnSpc>
            </a:pPr>
            <a:r>
              <a:rPr lang="en-US" sz="1300"/>
              <a:t>P</a:t>
            </a:r>
          </a:p>
        </p:txBody>
      </p:sp>
      <p:sp>
        <p:nvSpPr>
          <p:cNvPr id="687120" name="Text Box 16"/>
          <p:cNvSpPr txBox="1">
            <a:spLocks noChangeArrowheads="1"/>
          </p:cNvSpPr>
          <p:nvPr/>
        </p:nvSpPr>
        <p:spPr bwMode="auto">
          <a:xfrm>
            <a:off x="6824663" y="4475163"/>
            <a:ext cx="2100262" cy="358775"/>
          </a:xfrm>
          <a:prstGeom prst="rect">
            <a:avLst/>
          </a:prstGeom>
          <a:noFill/>
          <a:ln w="9525">
            <a:noFill/>
            <a:miter lim="800000"/>
            <a:headEnd/>
            <a:tailEnd/>
          </a:ln>
          <a:effectLst/>
        </p:spPr>
        <p:txBody>
          <a:bodyPr wrap="none" lIns="0" tIns="0" rIns="0" bIns="0"/>
          <a:lstStyle/>
          <a:p>
            <a:pPr algn="l">
              <a:lnSpc>
                <a:spcPct val="90000"/>
              </a:lnSpc>
            </a:pPr>
            <a:r>
              <a:rPr lang="en-US" sz="1300"/>
              <a:t>Fructose-1,6-bisphosphate</a:t>
            </a:r>
          </a:p>
        </p:txBody>
      </p:sp>
      <p:sp>
        <p:nvSpPr>
          <p:cNvPr id="687121" name="Oval 17"/>
          <p:cNvSpPr>
            <a:spLocks noChangeArrowheads="1"/>
          </p:cNvSpPr>
          <p:nvPr/>
        </p:nvSpPr>
        <p:spPr bwMode="auto">
          <a:xfrm>
            <a:off x="5556250" y="1463675"/>
            <a:ext cx="196850" cy="196850"/>
          </a:xfrm>
          <a:prstGeom prst="ellipse">
            <a:avLst/>
          </a:prstGeom>
          <a:solidFill>
            <a:srgbClr val="EF1A23"/>
          </a:solidFill>
          <a:ln w="9525">
            <a:noFill/>
            <a:round/>
            <a:headEnd/>
            <a:tailEnd/>
          </a:ln>
          <a:effectLst/>
        </p:spPr>
        <p:txBody>
          <a:bodyPr wrap="none" anchor="ctr"/>
          <a:lstStyle/>
          <a:p>
            <a:endParaRPr lang="en-US"/>
          </a:p>
        </p:txBody>
      </p:sp>
      <p:sp>
        <p:nvSpPr>
          <p:cNvPr id="687122" name="Text Box 18"/>
          <p:cNvSpPr txBox="1">
            <a:spLocks noChangeArrowheads="1"/>
          </p:cNvSpPr>
          <p:nvPr/>
        </p:nvSpPr>
        <p:spPr bwMode="auto">
          <a:xfrm>
            <a:off x="5608638" y="1482725"/>
            <a:ext cx="131762" cy="157163"/>
          </a:xfrm>
          <a:prstGeom prst="rect">
            <a:avLst/>
          </a:prstGeom>
          <a:noFill/>
          <a:ln w="9525">
            <a:noFill/>
            <a:miter lim="800000"/>
            <a:headEnd/>
            <a:tailEnd/>
          </a:ln>
          <a:effectLst/>
        </p:spPr>
        <p:txBody>
          <a:bodyPr wrap="none" lIns="0" tIns="0" rIns="0" bIns="0"/>
          <a:lstStyle/>
          <a:p>
            <a:pPr algn="l">
              <a:lnSpc>
                <a:spcPct val="90000"/>
              </a:lnSpc>
            </a:pPr>
            <a:r>
              <a:rPr lang="en-US" sz="1300">
                <a:solidFill>
                  <a:schemeClr val="bg1"/>
                </a:solidFill>
              </a:rPr>
              <a:t>1</a:t>
            </a:r>
          </a:p>
        </p:txBody>
      </p:sp>
      <p:sp>
        <p:nvSpPr>
          <p:cNvPr id="687123" name="Oval 19"/>
          <p:cNvSpPr>
            <a:spLocks noChangeArrowheads="1"/>
          </p:cNvSpPr>
          <p:nvPr/>
        </p:nvSpPr>
        <p:spPr bwMode="auto">
          <a:xfrm>
            <a:off x="5559425" y="2527300"/>
            <a:ext cx="196850" cy="196850"/>
          </a:xfrm>
          <a:prstGeom prst="ellipse">
            <a:avLst/>
          </a:prstGeom>
          <a:solidFill>
            <a:srgbClr val="EF1A23"/>
          </a:solidFill>
          <a:ln w="9525">
            <a:noFill/>
            <a:round/>
            <a:headEnd/>
            <a:tailEnd/>
          </a:ln>
          <a:effectLst/>
        </p:spPr>
        <p:txBody>
          <a:bodyPr wrap="none" anchor="ctr"/>
          <a:lstStyle/>
          <a:p>
            <a:endParaRPr lang="en-US"/>
          </a:p>
        </p:txBody>
      </p:sp>
      <p:sp>
        <p:nvSpPr>
          <p:cNvPr id="687124" name="Text Box 20"/>
          <p:cNvSpPr txBox="1">
            <a:spLocks noChangeArrowheads="1"/>
          </p:cNvSpPr>
          <p:nvPr/>
        </p:nvSpPr>
        <p:spPr bwMode="auto">
          <a:xfrm>
            <a:off x="5611813" y="2546350"/>
            <a:ext cx="131762" cy="157163"/>
          </a:xfrm>
          <a:prstGeom prst="rect">
            <a:avLst/>
          </a:prstGeom>
          <a:noFill/>
          <a:ln w="9525">
            <a:noFill/>
            <a:miter lim="800000"/>
            <a:headEnd/>
            <a:tailEnd/>
          </a:ln>
          <a:effectLst/>
        </p:spPr>
        <p:txBody>
          <a:bodyPr wrap="none" lIns="0" tIns="0" rIns="0" bIns="0"/>
          <a:lstStyle/>
          <a:p>
            <a:pPr algn="l">
              <a:lnSpc>
                <a:spcPct val="90000"/>
              </a:lnSpc>
            </a:pPr>
            <a:r>
              <a:rPr lang="en-US" sz="1300">
                <a:solidFill>
                  <a:schemeClr val="bg1"/>
                </a:solidFill>
              </a:rPr>
              <a:t>2</a:t>
            </a:r>
          </a:p>
        </p:txBody>
      </p:sp>
      <p:sp>
        <p:nvSpPr>
          <p:cNvPr id="687125" name="Oval 21"/>
          <p:cNvSpPr>
            <a:spLocks noChangeArrowheads="1"/>
          </p:cNvSpPr>
          <p:nvPr/>
        </p:nvSpPr>
        <p:spPr bwMode="auto">
          <a:xfrm>
            <a:off x="5556250" y="3702050"/>
            <a:ext cx="196850" cy="196850"/>
          </a:xfrm>
          <a:prstGeom prst="ellipse">
            <a:avLst/>
          </a:prstGeom>
          <a:solidFill>
            <a:srgbClr val="EF1A23"/>
          </a:solidFill>
          <a:ln w="9525">
            <a:noFill/>
            <a:round/>
            <a:headEnd/>
            <a:tailEnd/>
          </a:ln>
          <a:effectLst/>
        </p:spPr>
        <p:txBody>
          <a:bodyPr wrap="none" anchor="ctr"/>
          <a:lstStyle/>
          <a:p>
            <a:endParaRPr lang="en-US"/>
          </a:p>
        </p:txBody>
      </p:sp>
      <p:sp>
        <p:nvSpPr>
          <p:cNvPr id="687126" name="Text Box 22"/>
          <p:cNvSpPr txBox="1">
            <a:spLocks noChangeArrowheads="1"/>
          </p:cNvSpPr>
          <p:nvPr/>
        </p:nvSpPr>
        <p:spPr bwMode="auto">
          <a:xfrm>
            <a:off x="5608638" y="3721100"/>
            <a:ext cx="131762" cy="157163"/>
          </a:xfrm>
          <a:prstGeom prst="rect">
            <a:avLst/>
          </a:prstGeom>
          <a:noFill/>
          <a:ln w="9525">
            <a:noFill/>
            <a:miter lim="800000"/>
            <a:headEnd/>
            <a:tailEnd/>
          </a:ln>
          <a:effectLst/>
        </p:spPr>
        <p:txBody>
          <a:bodyPr wrap="none" lIns="0" tIns="0" rIns="0" bIns="0"/>
          <a:lstStyle/>
          <a:p>
            <a:pPr algn="l">
              <a:lnSpc>
                <a:spcPct val="90000"/>
              </a:lnSpc>
            </a:pPr>
            <a:r>
              <a:rPr lang="en-US" sz="1300">
                <a:solidFill>
                  <a:schemeClr val="bg1"/>
                </a:solidFill>
              </a:rPr>
              <a:t>3</a:t>
            </a:r>
          </a:p>
        </p:txBody>
      </p:sp>
      <p:sp>
        <p:nvSpPr>
          <p:cNvPr id="687127" name="Text Box 23"/>
          <p:cNvSpPr txBox="1">
            <a:spLocks noChangeArrowheads="1"/>
          </p:cNvSpPr>
          <p:nvPr/>
        </p:nvSpPr>
        <p:spPr bwMode="auto">
          <a:xfrm>
            <a:off x="339725" y="1279525"/>
            <a:ext cx="3259138" cy="493713"/>
          </a:xfrm>
          <a:prstGeom prst="rect">
            <a:avLst/>
          </a:prstGeom>
          <a:noFill/>
          <a:ln w="9525">
            <a:noFill/>
            <a:miter lim="800000"/>
            <a:headEnd/>
            <a:tailEnd/>
          </a:ln>
          <a:effectLst/>
        </p:spPr>
        <p:txBody>
          <a:bodyPr wrap="none" lIns="0" tIns="0" rIns="0" bIns="0"/>
          <a:lstStyle/>
          <a:p>
            <a:pPr algn="l">
              <a:lnSpc>
                <a:spcPct val="110000"/>
              </a:lnSpc>
            </a:pPr>
            <a:r>
              <a:rPr lang="en-US" sz="1300"/>
              <a:t>Steps     –     A fuel molecule is energized,</a:t>
            </a:r>
          </a:p>
          <a:p>
            <a:pPr algn="l">
              <a:lnSpc>
                <a:spcPct val="110000"/>
              </a:lnSpc>
            </a:pPr>
            <a:r>
              <a:rPr lang="en-US" sz="1300"/>
              <a:t>using ATP.</a:t>
            </a:r>
          </a:p>
        </p:txBody>
      </p:sp>
      <p:sp>
        <p:nvSpPr>
          <p:cNvPr id="687128" name="Oval 24"/>
          <p:cNvSpPr>
            <a:spLocks noChangeArrowheads="1"/>
          </p:cNvSpPr>
          <p:nvPr/>
        </p:nvSpPr>
        <p:spPr bwMode="auto">
          <a:xfrm>
            <a:off x="815975" y="1289050"/>
            <a:ext cx="196850" cy="196850"/>
          </a:xfrm>
          <a:prstGeom prst="ellipse">
            <a:avLst/>
          </a:prstGeom>
          <a:solidFill>
            <a:srgbClr val="EF1A23"/>
          </a:solidFill>
          <a:ln w="9525">
            <a:noFill/>
            <a:round/>
            <a:headEnd/>
            <a:tailEnd/>
          </a:ln>
          <a:effectLst/>
        </p:spPr>
        <p:txBody>
          <a:bodyPr wrap="none" anchor="ctr"/>
          <a:lstStyle/>
          <a:p>
            <a:endParaRPr lang="en-US"/>
          </a:p>
        </p:txBody>
      </p:sp>
      <p:sp>
        <p:nvSpPr>
          <p:cNvPr id="687129" name="Text Box 25"/>
          <p:cNvSpPr txBox="1">
            <a:spLocks noChangeArrowheads="1"/>
          </p:cNvSpPr>
          <p:nvPr/>
        </p:nvSpPr>
        <p:spPr bwMode="auto">
          <a:xfrm>
            <a:off x="868363" y="1308100"/>
            <a:ext cx="131762" cy="157163"/>
          </a:xfrm>
          <a:prstGeom prst="rect">
            <a:avLst/>
          </a:prstGeom>
          <a:noFill/>
          <a:ln w="9525">
            <a:noFill/>
            <a:miter lim="800000"/>
            <a:headEnd/>
            <a:tailEnd/>
          </a:ln>
          <a:effectLst/>
        </p:spPr>
        <p:txBody>
          <a:bodyPr wrap="none" lIns="0" tIns="0" rIns="0" bIns="0"/>
          <a:lstStyle/>
          <a:p>
            <a:pPr algn="l">
              <a:lnSpc>
                <a:spcPct val="90000"/>
              </a:lnSpc>
            </a:pPr>
            <a:r>
              <a:rPr lang="en-US" sz="1300">
                <a:solidFill>
                  <a:schemeClr val="bg1"/>
                </a:solidFill>
              </a:rPr>
              <a:t>1</a:t>
            </a:r>
          </a:p>
        </p:txBody>
      </p:sp>
      <p:sp>
        <p:nvSpPr>
          <p:cNvPr id="687130" name="Oval 26"/>
          <p:cNvSpPr>
            <a:spLocks noChangeArrowheads="1"/>
          </p:cNvSpPr>
          <p:nvPr/>
        </p:nvSpPr>
        <p:spPr bwMode="auto">
          <a:xfrm>
            <a:off x="1108075" y="1289050"/>
            <a:ext cx="196850" cy="196850"/>
          </a:xfrm>
          <a:prstGeom prst="ellipse">
            <a:avLst/>
          </a:prstGeom>
          <a:solidFill>
            <a:srgbClr val="EF1A23"/>
          </a:solidFill>
          <a:ln w="9525">
            <a:noFill/>
            <a:round/>
            <a:headEnd/>
            <a:tailEnd/>
          </a:ln>
          <a:effectLst/>
        </p:spPr>
        <p:txBody>
          <a:bodyPr wrap="none" anchor="ctr"/>
          <a:lstStyle/>
          <a:p>
            <a:endParaRPr lang="en-US"/>
          </a:p>
        </p:txBody>
      </p:sp>
      <p:sp>
        <p:nvSpPr>
          <p:cNvPr id="687131" name="Text Box 27"/>
          <p:cNvSpPr txBox="1">
            <a:spLocks noChangeArrowheads="1"/>
          </p:cNvSpPr>
          <p:nvPr/>
        </p:nvSpPr>
        <p:spPr bwMode="auto">
          <a:xfrm>
            <a:off x="1160463" y="1308100"/>
            <a:ext cx="131762" cy="157163"/>
          </a:xfrm>
          <a:prstGeom prst="rect">
            <a:avLst/>
          </a:prstGeom>
          <a:noFill/>
          <a:ln w="9525">
            <a:noFill/>
            <a:miter lim="800000"/>
            <a:headEnd/>
            <a:tailEnd/>
          </a:ln>
          <a:effectLst/>
        </p:spPr>
        <p:txBody>
          <a:bodyPr wrap="none" lIns="0" tIns="0" rIns="0" bIns="0"/>
          <a:lstStyle/>
          <a:p>
            <a:pPr algn="l">
              <a:lnSpc>
                <a:spcPct val="90000"/>
              </a:lnSpc>
            </a:pPr>
            <a:r>
              <a:rPr lang="en-US" sz="1300">
                <a:solidFill>
                  <a:schemeClr val="bg1"/>
                </a:solidFill>
              </a:rPr>
              <a:t>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9154" name="Picture 2" descr="06_07caGlycolysis_2-U"/>
          <p:cNvPicPr>
            <a:picLocks noChangeAspect="1" noChangeArrowheads="1"/>
          </p:cNvPicPr>
          <p:nvPr/>
        </p:nvPicPr>
        <p:blipFill>
          <a:blip r:embed="rId3" cstate="print"/>
          <a:srcRect/>
          <a:stretch>
            <a:fillRect/>
          </a:stretch>
        </p:blipFill>
        <p:spPr bwMode="auto">
          <a:xfrm>
            <a:off x="296863" y="593725"/>
            <a:ext cx="8548687" cy="5670550"/>
          </a:xfrm>
          <a:prstGeom prst="rect">
            <a:avLst/>
          </a:prstGeom>
          <a:noFill/>
        </p:spPr>
      </p:pic>
      <p:sp>
        <p:nvSpPr>
          <p:cNvPr id="689155" name="Text Box 3"/>
          <p:cNvSpPr txBox="1">
            <a:spLocks noChangeArrowheads="1"/>
          </p:cNvSpPr>
          <p:nvPr/>
        </p:nvSpPr>
        <p:spPr bwMode="auto">
          <a:xfrm>
            <a:off x="339725" y="1279525"/>
            <a:ext cx="3259138" cy="493713"/>
          </a:xfrm>
          <a:prstGeom prst="rect">
            <a:avLst/>
          </a:prstGeom>
          <a:noFill/>
          <a:ln w="9525">
            <a:noFill/>
            <a:miter lim="800000"/>
            <a:headEnd/>
            <a:tailEnd/>
          </a:ln>
          <a:effectLst/>
        </p:spPr>
        <p:txBody>
          <a:bodyPr wrap="none" lIns="0" tIns="0" rIns="0" bIns="0"/>
          <a:lstStyle/>
          <a:p>
            <a:pPr algn="l">
              <a:lnSpc>
                <a:spcPct val="110000"/>
              </a:lnSpc>
            </a:pPr>
            <a:r>
              <a:rPr lang="en-US" sz="1300"/>
              <a:t>Steps     –     A fuel molecule is energized,</a:t>
            </a:r>
          </a:p>
          <a:p>
            <a:pPr algn="l">
              <a:lnSpc>
                <a:spcPct val="110000"/>
              </a:lnSpc>
            </a:pPr>
            <a:r>
              <a:rPr lang="en-US" sz="1300"/>
              <a:t>using ATP.</a:t>
            </a:r>
          </a:p>
        </p:txBody>
      </p:sp>
      <p:sp>
        <p:nvSpPr>
          <p:cNvPr id="689156" name="Text Box 4"/>
          <p:cNvSpPr txBox="1">
            <a:spLocks noChangeArrowheads="1"/>
          </p:cNvSpPr>
          <p:nvPr/>
        </p:nvSpPr>
        <p:spPr bwMode="auto">
          <a:xfrm>
            <a:off x="7653338" y="622300"/>
            <a:ext cx="1252537" cy="601663"/>
          </a:xfrm>
          <a:prstGeom prst="rect">
            <a:avLst/>
          </a:prstGeom>
          <a:noFill/>
          <a:ln w="9525">
            <a:noFill/>
            <a:miter lim="800000"/>
            <a:headEnd/>
            <a:tailEnd/>
          </a:ln>
          <a:effectLst/>
        </p:spPr>
        <p:txBody>
          <a:bodyPr wrap="none" lIns="0" tIns="0" rIns="0" bIns="0"/>
          <a:lstStyle/>
          <a:p>
            <a:pPr algn="ctr">
              <a:lnSpc>
                <a:spcPct val="90000"/>
              </a:lnSpc>
            </a:pPr>
            <a:r>
              <a:rPr lang="en-US" sz="1300"/>
              <a:t>ENERGY</a:t>
            </a:r>
          </a:p>
          <a:p>
            <a:pPr algn="ctr">
              <a:lnSpc>
                <a:spcPct val="90000"/>
              </a:lnSpc>
            </a:pPr>
            <a:r>
              <a:rPr lang="en-US" sz="1300"/>
              <a:t>INVESTMENT</a:t>
            </a:r>
          </a:p>
          <a:p>
            <a:pPr algn="ctr">
              <a:lnSpc>
                <a:spcPct val="90000"/>
              </a:lnSpc>
            </a:pPr>
            <a:r>
              <a:rPr lang="en-US" sz="1300"/>
              <a:t>PHASE</a:t>
            </a:r>
          </a:p>
        </p:txBody>
      </p:sp>
      <p:sp>
        <p:nvSpPr>
          <p:cNvPr id="689157" name="Text Box 5"/>
          <p:cNvSpPr txBox="1">
            <a:spLocks noChangeArrowheads="1"/>
          </p:cNvSpPr>
          <p:nvPr/>
        </p:nvSpPr>
        <p:spPr bwMode="auto">
          <a:xfrm>
            <a:off x="6826250" y="784225"/>
            <a:ext cx="685800" cy="168275"/>
          </a:xfrm>
          <a:prstGeom prst="rect">
            <a:avLst/>
          </a:prstGeom>
          <a:noFill/>
          <a:ln w="9525">
            <a:noFill/>
            <a:miter lim="800000"/>
            <a:headEnd/>
            <a:tailEnd/>
          </a:ln>
          <a:effectLst/>
        </p:spPr>
        <p:txBody>
          <a:bodyPr wrap="none" lIns="0" tIns="0" rIns="0" bIns="0"/>
          <a:lstStyle/>
          <a:p>
            <a:pPr algn="ctr">
              <a:lnSpc>
                <a:spcPct val="90000"/>
              </a:lnSpc>
            </a:pPr>
            <a:r>
              <a:rPr lang="en-US" sz="1300"/>
              <a:t>Glucose</a:t>
            </a:r>
          </a:p>
        </p:txBody>
      </p:sp>
      <p:sp>
        <p:nvSpPr>
          <p:cNvPr id="689158" name="Text Box 6"/>
          <p:cNvSpPr txBox="1">
            <a:spLocks noChangeArrowheads="1"/>
          </p:cNvSpPr>
          <p:nvPr/>
        </p:nvSpPr>
        <p:spPr bwMode="auto">
          <a:xfrm>
            <a:off x="6834188" y="2139950"/>
            <a:ext cx="2098675" cy="350838"/>
          </a:xfrm>
          <a:prstGeom prst="rect">
            <a:avLst/>
          </a:prstGeom>
          <a:noFill/>
          <a:ln w="9525">
            <a:noFill/>
            <a:miter lim="800000"/>
            <a:headEnd/>
            <a:tailEnd/>
          </a:ln>
          <a:effectLst/>
        </p:spPr>
        <p:txBody>
          <a:bodyPr wrap="none" lIns="0" tIns="0" rIns="0" bIns="0"/>
          <a:lstStyle/>
          <a:p>
            <a:pPr algn="l">
              <a:lnSpc>
                <a:spcPct val="90000"/>
              </a:lnSpc>
            </a:pPr>
            <a:r>
              <a:rPr lang="en-US" sz="1300"/>
              <a:t>Glucose-6-phosphate</a:t>
            </a:r>
          </a:p>
        </p:txBody>
      </p:sp>
      <p:sp>
        <p:nvSpPr>
          <p:cNvPr id="689159" name="Text Box 7"/>
          <p:cNvSpPr txBox="1">
            <a:spLocks noChangeArrowheads="1"/>
          </p:cNvSpPr>
          <p:nvPr/>
        </p:nvSpPr>
        <p:spPr bwMode="auto">
          <a:xfrm>
            <a:off x="6838950" y="3098800"/>
            <a:ext cx="1819275" cy="282575"/>
          </a:xfrm>
          <a:prstGeom prst="rect">
            <a:avLst/>
          </a:prstGeom>
          <a:noFill/>
          <a:ln w="9525">
            <a:noFill/>
            <a:miter lim="800000"/>
            <a:headEnd/>
            <a:tailEnd/>
          </a:ln>
          <a:effectLst/>
        </p:spPr>
        <p:txBody>
          <a:bodyPr wrap="none" lIns="0" tIns="0" rIns="0" bIns="0"/>
          <a:lstStyle/>
          <a:p>
            <a:pPr algn="l">
              <a:lnSpc>
                <a:spcPct val="90000"/>
              </a:lnSpc>
            </a:pPr>
            <a:r>
              <a:rPr lang="en-US" sz="1300"/>
              <a:t>Fructose-6-phosphate</a:t>
            </a:r>
          </a:p>
        </p:txBody>
      </p:sp>
      <p:sp>
        <p:nvSpPr>
          <p:cNvPr id="689160" name="Text Box 8"/>
          <p:cNvSpPr txBox="1">
            <a:spLocks noChangeArrowheads="1"/>
          </p:cNvSpPr>
          <p:nvPr/>
        </p:nvSpPr>
        <p:spPr bwMode="auto">
          <a:xfrm>
            <a:off x="5487988" y="1284288"/>
            <a:ext cx="414337" cy="223837"/>
          </a:xfrm>
          <a:prstGeom prst="rect">
            <a:avLst/>
          </a:prstGeom>
          <a:noFill/>
          <a:ln w="9525">
            <a:noFill/>
            <a:miter lim="800000"/>
            <a:headEnd/>
            <a:tailEnd/>
          </a:ln>
          <a:effectLst/>
        </p:spPr>
        <p:txBody>
          <a:bodyPr wrap="none" lIns="0" tIns="0" rIns="0" bIns="0"/>
          <a:lstStyle/>
          <a:p>
            <a:pPr algn="l">
              <a:lnSpc>
                <a:spcPct val="90000"/>
              </a:lnSpc>
            </a:pPr>
            <a:r>
              <a:rPr lang="en-US" sz="1300"/>
              <a:t>Step</a:t>
            </a:r>
          </a:p>
        </p:txBody>
      </p:sp>
      <p:sp>
        <p:nvSpPr>
          <p:cNvPr id="689161" name="Text Box 9"/>
          <p:cNvSpPr txBox="1">
            <a:spLocks noChangeArrowheads="1"/>
          </p:cNvSpPr>
          <p:nvPr/>
        </p:nvSpPr>
        <p:spPr bwMode="auto">
          <a:xfrm>
            <a:off x="3965575" y="1665288"/>
            <a:ext cx="414338" cy="358775"/>
          </a:xfrm>
          <a:prstGeom prst="rect">
            <a:avLst/>
          </a:prstGeom>
          <a:noFill/>
          <a:ln w="9525">
            <a:noFill/>
            <a:miter lim="800000"/>
            <a:headEnd/>
            <a:tailEnd/>
          </a:ln>
          <a:effectLst/>
        </p:spPr>
        <p:txBody>
          <a:bodyPr wrap="none" lIns="0" tIns="0" rIns="0" bIns="0"/>
          <a:lstStyle/>
          <a:p>
            <a:pPr algn="l">
              <a:lnSpc>
                <a:spcPct val="90000"/>
              </a:lnSpc>
            </a:pPr>
            <a:r>
              <a:rPr lang="en-US" sz="1300"/>
              <a:t>ADP</a:t>
            </a:r>
          </a:p>
        </p:txBody>
      </p:sp>
      <p:sp>
        <p:nvSpPr>
          <p:cNvPr id="689162" name="Text Box 10"/>
          <p:cNvSpPr txBox="1">
            <a:spLocks noChangeArrowheads="1"/>
          </p:cNvSpPr>
          <p:nvPr/>
        </p:nvSpPr>
        <p:spPr bwMode="auto">
          <a:xfrm>
            <a:off x="4006850" y="1039813"/>
            <a:ext cx="414338" cy="358775"/>
          </a:xfrm>
          <a:prstGeom prst="rect">
            <a:avLst/>
          </a:prstGeom>
          <a:noFill/>
          <a:ln w="9525">
            <a:noFill/>
            <a:miter lim="800000"/>
            <a:headEnd/>
            <a:tailEnd/>
          </a:ln>
          <a:effectLst/>
        </p:spPr>
        <p:txBody>
          <a:bodyPr wrap="none" lIns="0" tIns="0" rIns="0" bIns="0"/>
          <a:lstStyle/>
          <a:p>
            <a:pPr algn="l">
              <a:lnSpc>
                <a:spcPct val="90000"/>
              </a:lnSpc>
            </a:pPr>
            <a:r>
              <a:rPr lang="en-US" sz="1300"/>
              <a:t>ATP</a:t>
            </a:r>
          </a:p>
        </p:txBody>
      </p:sp>
      <p:sp>
        <p:nvSpPr>
          <p:cNvPr id="689163" name="Text Box 11"/>
          <p:cNvSpPr txBox="1">
            <a:spLocks noChangeArrowheads="1"/>
          </p:cNvSpPr>
          <p:nvPr/>
        </p:nvSpPr>
        <p:spPr bwMode="auto">
          <a:xfrm>
            <a:off x="6234113" y="2149475"/>
            <a:ext cx="228600" cy="207963"/>
          </a:xfrm>
          <a:prstGeom prst="rect">
            <a:avLst/>
          </a:prstGeom>
          <a:noFill/>
          <a:ln w="9525">
            <a:noFill/>
            <a:miter lim="800000"/>
            <a:headEnd/>
            <a:tailEnd/>
          </a:ln>
          <a:effectLst/>
        </p:spPr>
        <p:txBody>
          <a:bodyPr wrap="none" lIns="0" tIns="0" rIns="0" bIns="0"/>
          <a:lstStyle/>
          <a:p>
            <a:pPr algn="l">
              <a:lnSpc>
                <a:spcPct val="90000"/>
              </a:lnSpc>
            </a:pPr>
            <a:r>
              <a:rPr lang="en-US" sz="1300"/>
              <a:t>P</a:t>
            </a:r>
          </a:p>
        </p:txBody>
      </p:sp>
      <p:sp>
        <p:nvSpPr>
          <p:cNvPr id="689164" name="Text Box 12"/>
          <p:cNvSpPr txBox="1">
            <a:spLocks noChangeArrowheads="1"/>
          </p:cNvSpPr>
          <p:nvPr/>
        </p:nvSpPr>
        <p:spPr bwMode="auto">
          <a:xfrm>
            <a:off x="3954463" y="4011613"/>
            <a:ext cx="525462" cy="228600"/>
          </a:xfrm>
          <a:prstGeom prst="rect">
            <a:avLst/>
          </a:prstGeom>
          <a:noFill/>
          <a:ln w="9525">
            <a:noFill/>
            <a:miter lim="800000"/>
            <a:headEnd/>
            <a:tailEnd/>
          </a:ln>
          <a:effectLst/>
        </p:spPr>
        <p:txBody>
          <a:bodyPr wrap="none" lIns="0" tIns="0" rIns="0" bIns="0"/>
          <a:lstStyle/>
          <a:p>
            <a:pPr algn="l">
              <a:lnSpc>
                <a:spcPct val="90000"/>
              </a:lnSpc>
            </a:pPr>
            <a:r>
              <a:rPr lang="en-US" sz="1300"/>
              <a:t>ADP</a:t>
            </a:r>
          </a:p>
        </p:txBody>
      </p:sp>
      <p:sp>
        <p:nvSpPr>
          <p:cNvPr id="689165" name="Text Box 13"/>
          <p:cNvSpPr txBox="1">
            <a:spLocks noChangeArrowheads="1"/>
          </p:cNvSpPr>
          <p:nvPr/>
        </p:nvSpPr>
        <p:spPr bwMode="auto">
          <a:xfrm>
            <a:off x="3951288" y="3386138"/>
            <a:ext cx="525462" cy="228600"/>
          </a:xfrm>
          <a:prstGeom prst="rect">
            <a:avLst/>
          </a:prstGeom>
          <a:noFill/>
          <a:ln w="9525">
            <a:noFill/>
            <a:miter lim="800000"/>
            <a:headEnd/>
            <a:tailEnd/>
          </a:ln>
          <a:effectLst/>
        </p:spPr>
        <p:txBody>
          <a:bodyPr wrap="none" lIns="0" tIns="0" rIns="0" bIns="0"/>
          <a:lstStyle/>
          <a:p>
            <a:pPr algn="l">
              <a:lnSpc>
                <a:spcPct val="90000"/>
              </a:lnSpc>
            </a:pPr>
            <a:r>
              <a:rPr lang="en-US" sz="1300"/>
              <a:t>ATP</a:t>
            </a:r>
          </a:p>
        </p:txBody>
      </p:sp>
      <p:sp>
        <p:nvSpPr>
          <p:cNvPr id="689166" name="Text Box 14"/>
          <p:cNvSpPr txBox="1">
            <a:spLocks noChangeArrowheads="1"/>
          </p:cNvSpPr>
          <p:nvPr/>
        </p:nvSpPr>
        <p:spPr bwMode="auto">
          <a:xfrm>
            <a:off x="6227763" y="4441825"/>
            <a:ext cx="228600" cy="207963"/>
          </a:xfrm>
          <a:prstGeom prst="rect">
            <a:avLst/>
          </a:prstGeom>
          <a:noFill/>
          <a:ln w="9525">
            <a:noFill/>
            <a:miter lim="800000"/>
            <a:headEnd/>
            <a:tailEnd/>
          </a:ln>
          <a:effectLst/>
        </p:spPr>
        <p:txBody>
          <a:bodyPr wrap="none" lIns="0" tIns="0" rIns="0" bIns="0"/>
          <a:lstStyle/>
          <a:p>
            <a:pPr algn="l">
              <a:lnSpc>
                <a:spcPct val="90000"/>
              </a:lnSpc>
            </a:pPr>
            <a:r>
              <a:rPr lang="en-US" sz="1300"/>
              <a:t>P</a:t>
            </a:r>
          </a:p>
        </p:txBody>
      </p:sp>
      <p:sp>
        <p:nvSpPr>
          <p:cNvPr id="689167" name="Text Box 15"/>
          <p:cNvSpPr txBox="1">
            <a:spLocks noChangeArrowheads="1"/>
          </p:cNvSpPr>
          <p:nvPr/>
        </p:nvSpPr>
        <p:spPr bwMode="auto">
          <a:xfrm>
            <a:off x="6234113" y="3073400"/>
            <a:ext cx="228600" cy="207963"/>
          </a:xfrm>
          <a:prstGeom prst="rect">
            <a:avLst/>
          </a:prstGeom>
          <a:noFill/>
          <a:ln w="9525">
            <a:noFill/>
            <a:miter lim="800000"/>
            <a:headEnd/>
            <a:tailEnd/>
          </a:ln>
          <a:effectLst/>
        </p:spPr>
        <p:txBody>
          <a:bodyPr wrap="none" lIns="0" tIns="0" rIns="0" bIns="0"/>
          <a:lstStyle/>
          <a:p>
            <a:pPr algn="l">
              <a:lnSpc>
                <a:spcPct val="90000"/>
              </a:lnSpc>
            </a:pPr>
            <a:r>
              <a:rPr lang="en-US" sz="1300"/>
              <a:t>P</a:t>
            </a:r>
          </a:p>
        </p:txBody>
      </p:sp>
      <p:sp>
        <p:nvSpPr>
          <p:cNvPr id="689168" name="Text Box 16"/>
          <p:cNvSpPr txBox="1">
            <a:spLocks noChangeArrowheads="1"/>
          </p:cNvSpPr>
          <p:nvPr/>
        </p:nvSpPr>
        <p:spPr bwMode="auto">
          <a:xfrm>
            <a:off x="4310063" y="4449763"/>
            <a:ext cx="169862" cy="190500"/>
          </a:xfrm>
          <a:prstGeom prst="rect">
            <a:avLst/>
          </a:prstGeom>
          <a:noFill/>
          <a:ln w="9525">
            <a:noFill/>
            <a:miter lim="800000"/>
            <a:headEnd/>
            <a:tailEnd/>
          </a:ln>
          <a:effectLst/>
        </p:spPr>
        <p:txBody>
          <a:bodyPr wrap="none" lIns="0" tIns="0" rIns="0" bIns="0"/>
          <a:lstStyle/>
          <a:p>
            <a:pPr algn="l">
              <a:lnSpc>
                <a:spcPct val="90000"/>
              </a:lnSpc>
            </a:pPr>
            <a:r>
              <a:rPr lang="en-US" sz="1300"/>
              <a:t>P</a:t>
            </a:r>
          </a:p>
        </p:txBody>
      </p:sp>
      <p:sp>
        <p:nvSpPr>
          <p:cNvPr id="689169" name="Text Box 17"/>
          <p:cNvSpPr txBox="1">
            <a:spLocks noChangeArrowheads="1"/>
          </p:cNvSpPr>
          <p:nvPr/>
        </p:nvSpPr>
        <p:spPr bwMode="auto">
          <a:xfrm>
            <a:off x="6824663" y="4475163"/>
            <a:ext cx="2100262" cy="358775"/>
          </a:xfrm>
          <a:prstGeom prst="rect">
            <a:avLst/>
          </a:prstGeom>
          <a:noFill/>
          <a:ln w="9525">
            <a:noFill/>
            <a:miter lim="800000"/>
            <a:headEnd/>
            <a:tailEnd/>
          </a:ln>
          <a:effectLst/>
        </p:spPr>
        <p:txBody>
          <a:bodyPr wrap="none" lIns="0" tIns="0" rIns="0" bIns="0"/>
          <a:lstStyle/>
          <a:p>
            <a:pPr algn="l">
              <a:lnSpc>
                <a:spcPct val="90000"/>
              </a:lnSpc>
            </a:pPr>
            <a:r>
              <a:rPr lang="en-US" sz="1300"/>
              <a:t>Fructose-1,6-bisphosphate</a:t>
            </a:r>
          </a:p>
        </p:txBody>
      </p:sp>
      <p:sp>
        <p:nvSpPr>
          <p:cNvPr id="689170" name="Oval 18"/>
          <p:cNvSpPr>
            <a:spLocks noChangeArrowheads="1"/>
          </p:cNvSpPr>
          <p:nvPr/>
        </p:nvSpPr>
        <p:spPr bwMode="auto">
          <a:xfrm>
            <a:off x="5556250" y="1463675"/>
            <a:ext cx="196850" cy="196850"/>
          </a:xfrm>
          <a:prstGeom prst="ellipse">
            <a:avLst/>
          </a:prstGeom>
          <a:solidFill>
            <a:srgbClr val="EF1A23"/>
          </a:solidFill>
          <a:ln w="9525">
            <a:noFill/>
            <a:round/>
            <a:headEnd/>
            <a:tailEnd/>
          </a:ln>
          <a:effectLst/>
        </p:spPr>
        <p:txBody>
          <a:bodyPr wrap="none" anchor="ctr"/>
          <a:lstStyle/>
          <a:p>
            <a:endParaRPr lang="en-US"/>
          </a:p>
        </p:txBody>
      </p:sp>
      <p:sp>
        <p:nvSpPr>
          <p:cNvPr id="689171" name="Text Box 19"/>
          <p:cNvSpPr txBox="1">
            <a:spLocks noChangeArrowheads="1"/>
          </p:cNvSpPr>
          <p:nvPr/>
        </p:nvSpPr>
        <p:spPr bwMode="auto">
          <a:xfrm>
            <a:off x="5608638" y="1482725"/>
            <a:ext cx="131762" cy="157163"/>
          </a:xfrm>
          <a:prstGeom prst="rect">
            <a:avLst/>
          </a:prstGeom>
          <a:noFill/>
          <a:ln w="9525">
            <a:noFill/>
            <a:miter lim="800000"/>
            <a:headEnd/>
            <a:tailEnd/>
          </a:ln>
          <a:effectLst/>
        </p:spPr>
        <p:txBody>
          <a:bodyPr wrap="none" lIns="0" tIns="0" rIns="0" bIns="0"/>
          <a:lstStyle/>
          <a:p>
            <a:pPr algn="l">
              <a:lnSpc>
                <a:spcPct val="90000"/>
              </a:lnSpc>
            </a:pPr>
            <a:r>
              <a:rPr lang="en-US" sz="1300">
                <a:solidFill>
                  <a:schemeClr val="bg1"/>
                </a:solidFill>
              </a:rPr>
              <a:t>1</a:t>
            </a:r>
          </a:p>
        </p:txBody>
      </p:sp>
      <p:sp>
        <p:nvSpPr>
          <p:cNvPr id="689172" name="Oval 20"/>
          <p:cNvSpPr>
            <a:spLocks noChangeArrowheads="1"/>
          </p:cNvSpPr>
          <p:nvPr/>
        </p:nvSpPr>
        <p:spPr bwMode="auto">
          <a:xfrm>
            <a:off x="815975" y="1289050"/>
            <a:ext cx="196850" cy="196850"/>
          </a:xfrm>
          <a:prstGeom prst="ellipse">
            <a:avLst/>
          </a:prstGeom>
          <a:solidFill>
            <a:srgbClr val="EF1A23"/>
          </a:solidFill>
          <a:ln w="9525">
            <a:noFill/>
            <a:round/>
            <a:headEnd/>
            <a:tailEnd/>
          </a:ln>
          <a:effectLst/>
        </p:spPr>
        <p:txBody>
          <a:bodyPr wrap="none" anchor="ctr"/>
          <a:lstStyle/>
          <a:p>
            <a:endParaRPr lang="en-US"/>
          </a:p>
        </p:txBody>
      </p:sp>
      <p:sp>
        <p:nvSpPr>
          <p:cNvPr id="689173" name="Text Box 21"/>
          <p:cNvSpPr txBox="1">
            <a:spLocks noChangeArrowheads="1"/>
          </p:cNvSpPr>
          <p:nvPr/>
        </p:nvSpPr>
        <p:spPr bwMode="auto">
          <a:xfrm>
            <a:off x="868363" y="1308100"/>
            <a:ext cx="131762" cy="157163"/>
          </a:xfrm>
          <a:prstGeom prst="rect">
            <a:avLst/>
          </a:prstGeom>
          <a:noFill/>
          <a:ln w="9525">
            <a:noFill/>
            <a:miter lim="800000"/>
            <a:headEnd/>
            <a:tailEnd/>
          </a:ln>
          <a:effectLst/>
        </p:spPr>
        <p:txBody>
          <a:bodyPr wrap="none" lIns="0" tIns="0" rIns="0" bIns="0"/>
          <a:lstStyle/>
          <a:p>
            <a:pPr algn="l">
              <a:lnSpc>
                <a:spcPct val="90000"/>
              </a:lnSpc>
            </a:pPr>
            <a:r>
              <a:rPr lang="en-US" sz="1300">
                <a:solidFill>
                  <a:schemeClr val="bg1"/>
                </a:solidFill>
              </a:rPr>
              <a:t>1</a:t>
            </a:r>
          </a:p>
        </p:txBody>
      </p:sp>
      <p:sp>
        <p:nvSpPr>
          <p:cNvPr id="689174" name="Oval 22"/>
          <p:cNvSpPr>
            <a:spLocks noChangeArrowheads="1"/>
          </p:cNvSpPr>
          <p:nvPr/>
        </p:nvSpPr>
        <p:spPr bwMode="auto">
          <a:xfrm>
            <a:off x="5559425" y="2527300"/>
            <a:ext cx="196850" cy="196850"/>
          </a:xfrm>
          <a:prstGeom prst="ellipse">
            <a:avLst/>
          </a:prstGeom>
          <a:solidFill>
            <a:srgbClr val="EF1A23"/>
          </a:solidFill>
          <a:ln w="9525">
            <a:noFill/>
            <a:round/>
            <a:headEnd/>
            <a:tailEnd/>
          </a:ln>
          <a:effectLst/>
        </p:spPr>
        <p:txBody>
          <a:bodyPr wrap="none" anchor="ctr"/>
          <a:lstStyle/>
          <a:p>
            <a:endParaRPr lang="en-US"/>
          </a:p>
        </p:txBody>
      </p:sp>
      <p:sp>
        <p:nvSpPr>
          <p:cNvPr id="689175" name="Text Box 23"/>
          <p:cNvSpPr txBox="1">
            <a:spLocks noChangeArrowheads="1"/>
          </p:cNvSpPr>
          <p:nvPr/>
        </p:nvSpPr>
        <p:spPr bwMode="auto">
          <a:xfrm>
            <a:off x="5611813" y="2546350"/>
            <a:ext cx="131762" cy="157163"/>
          </a:xfrm>
          <a:prstGeom prst="rect">
            <a:avLst/>
          </a:prstGeom>
          <a:noFill/>
          <a:ln w="9525">
            <a:noFill/>
            <a:miter lim="800000"/>
            <a:headEnd/>
            <a:tailEnd/>
          </a:ln>
          <a:effectLst/>
        </p:spPr>
        <p:txBody>
          <a:bodyPr wrap="none" lIns="0" tIns="0" rIns="0" bIns="0"/>
          <a:lstStyle/>
          <a:p>
            <a:pPr algn="l">
              <a:lnSpc>
                <a:spcPct val="90000"/>
              </a:lnSpc>
            </a:pPr>
            <a:r>
              <a:rPr lang="en-US" sz="1300">
                <a:solidFill>
                  <a:schemeClr val="bg1"/>
                </a:solidFill>
              </a:rPr>
              <a:t>2</a:t>
            </a:r>
          </a:p>
        </p:txBody>
      </p:sp>
      <p:sp>
        <p:nvSpPr>
          <p:cNvPr id="689176" name="Oval 24"/>
          <p:cNvSpPr>
            <a:spLocks noChangeArrowheads="1"/>
          </p:cNvSpPr>
          <p:nvPr/>
        </p:nvSpPr>
        <p:spPr bwMode="auto">
          <a:xfrm>
            <a:off x="1108075" y="1289050"/>
            <a:ext cx="196850" cy="196850"/>
          </a:xfrm>
          <a:prstGeom prst="ellipse">
            <a:avLst/>
          </a:prstGeom>
          <a:solidFill>
            <a:srgbClr val="EF1A23"/>
          </a:solidFill>
          <a:ln w="9525">
            <a:noFill/>
            <a:round/>
            <a:headEnd/>
            <a:tailEnd/>
          </a:ln>
          <a:effectLst/>
        </p:spPr>
        <p:txBody>
          <a:bodyPr wrap="none" anchor="ctr"/>
          <a:lstStyle/>
          <a:p>
            <a:endParaRPr lang="en-US"/>
          </a:p>
        </p:txBody>
      </p:sp>
      <p:sp>
        <p:nvSpPr>
          <p:cNvPr id="689177" name="Text Box 25"/>
          <p:cNvSpPr txBox="1">
            <a:spLocks noChangeArrowheads="1"/>
          </p:cNvSpPr>
          <p:nvPr/>
        </p:nvSpPr>
        <p:spPr bwMode="auto">
          <a:xfrm>
            <a:off x="1160463" y="1308100"/>
            <a:ext cx="131762" cy="157163"/>
          </a:xfrm>
          <a:prstGeom prst="rect">
            <a:avLst/>
          </a:prstGeom>
          <a:noFill/>
          <a:ln w="9525">
            <a:noFill/>
            <a:miter lim="800000"/>
            <a:headEnd/>
            <a:tailEnd/>
          </a:ln>
          <a:effectLst/>
        </p:spPr>
        <p:txBody>
          <a:bodyPr wrap="none" lIns="0" tIns="0" rIns="0" bIns="0"/>
          <a:lstStyle/>
          <a:p>
            <a:pPr algn="l">
              <a:lnSpc>
                <a:spcPct val="90000"/>
              </a:lnSpc>
            </a:pPr>
            <a:r>
              <a:rPr lang="en-US" sz="1300">
                <a:solidFill>
                  <a:schemeClr val="bg1"/>
                </a:solidFill>
              </a:rPr>
              <a:t>3</a:t>
            </a:r>
          </a:p>
        </p:txBody>
      </p:sp>
      <p:sp>
        <p:nvSpPr>
          <p:cNvPr id="689178" name="Oval 26"/>
          <p:cNvSpPr>
            <a:spLocks noChangeArrowheads="1"/>
          </p:cNvSpPr>
          <p:nvPr/>
        </p:nvSpPr>
        <p:spPr bwMode="auto">
          <a:xfrm>
            <a:off x="5556250" y="3702050"/>
            <a:ext cx="196850" cy="196850"/>
          </a:xfrm>
          <a:prstGeom prst="ellipse">
            <a:avLst/>
          </a:prstGeom>
          <a:solidFill>
            <a:srgbClr val="EF1A23"/>
          </a:solidFill>
          <a:ln w="9525">
            <a:noFill/>
            <a:round/>
            <a:headEnd/>
            <a:tailEnd/>
          </a:ln>
          <a:effectLst/>
        </p:spPr>
        <p:txBody>
          <a:bodyPr wrap="none" anchor="ctr"/>
          <a:lstStyle/>
          <a:p>
            <a:endParaRPr lang="en-US"/>
          </a:p>
        </p:txBody>
      </p:sp>
      <p:sp>
        <p:nvSpPr>
          <p:cNvPr id="689179" name="Text Box 27"/>
          <p:cNvSpPr txBox="1">
            <a:spLocks noChangeArrowheads="1"/>
          </p:cNvSpPr>
          <p:nvPr/>
        </p:nvSpPr>
        <p:spPr bwMode="auto">
          <a:xfrm>
            <a:off x="5608638" y="3721100"/>
            <a:ext cx="131762" cy="157163"/>
          </a:xfrm>
          <a:prstGeom prst="rect">
            <a:avLst/>
          </a:prstGeom>
          <a:noFill/>
          <a:ln w="9525">
            <a:noFill/>
            <a:miter lim="800000"/>
            <a:headEnd/>
            <a:tailEnd/>
          </a:ln>
          <a:effectLst/>
        </p:spPr>
        <p:txBody>
          <a:bodyPr wrap="none" lIns="0" tIns="0" rIns="0" bIns="0"/>
          <a:lstStyle/>
          <a:p>
            <a:pPr algn="l">
              <a:lnSpc>
                <a:spcPct val="90000"/>
              </a:lnSpc>
            </a:pPr>
            <a:r>
              <a:rPr lang="en-US" sz="1300">
                <a:solidFill>
                  <a:schemeClr val="bg1"/>
                </a:solidFill>
              </a:rPr>
              <a:t>3</a:t>
            </a:r>
          </a:p>
        </p:txBody>
      </p:sp>
      <p:sp>
        <p:nvSpPr>
          <p:cNvPr id="689180" name="Text Box 28"/>
          <p:cNvSpPr txBox="1">
            <a:spLocks noChangeArrowheads="1"/>
          </p:cNvSpPr>
          <p:nvPr/>
        </p:nvSpPr>
        <p:spPr bwMode="auto">
          <a:xfrm>
            <a:off x="6845300" y="5729288"/>
            <a:ext cx="1892300" cy="463550"/>
          </a:xfrm>
          <a:prstGeom prst="rect">
            <a:avLst/>
          </a:prstGeom>
          <a:noFill/>
          <a:ln w="9525">
            <a:noFill/>
            <a:miter lim="800000"/>
            <a:headEnd/>
            <a:tailEnd/>
          </a:ln>
          <a:effectLst/>
        </p:spPr>
        <p:txBody>
          <a:bodyPr wrap="none" lIns="0" tIns="0" rIns="0" bIns="0"/>
          <a:lstStyle/>
          <a:p>
            <a:pPr algn="l">
              <a:lnSpc>
                <a:spcPct val="90000"/>
              </a:lnSpc>
            </a:pPr>
            <a:r>
              <a:rPr lang="en-US" sz="1300"/>
              <a:t>Glyceraldehyde-3-</a:t>
            </a:r>
          </a:p>
          <a:p>
            <a:pPr algn="l">
              <a:lnSpc>
                <a:spcPct val="90000"/>
              </a:lnSpc>
            </a:pPr>
            <a:r>
              <a:rPr lang="en-US" sz="1300"/>
              <a:t>phosphate (G3P)</a:t>
            </a:r>
          </a:p>
        </p:txBody>
      </p:sp>
      <p:sp>
        <p:nvSpPr>
          <p:cNvPr id="689181" name="Text Box 29"/>
          <p:cNvSpPr txBox="1">
            <a:spLocks noChangeArrowheads="1"/>
          </p:cNvSpPr>
          <p:nvPr/>
        </p:nvSpPr>
        <p:spPr bwMode="auto">
          <a:xfrm>
            <a:off x="333375" y="4586288"/>
            <a:ext cx="3359150" cy="436562"/>
          </a:xfrm>
          <a:prstGeom prst="rect">
            <a:avLst/>
          </a:prstGeom>
          <a:noFill/>
          <a:ln w="9525">
            <a:noFill/>
            <a:miter lim="800000"/>
            <a:headEnd/>
            <a:tailEnd/>
          </a:ln>
          <a:effectLst/>
        </p:spPr>
        <p:txBody>
          <a:bodyPr wrap="none" lIns="0" tIns="0" rIns="0" bIns="0"/>
          <a:lstStyle/>
          <a:p>
            <a:pPr algn="l">
              <a:lnSpc>
                <a:spcPct val="110000"/>
              </a:lnSpc>
            </a:pPr>
            <a:r>
              <a:rPr lang="en-US" sz="1300"/>
              <a:t>Step      A six-carbon intermediate splits</a:t>
            </a:r>
          </a:p>
          <a:p>
            <a:pPr algn="l">
              <a:lnSpc>
                <a:spcPct val="110000"/>
              </a:lnSpc>
            </a:pPr>
            <a:r>
              <a:rPr lang="en-US" sz="1300"/>
              <a:t>Into two three-carbon intermediates.</a:t>
            </a:r>
          </a:p>
        </p:txBody>
      </p:sp>
      <p:sp>
        <p:nvSpPr>
          <p:cNvPr id="689182" name="Text Box 30"/>
          <p:cNvSpPr txBox="1">
            <a:spLocks noChangeArrowheads="1"/>
          </p:cNvSpPr>
          <p:nvPr/>
        </p:nvSpPr>
        <p:spPr bwMode="auto">
          <a:xfrm>
            <a:off x="6324600" y="5724525"/>
            <a:ext cx="228600" cy="207963"/>
          </a:xfrm>
          <a:prstGeom prst="rect">
            <a:avLst/>
          </a:prstGeom>
          <a:noFill/>
          <a:ln w="9525">
            <a:noFill/>
            <a:miter lim="800000"/>
            <a:headEnd/>
            <a:tailEnd/>
          </a:ln>
          <a:effectLst/>
        </p:spPr>
        <p:txBody>
          <a:bodyPr wrap="none" lIns="0" tIns="0" rIns="0" bIns="0"/>
          <a:lstStyle/>
          <a:p>
            <a:pPr algn="l">
              <a:lnSpc>
                <a:spcPct val="90000"/>
              </a:lnSpc>
            </a:pPr>
            <a:r>
              <a:rPr lang="en-US" sz="1300"/>
              <a:t>P</a:t>
            </a:r>
          </a:p>
        </p:txBody>
      </p:sp>
      <p:sp>
        <p:nvSpPr>
          <p:cNvPr id="689183" name="Text Box 31"/>
          <p:cNvSpPr txBox="1">
            <a:spLocks noChangeArrowheads="1"/>
          </p:cNvSpPr>
          <p:nvPr/>
        </p:nvSpPr>
        <p:spPr bwMode="auto">
          <a:xfrm>
            <a:off x="4225925" y="5722938"/>
            <a:ext cx="169863" cy="190500"/>
          </a:xfrm>
          <a:prstGeom prst="rect">
            <a:avLst/>
          </a:prstGeom>
          <a:noFill/>
          <a:ln w="9525">
            <a:noFill/>
            <a:miter lim="800000"/>
            <a:headEnd/>
            <a:tailEnd/>
          </a:ln>
          <a:effectLst/>
        </p:spPr>
        <p:txBody>
          <a:bodyPr wrap="none" lIns="0" tIns="0" rIns="0" bIns="0"/>
          <a:lstStyle/>
          <a:p>
            <a:pPr algn="l">
              <a:lnSpc>
                <a:spcPct val="90000"/>
              </a:lnSpc>
            </a:pPr>
            <a:r>
              <a:rPr lang="en-US" sz="1300"/>
              <a:t>P</a:t>
            </a:r>
          </a:p>
        </p:txBody>
      </p:sp>
      <p:sp>
        <p:nvSpPr>
          <p:cNvPr id="689184" name="Oval 32"/>
          <p:cNvSpPr>
            <a:spLocks noChangeArrowheads="1"/>
          </p:cNvSpPr>
          <p:nvPr/>
        </p:nvSpPr>
        <p:spPr bwMode="auto">
          <a:xfrm>
            <a:off x="5548313" y="4791075"/>
            <a:ext cx="196850" cy="196850"/>
          </a:xfrm>
          <a:prstGeom prst="ellipse">
            <a:avLst/>
          </a:prstGeom>
          <a:solidFill>
            <a:srgbClr val="EF1A23"/>
          </a:solidFill>
          <a:ln w="9525">
            <a:noFill/>
            <a:round/>
            <a:headEnd/>
            <a:tailEnd/>
          </a:ln>
          <a:effectLst/>
        </p:spPr>
        <p:txBody>
          <a:bodyPr wrap="none" anchor="ctr"/>
          <a:lstStyle/>
          <a:p>
            <a:endParaRPr lang="en-US"/>
          </a:p>
        </p:txBody>
      </p:sp>
      <p:sp>
        <p:nvSpPr>
          <p:cNvPr id="689185" name="Text Box 33"/>
          <p:cNvSpPr txBox="1">
            <a:spLocks noChangeArrowheads="1"/>
          </p:cNvSpPr>
          <p:nvPr/>
        </p:nvSpPr>
        <p:spPr bwMode="auto">
          <a:xfrm>
            <a:off x="5600700" y="4810125"/>
            <a:ext cx="131763" cy="157163"/>
          </a:xfrm>
          <a:prstGeom prst="rect">
            <a:avLst/>
          </a:prstGeom>
          <a:noFill/>
          <a:ln w="9525">
            <a:noFill/>
            <a:miter lim="800000"/>
            <a:headEnd/>
            <a:tailEnd/>
          </a:ln>
          <a:effectLst/>
        </p:spPr>
        <p:txBody>
          <a:bodyPr wrap="none" lIns="0" tIns="0" rIns="0" bIns="0"/>
          <a:lstStyle/>
          <a:p>
            <a:pPr algn="l">
              <a:lnSpc>
                <a:spcPct val="90000"/>
              </a:lnSpc>
            </a:pPr>
            <a:r>
              <a:rPr lang="en-US" sz="1300">
                <a:solidFill>
                  <a:schemeClr val="bg1"/>
                </a:solidFill>
              </a:rPr>
              <a:t>4</a:t>
            </a:r>
          </a:p>
        </p:txBody>
      </p:sp>
      <p:sp>
        <p:nvSpPr>
          <p:cNvPr id="689186" name="Oval 34"/>
          <p:cNvSpPr>
            <a:spLocks noChangeArrowheads="1"/>
          </p:cNvSpPr>
          <p:nvPr/>
        </p:nvSpPr>
        <p:spPr bwMode="auto">
          <a:xfrm>
            <a:off x="746125" y="4591050"/>
            <a:ext cx="196850" cy="196850"/>
          </a:xfrm>
          <a:prstGeom prst="ellipse">
            <a:avLst/>
          </a:prstGeom>
          <a:solidFill>
            <a:srgbClr val="EF1A23"/>
          </a:solidFill>
          <a:ln w="9525">
            <a:noFill/>
            <a:round/>
            <a:headEnd/>
            <a:tailEnd/>
          </a:ln>
          <a:effectLst/>
        </p:spPr>
        <p:txBody>
          <a:bodyPr wrap="none" anchor="ctr"/>
          <a:lstStyle/>
          <a:p>
            <a:endParaRPr lang="en-US"/>
          </a:p>
        </p:txBody>
      </p:sp>
      <p:sp>
        <p:nvSpPr>
          <p:cNvPr id="689187" name="Text Box 35"/>
          <p:cNvSpPr txBox="1">
            <a:spLocks noChangeArrowheads="1"/>
          </p:cNvSpPr>
          <p:nvPr/>
        </p:nvSpPr>
        <p:spPr bwMode="auto">
          <a:xfrm>
            <a:off x="792163" y="4606925"/>
            <a:ext cx="131762" cy="157163"/>
          </a:xfrm>
          <a:prstGeom prst="rect">
            <a:avLst/>
          </a:prstGeom>
          <a:noFill/>
          <a:ln w="9525">
            <a:noFill/>
            <a:miter lim="800000"/>
            <a:headEnd/>
            <a:tailEnd/>
          </a:ln>
          <a:effectLst/>
        </p:spPr>
        <p:txBody>
          <a:bodyPr wrap="none" lIns="0" tIns="0" rIns="0" bIns="0"/>
          <a:lstStyle/>
          <a:p>
            <a:pPr algn="l">
              <a:lnSpc>
                <a:spcPct val="90000"/>
              </a:lnSpc>
            </a:pPr>
            <a:r>
              <a:rPr lang="en-US" sz="1300">
                <a:solidFill>
                  <a:schemeClr val="bg1"/>
                </a:solidFill>
              </a:rPr>
              <a:t>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1202" name="Picture 2" descr="06_07cbGlycolysis_1-U"/>
          <p:cNvPicPr>
            <a:picLocks noChangeAspect="1" noChangeArrowheads="1"/>
          </p:cNvPicPr>
          <p:nvPr/>
        </p:nvPicPr>
        <p:blipFill>
          <a:blip r:embed="rId3" cstate="print"/>
          <a:srcRect/>
          <a:stretch>
            <a:fillRect/>
          </a:stretch>
        </p:blipFill>
        <p:spPr bwMode="auto">
          <a:xfrm>
            <a:off x="352425" y="136525"/>
            <a:ext cx="8439150" cy="6584950"/>
          </a:xfrm>
          <a:prstGeom prst="rect">
            <a:avLst/>
          </a:prstGeom>
          <a:noFill/>
        </p:spPr>
      </p:pic>
      <p:sp>
        <p:nvSpPr>
          <p:cNvPr id="691203" name="Text Box 3"/>
          <p:cNvSpPr txBox="1">
            <a:spLocks noChangeArrowheads="1"/>
          </p:cNvSpPr>
          <p:nvPr/>
        </p:nvSpPr>
        <p:spPr bwMode="auto">
          <a:xfrm>
            <a:off x="3619500" y="1600200"/>
            <a:ext cx="128588" cy="184150"/>
          </a:xfrm>
          <a:prstGeom prst="rect">
            <a:avLst/>
          </a:prstGeom>
          <a:noFill/>
          <a:ln w="9525">
            <a:noFill/>
            <a:miter lim="800000"/>
            <a:headEnd/>
            <a:tailEnd/>
          </a:ln>
          <a:effectLst/>
        </p:spPr>
        <p:txBody>
          <a:bodyPr wrap="none" lIns="0" tIns="0" rIns="0" bIns="0"/>
          <a:lstStyle/>
          <a:p>
            <a:pPr algn="l">
              <a:lnSpc>
                <a:spcPct val="90000"/>
              </a:lnSpc>
            </a:pPr>
            <a:r>
              <a:rPr lang="en-US" sz="1100"/>
              <a:t>P</a:t>
            </a:r>
          </a:p>
        </p:txBody>
      </p:sp>
      <p:sp>
        <p:nvSpPr>
          <p:cNvPr id="691204" name="Text Box 4"/>
          <p:cNvSpPr txBox="1">
            <a:spLocks noChangeArrowheads="1"/>
          </p:cNvSpPr>
          <p:nvPr/>
        </p:nvSpPr>
        <p:spPr bwMode="auto">
          <a:xfrm>
            <a:off x="4632325" y="1127125"/>
            <a:ext cx="128588" cy="184150"/>
          </a:xfrm>
          <a:prstGeom prst="rect">
            <a:avLst/>
          </a:prstGeom>
          <a:noFill/>
          <a:ln w="9525">
            <a:noFill/>
            <a:miter lim="800000"/>
            <a:headEnd/>
            <a:tailEnd/>
          </a:ln>
          <a:effectLst/>
        </p:spPr>
        <p:txBody>
          <a:bodyPr wrap="none" lIns="0" tIns="0" rIns="0" bIns="0"/>
          <a:lstStyle/>
          <a:p>
            <a:pPr algn="l">
              <a:lnSpc>
                <a:spcPct val="90000"/>
              </a:lnSpc>
            </a:pPr>
            <a:r>
              <a:rPr lang="en-US" sz="1100"/>
              <a:t>P</a:t>
            </a:r>
          </a:p>
        </p:txBody>
      </p:sp>
      <p:sp>
        <p:nvSpPr>
          <p:cNvPr id="691205" name="Text Box 5"/>
          <p:cNvSpPr txBox="1">
            <a:spLocks noChangeArrowheads="1"/>
          </p:cNvSpPr>
          <p:nvPr/>
        </p:nvSpPr>
        <p:spPr bwMode="auto">
          <a:xfrm>
            <a:off x="5918200" y="1609725"/>
            <a:ext cx="128588" cy="184150"/>
          </a:xfrm>
          <a:prstGeom prst="rect">
            <a:avLst/>
          </a:prstGeom>
          <a:noFill/>
          <a:ln w="9525">
            <a:noFill/>
            <a:miter lim="800000"/>
            <a:headEnd/>
            <a:tailEnd/>
          </a:ln>
          <a:effectLst/>
        </p:spPr>
        <p:txBody>
          <a:bodyPr wrap="none" lIns="0" tIns="0" rIns="0" bIns="0"/>
          <a:lstStyle/>
          <a:p>
            <a:pPr algn="l">
              <a:lnSpc>
                <a:spcPct val="90000"/>
              </a:lnSpc>
            </a:pPr>
            <a:r>
              <a:rPr lang="en-US" sz="1100"/>
              <a:t>P</a:t>
            </a:r>
          </a:p>
        </p:txBody>
      </p:sp>
      <p:sp>
        <p:nvSpPr>
          <p:cNvPr id="691206" name="Text Box 6"/>
          <p:cNvSpPr txBox="1">
            <a:spLocks noChangeArrowheads="1"/>
          </p:cNvSpPr>
          <p:nvPr/>
        </p:nvSpPr>
        <p:spPr bwMode="auto">
          <a:xfrm>
            <a:off x="7029450" y="1136650"/>
            <a:ext cx="128588" cy="184150"/>
          </a:xfrm>
          <a:prstGeom prst="rect">
            <a:avLst/>
          </a:prstGeom>
          <a:noFill/>
          <a:ln w="9525">
            <a:noFill/>
            <a:miter lim="800000"/>
            <a:headEnd/>
            <a:tailEnd/>
          </a:ln>
          <a:effectLst/>
        </p:spPr>
        <p:txBody>
          <a:bodyPr wrap="none" lIns="0" tIns="0" rIns="0" bIns="0"/>
          <a:lstStyle/>
          <a:p>
            <a:pPr algn="l">
              <a:lnSpc>
                <a:spcPct val="90000"/>
              </a:lnSpc>
            </a:pPr>
            <a:r>
              <a:rPr lang="en-US" sz="1100"/>
              <a:t>P</a:t>
            </a:r>
          </a:p>
        </p:txBody>
      </p:sp>
      <p:sp>
        <p:nvSpPr>
          <p:cNvPr id="691207" name="Text Box 7"/>
          <p:cNvSpPr txBox="1">
            <a:spLocks noChangeArrowheads="1"/>
          </p:cNvSpPr>
          <p:nvPr/>
        </p:nvSpPr>
        <p:spPr bwMode="auto">
          <a:xfrm>
            <a:off x="5326063" y="803275"/>
            <a:ext cx="479425" cy="206375"/>
          </a:xfrm>
          <a:prstGeom prst="rect">
            <a:avLst/>
          </a:prstGeom>
          <a:noFill/>
          <a:ln w="9525">
            <a:noFill/>
            <a:miter lim="800000"/>
            <a:headEnd/>
            <a:tailEnd/>
          </a:ln>
          <a:effectLst/>
        </p:spPr>
        <p:txBody>
          <a:bodyPr wrap="none" lIns="0" tIns="0" rIns="0" bIns="0"/>
          <a:lstStyle/>
          <a:p>
            <a:pPr algn="l">
              <a:lnSpc>
                <a:spcPct val="90000"/>
              </a:lnSpc>
            </a:pPr>
            <a:r>
              <a:rPr lang="en-US" sz="1100"/>
              <a:t>NAD</a:t>
            </a:r>
            <a:r>
              <a:rPr lang="en-US" sz="1300" baseline="30000"/>
              <a:t>+</a:t>
            </a:r>
            <a:endParaRPr lang="en-US" sz="1100"/>
          </a:p>
        </p:txBody>
      </p:sp>
      <p:sp>
        <p:nvSpPr>
          <p:cNvPr id="691208" name="Text Box 8"/>
          <p:cNvSpPr txBox="1">
            <a:spLocks noChangeArrowheads="1"/>
          </p:cNvSpPr>
          <p:nvPr/>
        </p:nvSpPr>
        <p:spPr bwMode="auto">
          <a:xfrm>
            <a:off x="6867525" y="1609725"/>
            <a:ext cx="128588" cy="184150"/>
          </a:xfrm>
          <a:prstGeom prst="rect">
            <a:avLst/>
          </a:prstGeom>
          <a:noFill/>
          <a:ln w="9525">
            <a:noFill/>
            <a:miter lim="800000"/>
            <a:headEnd/>
            <a:tailEnd/>
          </a:ln>
          <a:effectLst/>
        </p:spPr>
        <p:txBody>
          <a:bodyPr wrap="none" lIns="0" tIns="0" rIns="0" bIns="0"/>
          <a:lstStyle/>
          <a:p>
            <a:pPr algn="l">
              <a:lnSpc>
                <a:spcPct val="90000"/>
              </a:lnSpc>
            </a:pPr>
            <a:r>
              <a:rPr lang="en-US" sz="1100"/>
              <a:t>P</a:t>
            </a:r>
          </a:p>
        </p:txBody>
      </p:sp>
      <p:sp>
        <p:nvSpPr>
          <p:cNvPr id="691209" name="Text Box 9"/>
          <p:cNvSpPr txBox="1">
            <a:spLocks noChangeArrowheads="1"/>
          </p:cNvSpPr>
          <p:nvPr/>
        </p:nvSpPr>
        <p:spPr bwMode="auto">
          <a:xfrm>
            <a:off x="4565650" y="1600200"/>
            <a:ext cx="128588" cy="184150"/>
          </a:xfrm>
          <a:prstGeom prst="rect">
            <a:avLst/>
          </a:prstGeom>
          <a:noFill/>
          <a:ln w="9525">
            <a:noFill/>
            <a:miter lim="800000"/>
            <a:headEnd/>
            <a:tailEnd/>
          </a:ln>
          <a:effectLst/>
        </p:spPr>
        <p:txBody>
          <a:bodyPr wrap="none" lIns="0" tIns="0" rIns="0" bIns="0"/>
          <a:lstStyle/>
          <a:p>
            <a:pPr algn="l">
              <a:lnSpc>
                <a:spcPct val="90000"/>
              </a:lnSpc>
            </a:pPr>
            <a:r>
              <a:rPr lang="en-US" sz="1100"/>
              <a:t>P</a:t>
            </a:r>
          </a:p>
        </p:txBody>
      </p:sp>
      <p:sp>
        <p:nvSpPr>
          <p:cNvPr id="691210" name="Text Box 10"/>
          <p:cNvSpPr txBox="1">
            <a:spLocks noChangeArrowheads="1"/>
          </p:cNvSpPr>
          <p:nvPr/>
        </p:nvSpPr>
        <p:spPr bwMode="auto">
          <a:xfrm>
            <a:off x="7061200" y="860425"/>
            <a:ext cx="1746250" cy="200025"/>
          </a:xfrm>
          <a:prstGeom prst="rect">
            <a:avLst/>
          </a:prstGeom>
          <a:noFill/>
          <a:ln w="9525">
            <a:noFill/>
            <a:miter lim="800000"/>
            <a:headEnd/>
            <a:tailEnd/>
          </a:ln>
          <a:effectLst/>
        </p:spPr>
        <p:txBody>
          <a:bodyPr wrap="none" lIns="0" tIns="0" rIns="0" bIns="0"/>
          <a:lstStyle/>
          <a:p>
            <a:pPr algn="l">
              <a:lnSpc>
                <a:spcPct val="90000"/>
              </a:lnSpc>
            </a:pPr>
            <a:r>
              <a:rPr lang="en-US" sz="1100"/>
              <a:t>ENERGY PAYOFF PHASE</a:t>
            </a:r>
          </a:p>
        </p:txBody>
      </p:sp>
      <p:sp>
        <p:nvSpPr>
          <p:cNvPr id="691211" name="Text Box 11"/>
          <p:cNvSpPr txBox="1">
            <a:spLocks noChangeArrowheads="1"/>
          </p:cNvSpPr>
          <p:nvPr/>
        </p:nvSpPr>
        <p:spPr bwMode="auto">
          <a:xfrm>
            <a:off x="7102475" y="1619250"/>
            <a:ext cx="1682750" cy="231775"/>
          </a:xfrm>
          <a:prstGeom prst="rect">
            <a:avLst/>
          </a:prstGeom>
          <a:noFill/>
          <a:ln w="9525">
            <a:noFill/>
            <a:miter lim="800000"/>
            <a:headEnd/>
            <a:tailEnd/>
          </a:ln>
          <a:effectLst/>
        </p:spPr>
        <p:txBody>
          <a:bodyPr wrap="none" lIns="0" tIns="0" rIns="0" bIns="0"/>
          <a:lstStyle/>
          <a:p>
            <a:pPr algn="l">
              <a:lnSpc>
                <a:spcPct val="90000"/>
              </a:lnSpc>
            </a:pPr>
            <a:r>
              <a:rPr lang="en-US" sz="1100"/>
              <a:t>1,3-Bisphosphoglycerate</a:t>
            </a:r>
          </a:p>
        </p:txBody>
      </p:sp>
      <p:sp>
        <p:nvSpPr>
          <p:cNvPr id="691212" name="Text Box 12"/>
          <p:cNvSpPr txBox="1">
            <a:spLocks noChangeArrowheads="1"/>
          </p:cNvSpPr>
          <p:nvPr/>
        </p:nvSpPr>
        <p:spPr bwMode="auto">
          <a:xfrm>
            <a:off x="5100638" y="1184275"/>
            <a:ext cx="479425" cy="206375"/>
          </a:xfrm>
          <a:prstGeom prst="rect">
            <a:avLst/>
          </a:prstGeom>
          <a:noFill/>
          <a:ln w="9525">
            <a:noFill/>
            <a:miter lim="800000"/>
            <a:headEnd/>
            <a:tailEnd/>
          </a:ln>
          <a:effectLst/>
        </p:spPr>
        <p:txBody>
          <a:bodyPr wrap="none" lIns="0" tIns="0" rIns="0" bIns="0"/>
          <a:lstStyle/>
          <a:p>
            <a:pPr algn="l">
              <a:lnSpc>
                <a:spcPct val="90000"/>
              </a:lnSpc>
            </a:pPr>
            <a:r>
              <a:rPr lang="en-US" sz="1100"/>
              <a:t>NADH</a:t>
            </a:r>
          </a:p>
        </p:txBody>
      </p:sp>
      <p:sp>
        <p:nvSpPr>
          <p:cNvPr id="691213" name="Text Box 13"/>
          <p:cNvSpPr txBox="1">
            <a:spLocks noChangeArrowheads="1"/>
          </p:cNvSpPr>
          <p:nvPr/>
        </p:nvSpPr>
        <p:spPr bwMode="auto">
          <a:xfrm>
            <a:off x="5503863" y="1422400"/>
            <a:ext cx="479425" cy="206375"/>
          </a:xfrm>
          <a:prstGeom prst="rect">
            <a:avLst/>
          </a:prstGeom>
          <a:noFill/>
          <a:ln w="9525">
            <a:noFill/>
            <a:miter lim="800000"/>
            <a:headEnd/>
            <a:tailEnd/>
          </a:ln>
          <a:effectLst/>
        </p:spPr>
        <p:txBody>
          <a:bodyPr wrap="none" lIns="0" tIns="0" rIns="0" bIns="0"/>
          <a:lstStyle/>
          <a:p>
            <a:pPr algn="l">
              <a:lnSpc>
                <a:spcPct val="90000"/>
              </a:lnSpc>
            </a:pPr>
            <a:r>
              <a:rPr lang="en-US" sz="1100">
                <a:latin typeface="Symbol" pitchFamily="18" charset="2"/>
                <a:sym typeface="Symbol" pitchFamily="18" charset="2"/>
              </a:rPr>
              <a:t></a:t>
            </a:r>
            <a:r>
              <a:rPr lang="en-US" sz="1100"/>
              <a:t> H</a:t>
            </a:r>
            <a:r>
              <a:rPr lang="en-US" sz="1300" baseline="30000"/>
              <a:t>+</a:t>
            </a:r>
          </a:p>
        </p:txBody>
      </p:sp>
      <p:sp>
        <p:nvSpPr>
          <p:cNvPr id="691214" name="Text Box 14"/>
          <p:cNvSpPr txBox="1">
            <a:spLocks noChangeArrowheads="1"/>
          </p:cNvSpPr>
          <p:nvPr/>
        </p:nvSpPr>
        <p:spPr bwMode="auto">
          <a:xfrm>
            <a:off x="385763" y="842963"/>
            <a:ext cx="1860550" cy="531812"/>
          </a:xfrm>
          <a:prstGeom prst="rect">
            <a:avLst/>
          </a:prstGeom>
          <a:noFill/>
          <a:ln w="9525">
            <a:noFill/>
            <a:miter lim="800000"/>
            <a:headEnd/>
            <a:tailEnd/>
          </a:ln>
          <a:effectLst/>
        </p:spPr>
        <p:txBody>
          <a:bodyPr wrap="none" lIns="0" tIns="0" rIns="0" bIns="0"/>
          <a:lstStyle/>
          <a:p>
            <a:pPr algn="l">
              <a:lnSpc>
                <a:spcPct val="110000"/>
              </a:lnSpc>
            </a:pPr>
            <a:r>
              <a:rPr lang="en-US" sz="1100"/>
              <a:t>Step       A redox reaction</a:t>
            </a:r>
          </a:p>
          <a:p>
            <a:pPr algn="l">
              <a:lnSpc>
                <a:spcPct val="110000"/>
              </a:lnSpc>
            </a:pPr>
            <a:r>
              <a:rPr lang="en-US" sz="1100"/>
              <a:t>generates NADH.</a:t>
            </a:r>
          </a:p>
        </p:txBody>
      </p:sp>
      <p:sp>
        <p:nvSpPr>
          <p:cNvPr id="691215" name="Oval 15"/>
          <p:cNvSpPr>
            <a:spLocks noChangeArrowheads="1"/>
          </p:cNvSpPr>
          <p:nvPr/>
        </p:nvSpPr>
        <p:spPr bwMode="auto">
          <a:xfrm>
            <a:off x="4340225" y="815975"/>
            <a:ext cx="165100" cy="165100"/>
          </a:xfrm>
          <a:prstGeom prst="ellipse">
            <a:avLst/>
          </a:prstGeom>
          <a:solidFill>
            <a:srgbClr val="EF1A23"/>
          </a:solidFill>
          <a:ln w="9525">
            <a:noFill/>
            <a:round/>
            <a:headEnd/>
            <a:tailEnd/>
          </a:ln>
          <a:effectLst/>
        </p:spPr>
        <p:txBody>
          <a:bodyPr wrap="none" anchor="ctr"/>
          <a:lstStyle/>
          <a:p>
            <a:endParaRPr lang="en-US"/>
          </a:p>
        </p:txBody>
      </p:sp>
      <p:sp>
        <p:nvSpPr>
          <p:cNvPr id="691216" name="Text Box 16"/>
          <p:cNvSpPr txBox="1">
            <a:spLocks noChangeArrowheads="1"/>
          </p:cNvSpPr>
          <p:nvPr/>
        </p:nvSpPr>
        <p:spPr bwMode="auto">
          <a:xfrm>
            <a:off x="4379913" y="825500"/>
            <a:ext cx="122237" cy="192088"/>
          </a:xfrm>
          <a:prstGeom prst="rect">
            <a:avLst/>
          </a:prstGeom>
          <a:noFill/>
          <a:ln w="9525">
            <a:noFill/>
            <a:miter lim="800000"/>
            <a:headEnd/>
            <a:tailEnd/>
          </a:ln>
          <a:effectLst/>
        </p:spPr>
        <p:txBody>
          <a:bodyPr wrap="none" lIns="0" tIns="0" rIns="0" bIns="0"/>
          <a:lstStyle/>
          <a:p>
            <a:pPr algn="l">
              <a:lnSpc>
                <a:spcPct val="90000"/>
              </a:lnSpc>
            </a:pPr>
            <a:r>
              <a:rPr lang="en-US" sz="1100">
                <a:solidFill>
                  <a:schemeClr val="bg1"/>
                </a:solidFill>
              </a:rPr>
              <a:t>5</a:t>
            </a:r>
          </a:p>
        </p:txBody>
      </p:sp>
      <p:sp>
        <p:nvSpPr>
          <p:cNvPr id="691217" name="Oval 17"/>
          <p:cNvSpPr>
            <a:spLocks noChangeArrowheads="1"/>
          </p:cNvSpPr>
          <p:nvPr/>
        </p:nvSpPr>
        <p:spPr bwMode="auto">
          <a:xfrm>
            <a:off x="6638925" y="811213"/>
            <a:ext cx="165100" cy="165100"/>
          </a:xfrm>
          <a:prstGeom prst="ellipse">
            <a:avLst/>
          </a:prstGeom>
          <a:solidFill>
            <a:srgbClr val="EF1A23"/>
          </a:solidFill>
          <a:ln w="9525">
            <a:noFill/>
            <a:round/>
            <a:headEnd/>
            <a:tailEnd/>
          </a:ln>
          <a:effectLst/>
        </p:spPr>
        <p:txBody>
          <a:bodyPr wrap="none" anchor="ctr"/>
          <a:lstStyle/>
          <a:p>
            <a:endParaRPr lang="en-US"/>
          </a:p>
        </p:txBody>
      </p:sp>
      <p:sp>
        <p:nvSpPr>
          <p:cNvPr id="691218" name="Text Box 18"/>
          <p:cNvSpPr txBox="1">
            <a:spLocks noChangeArrowheads="1"/>
          </p:cNvSpPr>
          <p:nvPr/>
        </p:nvSpPr>
        <p:spPr bwMode="auto">
          <a:xfrm>
            <a:off x="6678613" y="820738"/>
            <a:ext cx="122237" cy="192087"/>
          </a:xfrm>
          <a:prstGeom prst="rect">
            <a:avLst/>
          </a:prstGeom>
          <a:noFill/>
          <a:ln w="9525">
            <a:noFill/>
            <a:miter lim="800000"/>
            <a:headEnd/>
            <a:tailEnd/>
          </a:ln>
          <a:effectLst/>
        </p:spPr>
        <p:txBody>
          <a:bodyPr wrap="none" lIns="0" tIns="0" rIns="0" bIns="0"/>
          <a:lstStyle/>
          <a:p>
            <a:pPr algn="l">
              <a:lnSpc>
                <a:spcPct val="90000"/>
              </a:lnSpc>
            </a:pPr>
            <a:r>
              <a:rPr lang="en-US" sz="1100">
                <a:solidFill>
                  <a:schemeClr val="bg1"/>
                </a:solidFill>
              </a:rPr>
              <a:t>5</a:t>
            </a:r>
          </a:p>
        </p:txBody>
      </p:sp>
      <p:sp>
        <p:nvSpPr>
          <p:cNvPr id="691219" name="Oval 19"/>
          <p:cNvSpPr>
            <a:spLocks noChangeArrowheads="1"/>
          </p:cNvSpPr>
          <p:nvPr/>
        </p:nvSpPr>
        <p:spPr bwMode="auto">
          <a:xfrm>
            <a:off x="733425" y="841375"/>
            <a:ext cx="165100" cy="165100"/>
          </a:xfrm>
          <a:prstGeom prst="ellipse">
            <a:avLst/>
          </a:prstGeom>
          <a:solidFill>
            <a:srgbClr val="EF1A23"/>
          </a:solidFill>
          <a:ln w="9525">
            <a:noFill/>
            <a:round/>
            <a:headEnd/>
            <a:tailEnd/>
          </a:ln>
          <a:effectLst/>
        </p:spPr>
        <p:txBody>
          <a:bodyPr wrap="none" anchor="ctr"/>
          <a:lstStyle/>
          <a:p>
            <a:endParaRPr lang="en-US"/>
          </a:p>
        </p:txBody>
      </p:sp>
      <p:sp>
        <p:nvSpPr>
          <p:cNvPr id="691220" name="Text Box 20"/>
          <p:cNvSpPr txBox="1">
            <a:spLocks noChangeArrowheads="1"/>
          </p:cNvSpPr>
          <p:nvPr/>
        </p:nvSpPr>
        <p:spPr bwMode="auto">
          <a:xfrm>
            <a:off x="773113" y="850900"/>
            <a:ext cx="122237" cy="192088"/>
          </a:xfrm>
          <a:prstGeom prst="rect">
            <a:avLst/>
          </a:prstGeom>
          <a:noFill/>
          <a:ln w="9525">
            <a:noFill/>
            <a:miter lim="800000"/>
            <a:headEnd/>
            <a:tailEnd/>
          </a:ln>
          <a:effectLst/>
        </p:spPr>
        <p:txBody>
          <a:bodyPr wrap="none" lIns="0" tIns="0" rIns="0" bIns="0"/>
          <a:lstStyle/>
          <a:p>
            <a:pPr algn="l">
              <a:lnSpc>
                <a:spcPct val="90000"/>
              </a:lnSpc>
            </a:pPr>
            <a:r>
              <a:rPr lang="en-US" sz="1100">
                <a:solidFill>
                  <a:schemeClr val="bg1"/>
                </a:solidFill>
              </a:rPr>
              <a:t>5</a:t>
            </a:r>
          </a:p>
        </p:txBody>
      </p:sp>
      <p:sp>
        <p:nvSpPr>
          <p:cNvPr id="691221" name="Text Box 21"/>
          <p:cNvSpPr txBox="1">
            <a:spLocks noChangeArrowheads="1"/>
          </p:cNvSpPr>
          <p:nvPr/>
        </p:nvSpPr>
        <p:spPr bwMode="auto">
          <a:xfrm>
            <a:off x="6731000" y="204788"/>
            <a:ext cx="1914525" cy="374650"/>
          </a:xfrm>
          <a:prstGeom prst="rect">
            <a:avLst/>
          </a:prstGeom>
          <a:noFill/>
          <a:ln w="9525">
            <a:noFill/>
            <a:miter lim="800000"/>
            <a:headEnd/>
            <a:tailEnd/>
          </a:ln>
          <a:effectLst/>
        </p:spPr>
        <p:txBody>
          <a:bodyPr wrap="none" lIns="0" tIns="0" rIns="0" bIns="0"/>
          <a:lstStyle/>
          <a:p>
            <a:pPr algn="l">
              <a:lnSpc>
                <a:spcPct val="90000"/>
              </a:lnSpc>
            </a:pPr>
            <a:r>
              <a:rPr lang="en-US" sz="1100"/>
              <a:t>Glyceraldehyde-3-phosphate </a:t>
            </a:r>
          </a:p>
          <a:p>
            <a:pPr algn="l">
              <a:lnSpc>
                <a:spcPct val="90000"/>
              </a:lnSpc>
            </a:pPr>
            <a:r>
              <a:rPr lang="en-US" sz="1100"/>
              <a:t>(G3P)</a:t>
            </a:r>
          </a:p>
        </p:txBody>
      </p:sp>
      <p:sp>
        <p:nvSpPr>
          <p:cNvPr id="691222" name="Text Box 22"/>
          <p:cNvSpPr txBox="1">
            <a:spLocks noChangeArrowheads="1"/>
          </p:cNvSpPr>
          <p:nvPr/>
        </p:nvSpPr>
        <p:spPr bwMode="auto">
          <a:xfrm>
            <a:off x="5445125" y="209550"/>
            <a:ext cx="228600" cy="207963"/>
          </a:xfrm>
          <a:prstGeom prst="rect">
            <a:avLst/>
          </a:prstGeom>
          <a:noFill/>
          <a:ln w="9525">
            <a:noFill/>
            <a:miter lim="800000"/>
            <a:headEnd/>
            <a:tailEnd/>
          </a:ln>
          <a:effectLst/>
        </p:spPr>
        <p:txBody>
          <a:bodyPr wrap="none" lIns="0" tIns="0" rIns="0" bIns="0"/>
          <a:lstStyle/>
          <a:p>
            <a:pPr algn="l">
              <a:lnSpc>
                <a:spcPct val="90000"/>
              </a:lnSpc>
            </a:pPr>
            <a:r>
              <a:rPr lang="en-US" sz="1100"/>
              <a:t>P</a:t>
            </a:r>
          </a:p>
        </p:txBody>
      </p:sp>
      <p:sp>
        <p:nvSpPr>
          <p:cNvPr id="691223" name="Text Box 23"/>
          <p:cNvSpPr txBox="1">
            <a:spLocks noChangeArrowheads="1"/>
          </p:cNvSpPr>
          <p:nvPr/>
        </p:nvSpPr>
        <p:spPr bwMode="auto">
          <a:xfrm>
            <a:off x="3676650" y="214313"/>
            <a:ext cx="169863" cy="190500"/>
          </a:xfrm>
          <a:prstGeom prst="rect">
            <a:avLst/>
          </a:prstGeom>
          <a:noFill/>
          <a:ln w="9525">
            <a:noFill/>
            <a:miter lim="800000"/>
            <a:headEnd/>
            <a:tailEnd/>
          </a:ln>
          <a:effectLst/>
        </p:spPr>
        <p:txBody>
          <a:bodyPr wrap="none" lIns="0" tIns="0" rIns="0" bIns="0"/>
          <a:lstStyle/>
          <a:p>
            <a:pPr algn="l">
              <a:lnSpc>
                <a:spcPct val="90000"/>
              </a:lnSpc>
            </a:pPr>
            <a:r>
              <a:rPr lang="en-US" sz="1100"/>
              <a:t>P</a:t>
            </a:r>
          </a:p>
        </p:txBody>
      </p:sp>
      <p:sp>
        <p:nvSpPr>
          <p:cNvPr id="691224" name="Text Box 24"/>
          <p:cNvSpPr txBox="1">
            <a:spLocks noChangeArrowheads="1"/>
          </p:cNvSpPr>
          <p:nvPr/>
        </p:nvSpPr>
        <p:spPr bwMode="auto">
          <a:xfrm>
            <a:off x="2976563" y="803275"/>
            <a:ext cx="479425" cy="206375"/>
          </a:xfrm>
          <a:prstGeom prst="rect">
            <a:avLst/>
          </a:prstGeom>
          <a:noFill/>
          <a:ln w="9525">
            <a:noFill/>
            <a:miter lim="800000"/>
            <a:headEnd/>
            <a:tailEnd/>
          </a:ln>
          <a:effectLst/>
        </p:spPr>
        <p:txBody>
          <a:bodyPr wrap="none" lIns="0" tIns="0" rIns="0" bIns="0"/>
          <a:lstStyle/>
          <a:p>
            <a:pPr algn="l">
              <a:lnSpc>
                <a:spcPct val="90000"/>
              </a:lnSpc>
            </a:pPr>
            <a:r>
              <a:rPr lang="en-US" sz="1100"/>
              <a:t>NAD</a:t>
            </a:r>
            <a:r>
              <a:rPr lang="en-US" sz="1300" baseline="30000"/>
              <a:t>+</a:t>
            </a:r>
            <a:endParaRPr lang="en-US" sz="1100" baseline="30000">
              <a:latin typeface="Symbol" pitchFamily="18" charset="2"/>
              <a:sym typeface="Symbol" pitchFamily="18" charset="2"/>
            </a:endParaRPr>
          </a:p>
        </p:txBody>
      </p:sp>
      <p:sp>
        <p:nvSpPr>
          <p:cNvPr id="691225" name="Text Box 25"/>
          <p:cNvSpPr txBox="1">
            <a:spLocks noChangeArrowheads="1"/>
          </p:cNvSpPr>
          <p:nvPr/>
        </p:nvSpPr>
        <p:spPr bwMode="auto">
          <a:xfrm>
            <a:off x="2751138" y="1168400"/>
            <a:ext cx="479425" cy="206375"/>
          </a:xfrm>
          <a:prstGeom prst="rect">
            <a:avLst/>
          </a:prstGeom>
          <a:noFill/>
          <a:ln w="9525">
            <a:noFill/>
            <a:miter lim="800000"/>
            <a:headEnd/>
            <a:tailEnd/>
          </a:ln>
          <a:effectLst/>
        </p:spPr>
        <p:txBody>
          <a:bodyPr wrap="none" lIns="0" tIns="0" rIns="0" bIns="0"/>
          <a:lstStyle/>
          <a:p>
            <a:pPr algn="l">
              <a:lnSpc>
                <a:spcPct val="90000"/>
              </a:lnSpc>
            </a:pPr>
            <a:r>
              <a:rPr lang="en-US" sz="1100"/>
              <a:t>NADH</a:t>
            </a:r>
          </a:p>
        </p:txBody>
      </p:sp>
      <p:sp>
        <p:nvSpPr>
          <p:cNvPr id="691226" name="Text Box 26"/>
          <p:cNvSpPr txBox="1">
            <a:spLocks noChangeArrowheads="1"/>
          </p:cNvSpPr>
          <p:nvPr/>
        </p:nvSpPr>
        <p:spPr bwMode="auto">
          <a:xfrm>
            <a:off x="3154363" y="1406525"/>
            <a:ext cx="479425" cy="206375"/>
          </a:xfrm>
          <a:prstGeom prst="rect">
            <a:avLst/>
          </a:prstGeom>
          <a:noFill/>
          <a:ln w="9525">
            <a:noFill/>
            <a:miter lim="800000"/>
            <a:headEnd/>
            <a:tailEnd/>
          </a:ln>
          <a:effectLst/>
        </p:spPr>
        <p:txBody>
          <a:bodyPr wrap="none" lIns="0" tIns="0" rIns="0" bIns="0"/>
          <a:lstStyle/>
          <a:p>
            <a:pPr algn="l">
              <a:lnSpc>
                <a:spcPct val="90000"/>
              </a:lnSpc>
            </a:pPr>
            <a:r>
              <a:rPr lang="en-US" sz="1100">
                <a:latin typeface="Symbol" pitchFamily="18" charset="2"/>
                <a:sym typeface="Symbol" pitchFamily="18" charset="2"/>
              </a:rPr>
              <a:t></a:t>
            </a:r>
            <a:r>
              <a:rPr lang="en-US" sz="1100"/>
              <a:t> H</a:t>
            </a:r>
            <a:r>
              <a:rPr lang="en-US" sz="1300" baseline="30000"/>
              <a:t>+</a:t>
            </a:r>
            <a:endParaRPr lang="en-US" sz="1100" baseline="30000">
              <a:latin typeface="Symbol" pitchFamily="18" charset="2"/>
              <a:sym typeface="Symbol" pitchFamily="18" charset="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3250" name="Picture 2" descr="06_07cbGlycolysis_2-U"/>
          <p:cNvPicPr>
            <a:picLocks noChangeAspect="1" noChangeArrowheads="1"/>
          </p:cNvPicPr>
          <p:nvPr/>
        </p:nvPicPr>
        <p:blipFill>
          <a:blip r:embed="rId3" cstate="print"/>
          <a:srcRect/>
          <a:stretch>
            <a:fillRect/>
          </a:stretch>
        </p:blipFill>
        <p:spPr bwMode="auto">
          <a:xfrm>
            <a:off x="352425" y="136525"/>
            <a:ext cx="8439150" cy="6584950"/>
          </a:xfrm>
          <a:prstGeom prst="rect">
            <a:avLst/>
          </a:prstGeom>
          <a:noFill/>
        </p:spPr>
      </p:pic>
      <p:sp>
        <p:nvSpPr>
          <p:cNvPr id="693251" name="Text Box 3"/>
          <p:cNvSpPr txBox="1">
            <a:spLocks noChangeArrowheads="1"/>
          </p:cNvSpPr>
          <p:nvPr/>
        </p:nvSpPr>
        <p:spPr bwMode="auto">
          <a:xfrm>
            <a:off x="3619500" y="1600200"/>
            <a:ext cx="128588" cy="184150"/>
          </a:xfrm>
          <a:prstGeom prst="rect">
            <a:avLst/>
          </a:prstGeom>
          <a:noFill/>
          <a:ln w="9525">
            <a:noFill/>
            <a:miter lim="800000"/>
            <a:headEnd/>
            <a:tailEnd/>
          </a:ln>
          <a:effectLst/>
        </p:spPr>
        <p:txBody>
          <a:bodyPr wrap="none" lIns="0" tIns="0" rIns="0" bIns="0"/>
          <a:lstStyle/>
          <a:p>
            <a:pPr algn="l">
              <a:lnSpc>
                <a:spcPct val="90000"/>
              </a:lnSpc>
            </a:pPr>
            <a:r>
              <a:rPr lang="en-US" sz="1100"/>
              <a:t>P</a:t>
            </a:r>
          </a:p>
        </p:txBody>
      </p:sp>
      <p:sp>
        <p:nvSpPr>
          <p:cNvPr id="693252" name="Text Box 4"/>
          <p:cNvSpPr txBox="1">
            <a:spLocks noChangeArrowheads="1"/>
          </p:cNvSpPr>
          <p:nvPr/>
        </p:nvSpPr>
        <p:spPr bwMode="auto">
          <a:xfrm>
            <a:off x="4632325" y="1127125"/>
            <a:ext cx="128588" cy="184150"/>
          </a:xfrm>
          <a:prstGeom prst="rect">
            <a:avLst/>
          </a:prstGeom>
          <a:noFill/>
          <a:ln w="9525">
            <a:noFill/>
            <a:miter lim="800000"/>
            <a:headEnd/>
            <a:tailEnd/>
          </a:ln>
          <a:effectLst/>
        </p:spPr>
        <p:txBody>
          <a:bodyPr wrap="none" lIns="0" tIns="0" rIns="0" bIns="0"/>
          <a:lstStyle/>
          <a:p>
            <a:pPr algn="l">
              <a:lnSpc>
                <a:spcPct val="90000"/>
              </a:lnSpc>
            </a:pPr>
            <a:r>
              <a:rPr lang="en-US" sz="1100"/>
              <a:t>P</a:t>
            </a:r>
          </a:p>
        </p:txBody>
      </p:sp>
      <p:sp>
        <p:nvSpPr>
          <p:cNvPr id="693253" name="Text Box 5"/>
          <p:cNvSpPr txBox="1">
            <a:spLocks noChangeArrowheads="1"/>
          </p:cNvSpPr>
          <p:nvPr/>
        </p:nvSpPr>
        <p:spPr bwMode="auto">
          <a:xfrm>
            <a:off x="5918200" y="1609725"/>
            <a:ext cx="128588" cy="184150"/>
          </a:xfrm>
          <a:prstGeom prst="rect">
            <a:avLst/>
          </a:prstGeom>
          <a:noFill/>
          <a:ln w="9525">
            <a:noFill/>
            <a:miter lim="800000"/>
            <a:headEnd/>
            <a:tailEnd/>
          </a:ln>
          <a:effectLst/>
        </p:spPr>
        <p:txBody>
          <a:bodyPr wrap="none" lIns="0" tIns="0" rIns="0" bIns="0"/>
          <a:lstStyle/>
          <a:p>
            <a:pPr algn="l">
              <a:lnSpc>
                <a:spcPct val="90000"/>
              </a:lnSpc>
            </a:pPr>
            <a:r>
              <a:rPr lang="en-US" sz="1100"/>
              <a:t>P</a:t>
            </a:r>
          </a:p>
        </p:txBody>
      </p:sp>
      <p:sp>
        <p:nvSpPr>
          <p:cNvPr id="693254" name="Text Box 6"/>
          <p:cNvSpPr txBox="1">
            <a:spLocks noChangeArrowheads="1"/>
          </p:cNvSpPr>
          <p:nvPr/>
        </p:nvSpPr>
        <p:spPr bwMode="auto">
          <a:xfrm>
            <a:off x="7029450" y="1136650"/>
            <a:ext cx="128588" cy="184150"/>
          </a:xfrm>
          <a:prstGeom prst="rect">
            <a:avLst/>
          </a:prstGeom>
          <a:noFill/>
          <a:ln w="9525">
            <a:noFill/>
            <a:miter lim="800000"/>
            <a:headEnd/>
            <a:tailEnd/>
          </a:ln>
          <a:effectLst/>
        </p:spPr>
        <p:txBody>
          <a:bodyPr wrap="none" lIns="0" tIns="0" rIns="0" bIns="0"/>
          <a:lstStyle/>
          <a:p>
            <a:pPr algn="l">
              <a:lnSpc>
                <a:spcPct val="90000"/>
              </a:lnSpc>
            </a:pPr>
            <a:r>
              <a:rPr lang="en-US" sz="1100"/>
              <a:t>P</a:t>
            </a:r>
          </a:p>
        </p:txBody>
      </p:sp>
      <p:sp>
        <p:nvSpPr>
          <p:cNvPr id="693255" name="Text Box 7"/>
          <p:cNvSpPr txBox="1">
            <a:spLocks noChangeArrowheads="1"/>
          </p:cNvSpPr>
          <p:nvPr/>
        </p:nvSpPr>
        <p:spPr bwMode="auto">
          <a:xfrm>
            <a:off x="5326063" y="803275"/>
            <a:ext cx="479425" cy="206375"/>
          </a:xfrm>
          <a:prstGeom prst="rect">
            <a:avLst/>
          </a:prstGeom>
          <a:noFill/>
          <a:ln w="9525">
            <a:noFill/>
            <a:miter lim="800000"/>
            <a:headEnd/>
            <a:tailEnd/>
          </a:ln>
          <a:effectLst/>
        </p:spPr>
        <p:txBody>
          <a:bodyPr wrap="none" lIns="0" tIns="0" rIns="0" bIns="0"/>
          <a:lstStyle/>
          <a:p>
            <a:pPr algn="l">
              <a:lnSpc>
                <a:spcPct val="90000"/>
              </a:lnSpc>
            </a:pPr>
            <a:r>
              <a:rPr lang="en-US" sz="1100"/>
              <a:t>NAD</a:t>
            </a:r>
            <a:r>
              <a:rPr lang="en-US" sz="1300" baseline="30000"/>
              <a:t>+</a:t>
            </a:r>
          </a:p>
        </p:txBody>
      </p:sp>
      <p:sp>
        <p:nvSpPr>
          <p:cNvPr id="693256" name="Text Box 8"/>
          <p:cNvSpPr txBox="1">
            <a:spLocks noChangeArrowheads="1"/>
          </p:cNvSpPr>
          <p:nvPr/>
        </p:nvSpPr>
        <p:spPr bwMode="auto">
          <a:xfrm>
            <a:off x="6867525" y="1609725"/>
            <a:ext cx="128588" cy="184150"/>
          </a:xfrm>
          <a:prstGeom prst="rect">
            <a:avLst/>
          </a:prstGeom>
          <a:noFill/>
          <a:ln w="9525">
            <a:noFill/>
            <a:miter lim="800000"/>
            <a:headEnd/>
            <a:tailEnd/>
          </a:ln>
          <a:effectLst/>
        </p:spPr>
        <p:txBody>
          <a:bodyPr wrap="none" lIns="0" tIns="0" rIns="0" bIns="0"/>
          <a:lstStyle/>
          <a:p>
            <a:pPr algn="l">
              <a:lnSpc>
                <a:spcPct val="90000"/>
              </a:lnSpc>
            </a:pPr>
            <a:r>
              <a:rPr lang="en-US" sz="1100"/>
              <a:t>P</a:t>
            </a:r>
          </a:p>
        </p:txBody>
      </p:sp>
      <p:sp>
        <p:nvSpPr>
          <p:cNvPr id="693257" name="Text Box 9"/>
          <p:cNvSpPr txBox="1">
            <a:spLocks noChangeArrowheads="1"/>
          </p:cNvSpPr>
          <p:nvPr/>
        </p:nvSpPr>
        <p:spPr bwMode="auto">
          <a:xfrm>
            <a:off x="4565650" y="1600200"/>
            <a:ext cx="128588" cy="184150"/>
          </a:xfrm>
          <a:prstGeom prst="rect">
            <a:avLst/>
          </a:prstGeom>
          <a:noFill/>
          <a:ln w="9525">
            <a:noFill/>
            <a:miter lim="800000"/>
            <a:headEnd/>
            <a:tailEnd/>
          </a:ln>
          <a:effectLst/>
        </p:spPr>
        <p:txBody>
          <a:bodyPr wrap="none" lIns="0" tIns="0" rIns="0" bIns="0"/>
          <a:lstStyle/>
          <a:p>
            <a:pPr algn="l">
              <a:lnSpc>
                <a:spcPct val="90000"/>
              </a:lnSpc>
            </a:pPr>
            <a:r>
              <a:rPr lang="en-US" sz="1100"/>
              <a:t>P</a:t>
            </a:r>
          </a:p>
        </p:txBody>
      </p:sp>
      <p:sp>
        <p:nvSpPr>
          <p:cNvPr id="693258" name="Text Box 10"/>
          <p:cNvSpPr txBox="1">
            <a:spLocks noChangeArrowheads="1"/>
          </p:cNvSpPr>
          <p:nvPr/>
        </p:nvSpPr>
        <p:spPr bwMode="auto">
          <a:xfrm>
            <a:off x="7061200" y="860425"/>
            <a:ext cx="1746250" cy="200025"/>
          </a:xfrm>
          <a:prstGeom prst="rect">
            <a:avLst/>
          </a:prstGeom>
          <a:noFill/>
          <a:ln w="9525">
            <a:noFill/>
            <a:miter lim="800000"/>
            <a:headEnd/>
            <a:tailEnd/>
          </a:ln>
          <a:effectLst/>
        </p:spPr>
        <p:txBody>
          <a:bodyPr wrap="none" lIns="0" tIns="0" rIns="0" bIns="0"/>
          <a:lstStyle/>
          <a:p>
            <a:pPr algn="l">
              <a:lnSpc>
                <a:spcPct val="90000"/>
              </a:lnSpc>
            </a:pPr>
            <a:r>
              <a:rPr lang="en-US" sz="1100"/>
              <a:t>ENERGY PAYOFF PHASE</a:t>
            </a:r>
          </a:p>
        </p:txBody>
      </p:sp>
      <p:sp>
        <p:nvSpPr>
          <p:cNvPr id="693259" name="Text Box 11"/>
          <p:cNvSpPr txBox="1">
            <a:spLocks noChangeArrowheads="1"/>
          </p:cNvSpPr>
          <p:nvPr/>
        </p:nvSpPr>
        <p:spPr bwMode="auto">
          <a:xfrm>
            <a:off x="7102475" y="1619250"/>
            <a:ext cx="1682750" cy="231775"/>
          </a:xfrm>
          <a:prstGeom prst="rect">
            <a:avLst/>
          </a:prstGeom>
          <a:noFill/>
          <a:ln w="9525">
            <a:noFill/>
            <a:miter lim="800000"/>
            <a:headEnd/>
            <a:tailEnd/>
          </a:ln>
          <a:effectLst/>
        </p:spPr>
        <p:txBody>
          <a:bodyPr wrap="none" lIns="0" tIns="0" rIns="0" bIns="0"/>
          <a:lstStyle/>
          <a:p>
            <a:pPr algn="l">
              <a:lnSpc>
                <a:spcPct val="90000"/>
              </a:lnSpc>
            </a:pPr>
            <a:r>
              <a:rPr lang="en-US" sz="1100"/>
              <a:t>1,3-Bisphosphoglycerate</a:t>
            </a:r>
          </a:p>
        </p:txBody>
      </p:sp>
      <p:sp>
        <p:nvSpPr>
          <p:cNvPr id="693260" name="Text Box 12"/>
          <p:cNvSpPr txBox="1">
            <a:spLocks noChangeArrowheads="1"/>
          </p:cNvSpPr>
          <p:nvPr/>
        </p:nvSpPr>
        <p:spPr bwMode="auto">
          <a:xfrm>
            <a:off x="5100638" y="1184275"/>
            <a:ext cx="479425" cy="206375"/>
          </a:xfrm>
          <a:prstGeom prst="rect">
            <a:avLst/>
          </a:prstGeom>
          <a:noFill/>
          <a:ln w="9525">
            <a:noFill/>
            <a:miter lim="800000"/>
            <a:headEnd/>
            <a:tailEnd/>
          </a:ln>
          <a:effectLst/>
        </p:spPr>
        <p:txBody>
          <a:bodyPr wrap="none" lIns="0" tIns="0" rIns="0" bIns="0"/>
          <a:lstStyle/>
          <a:p>
            <a:pPr algn="l">
              <a:lnSpc>
                <a:spcPct val="90000"/>
              </a:lnSpc>
            </a:pPr>
            <a:r>
              <a:rPr lang="en-US" sz="1100"/>
              <a:t>NADH</a:t>
            </a:r>
          </a:p>
        </p:txBody>
      </p:sp>
      <p:sp>
        <p:nvSpPr>
          <p:cNvPr id="693261" name="Text Box 13"/>
          <p:cNvSpPr txBox="1">
            <a:spLocks noChangeArrowheads="1"/>
          </p:cNvSpPr>
          <p:nvPr/>
        </p:nvSpPr>
        <p:spPr bwMode="auto">
          <a:xfrm>
            <a:off x="5503863" y="1422400"/>
            <a:ext cx="479425" cy="206375"/>
          </a:xfrm>
          <a:prstGeom prst="rect">
            <a:avLst/>
          </a:prstGeom>
          <a:noFill/>
          <a:ln w="9525">
            <a:noFill/>
            <a:miter lim="800000"/>
            <a:headEnd/>
            <a:tailEnd/>
          </a:ln>
          <a:effectLst/>
        </p:spPr>
        <p:txBody>
          <a:bodyPr wrap="none" lIns="0" tIns="0" rIns="0" bIns="0"/>
          <a:lstStyle/>
          <a:p>
            <a:pPr algn="l">
              <a:lnSpc>
                <a:spcPct val="90000"/>
              </a:lnSpc>
            </a:pPr>
            <a:r>
              <a:rPr lang="en-US" sz="1100">
                <a:latin typeface="Symbol" pitchFamily="18" charset="2"/>
                <a:sym typeface="Symbol" pitchFamily="18" charset="2"/>
              </a:rPr>
              <a:t></a:t>
            </a:r>
            <a:r>
              <a:rPr lang="en-US" sz="1100"/>
              <a:t> H</a:t>
            </a:r>
            <a:r>
              <a:rPr lang="en-US" sz="1300" baseline="30000"/>
              <a:t>+</a:t>
            </a:r>
          </a:p>
        </p:txBody>
      </p:sp>
      <p:sp>
        <p:nvSpPr>
          <p:cNvPr id="693262" name="Text Box 14"/>
          <p:cNvSpPr txBox="1">
            <a:spLocks noChangeArrowheads="1"/>
          </p:cNvSpPr>
          <p:nvPr/>
        </p:nvSpPr>
        <p:spPr bwMode="auto">
          <a:xfrm>
            <a:off x="3165475" y="1900238"/>
            <a:ext cx="396875" cy="220662"/>
          </a:xfrm>
          <a:prstGeom prst="rect">
            <a:avLst/>
          </a:prstGeom>
          <a:noFill/>
          <a:ln w="9525">
            <a:noFill/>
            <a:miter lim="800000"/>
            <a:headEnd/>
            <a:tailEnd/>
          </a:ln>
          <a:effectLst/>
        </p:spPr>
        <p:txBody>
          <a:bodyPr wrap="none" lIns="0" tIns="0" rIns="0" bIns="0"/>
          <a:lstStyle/>
          <a:p>
            <a:pPr algn="l">
              <a:lnSpc>
                <a:spcPct val="90000"/>
              </a:lnSpc>
            </a:pPr>
            <a:r>
              <a:rPr lang="en-US" sz="1100"/>
              <a:t>ADP</a:t>
            </a:r>
          </a:p>
        </p:txBody>
      </p:sp>
      <p:sp>
        <p:nvSpPr>
          <p:cNvPr id="693263" name="Text Box 15"/>
          <p:cNvSpPr txBox="1">
            <a:spLocks noChangeArrowheads="1"/>
          </p:cNvSpPr>
          <p:nvPr/>
        </p:nvSpPr>
        <p:spPr bwMode="auto">
          <a:xfrm>
            <a:off x="5470525" y="1919288"/>
            <a:ext cx="396875" cy="220662"/>
          </a:xfrm>
          <a:prstGeom prst="rect">
            <a:avLst/>
          </a:prstGeom>
          <a:noFill/>
          <a:ln w="9525">
            <a:noFill/>
            <a:miter lim="800000"/>
            <a:headEnd/>
            <a:tailEnd/>
          </a:ln>
          <a:effectLst/>
        </p:spPr>
        <p:txBody>
          <a:bodyPr wrap="none" lIns="0" tIns="0" rIns="0" bIns="0"/>
          <a:lstStyle/>
          <a:p>
            <a:pPr algn="l">
              <a:lnSpc>
                <a:spcPct val="90000"/>
              </a:lnSpc>
            </a:pPr>
            <a:r>
              <a:rPr lang="en-US" sz="1100"/>
              <a:t>ADP</a:t>
            </a:r>
          </a:p>
        </p:txBody>
      </p:sp>
      <p:sp>
        <p:nvSpPr>
          <p:cNvPr id="693264" name="Text Box 16"/>
          <p:cNvSpPr txBox="1">
            <a:spLocks noChangeArrowheads="1"/>
          </p:cNvSpPr>
          <p:nvPr/>
        </p:nvSpPr>
        <p:spPr bwMode="auto">
          <a:xfrm>
            <a:off x="2863850" y="2395538"/>
            <a:ext cx="396875" cy="220662"/>
          </a:xfrm>
          <a:prstGeom prst="rect">
            <a:avLst/>
          </a:prstGeom>
          <a:noFill/>
          <a:ln w="9525">
            <a:noFill/>
            <a:miter lim="800000"/>
            <a:headEnd/>
            <a:tailEnd/>
          </a:ln>
          <a:effectLst/>
        </p:spPr>
        <p:txBody>
          <a:bodyPr wrap="none" lIns="0" tIns="0" rIns="0" bIns="0"/>
          <a:lstStyle/>
          <a:p>
            <a:pPr algn="l">
              <a:lnSpc>
                <a:spcPct val="90000"/>
              </a:lnSpc>
            </a:pPr>
            <a:r>
              <a:rPr lang="en-US" sz="1100"/>
              <a:t>ATP</a:t>
            </a:r>
          </a:p>
        </p:txBody>
      </p:sp>
      <p:sp>
        <p:nvSpPr>
          <p:cNvPr id="693265" name="Text Box 17"/>
          <p:cNvSpPr txBox="1">
            <a:spLocks noChangeArrowheads="1"/>
          </p:cNvSpPr>
          <p:nvPr/>
        </p:nvSpPr>
        <p:spPr bwMode="auto">
          <a:xfrm>
            <a:off x="5200650" y="2408238"/>
            <a:ext cx="396875" cy="220662"/>
          </a:xfrm>
          <a:prstGeom prst="rect">
            <a:avLst/>
          </a:prstGeom>
          <a:noFill/>
          <a:ln w="9525">
            <a:noFill/>
            <a:miter lim="800000"/>
            <a:headEnd/>
            <a:tailEnd/>
          </a:ln>
          <a:effectLst/>
        </p:spPr>
        <p:txBody>
          <a:bodyPr wrap="none" lIns="0" tIns="0" rIns="0" bIns="0"/>
          <a:lstStyle/>
          <a:p>
            <a:pPr algn="l">
              <a:lnSpc>
                <a:spcPct val="90000"/>
              </a:lnSpc>
            </a:pPr>
            <a:r>
              <a:rPr lang="en-US" sz="1100"/>
              <a:t>ATP</a:t>
            </a:r>
          </a:p>
        </p:txBody>
      </p:sp>
      <p:sp>
        <p:nvSpPr>
          <p:cNvPr id="693266" name="Text Box 18"/>
          <p:cNvSpPr txBox="1">
            <a:spLocks noChangeArrowheads="1"/>
          </p:cNvSpPr>
          <p:nvPr/>
        </p:nvSpPr>
        <p:spPr bwMode="auto">
          <a:xfrm>
            <a:off x="7121525" y="2801938"/>
            <a:ext cx="1455738" cy="273050"/>
          </a:xfrm>
          <a:prstGeom prst="rect">
            <a:avLst/>
          </a:prstGeom>
          <a:noFill/>
          <a:ln w="9525">
            <a:noFill/>
            <a:miter lim="800000"/>
            <a:headEnd/>
            <a:tailEnd/>
          </a:ln>
          <a:effectLst/>
        </p:spPr>
        <p:txBody>
          <a:bodyPr wrap="none" lIns="0" tIns="0" rIns="0" bIns="0"/>
          <a:lstStyle/>
          <a:p>
            <a:pPr algn="l">
              <a:lnSpc>
                <a:spcPct val="90000"/>
              </a:lnSpc>
            </a:pPr>
            <a:r>
              <a:rPr lang="en-US" sz="1100"/>
              <a:t>3-Phosphoglycerate</a:t>
            </a:r>
          </a:p>
        </p:txBody>
      </p:sp>
      <p:sp>
        <p:nvSpPr>
          <p:cNvPr id="693267" name="Text Box 19"/>
          <p:cNvSpPr txBox="1">
            <a:spLocks noChangeArrowheads="1"/>
          </p:cNvSpPr>
          <p:nvPr/>
        </p:nvSpPr>
        <p:spPr bwMode="auto">
          <a:xfrm>
            <a:off x="7115175" y="3903663"/>
            <a:ext cx="1455738" cy="247650"/>
          </a:xfrm>
          <a:prstGeom prst="rect">
            <a:avLst/>
          </a:prstGeom>
          <a:noFill/>
          <a:ln w="9525">
            <a:noFill/>
            <a:miter lim="800000"/>
            <a:headEnd/>
            <a:tailEnd/>
          </a:ln>
          <a:effectLst/>
        </p:spPr>
        <p:txBody>
          <a:bodyPr wrap="none" lIns="0" tIns="0" rIns="0" bIns="0"/>
          <a:lstStyle/>
          <a:p>
            <a:pPr algn="l">
              <a:lnSpc>
                <a:spcPct val="90000"/>
              </a:lnSpc>
            </a:pPr>
            <a:r>
              <a:rPr lang="en-US" sz="1100"/>
              <a:t>2-Phosphoglycerate</a:t>
            </a:r>
          </a:p>
        </p:txBody>
      </p:sp>
      <p:sp>
        <p:nvSpPr>
          <p:cNvPr id="693268" name="Text Box 20"/>
          <p:cNvSpPr txBox="1">
            <a:spLocks noChangeArrowheads="1"/>
          </p:cNvSpPr>
          <p:nvPr/>
        </p:nvSpPr>
        <p:spPr bwMode="auto">
          <a:xfrm>
            <a:off x="4565650" y="2778125"/>
            <a:ext cx="128588" cy="184150"/>
          </a:xfrm>
          <a:prstGeom prst="rect">
            <a:avLst/>
          </a:prstGeom>
          <a:noFill/>
          <a:ln w="9525">
            <a:noFill/>
            <a:miter lim="800000"/>
            <a:headEnd/>
            <a:tailEnd/>
          </a:ln>
          <a:effectLst/>
        </p:spPr>
        <p:txBody>
          <a:bodyPr wrap="none" lIns="0" tIns="0" rIns="0" bIns="0"/>
          <a:lstStyle/>
          <a:p>
            <a:pPr algn="l">
              <a:lnSpc>
                <a:spcPct val="90000"/>
              </a:lnSpc>
            </a:pPr>
            <a:r>
              <a:rPr lang="en-US" sz="1100"/>
              <a:t>P</a:t>
            </a:r>
          </a:p>
        </p:txBody>
      </p:sp>
      <p:sp>
        <p:nvSpPr>
          <p:cNvPr id="693269" name="Text Box 21"/>
          <p:cNvSpPr txBox="1">
            <a:spLocks noChangeArrowheads="1"/>
          </p:cNvSpPr>
          <p:nvPr/>
        </p:nvSpPr>
        <p:spPr bwMode="auto">
          <a:xfrm>
            <a:off x="6869113" y="2784475"/>
            <a:ext cx="128587" cy="184150"/>
          </a:xfrm>
          <a:prstGeom prst="rect">
            <a:avLst/>
          </a:prstGeom>
          <a:noFill/>
          <a:ln w="9525">
            <a:noFill/>
            <a:miter lim="800000"/>
            <a:headEnd/>
            <a:tailEnd/>
          </a:ln>
          <a:effectLst/>
        </p:spPr>
        <p:txBody>
          <a:bodyPr wrap="none" lIns="0" tIns="0" rIns="0" bIns="0"/>
          <a:lstStyle/>
          <a:p>
            <a:pPr algn="l">
              <a:lnSpc>
                <a:spcPct val="90000"/>
              </a:lnSpc>
            </a:pPr>
            <a:r>
              <a:rPr lang="en-US" sz="1100"/>
              <a:t>P</a:t>
            </a:r>
          </a:p>
        </p:txBody>
      </p:sp>
      <p:sp>
        <p:nvSpPr>
          <p:cNvPr id="693270" name="Text Box 22"/>
          <p:cNvSpPr txBox="1">
            <a:spLocks noChangeArrowheads="1"/>
          </p:cNvSpPr>
          <p:nvPr/>
        </p:nvSpPr>
        <p:spPr bwMode="auto">
          <a:xfrm>
            <a:off x="4100513" y="3603625"/>
            <a:ext cx="128587" cy="184150"/>
          </a:xfrm>
          <a:prstGeom prst="rect">
            <a:avLst/>
          </a:prstGeom>
          <a:noFill/>
          <a:ln w="9525">
            <a:noFill/>
            <a:miter lim="800000"/>
            <a:headEnd/>
            <a:tailEnd/>
          </a:ln>
          <a:effectLst/>
        </p:spPr>
        <p:txBody>
          <a:bodyPr wrap="none" lIns="0" tIns="0" rIns="0" bIns="0"/>
          <a:lstStyle/>
          <a:p>
            <a:pPr algn="l">
              <a:lnSpc>
                <a:spcPct val="90000"/>
              </a:lnSpc>
            </a:pPr>
            <a:r>
              <a:rPr lang="en-US" sz="1100"/>
              <a:t>P</a:t>
            </a:r>
          </a:p>
        </p:txBody>
      </p:sp>
      <p:sp>
        <p:nvSpPr>
          <p:cNvPr id="693271" name="Text Box 23"/>
          <p:cNvSpPr txBox="1">
            <a:spLocks noChangeArrowheads="1"/>
          </p:cNvSpPr>
          <p:nvPr/>
        </p:nvSpPr>
        <p:spPr bwMode="auto">
          <a:xfrm>
            <a:off x="6407150" y="3614738"/>
            <a:ext cx="128588" cy="184150"/>
          </a:xfrm>
          <a:prstGeom prst="rect">
            <a:avLst/>
          </a:prstGeom>
          <a:noFill/>
          <a:ln w="9525">
            <a:noFill/>
            <a:miter lim="800000"/>
            <a:headEnd/>
            <a:tailEnd/>
          </a:ln>
          <a:effectLst/>
        </p:spPr>
        <p:txBody>
          <a:bodyPr wrap="none" lIns="0" tIns="0" rIns="0" bIns="0"/>
          <a:lstStyle/>
          <a:p>
            <a:pPr algn="l">
              <a:lnSpc>
                <a:spcPct val="90000"/>
              </a:lnSpc>
            </a:pPr>
            <a:r>
              <a:rPr lang="en-US" sz="1100"/>
              <a:t>P</a:t>
            </a:r>
          </a:p>
        </p:txBody>
      </p:sp>
      <p:sp>
        <p:nvSpPr>
          <p:cNvPr id="693272" name="Text Box 24"/>
          <p:cNvSpPr txBox="1">
            <a:spLocks noChangeArrowheads="1"/>
          </p:cNvSpPr>
          <p:nvPr/>
        </p:nvSpPr>
        <p:spPr bwMode="auto">
          <a:xfrm>
            <a:off x="4097338" y="4918075"/>
            <a:ext cx="128587" cy="184150"/>
          </a:xfrm>
          <a:prstGeom prst="rect">
            <a:avLst/>
          </a:prstGeom>
          <a:noFill/>
          <a:ln w="9525">
            <a:noFill/>
            <a:miter lim="800000"/>
            <a:headEnd/>
            <a:tailEnd/>
          </a:ln>
          <a:effectLst/>
        </p:spPr>
        <p:txBody>
          <a:bodyPr wrap="none" lIns="0" tIns="0" rIns="0" bIns="0"/>
          <a:lstStyle/>
          <a:p>
            <a:pPr algn="l">
              <a:lnSpc>
                <a:spcPct val="90000"/>
              </a:lnSpc>
            </a:pPr>
            <a:r>
              <a:rPr lang="en-US" sz="1100"/>
              <a:t>P</a:t>
            </a:r>
          </a:p>
        </p:txBody>
      </p:sp>
      <p:sp>
        <p:nvSpPr>
          <p:cNvPr id="693273" name="Text Box 25"/>
          <p:cNvSpPr txBox="1">
            <a:spLocks noChangeArrowheads="1"/>
          </p:cNvSpPr>
          <p:nvPr/>
        </p:nvSpPr>
        <p:spPr bwMode="auto">
          <a:xfrm>
            <a:off x="6397625" y="4924425"/>
            <a:ext cx="128588" cy="184150"/>
          </a:xfrm>
          <a:prstGeom prst="rect">
            <a:avLst/>
          </a:prstGeom>
          <a:noFill/>
          <a:ln w="9525">
            <a:noFill/>
            <a:miter lim="800000"/>
            <a:headEnd/>
            <a:tailEnd/>
          </a:ln>
          <a:effectLst/>
        </p:spPr>
        <p:txBody>
          <a:bodyPr wrap="none" lIns="0" tIns="0" rIns="0" bIns="0"/>
          <a:lstStyle/>
          <a:p>
            <a:pPr algn="l">
              <a:lnSpc>
                <a:spcPct val="90000"/>
              </a:lnSpc>
            </a:pPr>
            <a:r>
              <a:rPr lang="en-US" sz="1100"/>
              <a:t>P</a:t>
            </a:r>
          </a:p>
        </p:txBody>
      </p:sp>
      <p:sp>
        <p:nvSpPr>
          <p:cNvPr id="693274" name="Text Box 26"/>
          <p:cNvSpPr txBox="1">
            <a:spLocks noChangeArrowheads="1"/>
          </p:cNvSpPr>
          <p:nvPr/>
        </p:nvSpPr>
        <p:spPr bwMode="auto">
          <a:xfrm>
            <a:off x="3152775" y="4443413"/>
            <a:ext cx="396875" cy="220662"/>
          </a:xfrm>
          <a:prstGeom prst="rect">
            <a:avLst/>
          </a:prstGeom>
          <a:noFill/>
          <a:ln w="9525">
            <a:noFill/>
            <a:miter lim="800000"/>
            <a:headEnd/>
            <a:tailEnd/>
          </a:ln>
          <a:effectLst/>
        </p:spPr>
        <p:txBody>
          <a:bodyPr wrap="none" lIns="0" tIns="0" rIns="0" bIns="0"/>
          <a:lstStyle/>
          <a:p>
            <a:pPr algn="l">
              <a:lnSpc>
                <a:spcPct val="90000"/>
              </a:lnSpc>
            </a:pPr>
            <a:r>
              <a:rPr lang="en-US" sz="1100"/>
              <a:t>H</a:t>
            </a:r>
            <a:r>
              <a:rPr lang="en-US" sz="1100" baseline="-25000"/>
              <a:t>2</a:t>
            </a:r>
            <a:r>
              <a:rPr lang="en-US" sz="1100"/>
              <a:t>O</a:t>
            </a:r>
          </a:p>
        </p:txBody>
      </p:sp>
      <p:sp>
        <p:nvSpPr>
          <p:cNvPr id="693275" name="Text Box 27"/>
          <p:cNvSpPr txBox="1">
            <a:spLocks noChangeArrowheads="1"/>
          </p:cNvSpPr>
          <p:nvPr/>
        </p:nvSpPr>
        <p:spPr bwMode="auto">
          <a:xfrm>
            <a:off x="5483225" y="4445000"/>
            <a:ext cx="396875" cy="220663"/>
          </a:xfrm>
          <a:prstGeom prst="rect">
            <a:avLst/>
          </a:prstGeom>
          <a:noFill/>
          <a:ln w="9525">
            <a:noFill/>
            <a:miter lim="800000"/>
            <a:headEnd/>
            <a:tailEnd/>
          </a:ln>
          <a:effectLst/>
        </p:spPr>
        <p:txBody>
          <a:bodyPr wrap="none" lIns="0" tIns="0" rIns="0" bIns="0"/>
          <a:lstStyle/>
          <a:p>
            <a:pPr algn="l">
              <a:lnSpc>
                <a:spcPct val="90000"/>
              </a:lnSpc>
            </a:pPr>
            <a:r>
              <a:rPr lang="en-US" sz="1100"/>
              <a:t>H</a:t>
            </a:r>
            <a:r>
              <a:rPr lang="en-US" sz="1100" baseline="-25000"/>
              <a:t>2</a:t>
            </a:r>
            <a:r>
              <a:rPr lang="en-US" sz="1100"/>
              <a:t>O</a:t>
            </a:r>
          </a:p>
        </p:txBody>
      </p:sp>
      <p:sp>
        <p:nvSpPr>
          <p:cNvPr id="693276" name="Text Box 28"/>
          <p:cNvSpPr txBox="1">
            <a:spLocks noChangeArrowheads="1"/>
          </p:cNvSpPr>
          <p:nvPr/>
        </p:nvSpPr>
        <p:spPr bwMode="auto">
          <a:xfrm>
            <a:off x="3171825" y="5481638"/>
            <a:ext cx="396875" cy="220662"/>
          </a:xfrm>
          <a:prstGeom prst="rect">
            <a:avLst/>
          </a:prstGeom>
          <a:noFill/>
          <a:ln w="9525">
            <a:noFill/>
            <a:miter lim="800000"/>
            <a:headEnd/>
            <a:tailEnd/>
          </a:ln>
          <a:effectLst/>
        </p:spPr>
        <p:txBody>
          <a:bodyPr wrap="none" lIns="0" tIns="0" rIns="0" bIns="0"/>
          <a:lstStyle/>
          <a:p>
            <a:pPr algn="l">
              <a:lnSpc>
                <a:spcPct val="90000"/>
              </a:lnSpc>
            </a:pPr>
            <a:r>
              <a:rPr lang="en-US" sz="1100"/>
              <a:t>ADP</a:t>
            </a:r>
          </a:p>
        </p:txBody>
      </p:sp>
      <p:sp>
        <p:nvSpPr>
          <p:cNvPr id="693277" name="Text Box 29"/>
          <p:cNvSpPr txBox="1">
            <a:spLocks noChangeArrowheads="1"/>
          </p:cNvSpPr>
          <p:nvPr/>
        </p:nvSpPr>
        <p:spPr bwMode="auto">
          <a:xfrm>
            <a:off x="5465763" y="5491163"/>
            <a:ext cx="396875" cy="220662"/>
          </a:xfrm>
          <a:prstGeom prst="rect">
            <a:avLst/>
          </a:prstGeom>
          <a:noFill/>
          <a:ln w="9525">
            <a:noFill/>
            <a:miter lim="800000"/>
            <a:headEnd/>
            <a:tailEnd/>
          </a:ln>
          <a:effectLst/>
        </p:spPr>
        <p:txBody>
          <a:bodyPr wrap="none" lIns="0" tIns="0" rIns="0" bIns="0"/>
          <a:lstStyle/>
          <a:p>
            <a:pPr algn="l">
              <a:lnSpc>
                <a:spcPct val="90000"/>
              </a:lnSpc>
            </a:pPr>
            <a:r>
              <a:rPr lang="en-US" sz="1100"/>
              <a:t>ADP</a:t>
            </a:r>
          </a:p>
        </p:txBody>
      </p:sp>
      <p:sp>
        <p:nvSpPr>
          <p:cNvPr id="693278" name="Text Box 30"/>
          <p:cNvSpPr txBox="1">
            <a:spLocks noChangeArrowheads="1"/>
          </p:cNvSpPr>
          <p:nvPr/>
        </p:nvSpPr>
        <p:spPr bwMode="auto">
          <a:xfrm>
            <a:off x="2870200" y="6002338"/>
            <a:ext cx="396875" cy="220662"/>
          </a:xfrm>
          <a:prstGeom prst="rect">
            <a:avLst/>
          </a:prstGeom>
          <a:noFill/>
          <a:ln w="9525">
            <a:noFill/>
            <a:miter lim="800000"/>
            <a:headEnd/>
            <a:tailEnd/>
          </a:ln>
          <a:effectLst/>
        </p:spPr>
        <p:txBody>
          <a:bodyPr wrap="none" lIns="0" tIns="0" rIns="0" bIns="0"/>
          <a:lstStyle/>
          <a:p>
            <a:pPr algn="l">
              <a:lnSpc>
                <a:spcPct val="90000"/>
              </a:lnSpc>
            </a:pPr>
            <a:r>
              <a:rPr lang="en-US" sz="1100"/>
              <a:t>ATP</a:t>
            </a:r>
          </a:p>
        </p:txBody>
      </p:sp>
      <p:sp>
        <p:nvSpPr>
          <p:cNvPr id="693279" name="Text Box 31"/>
          <p:cNvSpPr txBox="1">
            <a:spLocks noChangeArrowheads="1"/>
          </p:cNvSpPr>
          <p:nvPr/>
        </p:nvSpPr>
        <p:spPr bwMode="auto">
          <a:xfrm>
            <a:off x="5195888" y="5999163"/>
            <a:ext cx="396875" cy="220662"/>
          </a:xfrm>
          <a:prstGeom prst="rect">
            <a:avLst/>
          </a:prstGeom>
          <a:noFill/>
          <a:ln w="9525">
            <a:noFill/>
            <a:miter lim="800000"/>
            <a:headEnd/>
            <a:tailEnd/>
          </a:ln>
          <a:effectLst/>
        </p:spPr>
        <p:txBody>
          <a:bodyPr wrap="none" lIns="0" tIns="0" rIns="0" bIns="0"/>
          <a:lstStyle/>
          <a:p>
            <a:pPr algn="l">
              <a:lnSpc>
                <a:spcPct val="90000"/>
              </a:lnSpc>
            </a:pPr>
            <a:r>
              <a:rPr lang="en-US" sz="1100"/>
              <a:t>ATP</a:t>
            </a:r>
          </a:p>
        </p:txBody>
      </p:sp>
      <p:sp>
        <p:nvSpPr>
          <p:cNvPr id="693280" name="Text Box 32"/>
          <p:cNvSpPr txBox="1">
            <a:spLocks noChangeArrowheads="1"/>
          </p:cNvSpPr>
          <p:nvPr/>
        </p:nvSpPr>
        <p:spPr bwMode="auto">
          <a:xfrm>
            <a:off x="7113588" y="5227638"/>
            <a:ext cx="1541462" cy="400050"/>
          </a:xfrm>
          <a:prstGeom prst="rect">
            <a:avLst/>
          </a:prstGeom>
          <a:noFill/>
          <a:ln w="9525">
            <a:noFill/>
            <a:miter lim="800000"/>
            <a:headEnd/>
            <a:tailEnd/>
          </a:ln>
          <a:effectLst/>
        </p:spPr>
        <p:txBody>
          <a:bodyPr wrap="none" lIns="0" tIns="0" rIns="0" bIns="0"/>
          <a:lstStyle/>
          <a:p>
            <a:pPr algn="l">
              <a:lnSpc>
                <a:spcPct val="90000"/>
              </a:lnSpc>
            </a:pPr>
            <a:r>
              <a:rPr lang="en-US" sz="1100"/>
              <a:t>Phosphoenolpyruvate</a:t>
            </a:r>
          </a:p>
          <a:p>
            <a:pPr algn="l">
              <a:lnSpc>
                <a:spcPct val="90000"/>
              </a:lnSpc>
            </a:pPr>
            <a:r>
              <a:rPr lang="en-US" sz="1100"/>
              <a:t>(PEP)</a:t>
            </a:r>
          </a:p>
        </p:txBody>
      </p:sp>
      <p:sp>
        <p:nvSpPr>
          <p:cNvPr id="693281" name="Text Box 33"/>
          <p:cNvSpPr txBox="1">
            <a:spLocks noChangeArrowheads="1"/>
          </p:cNvSpPr>
          <p:nvPr/>
        </p:nvSpPr>
        <p:spPr bwMode="auto">
          <a:xfrm>
            <a:off x="7491413" y="6313488"/>
            <a:ext cx="717550" cy="228600"/>
          </a:xfrm>
          <a:prstGeom prst="rect">
            <a:avLst/>
          </a:prstGeom>
          <a:noFill/>
          <a:ln w="9525">
            <a:noFill/>
            <a:miter lim="800000"/>
            <a:headEnd/>
            <a:tailEnd/>
          </a:ln>
          <a:effectLst/>
        </p:spPr>
        <p:txBody>
          <a:bodyPr wrap="none" lIns="0" tIns="0" rIns="0" bIns="0"/>
          <a:lstStyle/>
          <a:p>
            <a:pPr algn="l">
              <a:lnSpc>
                <a:spcPct val="90000"/>
              </a:lnSpc>
            </a:pPr>
            <a:r>
              <a:rPr lang="en-US" sz="1100">
                <a:solidFill>
                  <a:schemeClr val="bg1"/>
                </a:solidFill>
              </a:rPr>
              <a:t>Pyruvate</a:t>
            </a:r>
          </a:p>
        </p:txBody>
      </p:sp>
      <p:sp>
        <p:nvSpPr>
          <p:cNvPr id="693282" name="Text Box 34"/>
          <p:cNvSpPr txBox="1">
            <a:spLocks noChangeArrowheads="1"/>
          </p:cNvSpPr>
          <p:nvPr/>
        </p:nvSpPr>
        <p:spPr bwMode="auto">
          <a:xfrm>
            <a:off x="385763" y="842963"/>
            <a:ext cx="1860550" cy="531812"/>
          </a:xfrm>
          <a:prstGeom prst="rect">
            <a:avLst/>
          </a:prstGeom>
          <a:noFill/>
          <a:ln w="9525">
            <a:noFill/>
            <a:miter lim="800000"/>
            <a:headEnd/>
            <a:tailEnd/>
          </a:ln>
          <a:effectLst/>
        </p:spPr>
        <p:txBody>
          <a:bodyPr wrap="none" lIns="0" tIns="0" rIns="0" bIns="0"/>
          <a:lstStyle/>
          <a:p>
            <a:pPr algn="l">
              <a:lnSpc>
                <a:spcPct val="110000"/>
              </a:lnSpc>
            </a:pPr>
            <a:r>
              <a:rPr lang="en-US" sz="1100"/>
              <a:t>Step       A redox reaction</a:t>
            </a:r>
          </a:p>
          <a:p>
            <a:pPr algn="l">
              <a:lnSpc>
                <a:spcPct val="110000"/>
              </a:lnSpc>
            </a:pPr>
            <a:r>
              <a:rPr lang="en-US" sz="1100"/>
              <a:t>generates NADH.</a:t>
            </a:r>
          </a:p>
        </p:txBody>
      </p:sp>
      <p:sp>
        <p:nvSpPr>
          <p:cNvPr id="693283" name="Text Box 35"/>
          <p:cNvSpPr txBox="1">
            <a:spLocks noChangeArrowheads="1"/>
          </p:cNvSpPr>
          <p:nvPr/>
        </p:nvSpPr>
        <p:spPr bwMode="auto">
          <a:xfrm>
            <a:off x="393700" y="3586163"/>
            <a:ext cx="2105025" cy="473075"/>
          </a:xfrm>
          <a:prstGeom prst="rect">
            <a:avLst/>
          </a:prstGeom>
          <a:noFill/>
          <a:ln w="9525">
            <a:noFill/>
            <a:miter lim="800000"/>
            <a:headEnd/>
            <a:tailEnd/>
          </a:ln>
          <a:effectLst/>
        </p:spPr>
        <p:txBody>
          <a:bodyPr wrap="none" lIns="0" tIns="0" rIns="0" bIns="0"/>
          <a:lstStyle/>
          <a:p>
            <a:pPr algn="l">
              <a:lnSpc>
                <a:spcPct val="110000"/>
              </a:lnSpc>
            </a:pPr>
            <a:r>
              <a:rPr lang="en-US" sz="1100"/>
              <a:t>Steps      –      ATP and pyruvate</a:t>
            </a:r>
          </a:p>
          <a:p>
            <a:pPr algn="l">
              <a:lnSpc>
                <a:spcPct val="110000"/>
              </a:lnSpc>
            </a:pPr>
            <a:r>
              <a:rPr lang="en-US" sz="1100"/>
              <a:t>are produced.</a:t>
            </a:r>
          </a:p>
        </p:txBody>
      </p:sp>
      <p:sp>
        <p:nvSpPr>
          <p:cNvPr id="693284" name="Oval 36"/>
          <p:cNvSpPr>
            <a:spLocks noChangeArrowheads="1"/>
          </p:cNvSpPr>
          <p:nvPr/>
        </p:nvSpPr>
        <p:spPr bwMode="auto">
          <a:xfrm>
            <a:off x="4340225" y="815975"/>
            <a:ext cx="165100" cy="165100"/>
          </a:xfrm>
          <a:prstGeom prst="ellipse">
            <a:avLst/>
          </a:prstGeom>
          <a:solidFill>
            <a:srgbClr val="EF1A23"/>
          </a:solidFill>
          <a:ln w="9525">
            <a:noFill/>
            <a:round/>
            <a:headEnd/>
            <a:tailEnd/>
          </a:ln>
          <a:effectLst/>
        </p:spPr>
        <p:txBody>
          <a:bodyPr wrap="none" anchor="ctr"/>
          <a:lstStyle/>
          <a:p>
            <a:endParaRPr lang="en-US"/>
          </a:p>
        </p:txBody>
      </p:sp>
      <p:sp>
        <p:nvSpPr>
          <p:cNvPr id="693285" name="Text Box 37"/>
          <p:cNvSpPr txBox="1">
            <a:spLocks noChangeArrowheads="1"/>
          </p:cNvSpPr>
          <p:nvPr/>
        </p:nvSpPr>
        <p:spPr bwMode="auto">
          <a:xfrm>
            <a:off x="4379913" y="825500"/>
            <a:ext cx="122237" cy="192088"/>
          </a:xfrm>
          <a:prstGeom prst="rect">
            <a:avLst/>
          </a:prstGeom>
          <a:noFill/>
          <a:ln w="9525">
            <a:noFill/>
            <a:miter lim="800000"/>
            <a:headEnd/>
            <a:tailEnd/>
          </a:ln>
          <a:effectLst/>
        </p:spPr>
        <p:txBody>
          <a:bodyPr wrap="none" lIns="0" tIns="0" rIns="0" bIns="0"/>
          <a:lstStyle/>
          <a:p>
            <a:pPr algn="l">
              <a:lnSpc>
                <a:spcPct val="90000"/>
              </a:lnSpc>
            </a:pPr>
            <a:r>
              <a:rPr lang="en-US" sz="1100">
                <a:solidFill>
                  <a:schemeClr val="bg1"/>
                </a:solidFill>
              </a:rPr>
              <a:t>5</a:t>
            </a:r>
          </a:p>
        </p:txBody>
      </p:sp>
      <p:sp>
        <p:nvSpPr>
          <p:cNvPr id="693286" name="Oval 38"/>
          <p:cNvSpPr>
            <a:spLocks noChangeArrowheads="1"/>
          </p:cNvSpPr>
          <p:nvPr/>
        </p:nvSpPr>
        <p:spPr bwMode="auto">
          <a:xfrm>
            <a:off x="6638925" y="811213"/>
            <a:ext cx="165100" cy="165100"/>
          </a:xfrm>
          <a:prstGeom prst="ellipse">
            <a:avLst/>
          </a:prstGeom>
          <a:solidFill>
            <a:srgbClr val="EF1A23"/>
          </a:solidFill>
          <a:ln w="9525">
            <a:noFill/>
            <a:round/>
            <a:headEnd/>
            <a:tailEnd/>
          </a:ln>
          <a:effectLst/>
        </p:spPr>
        <p:txBody>
          <a:bodyPr wrap="none" anchor="ctr"/>
          <a:lstStyle/>
          <a:p>
            <a:endParaRPr lang="en-US"/>
          </a:p>
        </p:txBody>
      </p:sp>
      <p:sp>
        <p:nvSpPr>
          <p:cNvPr id="693287" name="Text Box 39"/>
          <p:cNvSpPr txBox="1">
            <a:spLocks noChangeArrowheads="1"/>
          </p:cNvSpPr>
          <p:nvPr/>
        </p:nvSpPr>
        <p:spPr bwMode="auto">
          <a:xfrm>
            <a:off x="6678613" y="820738"/>
            <a:ext cx="122237" cy="192087"/>
          </a:xfrm>
          <a:prstGeom prst="rect">
            <a:avLst/>
          </a:prstGeom>
          <a:noFill/>
          <a:ln w="9525">
            <a:noFill/>
            <a:miter lim="800000"/>
            <a:headEnd/>
            <a:tailEnd/>
          </a:ln>
          <a:effectLst/>
        </p:spPr>
        <p:txBody>
          <a:bodyPr wrap="none" lIns="0" tIns="0" rIns="0" bIns="0"/>
          <a:lstStyle/>
          <a:p>
            <a:pPr algn="l">
              <a:lnSpc>
                <a:spcPct val="90000"/>
              </a:lnSpc>
            </a:pPr>
            <a:r>
              <a:rPr lang="en-US" sz="1100">
                <a:solidFill>
                  <a:schemeClr val="bg1"/>
                </a:solidFill>
              </a:rPr>
              <a:t>5</a:t>
            </a:r>
          </a:p>
        </p:txBody>
      </p:sp>
      <p:sp>
        <p:nvSpPr>
          <p:cNvPr id="693288" name="Oval 40"/>
          <p:cNvSpPr>
            <a:spLocks noChangeArrowheads="1"/>
          </p:cNvSpPr>
          <p:nvPr/>
        </p:nvSpPr>
        <p:spPr bwMode="auto">
          <a:xfrm>
            <a:off x="733425" y="841375"/>
            <a:ext cx="165100" cy="165100"/>
          </a:xfrm>
          <a:prstGeom prst="ellipse">
            <a:avLst/>
          </a:prstGeom>
          <a:solidFill>
            <a:srgbClr val="EF1A23"/>
          </a:solidFill>
          <a:ln w="9525">
            <a:noFill/>
            <a:round/>
            <a:headEnd/>
            <a:tailEnd/>
          </a:ln>
          <a:effectLst/>
        </p:spPr>
        <p:txBody>
          <a:bodyPr wrap="none" anchor="ctr"/>
          <a:lstStyle/>
          <a:p>
            <a:endParaRPr lang="en-US"/>
          </a:p>
        </p:txBody>
      </p:sp>
      <p:sp>
        <p:nvSpPr>
          <p:cNvPr id="693289" name="Text Box 41"/>
          <p:cNvSpPr txBox="1">
            <a:spLocks noChangeArrowheads="1"/>
          </p:cNvSpPr>
          <p:nvPr/>
        </p:nvSpPr>
        <p:spPr bwMode="auto">
          <a:xfrm>
            <a:off x="773113" y="850900"/>
            <a:ext cx="122237" cy="192088"/>
          </a:xfrm>
          <a:prstGeom prst="rect">
            <a:avLst/>
          </a:prstGeom>
          <a:noFill/>
          <a:ln w="9525">
            <a:noFill/>
            <a:miter lim="800000"/>
            <a:headEnd/>
            <a:tailEnd/>
          </a:ln>
          <a:effectLst/>
        </p:spPr>
        <p:txBody>
          <a:bodyPr wrap="none" lIns="0" tIns="0" rIns="0" bIns="0"/>
          <a:lstStyle/>
          <a:p>
            <a:pPr algn="l">
              <a:lnSpc>
                <a:spcPct val="90000"/>
              </a:lnSpc>
            </a:pPr>
            <a:r>
              <a:rPr lang="en-US" sz="1100">
                <a:solidFill>
                  <a:schemeClr val="bg1"/>
                </a:solidFill>
              </a:rPr>
              <a:t>5</a:t>
            </a:r>
          </a:p>
        </p:txBody>
      </p:sp>
      <p:sp>
        <p:nvSpPr>
          <p:cNvPr id="693290" name="Text Box 42"/>
          <p:cNvSpPr txBox="1">
            <a:spLocks noChangeArrowheads="1"/>
          </p:cNvSpPr>
          <p:nvPr/>
        </p:nvSpPr>
        <p:spPr bwMode="auto">
          <a:xfrm>
            <a:off x="6731000" y="204788"/>
            <a:ext cx="1914525" cy="374650"/>
          </a:xfrm>
          <a:prstGeom prst="rect">
            <a:avLst/>
          </a:prstGeom>
          <a:noFill/>
          <a:ln w="9525">
            <a:noFill/>
            <a:miter lim="800000"/>
            <a:headEnd/>
            <a:tailEnd/>
          </a:ln>
          <a:effectLst/>
        </p:spPr>
        <p:txBody>
          <a:bodyPr wrap="none" lIns="0" tIns="0" rIns="0" bIns="0"/>
          <a:lstStyle/>
          <a:p>
            <a:pPr algn="l">
              <a:lnSpc>
                <a:spcPct val="90000"/>
              </a:lnSpc>
            </a:pPr>
            <a:r>
              <a:rPr lang="en-US" sz="1100"/>
              <a:t>Glyceraldehyde-3-phosphate </a:t>
            </a:r>
          </a:p>
          <a:p>
            <a:pPr algn="l">
              <a:lnSpc>
                <a:spcPct val="90000"/>
              </a:lnSpc>
            </a:pPr>
            <a:r>
              <a:rPr lang="en-US" sz="1100"/>
              <a:t>(G3P)</a:t>
            </a:r>
          </a:p>
        </p:txBody>
      </p:sp>
      <p:sp>
        <p:nvSpPr>
          <p:cNvPr id="693291" name="Text Box 43"/>
          <p:cNvSpPr txBox="1">
            <a:spLocks noChangeArrowheads="1"/>
          </p:cNvSpPr>
          <p:nvPr/>
        </p:nvSpPr>
        <p:spPr bwMode="auto">
          <a:xfrm>
            <a:off x="5445125" y="209550"/>
            <a:ext cx="228600" cy="207963"/>
          </a:xfrm>
          <a:prstGeom prst="rect">
            <a:avLst/>
          </a:prstGeom>
          <a:noFill/>
          <a:ln w="9525">
            <a:noFill/>
            <a:miter lim="800000"/>
            <a:headEnd/>
            <a:tailEnd/>
          </a:ln>
          <a:effectLst/>
        </p:spPr>
        <p:txBody>
          <a:bodyPr wrap="none" lIns="0" tIns="0" rIns="0" bIns="0"/>
          <a:lstStyle/>
          <a:p>
            <a:pPr algn="l">
              <a:lnSpc>
                <a:spcPct val="90000"/>
              </a:lnSpc>
            </a:pPr>
            <a:r>
              <a:rPr lang="en-US" sz="1100"/>
              <a:t>P</a:t>
            </a:r>
          </a:p>
        </p:txBody>
      </p:sp>
      <p:sp>
        <p:nvSpPr>
          <p:cNvPr id="693292" name="Text Box 44"/>
          <p:cNvSpPr txBox="1">
            <a:spLocks noChangeArrowheads="1"/>
          </p:cNvSpPr>
          <p:nvPr/>
        </p:nvSpPr>
        <p:spPr bwMode="auto">
          <a:xfrm>
            <a:off x="3676650" y="214313"/>
            <a:ext cx="169863" cy="190500"/>
          </a:xfrm>
          <a:prstGeom prst="rect">
            <a:avLst/>
          </a:prstGeom>
          <a:noFill/>
          <a:ln w="9525">
            <a:noFill/>
            <a:miter lim="800000"/>
            <a:headEnd/>
            <a:tailEnd/>
          </a:ln>
          <a:effectLst/>
        </p:spPr>
        <p:txBody>
          <a:bodyPr wrap="none" lIns="0" tIns="0" rIns="0" bIns="0"/>
          <a:lstStyle/>
          <a:p>
            <a:pPr algn="l">
              <a:lnSpc>
                <a:spcPct val="90000"/>
              </a:lnSpc>
            </a:pPr>
            <a:r>
              <a:rPr lang="en-US" sz="1100"/>
              <a:t>P</a:t>
            </a:r>
          </a:p>
        </p:txBody>
      </p:sp>
      <p:sp>
        <p:nvSpPr>
          <p:cNvPr id="693293" name="Text Box 45"/>
          <p:cNvSpPr txBox="1">
            <a:spLocks noChangeArrowheads="1"/>
          </p:cNvSpPr>
          <p:nvPr/>
        </p:nvSpPr>
        <p:spPr bwMode="auto">
          <a:xfrm>
            <a:off x="2976563" y="803275"/>
            <a:ext cx="479425" cy="206375"/>
          </a:xfrm>
          <a:prstGeom prst="rect">
            <a:avLst/>
          </a:prstGeom>
          <a:noFill/>
          <a:ln w="9525">
            <a:noFill/>
            <a:miter lim="800000"/>
            <a:headEnd/>
            <a:tailEnd/>
          </a:ln>
          <a:effectLst/>
        </p:spPr>
        <p:txBody>
          <a:bodyPr wrap="none" lIns="0" tIns="0" rIns="0" bIns="0"/>
          <a:lstStyle/>
          <a:p>
            <a:pPr algn="l">
              <a:lnSpc>
                <a:spcPct val="90000"/>
              </a:lnSpc>
            </a:pPr>
            <a:r>
              <a:rPr lang="en-US" sz="1100"/>
              <a:t>NAD</a:t>
            </a:r>
            <a:r>
              <a:rPr lang="en-US" sz="1300" baseline="30000"/>
              <a:t>+</a:t>
            </a:r>
          </a:p>
        </p:txBody>
      </p:sp>
      <p:sp>
        <p:nvSpPr>
          <p:cNvPr id="693294" name="Text Box 46"/>
          <p:cNvSpPr txBox="1">
            <a:spLocks noChangeArrowheads="1"/>
          </p:cNvSpPr>
          <p:nvPr/>
        </p:nvSpPr>
        <p:spPr bwMode="auto">
          <a:xfrm>
            <a:off x="2751138" y="1168400"/>
            <a:ext cx="479425" cy="206375"/>
          </a:xfrm>
          <a:prstGeom prst="rect">
            <a:avLst/>
          </a:prstGeom>
          <a:noFill/>
          <a:ln w="9525">
            <a:noFill/>
            <a:miter lim="800000"/>
            <a:headEnd/>
            <a:tailEnd/>
          </a:ln>
          <a:effectLst/>
        </p:spPr>
        <p:txBody>
          <a:bodyPr wrap="none" lIns="0" tIns="0" rIns="0" bIns="0"/>
          <a:lstStyle/>
          <a:p>
            <a:pPr algn="l">
              <a:lnSpc>
                <a:spcPct val="90000"/>
              </a:lnSpc>
            </a:pPr>
            <a:r>
              <a:rPr lang="en-US" sz="1100"/>
              <a:t>NADH</a:t>
            </a:r>
          </a:p>
        </p:txBody>
      </p:sp>
      <p:sp>
        <p:nvSpPr>
          <p:cNvPr id="693295" name="Text Box 47"/>
          <p:cNvSpPr txBox="1">
            <a:spLocks noChangeArrowheads="1"/>
          </p:cNvSpPr>
          <p:nvPr/>
        </p:nvSpPr>
        <p:spPr bwMode="auto">
          <a:xfrm>
            <a:off x="3154363" y="1406525"/>
            <a:ext cx="479425" cy="206375"/>
          </a:xfrm>
          <a:prstGeom prst="rect">
            <a:avLst/>
          </a:prstGeom>
          <a:noFill/>
          <a:ln w="9525">
            <a:noFill/>
            <a:miter lim="800000"/>
            <a:headEnd/>
            <a:tailEnd/>
          </a:ln>
          <a:effectLst/>
        </p:spPr>
        <p:txBody>
          <a:bodyPr wrap="none" lIns="0" tIns="0" rIns="0" bIns="0"/>
          <a:lstStyle/>
          <a:p>
            <a:pPr algn="l">
              <a:lnSpc>
                <a:spcPct val="90000"/>
              </a:lnSpc>
            </a:pPr>
            <a:r>
              <a:rPr lang="en-US" sz="1100">
                <a:latin typeface="Symbol" pitchFamily="18" charset="2"/>
                <a:sym typeface="Symbol" pitchFamily="18" charset="2"/>
              </a:rPr>
              <a:t></a:t>
            </a:r>
            <a:r>
              <a:rPr lang="en-US" sz="1100"/>
              <a:t> H</a:t>
            </a:r>
            <a:r>
              <a:rPr lang="en-US" sz="1300" baseline="30000"/>
              <a:t>+</a:t>
            </a:r>
          </a:p>
        </p:txBody>
      </p:sp>
      <p:sp>
        <p:nvSpPr>
          <p:cNvPr id="693296" name="Oval 48"/>
          <p:cNvSpPr>
            <a:spLocks noChangeArrowheads="1"/>
          </p:cNvSpPr>
          <p:nvPr/>
        </p:nvSpPr>
        <p:spPr bwMode="auto">
          <a:xfrm>
            <a:off x="835025" y="3590925"/>
            <a:ext cx="165100" cy="165100"/>
          </a:xfrm>
          <a:prstGeom prst="ellipse">
            <a:avLst/>
          </a:prstGeom>
          <a:solidFill>
            <a:srgbClr val="EF1A23"/>
          </a:solidFill>
          <a:ln w="9525">
            <a:noFill/>
            <a:round/>
            <a:headEnd/>
            <a:tailEnd/>
          </a:ln>
          <a:effectLst/>
        </p:spPr>
        <p:txBody>
          <a:bodyPr wrap="none" anchor="ctr"/>
          <a:lstStyle/>
          <a:p>
            <a:endParaRPr lang="en-US"/>
          </a:p>
        </p:txBody>
      </p:sp>
      <p:sp>
        <p:nvSpPr>
          <p:cNvPr id="693297" name="Text Box 49"/>
          <p:cNvSpPr txBox="1">
            <a:spLocks noChangeArrowheads="1"/>
          </p:cNvSpPr>
          <p:nvPr/>
        </p:nvSpPr>
        <p:spPr bwMode="auto">
          <a:xfrm>
            <a:off x="874713" y="3600450"/>
            <a:ext cx="122237" cy="192088"/>
          </a:xfrm>
          <a:prstGeom prst="rect">
            <a:avLst/>
          </a:prstGeom>
          <a:noFill/>
          <a:ln w="9525">
            <a:noFill/>
            <a:miter lim="800000"/>
            <a:headEnd/>
            <a:tailEnd/>
          </a:ln>
          <a:effectLst/>
        </p:spPr>
        <p:txBody>
          <a:bodyPr wrap="none" lIns="0" tIns="0" rIns="0" bIns="0"/>
          <a:lstStyle/>
          <a:p>
            <a:pPr algn="l">
              <a:lnSpc>
                <a:spcPct val="90000"/>
              </a:lnSpc>
            </a:pPr>
            <a:r>
              <a:rPr lang="en-US" sz="1100">
                <a:solidFill>
                  <a:schemeClr val="bg1"/>
                </a:solidFill>
              </a:rPr>
              <a:t>6</a:t>
            </a:r>
          </a:p>
        </p:txBody>
      </p:sp>
      <p:sp>
        <p:nvSpPr>
          <p:cNvPr id="693298" name="Oval 50"/>
          <p:cNvSpPr>
            <a:spLocks noChangeArrowheads="1"/>
          </p:cNvSpPr>
          <p:nvPr/>
        </p:nvSpPr>
        <p:spPr bwMode="auto">
          <a:xfrm>
            <a:off x="4343400" y="2216150"/>
            <a:ext cx="165100" cy="165100"/>
          </a:xfrm>
          <a:prstGeom prst="ellipse">
            <a:avLst/>
          </a:prstGeom>
          <a:solidFill>
            <a:srgbClr val="EF1A23"/>
          </a:solidFill>
          <a:ln w="9525">
            <a:noFill/>
            <a:round/>
            <a:headEnd/>
            <a:tailEnd/>
          </a:ln>
          <a:effectLst/>
        </p:spPr>
        <p:txBody>
          <a:bodyPr wrap="none" anchor="ctr"/>
          <a:lstStyle/>
          <a:p>
            <a:endParaRPr lang="en-US"/>
          </a:p>
        </p:txBody>
      </p:sp>
      <p:sp>
        <p:nvSpPr>
          <p:cNvPr id="693299" name="Text Box 51"/>
          <p:cNvSpPr txBox="1">
            <a:spLocks noChangeArrowheads="1"/>
          </p:cNvSpPr>
          <p:nvPr/>
        </p:nvSpPr>
        <p:spPr bwMode="auto">
          <a:xfrm>
            <a:off x="4383088" y="2225675"/>
            <a:ext cx="122237" cy="192088"/>
          </a:xfrm>
          <a:prstGeom prst="rect">
            <a:avLst/>
          </a:prstGeom>
          <a:noFill/>
          <a:ln w="9525">
            <a:noFill/>
            <a:miter lim="800000"/>
            <a:headEnd/>
            <a:tailEnd/>
          </a:ln>
          <a:effectLst/>
        </p:spPr>
        <p:txBody>
          <a:bodyPr wrap="none" lIns="0" tIns="0" rIns="0" bIns="0"/>
          <a:lstStyle/>
          <a:p>
            <a:pPr algn="l">
              <a:lnSpc>
                <a:spcPct val="90000"/>
              </a:lnSpc>
            </a:pPr>
            <a:r>
              <a:rPr lang="en-US" sz="1100">
                <a:solidFill>
                  <a:schemeClr val="bg1"/>
                </a:solidFill>
              </a:rPr>
              <a:t>6</a:t>
            </a:r>
          </a:p>
        </p:txBody>
      </p:sp>
      <p:sp>
        <p:nvSpPr>
          <p:cNvPr id="693300" name="Oval 52"/>
          <p:cNvSpPr>
            <a:spLocks noChangeArrowheads="1"/>
          </p:cNvSpPr>
          <p:nvPr/>
        </p:nvSpPr>
        <p:spPr bwMode="auto">
          <a:xfrm>
            <a:off x="6648450" y="2219325"/>
            <a:ext cx="165100" cy="165100"/>
          </a:xfrm>
          <a:prstGeom prst="ellipse">
            <a:avLst/>
          </a:prstGeom>
          <a:solidFill>
            <a:srgbClr val="EF1A23"/>
          </a:solidFill>
          <a:ln w="9525">
            <a:noFill/>
            <a:round/>
            <a:headEnd/>
            <a:tailEnd/>
          </a:ln>
          <a:effectLst/>
        </p:spPr>
        <p:txBody>
          <a:bodyPr wrap="none" anchor="ctr"/>
          <a:lstStyle/>
          <a:p>
            <a:endParaRPr lang="en-US"/>
          </a:p>
        </p:txBody>
      </p:sp>
      <p:sp>
        <p:nvSpPr>
          <p:cNvPr id="693301" name="Text Box 53"/>
          <p:cNvSpPr txBox="1">
            <a:spLocks noChangeArrowheads="1"/>
          </p:cNvSpPr>
          <p:nvPr/>
        </p:nvSpPr>
        <p:spPr bwMode="auto">
          <a:xfrm>
            <a:off x="6688138" y="2228850"/>
            <a:ext cx="122237" cy="192088"/>
          </a:xfrm>
          <a:prstGeom prst="rect">
            <a:avLst/>
          </a:prstGeom>
          <a:noFill/>
          <a:ln w="9525">
            <a:noFill/>
            <a:miter lim="800000"/>
            <a:headEnd/>
            <a:tailEnd/>
          </a:ln>
          <a:effectLst/>
        </p:spPr>
        <p:txBody>
          <a:bodyPr wrap="none" lIns="0" tIns="0" rIns="0" bIns="0"/>
          <a:lstStyle/>
          <a:p>
            <a:pPr algn="l">
              <a:lnSpc>
                <a:spcPct val="90000"/>
              </a:lnSpc>
            </a:pPr>
            <a:r>
              <a:rPr lang="en-US" sz="1100">
                <a:solidFill>
                  <a:schemeClr val="bg1"/>
                </a:solidFill>
              </a:rPr>
              <a:t>6</a:t>
            </a:r>
          </a:p>
        </p:txBody>
      </p:sp>
      <p:sp>
        <p:nvSpPr>
          <p:cNvPr id="693302" name="Oval 54"/>
          <p:cNvSpPr>
            <a:spLocks noChangeArrowheads="1"/>
          </p:cNvSpPr>
          <p:nvPr/>
        </p:nvSpPr>
        <p:spPr bwMode="auto">
          <a:xfrm>
            <a:off x="6648450" y="3121025"/>
            <a:ext cx="165100" cy="165100"/>
          </a:xfrm>
          <a:prstGeom prst="ellipse">
            <a:avLst/>
          </a:prstGeom>
          <a:solidFill>
            <a:srgbClr val="EF1A23"/>
          </a:solidFill>
          <a:ln w="9525">
            <a:noFill/>
            <a:round/>
            <a:headEnd/>
            <a:tailEnd/>
          </a:ln>
          <a:effectLst/>
        </p:spPr>
        <p:txBody>
          <a:bodyPr wrap="none" anchor="ctr"/>
          <a:lstStyle/>
          <a:p>
            <a:endParaRPr lang="en-US"/>
          </a:p>
        </p:txBody>
      </p:sp>
      <p:sp>
        <p:nvSpPr>
          <p:cNvPr id="693303" name="Text Box 55"/>
          <p:cNvSpPr txBox="1">
            <a:spLocks noChangeArrowheads="1"/>
          </p:cNvSpPr>
          <p:nvPr/>
        </p:nvSpPr>
        <p:spPr bwMode="auto">
          <a:xfrm>
            <a:off x="6688138" y="3130550"/>
            <a:ext cx="122237" cy="192088"/>
          </a:xfrm>
          <a:prstGeom prst="rect">
            <a:avLst/>
          </a:prstGeom>
          <a:noFill/>
          <a:ln w="9525">
            <a:noFill/>
            <a:miter lim="800000"/>
            <a:headEnd/>
            <a:tailEnd/>
          </a:ln>
          <a:effectLst/>
        </p:spPr>
        <p:txBody>
          <a:bodyPr wrap="none" lIns="0" tIns="0" rIns="0" bIns="0"/>
          <a:lstStyle/>
          <a:p>
            <a:pPr algn="l">
              <a:lnSpc>
                <a:spcPct val="90000"/>
              </a:lnSpc>
            </a:pPr>
            <a:r>
              <a:rPr lang="en-US" sz="1100">
                <a:solidFill>
                  <a:schemeClr val="bg1"/>
                </a:solidFill>
              </a:rPr>
              <a:t>7</a:t>
            </a:r>
          </a:p>
        </p:txBody>
      </p:sp>
      <p:sp>
        <p:nvSpPr>
          <p:cNvPr id="693304" name="Oval 56"/>
          <p:cNvSpPr>
            <a:spLocks noChangeArrowheads="1"/>
          </p:cNvSpPr>
          <p:nvPr/>
        </p:nvSpPr>
        <p:spPr bwMode="auto">
          <a:xfrm>
            <a:off x="6645275" y="4305300"/>
            <a:ext cx="165100" cy="165100"/>
          </a:xfrm>
          <a:prstGeom prst="ellipse">
            <a:avLst/>
          </a:prstGeom>
          <a:solidFill>
            <a:srgbClr val="EF1A23"/>
          </a:solidFill>
          <a:ln w="9525">
            <a:noFill/>
            <a:round/>
            <a:headEnd/>
            <a:tailEnd/>
          </a:ln>
          <a:effectLst/>
        </p:spPr>
        <p:txBody>
          <a:bodyPr wrap="none" anchor="ctr"/>
          <a:lstStyle/>
          <a:p>
            <a:endParaRPr lang="en-US"/>
          </a:p>
        </p:txBody>
      </p:sp>
      <p:sp>
        <p:nvSpPr>
          <p:cNvPr id="693305" name="Text Box 57"/>
          <p:cNvSpPr txBox="1">
            <a:spLocks noChangeArrowheads="1"/>
          </p:cNvSpPr>
          <p:nvPr/>
        </p:nvSpPr>
        <p:spPr bwMode="auto">
          <a:xfrm>
            <a:off x="6684963" y="4314825"/>
            <a:ext cx="122237" cy="192088"/>
          </a:xfrm>
          <a:prstGeom prst="rect">
            <a:avLst/>
          </a:prstGeom>
          <a:noFill/>
          <a:ln w="9525">
            <a:noFill/>
            <a:miter lim="800000"/>
            <a:headEnd/>
            <a:tailEnd/>
          </a:ln>
          <a:effectLst/>
        </p:spPr>
        <p:txBody>
          <a:bodyPr wrap="none" lIns="0" tIns="0" rIns="0" bIns="0"/>
          <a:lstStyle/>
          <a:p>
            <a:pPr algn="l">
              <a:lnSpc>
                <a:spcPct val="90000"/>
              </a:lnSpc>
            </a:pPr>
            <a:r>
              <a:rPr lang="en-US" sz="1100">
                <a:solidFill>
                  <a:schemeClr val="bg1"/>
                </a:solidFill>
              </a:rPr>
              <a:t>8</a:t>
            </a:r>
          </a:p>
        </p:txBody>
      </p:sp>
      <p:sp>
        <p:nvSpPr>
          <p:cNvPr id="693306" name="Oval 58"/>
          <p:cNvSpPr>
            <a:spLocks noChangeArrowheads="1"/>
          </p:cNvSpPr>
          <p:nvPr/>
        </p:nvSpPr>
        <p:spPr bwMode="auto">
          <a:xfrm>
            <a:off x="6648450" y="5670550"/>
            <a:ext cx="165100" cy="165100"/>
          </a:xfrm>
          <a:prstGeom prst="ellipse">
            <a:avLst/>
          </a:prstGeom>
          <a:solidFill>
            <a:srgbClr val="EF1A23"/>
          </a:solidFill>
          <a:ln w="9525">
            <a:noFill/>
            <a:round/>
            <a:headEnd/>
            <a:tailEnd/>
          </a:ln>
          <a:effectLst/>
        </p:spPr>
        <p:txBody>
          <a:bodyPr wrap="none" anchor="ctr"/>
          <a:lstStyle/>
          <a:p>
            <a:endParaRPr lang="en-US"/>
          </a:p>
        </p:txBody>
      </p:sp>
      <p:sp>
        <p:nvSpPr>
          <p:cNvPr id="693307" name="Text Box 59"/>
          <p:cNvSpPr txBox="1">
            <a:spLocks noChangeArrowheads="1"/>
          </p:cNvSpPr>
          <p:nvPr/>
        </p:nvSpPr>
        <p:spPr bwMode="auto">
          <a:xfrm>
            <a:off x="6688138" y="5680075"/>
            <a:ext cx="122237" cy="192088"/>
          </a:xfrm>
          <a:prstGeom prst="rect">
            <a:avLst/>
          </a:prstGeom>
          <a:noFill/>
          <a:ln w="9525">
            <a:noFill/>
            <a:miter lim="800000"/>
            <a:headEnd/>
            <a:tailEnd/>
          </a:ln>
          <a:effectLst/>
        </p:spPr>
        <p:txBody>
          <a:bodyPr wrap="none" lIns="0" tIns="0" rIns="0" bIns="0"/>
          <a:lstStyle/>
          <a:p>
            <a:pPr algn="l">
              <a:lnSpc>
                <a:spcPct val="90000"/>
              </a:lnSpc>
            </a:pPr>
            <a:r>
              <a:rPr lang="en-US" sz="1100">
                <a:solidFill>
                  <a:schemeClr val="bg1"/>
                </a:solidFill>
              </a:rPr>
              <a:t>9</a:t>
            </a:r>
          </a:p>
        </p:txBody>
      </p:sp>
      <p:sp>
        <p:nvSpPr>
          <p:cNvPr id="693308" name="Oval 60"/>
          <p:cNvSpPr>
            <a:spLocks noChangeArrowheads="1"/>
          </p:cNvSpPr>
          <p:nvPr/>
        </p:nvSpPr>
        <p:spPr bwMode="auto">
          <a:xfrm>
            <a:off x="4343400" y="4305300"/>
            <a:ext cx="165100" cy="165100"/>
          </a:xfrm>
          <a:prstGeom prst="ellipse">
            <a:avLst/>
          </a:prstGeom>
          <a:solidFill>
            <a:srgbClr val="EF1A23"/>
          </a:solidFill>
          <a:ln w="9525">
            <a:noFill/>
            <a:round/>
            <a:headEnd/>
            <a:tailEnd/>
          </a:ln>
          <a:effectLst/>
        </p:spPr>
        <p:txBody>
          <a:bodyPr wrap="none" anchor="ctr"/>
          <a:lstStyle/>
          <a:p>
            <a:endParaRPr lang="en-US"/>
          </a:p>
        </p:txBody>
      </p:sp>
      <p:sp>
        <p:nvSpPr>
          <p:cNvPr id="693309" name="Text Box 61"/>
          <p:cNvSpPr txBox="1">
            <a:spLocks noChangeArrowheads="1"/>
          </p:cNvSpPr>
          <p:nvPr/>
        </p:nvSpPr>
        <p:spPr bwMode="auto">
          <a:xfrm>
            <a:off x="4383088" y="4314825"/>
            <a:ext cx="122237" cy="192088"/>
          </a:xfrm>
          <a:prstGeom prst="rect">
            <a:avLst/>
          </a:prstGeom>
          <a:noFill/>
          <a:ln w="9525">
            <a:noFill/>
            <a:miter lim="800000"/>
            <a:headEnd/>
            <a:tailEnd/>
          </a:ln>
          <a:effectLst/>
        </p:spPr>
        <p:txBody>
          <a:bodyPr wrap="none" lIns="0" tIns="0" rIns="0" bIns="0"/>
          <a:lstStyle/>
          <a:p>
            <a:pPr algn="l">
              <a:lnSpc>
                <a:spcPct val="90000"/>
              </a:lnSpc>
            </a:pPr>
            <a:r>
              <a:rPr lang="en-US" sz="1100">
                <a:solidFill>
                  <a:schemeClr val="bg1"/>
                </a:solidFill>
              </a:rPr>
              <a:t>8</a:t>
            </a:r>
          </a:p>
        </p:txBody>
      </p:sp>
      <p:sp>
        <p:nvSpPr>
          <p:cNvPr id="693310" name="Oval 62"/>
          <p:cNvSpPr>
            <a:spLocks noChangeArrowheads="1"/>
          </p:cNvSpPr>
          <p:nvPr/>
        </p:nvSpPr>
        <p:spPr bwMode="auto">
          <a:xfrm>
            <a:off x="4346575" y="5670550"/>
            <a:ext cx="165100" cy="165100"/>
          </a:xfrm>
          <a:prstGeom prst="ellipse">
            <a:avLst/>
          </a:prstGeom>
          <a:solidFill>
            <a:srgbClr val="EF1A23"/>
          </a:solidFill>
          <a:ln w="9525">
            <a:noFill/>
            <a:round/>
            <a:headEnd/>
            <a:tailEnd/>
          </a:ln>
          <a:effectLst/>
        </p:spPr>
        <p:txBody>
          <a:bodyPr wrap="none" anchor="ctr"/>
          <a:lstStyle/>
          <a:p>
            <a:endParaRPr lang="en-US"/>
          </a:p>
        </p:txBody>
      </p:sp>
      <p:sp>
        <p:nvSpPr>
          <p:cNvPr id="693311" name="Text Box 63"/>
          <p:cNvSpPr txBox="1">
            <a:spLocks noChangeArrowheads="1"/>
          </p:cNvSpPr>
          <p:nvPr/>
        </p:nvSpPr>
        <p:spPr bwMode="auto">
          <a:xfrm>
            <a:off x="4386263" y="5680075"/>
            <a:ext cx="122237" cy="192088"/>
          </a:xfrm>
          <a:prstGeom prst="rect">
            <a:avLst/>
          </a:prstGeom>
          <a:noFill/>
          <a:ln w="9525">
            <a:noFill/>
            <a:miter lim="800000"/>
            <a:headEnd/>
            <a:tailEnd/>
          </a:ln>
          <a:effectLst/>
        </p:spPr>
        <p:txBody>
          <a:bodyPr wrap="none" lIns="0" tIns="0" rIns="0" bIns="0"/>
          <a:lstStyle/>
          <a:p>
            <a:pPr algn="l">
              <a:lnSpc>
                <a:spcPct val="90000"/>
              </a:lnSpc>
            </a:pPr>
            <a:r>
              <a:rPr lang="en-US" sz="1100">
                <a:solidFill>
                  <a:schemeClr val="bg1"/>
                </a:solidFill>
              </a:rPr>
              <a:t>9</a:t>
            </a:r>
          </a:p>
        </p:txBody>
      </p:sp>
      <p:sp>
        <p:nvSpPr>
          <p:cNvPr id="693312" name="Oval 64"/>
          <p:cNvSpPr>
            <a:spLocks noChangeArrowheads="1"/>
          </p:cNvSpPr>
          <p:nvPr/>
        </p:nvSpPr>
        <p:spPr bwMode="auto">
          <a:xfrm>
            <a:off x="4340225" y="3121025"/>
            <a:ext cx="165100" cy="165100"/>
          </a:xfrm>
          <a:prstGeom prst="ellipse">
            <a:avLst/>
          </a:prstGeom>
          <a:solidFill>
            <a:srgbClr val="EF1A23"/>
          </a:solidFill>
          <a:ln w="9525">
            <a:noFill/>
            <a:round/>
            <a:headEnd/>
            <a:tailEnd/>
          </a:ln>
          <a:effectLst/>
        </p:spPr>
        <p:txBody>
          <a:bodyPr wrap="none" anchor="ctr"/>
          <a:lstStyle/>
          <a:p>
            <a:endParaRPr lang="en-US"/>
          </a:p>
        </p:txBody>
      </p:sp>
      <p:sp>
        <p:nvSpPr>
          <p:cNvPr id="693313" name="Text Box 65"/>
          <p:cNvSpPr txBox="1">
            <a:spLocks noChangeArrowheads="1"/>
          </p:cNvSpPr>
          <p:nvPr/>
        </p:nvSpPr>
        <p:spPr bwMode="auto">
          <a:xfrm>
            <a:off x="4379913" y="3130550"/>
            <a:ext cx="122237" cy="192088"/>
          </a:xfrm>
          <a:prstGeom prst="rect">
            <a:avLst/>
          </a:prstGeom>
          <a:noFill/>
          <a:ln w="9525">
            <a:noFill/>
            <a:miter lim="800000"/>
            <a:headEnd/>
            <a:tailEnd/>
          </a:ln>
          <a:effectLst/>
        </p:spPr>
        <p:txBody>
          <a:bodyPr wrap="none" lIns="0" tIns="0" rIns="0" bIns="0"/>
          <a:lstStyle/>
          <a:p>
            <a:pPr algn="l">
              <a:lnSpc>
                <a:spcPct val="90000"/>
              </a:lnSpc>
            </a:pPr>
            <a:r>
              <a:rPr lang="en-US" sz="1100">
                <a:solidFill>
                  <a:schemeClr val="bg1"/>
                </a:solidFill>
              </a:rPr>
              <a:t>7</a:t>
            </a:r>
          </a:p>
        </p:txBody>
      </p:sp>
      <p:sp>
        <p:nvSpPr>
          <p:cNvPr id="693314" name="Oval 66"/>
          <p:cNvSpPr>
            <a:spLocks noChangeArrowheads="1"/>
          </p:cNvSpPr>
          <p:nvPr/>
        </p:nvSpPr>
        <p:spPr bwMode="auto">
          <a:xfrm>
            <a:off x="1076325" y="3594100"/>
            <a:ext cx="165100" cy="165100"/>
          </a:xfrm>
          <a:prstGeom prst="ellipse">
            <a:avLst/>
          </a:prstGeom>
          <a:solidFill>
            <a:srgbClr val="EF1A23"/>
          </a:solidFill>
          <a:ln w="9525">
            <a:noFill/>
            <a:round/>
            <a:headEnd/>
            <a:tailEnd/>
          </a:ln>
          <a:effectLst/>
        </p:spPr>
        <p:txBody>
          <a:bodyPr wrap="none" anchor="ctr"/>
          <a:lstStyle/>
          <a:p>
            <a:endParaRPr lang="en-US"/>
          </a:p>
        </p:txBody>
      </p:sp>
      <p:sp>
        <p:nvSpPr>
          <p:cNvPr id="693315" name="Text Box 67"/>
          <p:cNvSpPr txBox="1">
            <a:spLocks noChangeArrowheads="1"/>
          </p:cNvSpPr>
          <p:nvPr/>
        </p:nvSpPr>
        <p:spPr bwMode="auto">
          <a:xfrm>
            <a:off x="1122363" y="3600450"/>
            <a:ext cx="122237" cy="192088"/>
          </a:xfrm>
          <a:prstGeom prst="rect">
            <a:avLst/>
          </a:prstGeom>
          <a:noFill/>
          <a:ln w="9525">
            <a:noFill/>
            <a:miter lim="800000"/>
            <a:headEnd/>
            <a:tailEnd/>
          </a:ln>
          <a:effectLst/>
        </p:spPr>
        <p:txBody>
          <a:bodyPr wrap="none" lIns="0" tIns="0" rIns="0" bIns="0"/>
          <a:lstStyle/>
          <a:p>
            <a:pPr algn="l">
              <a:lnSpc>
                <a:spcPct val="90000"/>
              </a:lnSpc>
            </a:pPr>
            <a:r>
              <a:rPr lang="en-US" sz="1100">
                <a:solidFill>
                  <a:schemeClr val="bg1"/>
                </a:solidFill>
              </a:rPr>
              <a:t>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50" name="Rectangle 2"/>
          <p:cNvSpPr>
            <a:spLocks noGrp="1" noChangeArrowheads="1"/>
          </p:cNvSpPr>
          <p:nvPr>
            <p:ph type="title"/>
          </p:nvPr>
        </p:nvSpPr>
        <p:spPr>
          <a:xfrm>
            <a:off x="193675" y="180975"/>
            <a:ext cx="8534400" cy="914400"/>
          </a:xfrm>
        </p:spPr>
        <p:txBody>
          <a:bodyPr/>
          <a:lstStyle/>
          <a:p>
            <a:pPr marL="574675" indent="-574675"/>
            <a:r>
              <a:rPr lang="en-US" sz="3200"/>
              <a:t>6.8 Pyruvate is chemically groomed for the citric acid cycle</a:t>
            </a:r>
          </a:p>
        </p:txBody>
      </p:sp>
      <p:sp>
        <p:nvSpPr>
          <p:cNvPr id="590851" name="Rectangle 3"/>
          <p:cNvSpPr>
            <a:spLocks noGrp="1" noChangeArrowheads="1"/>
          </p:cNvSpPr>
          <p:nvPr>
            <p:ph type="body" idx="1"/>
          </p:nvPr>
        </p:nvSpPr>
        <p:spPr>
          <a:xfrm>
            <a:off x="168275" y="1298575"/>
            <a:ext cx="8534400" cy="4967288"/>
          </a:xfrm>
        </p:spPr>
        <p:txBody>
          <a:bodyPr/>
          <a:lstStyle/>
          <a:p>
            <a:r>
              <a:rPr lang="en-US"/>
              <a:t>The pyruvate formed in glycolysis is transported to the mitochondria, where it is prepared for entry into  the citric acid cycle</a:t>
            </a:r>
          </a:p>
          <a:p>
            <a:pPr lvl="1">
              <a:buFontTx/>
              <a:buChar char="–"/>
            </a:pPr>
            <a:r>
              <a:rPr lang="en-US"/>
              <a:t>The first step is removal of a carboxyl group that forms CO</a:t>
            </a:r>
            <a:r>
              <a:rPr lang="en-US" baseline="-25000"/>
              <a:t>2</a:t>
            </a:r>
            <a:endParaRPr lang="en-US"/>
          </a:p>
          <a:p>
            <a:pPr lvl="1">
              <a:buFontTx/>
              <a:buChar char="–"/>
            </a:pPr>
            <a:r>
              <a:rPr lang="en-US"/>
              <a:t>The second is oxidization of the two-carbon compound remaining</a:t>
            </a:r>
          </a:p>
          <a:p>
            <a:pPr lvl="1">
              <a:buFontTx/>
              <a:buChar char="–"/>
            </a:pPr>
            <a:r>
              <a:rPr lang="en-US"/>
              <a:t>Finally, coenzyme A binds to the two-carbon fragment forming acetyl coenzyme A</a:t>
            </a:r>
          </a:p>
          <a:p>
            <a:pPr lvl="1">
              <a:buFont typeface="Wingdings" pitchFamily="2" charset="2"/>
              <a:buNone/>
            </a:pPr>
            <a:endParaRPr lang="en-US"/>
          </a:p>
        </p:txBody>
      </p:sp>
      <p:sp>
        <p:nvSpPr>
          <p:cNvPr id="590852"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590853"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90854"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26" name="Picture 6" descr="06_08PyruvateToAcetylCoA-U"/>
          <p:cNvPicPr>
            <a:picLocks noChangeAspect="1" noChangeArrowheads="1"/>
          </p:cNvPicPr>
          <p:nvPr/>
        </p:nvPicPr>
        <p:blipFill>
          <a:blip r:embed="rId3" cstate="print"/>
          <a:srcRect/>
          <a:stretch>
            <a:fillRect/>
          </a:stretch>
        </p:blipFill>
        <p:spPr bwMode="auto">
          <a:xfrm>
            <a:off x="296863" y="1795463"/>
            <a:ext cx="8548687" cy="3267075"/>
          </a:xfrm>
          <a:prstGeom prst="rect">
            <a:avLst/>
          </a:prstGeom>
          <a:noFill/>
        </p:spPr>
      </p:pic>
      <p:sp>
        <p:nvSpPr>
          <p:cNvPr id="593927" name="Text Box 7"/>
          <p:cNvSpPr txBox="1">
            <a:spLocks noChangeArrowheads="1"/>
          </p:cNvSpPr>
          <p:nvPr/>
        </p:nvSpPr>
        <p:spPr bwMode="auto">
          <a:xfrm>
            <a:off x="3590925" y="4546600"/>
            <a:ext cx="1947863" cy="320675"/>
          </a:xfrm>
          <a:prstGeom prst="rect">
            <a:avLst/>
          </a:prstGeom>
          <a:noFill/>
          <a:ln w="9525">
            <a:noFill/>
            <a:miter lim="800000"/>
            <a:headEnd/>
            <a:tailEnd/>
          </a:ln>
          <a:effectLst/>
        </p:spPr>
        <p:txBody>
          <a:bodyPr wrap="none" lIns="0" tIns="0" rIns="0" bIns="0"/>
          <a:lstStyle/>
          <a:p>
            <a:pPr algn="l">
              <a:lnSpc>
                <a:spcPct val="90000"/>
              </a:lnSpc>
            </a:pPr>
            <a:r>
              <a:rPr lang="en-US"/>
              <a:t>Coenzyme A</a:t>
            </a:r>
          </a:p>
        </p:txBody>
      </p:sp>
      <p:sp>
        <p:nvSpPr>
          <p:cNvPr id="593928" name="Text Box 8"/>
          <p:cNvSpPr txBox="1">
            <a:spLocks noChangeArrowheads="1"/>
          </p:cNvSpPr>
          <p:nvPr/>
        </p:nvSpPr>
        <p:spPr bwMode="auto">
          <a:xfrm>
            <a:off x="388938" y="3681413"/>
            <a:ext cx="1947862" cy="320675"/>
          </a:xfrm>
          <a:prstGeom prst="rect">
            <a:avLst/>
          </a:prstGeom>
          <a:noFill/>
          <a:ln w="9525">
            <a:noFill/>
            <a:miter lim="800000"/>
            <a:headEnd/>
            <a:tailEnd/>
          </a:ln>
          <a:effectLst/>
        </p:spPr>
        <p:txBody>
          <a:bodyPr wrap="none" lIns="0" tIns="0" rIns="0" bIns="0"/>
          <a:lstStyle/>
          <a:p>
            <a:pPr algn="l">
              <a:lnSpc>
                <a:spcPct val="90000"/>
              </a:lnSpc>
            </a:pPr>
            <a:r>
              <a:rPr lang="en-US"/>
              <a:t>Pyruvate</a:t>
            </a:r>
          </a:p>
        </p:txBody>
      </p:sp>
      <p:sp>
        <p:nvSpPr>
          <p:cNvPr id="593929" name="Text Box 9"/>
          <p:cNvSpPr txBox="1">
            <a:spLocks noChangeArrowheads="1"/>
          </p:cNvSpPr>
          <p:nvPr/>
        </p:nvSpPr>
        <p:spPr bwMode="auto">
          <a:xfrm>
            <a:off x="5988050" y="3679825"/>
            <a:ext cx="2870200" cy="363538"/>
          </a:xfrm>
          <a:prstGeom prst="rect">
            <a:avLst/>
          </a:prstGeom>
          <a:noFill/>
          <a:ln w="9525">
            <a:noFill/>
            <a:miter lim="800000"/>
            <a:headEnd/>
            <a:tailEnd/>
          </a:ln>
          <a:effectLst/>
        </p:spPr>
        <p:txBody>
          <a:bodyPr wrap="none" lIns="0" tIns="0" rIns="0" bIns="0"/>
          <a:lstStyle/>
          <a:p>
            <a:pPr algn="l">
              <a:lnSpc>
                <a:spcPct val="90000"/>
              </a:lnSpc>
            </a:pPr>
            <a:r>
              <a:rPr lang="en-US"/>
              <a:t>Acetyl coenzyme A</a:t>
            </a:r>
          </a:p>
        </p:txBody>
      </p:sp>
      <p:sp>
        <p:nvSpPr>
          <p:cNvPr id="593930" name="Text Box 10"/>
          <p:cNvSpPr txBox="1">
            <a:spLocks noChangeArrowheads="1"/>
          </p:cNvSpPr>
          <p:nvPr/>
        </p:nvSpPr>
        <p:spPr bwMode="auto">
          <a:xfrm>
            <a:off x="7532688" y="3187700"/>
            <a:ext cx="695325" cy="320675"/>
          </a:xfrm>
          <a:prstGeom prst="rect">
            <a:avLst/>
          </a:prstGeom>
          <a:noFill/>
          <a:ln w="9525">
            <a:noFill/>
            <a:miter lim="800000"/>
            <a:headEnd/>
            <a:tailEnd/>
          </a:ln>
          <a:effectLst/>
        </p:spPr>
        <p:txBody>
          <a:bodyPr wrap="none" lIns="0" tIns="0" rIns="0" bIns="0"/>
          <a:lstStyle/>
          <a:p>
            <a:pPr algn="l">
              <a:lnSpc>
                <a:spcPct val="90000"/>
              </a:lnSpc>
            </a:pPr>
            <a:r>
              <a:rPr lang="en-US"/>
              <a:t>CoA</a:t>
            </a:r>
          </a:p>
        </p:txBody>
      </p:sp>
      <p:sp>
        <p:nvSpPr>
          <p:cNvPr id="593931" name="Text Box 11"/>
          <p:cNvSpPr txBox="1">
            <a:spLocks noChangeArrowheads="1"/>
          </p:cNvSpPr>
          <p:nvPr/>
        </p:nvSpPr>
        <p:spPr bwMode="auto">
          <a:xfrm>
            <a:off x="2533650" y="2138363"/>
            <a:ext cx="835025" cy="265112"/>
          </a:xfrm>
          <a:prstGeom prst="rect">
            <a:avLst/>
          </a:prstGeom>
          <a:noFill/>
          <a:ln w="9525">
            <a:noFill/>
            <a:miter lim="800000"/>
            <a:headEnd/>
            <a:tailEnd/>
          </a:ln>
          <a:effectLst/>
        </p:spPr>
        <p:txBody>
          <a:bodyPr wrap="none" lIns="0" tIns="0" rIns="0" bIns="0"/>
          <a:lstStyle/>
          <a:p>
            <a:pPr algn="l">
              <a:lnSpc>
                <a:spcPct val="90000"/>
              </a:lnSpc>
            </a:pPr>
            <a:r>
              <a:rPr lang="en-US"/>
              <a:t>NAD</a:t>
            </a:r>
            <a:r>
              <a:rPr lang="en-US" sz="2800" baseline="30000"/>
              <a:t>+</a:t>
            </a:r>
            <a:endParaRPr lang="en-US"/>
          </a:p>
        </p:txBody>
      </p:sp>
      <p:sp>
        <p:nvSpPr>
          <p:cNvPr id="593932" name="Text Box 12"/>
          <p:cNvSpPr txBox="1">
            <a:spLocks noChangeArrowheads="1"/>
          </p:cNvSpPr>
          <p:nvPr/>
        </p:nvSpPr>
        <p:spPr bwMode="auto">
          <a:xfrm>
            <a:off x="4454525" y="2138363"/>
            <a:ext cx="923925" cy="312737"/>
          </a:xfrm>
          <a:prstGeom prst="rect">
            <a:avLst/>
          </a:prstGeom>
          <a:noFill/>
          <a:ln w="9525">
            <a:noFill/>
            <a:miter lim="800000"/>
            <a:headEnd/>
            <a:tailEnd/>
          </a:ln>
          <a:effectLst/>
        </p:spPr>
        <p:txBody>
          <a:bodyPr wrap="none" lIns="0" tIns="0" rIns="0" bIns="0"/>
          <a:lstStyle/>
          <a:p>
            <a:pPr algn="l">
              <a:lnSpc>
                <a:spcPct val="90000"/>
              </a:lnSpc>
            </a:pPr>
            <a:r>
              <a:rPr lang="en-US"/>
              <a:t>NADH</a:t>
            </a:r>
          </a:p>
        </p:txBody>
      </p:sp>
      <p:sp>
        <p:nvSpPr>
          <p:cNvPr id="593933" name="Text Box 13"/>
          <p:cNvSpPr txBox="1">
            <a:spLocks noChangeArrowheads="1"/>
          </p:cNvSpPr>
          <p:nvPr/>
        </p:nvSpPr>
        <p:spPr bwMode="auto">
          <a:xfrm>
            <a:off x="5562600" y="2128838"/>
            <a:ext cx="835025" cy="265112"/>
          </a:xfrm>
          <a:prstGeom prst="rect">
            <a:avLst/>
          </a:prstGeom>
          <a:noFill/>
          <a:ln w="9525">
            <a:noFill/>
            <a:miter lim="800000"/>
            <a:headEnd/>
            <a:tailEnd/>
          </a:ln>
          <a:effectLst/>
        </p:spPr>
        <p:txBody>
          <a:bodyPr wrap="none" lIns="0" tIns="0" rIns="0" bIns="0"/>
          <a:lstStyle/>
          <a:p>
            <a:pPr algn="l">
              <a:lnSpc>
                <a:spcPct val="90000"/>
              </a:lnSpc>
            </a:pPr>
            <a:r>
              <a:rPr lang="en-US">
                <a:latin typeface="Symbol" pitchFamily="18" charset="2"/>
                <a:sym typeface="Symbol" pitchFamily="18" charset="2"/>
              </a:rPr>
              <a:t></a:t>
            </a:r>
            <a:r>
              <a:rPr lang="en-US"/>
              <a:t> H</a:t>
            </a:r>
            <a:r>
              <a:rPr lang="en-US" sz="2800" baseline="30000"/>
              <a:t>+</a:t>
            </a:r>
          </a:p>
        </p:txBody>
      </p:sp>
      <p:sp>
        <p:nvSpPr>
          <p:cNvPr id="593934" name="Text Box 14"/>
          <p:cNvSpPr txBox="1">
            <a:spLocks noChangeArrowheads="1"/>
          </p:cNvSpPr>
          <p:nvPr/>
        </p:nvSpPr>
        <p:spPr bwMode="auto">
          <a:xfrm>
            <a:off x="2795588" y="4271963"/>
            <a:ext cx="635000" cy="354012"/>
          </a:xfrm>
          <a:prstGeom prst="rect">
            <a:avLst/>
          </a:prstGeom>
          <a:noFill/>
          <a:ln w="9525">
            <a:noFill/>
            <a:miter lim="800000"/>
            <a:headEnd/>
            <a:tailEnd/>
          </a:ln>
          <a:effectLst/>
        </p:spPr>
        <p:txBody>
          <a:bodyPr wrap="none" lIns="0" tIns="0" rIns="0" bIns="0"/>
          <a:lstStyle/>
          <a:p>
            <a:pPr algn="l">
              <a:lnSpc>
                <a:spcPct val="90000"/>
              </a:lnSpc>
            </a:pPr>
            <a:r>
              <a:rPr lang="en-US"/>
              <a:t>CO</a:t>
            </a:r>
            <a:r>
              <a:rPr lang="en-US" baseline="-25000"/>
              <a:t>2</a:t>
            </a:r>
            <a:endParaRPr lang="en-US"/>
          </a:p>
        </p:txBody>
      </p:sp>
      <p:sp>
        <p:nvSpPr>
          <p:cNvPr id="593935" name="Oval 15"/>
          <p:cNvSpPr>
            <a:spLocks noChangeArrowheads="1"/>
          </p:cNvSpPr>
          <p:nvPr/>
        </p:nvSpPr>
        <p:spPr bwMode="auto">
          <a:xfrm>
            <a:off x="2393950" y="3698875"/>
            <a:ext cx="381000" cy="381000"/>
          </a:xfrm>
          <a:prstGeom prst="ellipse">
            <a:avLst/>
          </a:prstGeom>
          <a:solidFill>
            <a:srgbClr val="EF1A23"/>
          </a:solidFill>
          <a:ln w="9525">
            <a:noFill/>
            <a:round/>
            <a:headEnd/>
            <a:tailEnd/>
          </a:ln>
          <a:effectLst/>
        </p:spPr>
        <p:txBody>
          <a:bodyPr wrap="none" anchor="ctr"/>
          <a:lstStyle/>
          <a:p>
            <a:pPr algn="ctr"/>
            <a:endParaRPr lang="en-US" b="0">
              <a:solidFill>
                <a:srgbClr val="EF1A23"/>
              </a:solidFill>
              <a:latin typeface="Times" pitchFamily="18" charset="0"/>
            </a:endParaRPr>
          </a:p>
        </p:txBody>
      </p:sp>
      <p:sp>
        <p:nvSpPr>
          <p:cNvPr id="593936" name="Text Box 16"/>
          <p:cNvSpPr txBox="1">
            <a:spLocks noChangeArrowheads="1"/>
          </p:cNvSpPr>
          <p:nvPr/>
        </p:nvSpPr>
        <p:spPr bwMode="auto">
          <a:xfrm>
            <a:off x="2463800" y="3735388"/>
            <a:ext cx="236538" cy="312737"/>
          </a:xfrm>
          <a:prstGeom prst="rect">
            <a:avLst/>
          </a:prstGeom>
          <a:noFill/>
          <a:ln w="9525">
            <a:noFill/>
            <a:miter lim="800000"/>
            <a:headEnd/>
            <a:tailEnd/>
          </a:ln>
          <a:effectLst/>
        </p:spPr>
        <p:txBody>
          <a:bodyPr wrap="none" lIns="0" tIns="0" rIns="0" bIns="0"/>
          <a:lstStyle/>
          <a:p>
            <a:pPr algn="ctr">
              <a:lnSpc>
                <a:spcPct val="90000"/>
              </a:lnSpc>
            </a:pPr>
            <a:r>
              <a:rPr lang="en-US">
                <a:solidFill>
                  <a:schemeClr val="bg1"/>
                </a:solidFill>
              </a:rPr>
              <a:t>1</a:t>
            </a:r>
          </a:p>
        </p:txBody>
      </p:sp>
      <p:sp>
        <p:nvSpPr>
          <p:cNvPr id="593937" name="Oval 17"/>
          <p:cNvSpPr>
            <a:spLocks noChangeArrowheads="1"/>
          </p:cNvSpPr>
          <p:nvPr/>
        </p:nvSpPr>
        <p:spPr bwMode="auto">
          <a:xfrm>
            <a:off x="4781550" y="3933825"/>
            <a:ext cx="381000" cy="381000"/>
          </a:xfrm>
          <a:prstGeom prst="ellipse">
            <a:avLst/>
          </a:prstGeom>
          <a:solidFill>
            <a:srgbClr val="EF1A23"/>
          </a:solidFill>
          <a:ln w="9525">
            <a:noFill/>
            <a:round/>
            <a:headEnd/>
            <a:tailEnd/>
          </a:ln>
          <a:effectLst/>
        </p:spPr>
        <p:txBody>
          <a:bodyPr wrap="none" anchor="ctr"/>
          <a:lstStyle/>
          <a:p>
            <a:pPr algn="ctr"/>
            <a:endParaRPr lang="en-US" b="0">
              <a:solidFill>
                <a:srgbClr val="EF1A23"/>
              </a:solidFill>
              <a:latin typeface="Times" pitchFamily="18" charset="0"/>
            </a:endParaRPr>
          </a:p>
        </p:txBody>
      </p:sp>
      <p:sp>
        <p:nvSpPr>
          <p:cNvPr id="593938" name="Text Box 18"/>
          <p:cNvSpPr txBox="1">
            <a:spLocks noChangeArrowheads="1"/>
          </p:cNvSpPr>
          <p:nvPr/>
        </p:nvSpPr>
        <p:spPr bwMode="auto">
          <a:xfrm>
            <a:off x="4851400" y="3970338"/>
            <a:ext cx="236538" cy="312737"/>
          </a:xfrm>
          <a:prstGeom prst="rect">
            <a:avLst/>
          </a:prstGeom>
          <a:noFill/>
          <a:ln w="9525">
            <a:noFill/>
            <a:miter lim="800000"/>
            <a:headEnd/>
            <a:tailEnd/>
          </a:ln>
          <a:effectLst/>
        </p:spPr>
        <p:txBody>
          <a:bodyPr wrap="none" lIns="0" tIns="0" rIns="0" bIns="0"/>
          <a:lstStyle/>
          <a:p>
            <a:pPr algn="ctr">
              <a:lnSpc>
                <a:spcPct val="90000"/>
              </a:lnSpc>
            </a:pPr>
            <a:r>
              <a:rPr lang="en-US">
                <a:solidFill>
                  <a:schemeClr val="bg1"/>
                </a:solidFill>
              </a:rPr>
              <a:t>3</a:t>
            </a:r>
          </a:p>
        </p:txBody>
      </p:sp>
      <p:sp>
        <p:nvSpPr>
          <p:cNvPr id="593939" name="Oval 19"/>
          <p:cNvSpPr>
            <a:spLocks noChangeArrowheads="1"/>
          </p:cNvSpPr>
          <p:nvPr/>
        </p:nvSpPr>
        <p:spPr bwMode="auto">
          <a:xfrm>
            <a:off x="3721100" y="2587625"/>
            <a:ext cx="381000" cy="381000"/>
          </a:xfrm>
          <a:prstGeom prst="ellipse">
            <a:avLst/>
          </a:prstGeom>
          <a:solidFill>
            <a:srgbClr val="EF1A23"/>
          </a:solidFill>
          <a:ln w="9525">
            <a:noFill/>
            <a:round/>
            <a:headEnd/>
            <a:tailEnd/>
          </a:ln>
          <a:effectLst/>
        </p:spPr>
        <p:txBody>
          <a:bodyPr wrap="none" anchor="ctr"/>
          <a:lstStyle/>
          <a:p>
            <a:pPr algn="ctr"/>
            <a:endParaRPr lang="en-US" b="0">
              <a:solidFill>
                <a:srgbClr val="EF1A23"/>
              </a:solidFill>
              <a:latin typeface="Times" pitchFamily="18" charset="0"/>
            </a:endParaRPr>
          </a:p>
        </p:txBody>
      </p:sp>
      <p:sp>
        <p:nvSpPr>
          <p:cNvPr id="593940" name="Text Box 20"/>
          <p:cNvSpPr txBox="1">
            <a:spLocks noChangeArrowheads="1"/>
          </p:cNvSpPr>
          <p:nvPr/>
        </p:nvSpPr>
        <p:spPr bwMode="auto">
          <a:xfrm>
            <a:off x="3790950" y="2624138"/>
            <a:ext cx="236538" cy="312737"/>
          </a:xfrm>
          <a:prstGeom prst="rect">
            <a:avLst/>
          </a:prstGeom>
          <a:noFill/>
          <a:ln w="9525">
            <a:noFill/>
            <a:miter lim="800000"/>
            <a:headEnd/>
            <a:tailEnd/>
          </a:ln>
          <a:effectLst/>
        </p:spPr>
        <p:txBody>
          <a:bodyPr wrap="none" lIns="0" tIns="0" rIns="0" bIns="0"/>
          <a:lstStyle/>
          <a:p>
            <a:pPr algn="ctr">
              <a:lnSpc>
                <a:spcPct val="90000"/>
              </a:lnSpc>
            </a:pPr>
            <a:r>
              <a:rPr lang="en-US">
                <a:solidFill>
                  <a:schemeClr val="bg1"/>
                </a:solidFill>
              </a:rPr>
              <a:t>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Rectangle 2"/>
          <p:cNvSpPr>
            <a:spLocks noGrp="1" noChangeArrowheads="1"/>
          </p:cNvSpPr>
          <p:nvPr>
            <p:ph type="title"/>
          </p:nvPr>
        </p:nvSpPr>
        <p:spPr>
          <a:xfrm>
            <a:off x="193675" y="180975"/>
            <a:ext cx="8534400" cy="1325563"/>
          </a:xfrm>
        </p:spPr>
        <p:txBody>
          <a:bodyPr/>
          <a:lstStyle/>
          <a:p>
            <a:pPr marL="574675" indent="-574675"/>
            <a:r>
              <a:rPr lang="en-US" sz="3200"/>
              <a:t>6.9 The citric acid cycle completes the oxidation of organic molecules, generating many NADH and FADH</a:t>
            </a:r>
            <a:r>
              <a:rPr lang="en-US" sz="3200" baseline="-25000"/>
              <a:t>2</a:t>
            </a:r>
            <a:r>
              <a:rPr lang="en-US" sz="3200"/>
              <a:t> molecules</a:t>
            </a:r>
          </a:p>
        </p:txBody>
      </p:sp>
      <p:sp>
        <p:nvSpPr>
          <p:cNvPr id="595971" name="Rectangle 3"/>
          <p:cNvSpPr>
            <a:spLocks noGrp="1" noChangeArrowheads="1"/>
          </p:cNvSpPr>
          <p:nvPr>
            <p:ph type="body" idx="1"/>
          </p:nvPr>
        </p:nvSpPr>
        <p:spPr>
          <a:xfrm>
            <a:off x="168275" y="1762125"/>
            <a:ext cx="8534400" cy="3333750"/>
          </a:xfrm>
        </p:spPr>
        <p:txBody>
          <a:bodyPr/>
          <a:lstStyle/>
          <a:p>
            <a:r>
              <a:rPr lang="en-US"/>
              <a:t>With the help of CoA, the acetyl (two-carbon) compound enters the citric acid cycle</a:t>
            </a:r>
          </a:p>
          <a:p>
            <a:pPr lvl="1">
              <a:buFontTx/>
              <a:buChar char="–"/>
            </a:pPr>
            <a:r>
              <a:rPr lang="en-US"/>
              <a:t>At this point, the acetyl group associates with a four-carbon molecule forming a six-carbon molecule</a:t>
            </a:r>
          </a:p>
          <a:p>
            <a:pPr lvl="1">
              <a:buFontTx/>
              <a:buChar char="–"/>
            </a:pPr>
            <a:r>
              <a:rPr lang="en-US"/>
              <a:t>The six-carbon molecule then passes through a series of redox reactions that regenerate the four-carbon molecule (thus the “cycle” designation)</a:t>
            </a:r>
          </a:p>
        </p:txBody>
      </p:sp>
      <p:sp>
        <p:nvSpPr>
          <p:cNvPr id="595972" name="Line 4"/>
          <p:cNvSpPr>
            <a:spLocks noChangeShapeType="1"/>
          </p:cNvSpPr>
          <p:nvPr/>
        </p:nvSpPr>
        <p:spPr bwMode="auto">
          <a:xfrm>
            <a:off x="195263" y="1550988"/>
            <a:ext cx="8775700" cy="0"/>
          </a:xfrm>
          <a:prstGeom prst="line">
            <a:avLst/>
          </a:prstGeom>
          <a:noFill/>
          <a:ln w="76200">
            <a:solidFill>
              <a:srgbClr val="A8B99B"/>
            </a:solidFill>
            <a:round/>
            <a:headEnd/>
            <a:tailEnd/>
          </a:ln>
        </p:spPr>
        <p:txBody>
          <a:bodyPr wrap="none" anchor="ctr"/>
          <a:lstStyle/>
          <a:p>
            <a:endParaRPr lang="en-US"/>
          </a:p>
        </p:txBody>
      </p:sp>
      <p:sp>
        <p:nvSpPr>
          <p:cNvPr id="595973"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95974"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8023" name="Picture 7" descr="06_09aCitricAcidCycOver-U"/>
          <p:cNvPicPr>
            <a:picLocks noChangeAspect="1" noChangeArrowheads="1"/>
          </p:cNvPicPr>
          <p:nvPr/>
        </p:nvPicPr>
        <p:blipFill>
          <a:blip r:embed="rId3" cstate="print"/>
          <a:srcRect/>
          <a:stretch>
            <a:fillRect/>
          </a:stretch>
        </p:blipFill>
        <p:spPr bwMode="auto">
          <a:xfrm>
            <a:off x="1322388" y="139700"/>
            <a:ext cx="6499225" cy="6578600"/>
          </a:xfrm>
          <a:prstGeom prst="rect">
            <a:avLst/>
          </a:prstGeom>
          <a:noFill/>
        </p:spPr>
      </p:pic>
      <p:sp>
        <p:nvSpPr>
          <p:cNvPr id="598024" name="Text Box 8"/>
          <p:cNvSpPr txBox="1">
            <a:spLocks noChangeArrowheads="1"/>
          </p:cNvSpPr>
          <p:nvPr/>
        </p:nvSpPr>
        <p:spPr bwMode="auto">
          <a:xfrm>
            <a:off x="3648075" y="2967038"/>
            <a:ext cx="1928813" cy="215900"/>
          </a:xfrm>
          <a:prstGeom prst="rect">
            <a:avLst/>
          </a:prstGeom>
          <a:noFill/>
          <a:ln w="9525">
            <a:noFill/>
            <a:miter lim="800000"/>
            <a:headEnd/>
            <a:tailEnd/>
          </a:ln>
          <a:effectLst/>
        </p:spPr>
        <p:txBody>
          <a:bodyPr wrap="none" lIns="0" tIns="0" rIns="0" bIns="0"/>
          <a:lstStyle/>
          <a:p>
            <a:pPr algn="l">
              <a:lnSpc>
                <a:spcPct val="90000"/>
              </a:lnSpc>
            </a:pPr>
            <a:r>
              <a:rPr lang="en-US" sz="1700"/>
              <a:t>C</a:t>
            </a:r>
            <a:r>
              <a:rPr lang="en-US" sz="1500"/>
              <a:t>ITRIC</a:t>
            </a:r>
            <a:r>
              <a:rPr lang="en-US" sz="1700"/>
              <a:t> A</a:t>
            </a:r>
            <a:r>
              <a:rPr lang="en-US" sz="1500"/>
              <a:t>CID</a:t>
            </a:r>
            <a:r>
              <a:rPr lang="en-US" sz="1700"/>
              <a:t> C</a:t>
            </a:r>
            <a:r>
              <a:rPr lang="en-US" sz="1500"/>
              <a:t>YCLE</a:t>
            </a:r>
            <a:endParaRPr lang="en-US" sz="1700"/>
          </a:p>
        </p:txBody>
      </p:sp>
      <p:sp>
        <p:nvSpPr>
          <p:cNvPr id="598025" name="Text Box 9"/>
          <p:cNvSpPr txBox="1">
            <a:spLocks noChangeArrowheads="1"/>
          </p:cNvSpPr>
          <p:nvPr/>
        </p:nvSpPr>
        <p:spPr bwMode="auto">
          <a:xfrm>
            <a:off x="7154863" y="4144963"/>
            <a:ext cx="835025" cy="265112"/>
          </a:xfrm>
          <a:prstGeom prst="rect">
            <a:avLst/>
          </a:prstGeom>
          <a:noFill/>
          <a:ln w="9525">
            <a:noFill/>
            <a:miter lim="800000"/>
            <a:headEnd/>
            <a:tailEnd/>
          </a:ln>
          <a:effectLst/>
        </p:spPr>
        <p:txBody>
          <a:bodyPr wrap="none" lIns="0" tIns="0" rIns="0" bIns="0"/>
          <a:lstStyle/>
          <a:p>
            <a:pPr algn="l">
              <a:lnSpc>
                <a:spcPct val="90000"/>
              </a:lnSpc>
            </a:pPr>
            <a:r>
              <a:rPr lang="en-US" sz="1600"/>
              <a:t>NAD</a:t>
            </a:r>
            <a:r>
              <a:rPr lang="en-US" sz="1800" baseline="30000"/>
              <a:t>+</a:t>
            </a:r>
            <a:endParaRPr lang="en-US" sz="1600"/>
          </a:p>
        </p:txBody>
      </p:sp>
      <p:sp>
        <p:nvSpPr>
          <p:cNvPr id="598026" name="Text Box 10"/>
          <p:cNvSpPr txBox="1">
            <a:spLocks noChangeArrowheads="1"/>
          </p:cNvSpPr>
          <p:nvPr/>
        </p:nvSpPr>
        <p:spPr bwMode="auto">
          <a:xfrm>
            <a:off x="6985000" y="4813300"/>
            <a:ext cx="923925" cy="312738"/>
          </a:xfrm>
          <a:prstGeom prst="rect">
            <a:avLst/>
          </a:prstGeom>
          <a:noFill/>
          <a:ln w="9525">
            <a:noFill/>
            <a:miter lim="800000"/>
            <a:headEnd/>
            <a:tailEnd/>
          </a:ln>
          <a:effectLst/>
        </p:spPr>
        <p:txBody>
          <a:bodyPr wrap="none" lIns="0" tIns="0" rIns="0" bIns="0"/>
          <a:lstStyle/>
          <a:p>
            <a:pPr algn="l">
              <a:lnSpc>
                <a:spcPct val="90000"/>
              </a:lnSpc>
            </a:pPr>
            <a:r>
              <a:rPr lang="en-US" sz="1600"/>
              <a:t>NADH</a:t>
            </a:r>
          </a:p>
        </p:txBody>
      </p:sp>
      <p:sp>
        <p:nvSpPr>
          <p:cNvPr id="598027" name="Text Box 11"/>
          <p:cNvSpPr txBox="1">
            <a:spLocks noChangeArrowheads="1"/>
          </p:cNvSpPr>
          <p:nvPr/>
        </p:nvSpPr>
        <p:spPr bwMode="auto">
          <a:xfrm>
            <a:off x="7159625" y="5588000"/>
            <a:ext cx="835025" cy="265113"/>
          </a:xfrm>
          <a:prstGeom prst="rect">
            <a:avLst/>
          </a:prstGeom>
          <a:noFill/>
          <a:ln w="9525">
            <a:noFill/>
            <a:miter lim="800000"/>
            <a:headEnd/>
            <a:tailEnd/>
          </a:ln>
          <a:effectLst/>
        </p:spPr>
        <p:txBody>
          <a:bodyPr wrap="none" lIns="0" tIns="0" rIns="0" bIns="0"/>
          <a:lstStyle/>
          <a:p>
            <a:pPr algn="l">
              <a:lnSpc>
                <a:spcPct val="90000"/>
              </a:lnSpc>
            </a:pPr>
            <a:r>
              <a:rPr lang="en-US" sz="1600"/>
              <a:t>3 H</a:t>
            </a:r>
            <a:r>
              <a:rPr lang="en-US" sz="1800" baseline="30000"/>
              <a:t>+</a:t>
            </a:r>
          </a:p>
        </p:txBody>
      </p:sp>
      <p:sp>
        <p:nvSpPr>
          <p:cNvPr id="598028" name="Text Box 12"/>
          <p:cNvSpPr txBox="1">
            <a:spLocks noChangeArrowheads="1"/>
          </p:cNvSpPr>
          <p:nvPr/>
        </p:nvSpPr>
        <p:spPr bwMode="auto">
          <a:xfrm>
            <a:off x="7256463" y="2755900"/>
            <a:ext cx="635000" cy="354013"/>
          </a:xfrm>
          <a:prstGeom prst="rect">
            <a:avLst/>
          </a:prstGeom>
          <a:noFill/>
          <a:ln w="9525">
            <a:noFill/>
            <a:miter lim="800000"/>
            <a:headEnd/>
            <a:tailEnd/>
          </a:ln>
          <a:effectLst/>
        </p:spPr>
        <p:txBody>
          <a:bodyPr wrap="none" lIns="0" tIns="0" rIns="0" bIns="0"/>
          <a:lstStyle/>
          <a:p>
            <a:pPr algn="l">
              <a:lnSpc>
                <a:spcPct val="90000"/>
              </a:lnSpc>
            </a:pPr>
            <a:r>
              <a:rPr lang="en-US" sz="1600"/>
              <a:t>CO</a:t>
            </a:r>
            <a:r>
              <a:rPr lang="en-US" sz="1600" baseline="-25000"/>
              <a:t>2</a:t>
            </a:r>
            <a:endParaRPr lang="en-US" sz="1600"/>
          </a:p>
        </p:txBody>
      </p:sp>
      <p:sp>
        <p:nvSpPr>
          <p:cNvPr id="598029" name="Text Box 13"/>
          <p:cNvSpPr txBox="1">
            <a:spLocks noChangeArrowheads="1"/>
          </p:cNvSpPr>
          <p:nvPr/>
        </p:nvSpPr>
        <p:spPr bwMode="auto">
          <a:xfrm>
            <a:off x="7226300" y="5257800"/>
            <a:ext cx="149225" cy="223838"/>
          </a:xfrm>
          <a:prstGeom prst="rect">
            <a:avLst/>
          </a:prstGeom>
          <a:noFill/>
          <a:ln w="9525">
            <a:noFill/>
            <a:miter lim="800000"/>
            <a:headEnd/>
            <a:tailEnd/>
          </a:ln>
          <a:effectLst/>
        </p:spPr>
        <p:txBody>
          <a:bodyPr wrap="none" lIns="0" tIns="0" rIns="0" bIns="0"/>
          <a:lstStyle/>
          <a:p>
            <a:pPr algn="l">
              <a:lnSpc>
                <a:spcPct val="90000"/>
              </a:lnSpc>
            </a:pPr>
            <a:r>
              <a:rPr lang="en-US" sz="1600"/>
              <a:t></a:t>
            </a:r>
          </a:p>
        </p:txBody>
      </p:sp>
      <p:sp>
        <p:nvSpPr>
          <p:cNvPr id="598030" name="Text Box 14"/>
          <p:cNvSpPr txBox="1">
            <a:spLocks noChangeArrowheads="1"/>
          </p:cNvSpPr>
          <p:nvPr/>
        </p:nvSpPr>
        <p:spPr bwMode="auto">
          <a:xfrm>
            <a:off x="6911975" y="4144963"/>
            <a:ext cx="152400" cy="246062"/>
          </a:xfrm>
          <a:prstGeom prst="rect">
            <a:avLst/>
          </a:prstGeom>
          <a:noFill/>
          <a:ln w="9525">
            <a:noFill/>
            <a:miter lim="800000"/>
            <a:headEnd/>
            <a:tailEnd/>
          </a:ln>
          <a:effectLst/>
        </p:spPr>
        <p:txBody>
          <a:bodyPr wrap="none" lIns="0" tIns="0" rIns="0" bIns="0"/>
          <a:lstStyle/>
          <a:p>
            <a:pPr algn="l">
              <a:lnSpc>
                <a:spcPct val="90000"/>
              </a:lnSpc>
            </a:pPr>
            <a:r>
              <a:rPr lang="en-US" sz="1600"/>
              <a:t>3</a:t>
            </a:r>
          </a:p>
        </p:txBody>
      </p:sp>
      <p:sp>
        <p:nvSpPr>
          <p:cNvPr id="598031" name="Text Box 15"/>
          <p:cNvSpPr txBox="1">
            <a:spLocks noChangeArrowheads="1"/>
          </p:cNvSpPr>
          <p:nvPr/>
        </p:nvSpPr>
        <p:spPr bwMode="auto">
          <a:xfrm>
            <a:off x="6764338" y="4813300"/>
            <a:ext cx="127000" cy="249238"/>
          </a:xfrm>
          <a:prstGeom prst="rect">
            <a:avLst/>
          </a:prstGeom>
          <a:noFill/>
          <a:ln w="9525">
            <a:noFill/>
            <a:miter lim="800000"/>
            <a:headEnd/>
            <a:tailEnd/>
          </a:ln>
          <a:effectLst/>
        </p:spPr>
        <p:txBody>
          <a:bodyPr wrap="none" lIns="0" tIns="0" rIns="0" bIns="0"/>
          <a:lstStyle/>
          <a:p>
            <a:pPr algn="l">
              <a:lnSpc>
                <a:spcPct val="90000"/>
              </a:lnSpc>
            </a:pPr>
            <a:r>
              <a:rPr lang="en-US" sz="1600"/>
              <a:t>3</a:t>
            </a:r>
          </a:p>
        </p:txBody>
      </p:sp>
      <p:sp>
        <p:nvSpPr>
          <p:cNvPr id="598032" name="Text Box 16"/>
          <p:cNvSpPr txBox="1">
            <a:spLocks noChangeArrowheads="1"/>
          </p:cNvSpPr>
          <p:nvPr/>
        </p:nvSpPr>
        <p:spPr bwMode="auto">
          <a:xfrm>
            <a:off x="7043738" y="2752725"/>
            <a:ext cx="136525" cy="261938"/>
          </a:xfrm>
          <a:prstGeom prst="rect">
            <a:avLst/>
          </a:prstGeom>
          <a:noFill/>
          <a:ln w="9525">
            <a:noFill/>
            <a:miter lim="800000"/>
            <a:headEnd/>
            <a:tailEnd/>
          </a:ln>
          <a:effectLst/>
        </p:spPr>
        <p:txBody>
          <a:bodyPr wrap="none" lIns="0" tIns="0" rIns="0" bIns="0"/>
          <a:lstStyle/>
          <a:p>
            <a:pPr algn="l">
              <a:lnSpc>
                <a:spcPct val="90000"/>
              </a:lnSpc>
            </a:pPr>
            <a:r>
              <a:rPr lang="en-US" sz="1600"/>
              <a:t>2</a:t>
            </a:r>
          </a:p>
        </p:txBody>
      </p:sp>
      <p:sp>
        <p:nvSpPr>
          <p:cNvPr id="598033" name="Text Box 17"/>
          <p:cNvSpPr txBox="1">
            <a:spLocks noChangeArrowheads="1"/>
          </p:cNvSpPr>
          <p:nvPr/>
        </p:nvSpPr>
        <p:spPr bwMode="auto">
          <a:xfrm>
            <a:off x="4502150" y="512763"/>
            <a:ext cx="511175" cy="303212"/>
          </a:xfrm>
          <a:prstGeom prst="rect">
            <a:avLst/>
          </a:prstGeom>
          <a:noFill/>
          <a:ln w="9525">
            <a:noFill/>
            <a:miter lim="800000"/>
            <a:headEnd/>
            <a:tailEnd/>
          </a:ln>
          <a:effectLst/>
        </p:spPr>
        <p:txBody>
          <a:bodyPr wrap="none" lIns="0" tIns="0" rIns="0" bIns="0"/>
          <a:lstStyle/>
          <a:p>
            <a:pPr algn="l">
              <a:lnSpc>
                <a:spcPct val="90000"/>
              </a:lnSpc>
            </a:pPr>
            <a:r>
              <a:rPr lang="en-US" sz="1600"/>
              <a:t>CoA</a:t>
            </a:r>
          </a:p>
        </p:txBody>
      </p:sp>
      <p:sp>
        <p:nvSpPr>
          <p:cNvPr id="598034" name="Text Box 18"/>
          <p:cNvSpPr txBox="1">
            <a:spLocks noChangeArrowheads="1"/>
          </p:cNvSpPr>
          <p:nvPr/>
        </p:nvSpPr>
        <p:spPr bwMode="auto">
          <a:xfrm>
            <a:off x="5378450" y="842963"/>
            <a:ext cx="923925" cy="312737"/>
          </a:xfrm>
          <a:prstGeom prst="rect">
            <a:avLst/>
          </a:prstGeom>
          <a:noFill/>
          <a:ln w="9525">
            <a:noFill/>
            <a:miter lim="800000"/>
            <a:headEnd/>
            <a:tailEnd/>
          </a:ln>
          <a:effectLst/>
        </p:spPr>
        <p:txBody>
          <a:bodyPr wrap="none" lIns="0" tIns="0" rIns="0" bIns="0"/>
          <a:lstStyle/>
          <a:p>
            <a:pPr algn="l">
              <a:lnSpc>
                <a:spcPct val="90000"/>
              </a:lnSpc>
            </a:pPr>
            <a:r>
              <a:rPr lang="en-US" sz="1600"/>
              <a:t>CoA</a:t>
            </a:r>
          </a:p>
        </p:txBody>
      </p:sp>
      <p:sp>
        <p:nvSpPr>
          <p:cNvPr id="598035" name="Text Box 19"/>
          <p:cNvSpPr txBox="1">
            <a:spLocks noChangeArrowheads="1"/>
          </p:cNvSpPr>
          <p:nvPr/>
        </p:nvSpPr>
        <p:spPr bwMode="auto">
          <a:xfrm>
            <a:off x="3813175" y="166688"/>
            <a:ext cx="1127125" cy="220662"/>
          </a:xfrm>
          <a:prstGeom prst="rect">
            <a:avLst/>
          </a:prstGeom>
          <a:noFill/>
          <a:ln w="9525">
            <a:noFill/>
            <a:miter lim="800000"/>
            <a:headEnd/>
            <a:tailEnd/>
          </a:ln>
          <a:effectLst/>
        </p:spPr>
        <p:txBody>
          <a:bodyPr wrap="none" lIns="0" tIns="0" rIns="0" bIns="0"/>
          <a:lstStyle/>
          <a:p>
            <a:pPr algn="l">
              <a:lnSpc>
                <a:spcPct val="90000"/>
              </a:lnSpc>
            </a:pPr>
            <a:r>
              <a:rPr lang="en-US" sz="1600"/>
              <a:t>Acetyl CoA</a:t>
            </a:r>
          </a:p>
        </p:txBody>
      </p:sp>
      <p:sp>
        <p:nvSpPr>
          <p:cNvPr id="598036" name="Text Box 20"/>
          <p:cNvSpPr txBox="1">
            <a:spLocks noChangeArrowheads="1"/>
          </p:cNvSpPr>
          <p:nvPr/>
        </p:nvSpPr>
        <p:spPr bwMode="auto">
          <a:xfrm>
            <a:off x="5689600" y="5969000"/>
            <a:ext cx="142875" cy="252413"/>
          </a:xfrm>
          <a:prstGeom prst="rect">
            <a:avLst/>
          </a:prstGeom>
          <a:noFill/>
          <a:ln w="9525">
            <a:noFill/>
            <a:miter lim="800000"/>
            <a:headEnd/>
            <a:tailEnd/>
          </a:ln>
          <a:effectLst/>
        </p:spPr>
        <p:txBody>
          <a:bodyPr wrap="none" lIns="0" tIns="0" rIns="0" bIns="0"/>
          <a:lstStyle/>
          <a:p>
            <a:pPr algn="l">
              <a:lnSpc>
                <a:spcPct val="90000"/>
              </a:lnSpc>
            </a:pPr>
            <a:r>
              <a:rPr lang="en-US" sz="1600"/>
              <a:t>P</a:t>
            </a:r>
            <a:endParaRPr lang="en-US" sz="1600" baseline="30000">
              <a:latin typeface="Symbol" pitchFamily="18" charset="2"/>
              <a:sym typeface="Symbol" pitchFamily="18" charset="2"/>
            </a:endParaRPr>
          </a:p>
        </p:txBody>
      </p:sp>
      <p:sp>
        <p:nvSpPr>
          <p:cNvPr id="598037" name="Text Box 21"/>
          <p:cNvSpPr txBox="1">
            <a:spLocks noChangeArrowheads="1"/>
          </p:cNvSpPr>
          <p:nvPr/>
        </p:nvSpPr>
        <p:spPr bwMode="auto">
          <a:xfrm>
            <a:off x="4916488" y="5975350"/>
            <a:ext cx="577850" cy="217488"/>
          </a:xfrm>
          <a:prstGeom prst="rect">
            <a:avLst/>
          </a:prstGeom>
          <a:noFill/>
          <a:ln w="9525">
            <a:noFill/>
            <a:miter lim="800000"/>
            <a:headEnd/>
            <a:tailEnd/>
          </a:ln>
          <a:effectLst/>
        </p:spPr>
        <p:txBody>
          <a:bodyPr wrap="none" lIns="0" tIns="0" rIns="0" bIns="0"/>
          <a:lstStyle/>
          <a:p>
            <a:pPr algn="l">
              <a:lnSpc>
                <a:spcPct val="90000"/>
              </a:lnSpc>
            </a:pPr>
            <a:r>
              <a:rPr lang="en-US" sz="1600"/>
              <a:t>ADP +</a:t>
            </a:r>
            <a:endParaRPr lang="en-US" sz="1600" baseline="30000">
              <a:latin typeface="Symbol" pitchFamily="18" charset="2"/>
              <a:sym typeface="Symbol" pitchFamily="18" charset="2"/>
            </a:endParaRPr>
          </a:p>
        </p:txBody>
      </p:sp>
      <p:sp>
        <p:nvSpPr>
          <p:cNvPr id="598038" name="Text Box 22"/>
          <p:cNvSpPr txBox="1">
            <a:spLocks noChangeArrowheads="1"/>
          </p:cNvSpPr>
          <p:nvPr/>
        </p:nvSpPr>
        <p:spPr bwMode="auto">
          <a:xfrm>
            <a:off x="4025900" y="6000750"/>
            <a:ext cx="577850" cy="217488"/>
          </a:xfrm>
          <a:prstGeom prst="rect">
            <a:avLst/>
          </a:prstGeom>
          <a:noFill/>
          <a:ln w="9525">
            <a:noFill/>
            <a:miter lim="800000"/>
            <a:headEnd/>
            <a:tailEnd/>
          </a:ln>
          <a:effectLst/>
        </p:spPr>
        <p:txBody>
          <a:bodyPr wrap="none" lIns="0" tIns="0" rIns="0" bIns="0"/>
          <a:lstStyle/>
          <a:p>
            <a:pPr algn="l">
              <a:lnSpc>
                <a:spcPct val="90000"/>
              </a:lnSpc>
            </a:pPr>
            <a:r>
              <a:rPr lang="en-US" sz="1600"/>
              <a:t>ATP</a:t>
            </a:r>
            <a:endParaRPr lang="en-US" sz="1600" baseline="30000">
              <a:latin typeface="Symbol" pitchFamily="18" charset="2"/>
              <a:sym typeface="Symbol" pitchFamily="18" charset="2"/>
            </a:endParaRPr>
          </a:p>
        </p:txBody>
      </p:sp>
      <p:sp>
        <p:nvSpPr>
          <p:cNvPr id="598039" name="Text Box 23"/>
          <p:cNvSpPr txBox="1">
            <a:spLocks noChangeArrowheads="1"/>
          </p:cNvSpPr>
          <p:nvPr/>
        </p:nvSpPr>
        <p:spPr bwMode="auto">
          <a:xfrm>
            <a:off x="1431925" y="4210050"/>
            <a:ext cx="723900" cy="246063"/>
          </a:xfrm>
          <a:prstGeom prst="rect">
            <a:avLst/>
          </a:prstGeom>
          <a:noFill/>
          <a:ln w="9525">
            <a:noFill/>
            <a:miter lim="800000"/>
            <a:headEnd/>
            <a:tailEnd/>
          </a:ln>
          <a:effectLst/>
        </p:spPr>
        <p:txBody>
          <a:bodyPr wrap="none" lIns="0" tIns="0" rIns="0" bIns="0"/>
          <a:lstStyle/>
          <a:p>
            <a:pPr algn="l">
              <a:lnSpc>
                <a:spcPct val="90000"/>
              </a:lnSpc>
            </a:pPr>
            <a:r>
              <a:rPr lang="en-US" sz="1600"/>
              <a:t>FADH</a:t>
            </a:r>
            <a:r>
              <a:rPr lang="en-US" sz="1600" baseline="-25000"/>
              <a:t>2</a:t>
            </a:r>
            <a:endParaRPr lang="en-US" sz="1600" baseline="30000">
              <a:latin typeface="Symbol" pitchFamily="18" charset="2"/>
              <a:sym typeface="Symbol" pitchFamily="18" charset="2"/>
            </a:endParaRPr>
          </a:p>
        </p:txBody>
      </p:sp>
      <p:sp>
        <p:nvSpPr>
          <p:cNvPr id="598040" name="Text Box 24"/>
          <p:cNvSpPr txBox="1">
            <a:spLocks noChangeArrowheads="1"/>
          </p:cNvSpPr>
          <p:nvPr/>
        </p:nvSpPr>
        <p:spPr bwMode="auto">
          <a:xfrm>
            <a:off x="1965325" y="4819650"/>
            <a:ext cx="577850" cy="217488"/>
          </a:xfrm>
          <a:prstGeom prst="rect">
            <a:avLst/>
          </a:prstGeom>
          <a:noFill/>
          <a:ln w="9525">
            <a:noFill/>
            <a:miter lim="800000"/>
            <a:headEnd/>
            <a:tailEnd/>
          </a:ln>
          <a:effectLst/>
        </p:spPr>
        <p:txBody>
          <a:bodyPr wrap="none" lIns="0" tIns="0" rIns="0" bIns="0"/>
          <a:lstStyle/>
          <a:p>
            <a:pPr algn="l">
              <a:lnSpc>
                <a:spcPct val="90000"/>
              </a:lnSpc>
            </a:pPr>
            <a:r>
              <a:rPr lang="en-US" sz="1600"/>
              <a:t>FAD</a:t>
            </a:r>
            <a:endParaRPr lang="en-US" sz="1600" baseline="30000">
              <a:latin typeface="Symbol" pitchFamily="18" charset="2"/>
              <a:sym typeface="Symbol" pitchFamily="18" charset="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8932" name="Picture 20" descr="06_09bCitricAcidCycle_1-U"/>
          <p:cNvPicPr>
            <a:picLocks noChangeAspect="1" noChangeArrowheads="1"/>
          </p:cNvPicPr>
          <p:nvPr/>
        </p:nvPicPr>
        <p:blipFill>
          <a:blip r:embed="rId3" cstate="print"/>
          <a:srcRect/>
          <a:stretch>
            <a:fillRect/>
          </a:stretch>
        </p:blipFill>
        <p:spPr bwMode="auto">
          <a:xfrm>
            <a:off x="296863" y="139700"/>
            <a:ext cx="8548687" cy="6578600"/>
          </a:xfrm>
          <a:prstGeom prst="rect">
            <a:avLst/>
          </a:prstGeom>
          <a:noFill/>
        </p:spPr>
      </p:pic>
      <p:sp>
        <p:nvSpPr>
          <p:cNvPr id="678933" name="Oval 21"/>
          <p:cNvSpPr>
            <a:spLocks noChangeArrowheads="1"/>
          </p:cNvSpPr>
          <p:nvPr/>
        </p:nvSpPr>
        <p:spPr bwMode="auto">
          <a:xfrm>
            <a:off x="714375" y="5940425"/>
            <a:ext cx="190500" cy="190500"/>
          </a:xfrm>
          <a:prstGeom prst="ellipse">
            <a:avLst/>
          </a:prstGeom>
          <a:solidFill>
            <a:srgbClr val="EF1A23"/>
          </a:solidFill>
          <a:ln w="9525">
            <a:noFill/>
            <a:round/>
            <a:headEnd/>
            <a:tailEnd/>
          </a:ln>
          <a:effectLst/>
        </p:spPr>
        <p:txBody>
          <a:bodyPr wrap="none" anchor="ctr"/>
          <a:lstStyle/>
          <a:p>
            <a:endParaRPr lang="en-US"/>
          </a:p>
        </p:txBody>
      </p:sp>
      <p:sp>
        <p:nvSpPr>
          <p:cNvPr id="678934" name="Text Box 22"/>
          <p:cNvSpPr txBox="1">
            <a:spLocks noChangeArrowheads="1"/>
          </p:cNvSpPr>
          <p:nvPr/>
        </p:nvSpPr>
        <p:spPr bwMode="auto">
          <a:xfrm>
            <a:off x="3568700" y="3027363"/>
            <a:ext cx="1928813" cy="215900"/>
          </a:xfrm>
          <a:prstGeom prst="rect">
            <a:avLst/>
          </a:prstGeom>
          <a:noFill/>
          <a:ln w="9525">
            <a:noFill/>
            <a:miter lim="800000"/>
            <a:headEnd/>
            <a:tailEnd/>
          </a:ln>
          <a:effectLst/>
        </p:spPr>
        <p:txBody>
          <a:bodyPr wrap="none" lIns="0" tIns="0" rIns="0" bIns="0"/>
          <a:lstStyle/>
          <a:p>
            <a:pPr algn="l">
              <a:lnSpc>
                <a:spcPct val="90000"/>
              </a:lnSpc>
            </a:pPr>
            <a:r>
              <a:rPr lang="en-US" sz="1500"/>
              <a:t>C</a:t>
            </a:r>
            <a:r>
              <a:rPr lang="en-US" sz="1400"/>
              <a:t>ITRIC</a:t>
            </a:r>
            <a:r>
              <a:rPr lang="en-US" sz="1500"/>
              <a:t> A</a:t>
            </a:r>
            <a:r>
              <a:rPr lang="en-US" sz="1400"/>
              <a:t>CID</a:t>
            </a:r>
            <a:r>
              <a:rPr lang="en-US" sz="1500"/>
              <a:t> C</a:t>
            </a:r>
            <a:r>
              <a:rPr lang="en-US" sz="1400"/>
              <a:t>YCLE</a:t>
            </a:r>
            <a:endParaRPr lang="en-US" sz="1500"/>
          </a:p>
        </p:txBody>
      </p:sp>
      <p:sp>
        <p:nvSpPr>
          <p:cNvPr id="678935" name="Text Box 23"/>
          <p:cNvSpPr txBox="1">
            <a:spLocks noChangeArrowheads="1"/>
          </p:cNvSpPr>
          <p:nvPr/>
        </p:nvSpPr>
        <p:spPr bwMode="auto">
          <a:xfrm>
            <a:off x="4784725" y="604838"/>
            <a:ext cx="384175" cy="192087"/>
          </a:xfrm>
          <a:prstGeom prst="rect">
            <a:avLst/>
          </a:prstGeom>
          <a:noFill/>
          <a:ln w="9525">
            <a:noFill/>
            <a:miter lim="800000"/>
            <a:headEnd/>
            <a:tailEnd/>
          </a:ln>
          <a:effectLst/>
        </p:spPr>
        <p:txBody>
          <a:bodyPr wrap="none" lIns="0" tIns="0" rIns="0" bIns="0"/>
          <a:lstStyle/>
          <a:p>
            <a:pPr algn="l">
              <a:lnSpc>
                <a:spcPct val="90000"/>
              </a:lnSpc>
            </a:pPr>
            <a:r>
              <a:rPr lang="en-US" sz="1000"/>
              <a:t>CoA</a:t>
            </a:r>
          </a:p>
        </p:txBody>
      </p:sp>
      <p:sp>
        <p:nvSpPr>
          <p:cNvPr id="678936" name="Text Box 24"/>
          <p:cNvSpPr txBox="1">
            <a:spLocks noChangeArrowheads="1"/>
          </p:cNvSpPr>
          <p:nvPr/>
        </p:nvSpPr>
        <p:spPr bwMode="auto">
          <a:xfrm>
            <a:off x="4772025" y="985838"/>
            <a:ext cx="1635125" cy="173037"/>
          </a:xfrm>
          <a:prstGeom prst="rect">
            <a:avLst/>
          </a:prstGeom>
          <a:noFill/>
          <a:ln w="9525">
            <a:noFill/>
            <a:miter lim="800000"/>
            <a:headEnd/>
            <a:tailEnd/>
          </a:ln>
          <a:effectLst/>
        </p:spPr>
        <p:txBody>
          <a:bodyPr wrap="none" lIns="0" tIns="0" rIns="0" bIns="0"/>
          <a:lstStyle/>
          <a:p>
            <a:pPr algn="l">
              <a:lnSpc>
                <a:spcPct val="90000"/>
              </a:lnSpc>
            </a:pPr>
            <a:r>
              <a:rPr lang="en-US" sz="1200"/>
              <a:t>2 carbons enter cycle</a:t>
            </a:r>
          </a:p>
        </p:txBody>
      </p:sp>
      <p:sp>
        <p:nvSpPr>
          <p:cNvPr id="678937" name="Text Box 25"/>
          <p:cNvSpPr txBox="1">
            <a:spLocks noChangeArrowheads="1"/>
          </p:cNvSpPr>
          <p:nvPr/>
        </p:nvSpPr>
        <p:spPr bwMode="auto">
          <a:xfrm>
            <a:off x="3692525" y="388938"/>
            <a:ext cx="1127125" cy="220662"/>
          </a:xfrm>
          <a:prstGeom prst="rect">
            <a:avLst/>
          </a:prstGeom>
          <a:noFill/>
          <a:ln w="9525">
            <a:noFill/>
            <a:miter lim="800000"/>
            <a:headEnd/>
            <a:tailEnd/>
          </a:ln>
          <a:effectLst/>
        </p:spPr>
        <p:txBody>
          <a:bodyPr wrap="none" lIns="0" tIns="0" rIns="0" bIns="0"/>
          <a:lstStyle/>
          <a:p>
            <a:pPr algn="l">
              <a:lnSpc>
                <a:spcPct val="90000"/>
              </a:lnSpc>
            </a:pPr>
            <a:r>
              <a:rPr lang="en-US" sz="1200"/>
              <a:t>Acetyl CoA</a:t>
            </a:r>
          </a:p>
        </p:txBody>
      </p:sp>
      <p:sp>
        <p:nvSpPr>
          <p:cNvPr id="678938" name="Text Box 26"/>
          <p:cNvSpPr txBox="1">
            <a:spLocks noChangeArrowheads="1"/>
          </p:cNvSpPr>
          <p:nvPr/>
        </p:nvSpPr>
        <p:spPr bwMode="auto">
          <a:xfrm>
            <a:off x="4152900" y="214313"/>
            <a:ext cx="384175" cy="192087"/>
          </a:xfrm>
          <a:prstGeom prst="rect">
            <a:avLst/>
          </a:prstGeom>
          <a:noFill/>
          <a:ln w="9525">
            <a:noFill/>
            <a:miter lim="800000"/>
            <a:headEnd/>
            <a:tailEnd/>
          </a:ln>
          <a:effectLst/>
        </p:spPr>
        <p:txBody>
          <a:bodyPr wrap="none" lIns="0" tIns="0" rIns="0" bIns="0"/>
          <a:lstStyle/>
          <a:p>
            <a:pPr algn="l">
              <a:lnSpc>
                <a:spcPct val="90000"/>
              </a:lnSpc>
            </a:pPr>
            <a:r>
              <a:rPr lang="en-US" sz="1000"/>
              <a:t>CoA</a:t>
            </a:r>
          </a:p>
        </p:txBody>
      </p:sp>
      <p:sp>
        <p:nvSpPr>
          <p:cNvPr id="678939" name="Oval 27"/>
          <p:cNvSpPr>
            <a:spLocks noChangeArrowheads="1"/>
          </p:cNvSpPr>
          <p:nvPr/>
        </p:nvSpPr>
        <p:spPr bwMode="auto">
          <a:xfrm>
            <a:off x="5102225" y="1330325"/>
            <a:ext cx="158750" cy="158750"/>
          </a:xfrm>
          <a:prstGeom prst="ellipse">
            <a:avLst/>
          </a:prstGeom>
          <a:solidFill>
            <a:srgbClr val="EF1A23"/>
          </a:solidFill>
          <a:ln w="9525">
            <a:solidFill>
              <a:srgbClr val="EF1A23"/>
            </a:solidFill>
            <a:round/>
            <a:headEnd/>
            <a:tailEnd/>
          </a:ln>
          <a:effectLst/>
        </p:spPr>
        <p:txBody>
          <a:bodyPr wrap="none" anchor="ctr"/>
          <a:lstStyle/>
          <a:p>
            <a:endParaRPr lang="en-US"/>
          </a:p>
        </p:txBody>
      </p:sp>
      <p:sp>
        <p:nvSpPr>
          <p:cNvPr id="678940" name="Text Box 28"/>
          <p:cNvSpPr txBox="1">
            <a:spLocks noChangeArrowheads="1"/>
          </p:cNvSpPr>
          <p:nvPr/>
        </p:nvSpPr>
        <p:spPr bwMode="auto">
          <a:xfrm>
            <a:off x="5133975" y="1347788"/>
            <a:ext cx="92075" cy="134937"/>
          </a:xfrm>
          <a:prstGeom prst="rect">
            <a:avLst/>
          </a:prstGeom>
          <a:noFill/>
          <a:ln w="9525">
            <a:noFill/>
            <a:miter lim="800000"/>
            <a:headEnd/>
            <a:tailEnd/>
          </a:ln>
          <a:effectLst/>
        </p:spPr>
        <p:txBody>
          <a:bodyPr wrap="none" lIns="0" tIns="0" rIns="0" bIns="0"/>
          <a:lstStyle/>
          <a:p>
            <a:pPr algn="ctr">
              <a:lnSpc>
                <a:spcPct val="90000"/>
              </a:lnSpc>
            </a:pPr>
            <a:r>
              <a:rPr lang="en-US" sz="1000">
                <a:solidFill>
                  <a:schemeClr val="bg1"/>
                </a:solidFill>
              </a:rPr>
              <a:t>1</a:t>
            </a:r>
          </a:p>
        </p:txBody>
      </p:sp>
      <p:sp>
        <p:nvSpPr>
          <p:cNvPr id="678941" name="Text Box 29"/>
          <p:cNvSpPr txBox="1">
            <a:spLocks noChangeArrowheads="1"/>
          </p:cNvSpPr>
          <p:nvPr/>
        </p:nvSpPr>
        <p:spPr bwMode="auto">
          <a:xfrm>
            <a:off x="2517775" y="1182688"/>
            <a:ext cx="1127125" cy="220662"/>
          </a:xfrm>
          <a:prstGeom prst="rect">
            <a:avLst/>
          </a:prstGeom>
          <a:noFill/>
          <a:ln w="9525">
            <a:noFill/>
            <a:miter lim="800000"/>
            <a:headEnd/>
            <a:tailEnd/>
          </a:ln>
          <a:effectLst/>
        </p:spPr>
        <p:txBody>
          <a:bodyPr wrap="none" lIns="0" tIns="0" rIns="0" bIns="0"/>
          <a:lstStyle/>
          <a:p>
            <a:pPr algn="l">
              <a:lnSpc>
                <a:spcPct val="90000"/>
              </a:lnSpc>
            </a:pPr>
            <a:r>
              <a:rPr lang="en-US" sz="1200"/>
              <a:t>Oxaloacetate</a:t>
            </a:r>
          </a:p>
        </p:txBody>
      </p:sp>
      <p:sp>
        <p:nvSpPr>
          <p:cNvPr id="678942" name="Text Box 30"/>
          <p:cNvSpPr txBox="1">
            <a:spLocks noChangeArrowheads="1"/>
          </p:cNvSpPr>
          <p:nvPr/>
        </p:nvSpPr>
        <p:spPr bwMode="auto">
          <a:xfrm>
            <a:off x="762000" y="5956300"/>
            <a:ext cx="92075" cy="134938"/>
          </a:xfrm>
          <a:prstGeom prst="rect">
            <a:avLst/>
          </a:prstGeom>
          <a:noFill/>
          <a:ln w="9525">
            <a:noFill/>
            <a:miter lim="800000"/>
            <a:headEnd/>
            <a:tailEnd/>
          </a:ln>
          <a:effectLst/>
        </p:spPr>
        <p:txBody>
          <a:bodyPr wrap="none" lIns="0" tIns="0" rIns="0" bIns="0"/>
          <a:lstStyle/>
          <a:p>
            <a:pPr algn="ctr">
              <a:lnSpc>
                <a:spcPct val="90000"/>
              </a:lnSpc>
            </a:pPr>
            <a:r>
              <a:rPr lang="en-US" sz="1200">
                <a:solidFill>
                  <a:schemeClr val="bg1"/>
                </a:solidFill>
              </a:rPr>
              <a:t>1</a:t>
            </a:r>
          </a:p>
        </p:txBody>
      </p:sp>
      <p:sp>
        <p:nvSpPr>
          <p:cNvPr id="678943" name="Text Box 31"/>
          <p:cNvSpPr txBox="1">
            <a:spLocks noChangeArrowheads="1"/>
          </p:cNvSpPr>
          <p:nvPr/>
        </p:nvSpPr>
        <p:spPr bwMode="auto">
          <a:xfrm>
            <a:off x="330200" y="5935663"/>
            <a:ext cx="2401888" cy="469900"/>
          </a:xfrm>
          <a:prstGeom prst="rect">
            <a:avLst/>
          </a:prstGeom>
          <a:noFill/>
          <a:ln w="9525">
            <a:noFill/>
            <a:miter lim="800000"/>
            <a:headEnd/>
            <a:tailEnd/>
          </a:ln>
          <a:effectLst/>
        </p:spPr>
        <p:txBody>
          <a:bodyPr wrap="none" lIns="0" tIns="0" rIns="0" bIns="0"/>
          <a:lstStyle/>
          <a:p>
            <a:pPr algn="l">
              <a:lnSpc>
                <a:spcPct val="120000"/>
              </a:lnSpc>
            </a:pPr>
            <a:r>
              <a:rPr lang="en-US" sz="1200"/>
              <a:t>Step</a:t>
            </a:r>
          </a:p>
          <a:p>
            <a:pPr algn="l">
              <a:lnSpc>
                <a:spcPct val="120000"/>
              </a:lnSpc>
            </a:pPr>
            <a:r>
              <a:rPr lang="en-US" sz="1200"/>
              <a:t>Acetyl CoA stokes the furnace.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0962" name="Picture 2" descr="06_09bCitricAcidCycle_2-U"/>
          <p:cNvPicPr>
            <a:picLocks noChangeAspect="1" noChangeArrowheads="1"/>
          </p:cNvPicPr>
          <p:nvPr/>
        </p:nvPicPr>
        <p:blipFill>
          <a:blip r:embed="rId3" cstate="print"/>
          <a:srcRect/>
          <a:stretch>
            <a:fillRect/>
          </a:stretch>
        </p:blipFill>
        <p:spPr bwMode="auto">
          <a:xfrm>
            <a:off x="296863" y="139700"/>
            <a:ext cx="8548687" cy="6578600"/>
          </a:xfrm>
          <a:prstGeom prst="rect">
            <a:avLst/>
          </a:prstGeom>
          <a:noFill/>
        </p:spPr>
      </p:pic>
      <p:sp>
        <p:nvSpPr>
          <p:cNvPr id="680963" name="Oval 3"/>
          <p:cNvSpPr>
            <a:spLocks noChangeArrowheads="1"/>
          </p:cNvSpPr>
          <p:nvPr/>
        </p:nvSpPr>
        <p:spPr bwMode="auto">
          <a:xfrm>
            <a:off x="714375" y="5940425"/>
            <a:ext cx="190500" cy="190500"/>
          </a:xfrm>
          <a:prstGeom prst="ellipse">
            <a:avLst/>
          </a:prstGeom>
          <a:solidFill>
            <a:srgbClr val="EF1A23"/>
          </a:solidFill>
          <a:ln w="9525">
            <a:noFill/>
            <a:round/>
            <a:headEnd/>
            <a:tailEnd/>
          </a:ln>
          <a:effectLst/>
        </p:spPr>
        <p:txBody>
          <a:bodyPr wrap="none" anchor="ctr"/>
          <a:lstStyle/>
          <a:p>
            <a:endParaRPr lang="en-US"/>
          </a:p>
        </p:txBody>
      </p:sp>
      <p:sp>
        <p:nvSpPr>
          <p:cNvPr id="680964" name="Text Box 4"/>
          <p:cNvSpPr txBox="1">
            <a:spLocks noChangeArrowheads="1"/>
          </p:cNvSpPr>
          <p:nvPr/>
        </p:nvSpPr>
        <p:spPr bwMode="auto">
          <a:xfrm>
            <a:off x="3568700" y="3027363"/>
            <a:ext cx="1928813" cy="215900"/>
          </a:xfrm>
          <a:prstGeom prst="rect">
            <a:avLst/>
          </a:prstGeom>
          <a:noFill/>
          <a:ln w="9525">
            <a:noFill/>
            <a:miter lim="800000"/>
            <a:headEnd/>
            <a:tailEnd/>
          </a:ln>
          <a:effectLst/>
        </p:spPr>
        <p:txBody>
          <a:bodyPr wrap="none" lIns="0" tIns="0" rIns="0" bIns="0"/>
          <a:lstStyle/>
          <a:p>
            <a:pPr algn="l">
              <a:lnSpc>
                <a:spcPct val="90000"/>
              </a:lnSpc>
            </a:pPr>
            <a:r>
              <a:rPr lang="en-US" sz="1500"/>
              <a:t>C</a:t>
            </a:r>
            <a:r>
              <a:rPr lang="en-US" sz="1400"/>
              <a:t>ITRIC</a:t>
            </a:r>
            <a:r>
              <a:rPr lang="en-US" sz="1500"/>
              <a:t> A</a:t>
            </a:r>
            <a:r>
              <a:rPr lang="en-US" sz="1400"/>
              <a:t>CID</a:t>
            </a:r>
            <a:r>
              <a:rPr lang="en-US" sz="1500"/>
              <a:t> C</a:t>
            </a:r>
            <a:r>
              <a:rPr lang="en-US" sz="1400"/>
              <a:t>YCLE</a:t>
            </a:r>
            <a:endParaRPr lang="en-US" sz="1500"/>
          </a:p>
        </p:txBody>
      </p:sp>
      <p:sp>
        <p:nvSpPr>
          <p:cNvPr id="680965" name="Text Box 5"/>
          <p:cNvSpPr txBox="1">
            <a:spLocks noChangeArrowheads="1"/>
          </p:cNvSpPr>
          <p:nvPr/>
        </p:nvSpPr>
        <p:spPr bwMode="auto">
          <a:xfrm>
            <a:off x="4784725" y="604838"/>
            <a:ext cx="384175" cy="192087"/>
          </a:xfrm>
          <a:prstGeom prst="rect">
            <a:avLst/>
          </a:prstGeom>
          <a:noFill/>
          <a:ln w="9525">
            <a:noFill/>
            <a:miter lim="800000"/>
            <a:headEnd/>
            <a:tailEnd/>
          </a:ln>
          <a:effectLst/>
        </p:spPr>
        <p:txBody>
          <a:bodyPr wrap="none" lIns="0" tIns="0" rIns="0" bIns="0"/>
          <a:lstStyle/>
          <a:p>
            <a:pPr algn="l">
              <a:lnSpc>
                <a:spcPct val="90000"/>
              </a:lnSpc>
            </a:pPr>
            <a:r>
              <a:rPr lang="en-US" sz="1000"/>
              <a:t>CoA</a:t>
            </a:r>
          </a:p>
        </p:txBody>
      </p:sp>
      <p:sp>
        <p:nvSpPr>
          <p:cNvPr id="680966" name="Text Box 6"/>
          <p:cNvSpPr txBox="1">
            <a:spLocks noChangeArrowheads="1"/>
          </p:cNvSpPr>
          <p:nvPr/>
        </p:nvSpPr>
        <p:spPr bwMode="auto">
          <a:xfrm>
            <a:off x="4772025" y="985838"/>
            <a:ext cx="1635125" cy="173037"/>
          </a:xfrm>
          <a:prstGeom prst="rect">
            <a:avLst/>
          </a:prstGeom>
          <a:noFill/>
          <a:ln w="9525">
            <a:noFill/>
            <a:miter lim="800000"/>
            <a:headEnd/>
            <a:tailEnd/>
          </a:ln>
          <a:effectLst/>
        </p:spPr>
        <p:txBody>
          <a:bodyPr wrap="none" lIns="0" tIns="0" rIns="0" bIns="0"/>
          <a:lstStyle/>
          <a:p>
            <a:pPr algn="l">
              <a:lnSpc>
                <a:spcPct val="90000"/>
              </a:lnSpc>
            </a:pPr>
            <a:r>
              <a:rPr lang="en-US" sz="1200"/>
              <a:t>2 carbons enter cycle</a:t>
            </a:r>
          </a:p>
        </p:txBody>
      </p:sp>
      <p:sp>
        <p:nvSpPr>
          <p:cNvPr id="680967" name="Text Box 7"/>
          <p:cNvSpPr txBox="1">
            <a:spLocks noChangeArrowheads="1"/>
          </p:cNvSpPr>
          <p:nvPr/>
        </p:nvSpPr>
        <p:spPr bwMode="auto">
          <a:xfrm>
            <a:off x="3692525" y="388938"/>
            <a:ext cx="1127125" cy="220662"/>
          </a:xfrm>
          <a:prstGeom prst="rect">
            <a:avLst/>
          </a:prstGeom>
          <a:noFill/>
          <a:ln w="9525">
            <a:noFill/>
            <a:miter lim="800000"/>
            <a:headEnd/>
            <a:tailEnd/>
          </a:ln>
          <a:effectLst/>
        </p:spPr>
        <p:txBody>
          <a:bodyPr wrap="none" lIns="0" tIns="0" rIns="0" bIns="0"/>
          <a:lstStyle/>
          <a:p>
            <a:pPr algn="l">
              <a:lnSpc>
                <a:spcPct val="90000"/>
              </a:lnSpc>
            </a:pPr>
            <a:r>
              <a:rPr lang="en-US" sz="1200"/>
              <a:t>Acetyl CoA</a:t>
            </a:r>
          </a:p>
        </p:txBody>
      </p:sp>
      <p:sp>
        <p:nvSpPr>
          <p:cNvPr id="680968" name="Text Box 8"/>
          <p:cNvSpPr txBox="1">
            <a:spLocks noChangeArrowheads="1"/>
          </p:cNvSpPr>
          <p:nvPr/>
        </p:nvSpPr>
        <p:spPr bwMode="auto">
          <a:xfrm>
            <a:off x="4152900" y="214313"/>
            <a:ext cx="384175" cy="192087"/>
          </a:xfrm>
          <a:prstGeom prst="rect">
            <a:avLst/>
          </a:prstGeom>
          <a:noFill/>
          <a:ln w="9525">
            <a:noFill/>
            <a:miter lim="800000"/>
            <a:headEnd/>
            <a:tailEnd/>
          </a:ln>
          <a:effectLst/>
        </p:spPr>
        <p:txBody>
          <a:bodyPr wrap="none" lIns="0" tIns="0" rIns="0" bIns="0"/>
          <a:lstStyle/>
          <a:p>
            <a:pPr algn="l">
              <a:lnSpc>
                <a:spcPct val="90000"/>
              </a:lnSpc>
            </a:pPr>
            <a:r>
              <a:rPr lang="en-US" sz="1000"/>
              <a:t>CoA</a:t>
            </a:r>
          </a:p>
        </p:txBody>
      </p:sp>
      <p:sp>
        <p:nvSpPr>
          <p:cNvPr id="680969" name="Oval 9"/>
          <p:cNvSpPr>
            <a:spLocks noChangeArrowheads="1"/>
          </p:cNvSpPr>
          <p:nvPr/>
        </p:nvSpPr>
        <p:spPr bwMode="auto">
          <a:xfrm>
            <a:off x="5102225" y="1330325"/>
            <a:ext cx="158750" cy="158750"/>
          </a:xfrm>
          <a:prstGeom prst="ellipse">
            <a:avLst/>
          </a:prstGeom>
          <a:solidFill>
            <a:srgbClr val="EF1A23"/>
          </a:solidFill>
          <a:ln w="9525">
            <a:solidFill>
              <a:srgbClr val="EF1A23"/>
            </a:solidFill>
            <a:round/>
            <a:headEnd/>
            <a:tailEnd/>
          </a:ln>
          <a:effectLst/>
        </p:spPr>
        <p:txBody>
          <a:bodyPr wrap="none" anchor="ctr"/>
          <a:lstStyle/>
          <a:p>
            <a:endParaRPr lang="en-US"/>
          </a:p>
        </p:txBody>
      </p:sp>
      <p:sp>
        <p:nvSpPr>
          <p:cNvPr id="680970" name="Text Box 10"/>
          <p:cNvSpPr txBox="1">
            <a:spLocks noChangeArrowheads="1"/>
          </p:cNvSpPr>
          <p:nvPr/>
        </p:nvSpPr>
        <p:spPr bwMode="auto">
          <a:xfrm>
            <a:off x="5133975" y="1347788"/>
            <a:ext cx="92075" cy="134937"/>
          </a:xfrm>
          <a:prstGeom prst="rect">
            <a:avLst/>
          </a:prstGeom>
          <a:noFill/>
          <a:ln w="9525">
            <a:noFill/>
            <a:miter lim="800000"/>
            <a:headEnd/>
            <a:tailEnd/>
          </a:ln>
          <a:effectLst/>
        </p:spPr>
        <p:txBody>
          <a:bodyPr wrap="none" lIns="0" tIns="0" rIns="0" bIns="0"/>
          <a:lstStyle/>
          <a:p>
            <a:pPr algn="ctr">
              <a:lnSpc>
                <a:spcPct val="90000"/>
              </a:lnSpc>
            </a:pPr>
            <a:r>
              <a:rPr lang="en-US" sz="1000">
                <a:solidFill>
                  <a:schemeClr val="bg1"/>
                </a:solidFill>
              </a:rPr>
              <a:t>1</a:t>
            </a:r>
          </a:p>
        </p:txBody>
      </p:sp>
      <p:sp>
        <p:nvSpPr>
          <p:cNvPr id="680971" name="Text Box 11"/>
          <p:cNvSpPr txBox="1">
            <a:spLocks noChangeArrowheads="1"/>
          </p:cNvSpPr>
          <p:nvPr/>
        </p:nvSpPr>
        <p:spPr bwMode="auto">
          <a:xfrm>
            <a:off x="2517775" y="1182688"/>
            <a:ext cx="1127125" cy="220662"/>
          </a:xfrm>
          <a:prstGeom prst="rect">
            <a:avLst/>
          </a:prstGeom>
          <a:noFill/>
          <a:ln w="9525">
            <a:noFill/>
            <a:miter lim="800000"/>
            <a:headEnd/>
            <a:tailEnd/>
          </a:ln>
          <a:effectLst/>
        </p:spPr>
        <p:txBody>
          <a:bodyPr wrap="none" lIns="0" tIns="0" rIns="0" bIns="0"/>
          <a:lstStyle/>
          <a:p>
            <a:pPr algn="l">
              <a:lnSpc>
                <a:spcPct val="90000"/>
              </a:lnSpc>
            </a:pPr>
            <a:r>
              <a:rPr lang="en-US" sz="1200"/>
              <a:t>Oxaloacetate</a:t>
            </a:r>
          </a:p>
        </p:txBody>
      </p:sp>
      <p:sp>
        <p:nvSpPr>
          <p:cNvPr id="680972" name="Text Box 12"/>
          <p:cNvSpPr txBox="1">
            <a:spLocks noChangeArrowheads="1"/>
          </p:cNvSpPr>
          <p:nvPr/>
        </p:nvSpPr>
        <p:spPr bwMode="auto">
          <a:xfrm>
            <a:off x="762000" y="5956300"/>
            <a:ext cx="92075" cy="134938"/>
          </a:xfrm>
          <a:prstGeom prst="rect">
            <a:avLst/>
          </a:prstGeom>
          <a:noFill/>
          <a:ln w="9525">
            <a:noFill/>
            <a:miter lim="800000"/>
            <a:headEnd/>
            <a:tailEnd/>
          </a:ln>
          <a:effectLst/>
        </p:spPr>
        <p:txBody>
          <a:bodyPr wrap="none" lIns="0" tIns="0" rIns="0" bIns="0"/>
          <a:lstStyle/>
          <a:p>
            <a:pPr algn="ctr">
              <a:lnSpc>
                <a:spcPct val="90000"/>
              </a:lnSpc>
            </a:pPr>
            <a:r>
              <a:rPr lang="en-US" sz="1200">
                <a:solidFill>
                  <a:schemeClr val="bg1"/>
                </a:solidFill>
              </a:rPr>
              <a:t>1</a:t>
            </a:r>
          </a:p>
        </p:txBody>
      </p:sp>
      <p:sp>
        <p:nvSpPr>
          <p:cNvPr id="680973" name="Text Box 13"/>
          <p:cNvSpPr txBox="1">
            <a:spLocks noChangeArrowheads="1"/>
          </p:cNvSpPr>
          <p:nvPr/>
        </p:nvSpPr>
        <p:spPr bwMode="auto">
          <a:xfrm>
            <a:off x="330200" y="5935663"/>
            <a:ext cx="2401888" cy="469900"/>
          </a:xfrm>
          <a:prstGeom prst="rect">
            <a:avLst/>
          </a:prstGeom>
          <a:noFill/>
          <a:ln w="9525">
            <a:noFill/>
            <a:miter lim="800000"/>
            <a:headEnd/>
            <a:tailEnd/>
          </a:ln>
          <a:effectLst/>
        </p:spPr>
        <p:txBody>
          <a:bodyPr wrap="none" lIns="0" tIns="0" rIns="0" bIns="0"/>
          <a:lstStyle/>
          <a:p>
            <a:pPr algn="l">
              <a:lnSpc>
                <a:spcPct val="120000"/>
              </a:lnSpc>
            </a:pPr>
            <a:r>
              <a:rPr lang="en-US" sz="1200"/>
              <a:t>Step</a:t>
            </a:r>
          </a:p>
          <a:p>
            <a:pPr algn="l">
              <a:lnSpc>
                <a:spcPct val="120000"/>
              </a:lnSpc>
            </a:pPr>
            <a:r>
              <a:rPr lang="en-US" sz="1200"/>
              <a:t>Acetyl CoA stokes the furnace.</a:t>
            </a:r>
          </a:p>
        </p:txBody>
      </p:sp>
      <p:sp>
        <p:nvSpPr>
          <p:cNvPr id="680974" name="Oval 14"/>
          <p:cNvSpPr>
            <a:spLocks noChangeArrowheads="1"/>
          </p:cNvSpPr>
          <p:nvPr/>
        </p:nvSpPr>
        <p:spPr bwMode="auto">
          <a:xfrm>
            <a:off x="6188075" y="2814638"/>
            <a:ext cx="158750" cy="158750"/>
          </a:xfrm>
          <a:prstGeom prst="ellipse">
            <a:avLst/>
          </a:prstGeom>
          <a:solidFill>
            <a:srgbClr val="EF1A23"/>
          </a:solidFill>
          <a:ln w="9525">
            <a:solidFill>
              <a:srgbClr val="EF1A23"/>
            </a:solidFill>
            <a:round/>
            <a:headEnd/>
            <a:tailEnd/>
          </a:ln>
          <a:effectLst/>
        </p:spPr>
        <p:txBody>
          <a:bodyPr wrap="none" anchor="ctr"/>
          <a:lstStyle/>
          <a:p>
            <a:endParaRPr lang="en-US"/>
          </a:p>
        </p:txBody>
      </p:sp>
      <p:sp>
        <p:nvSpPr>
          <p:cNvPr id="680975" name="Text Box 15"/>
          <p:cNvSpPr txBox="1">
            <a:spLocks noChangeArrowheads="1"/>
          </p:cNvSpPr>
          <p:nvPr/>
        </p:nvSpPr>
        <p:spPr bwMode="auto">
          <a:xfrm>
            <a:off x="6219825" y="2832100"/>
            <a:ext cx="92075" cy="134938"/>
          </a:xfrm>
          <a:prstGeom prst="rect">
            <a:avLst/>
          </a:prstGeom>
          <a:noFill/>
          <a:ln w="9525">
            <a:noFill/>
            <a:miter lim="800000"/>
            <a:headEnd/>
            <a:tailEnd/>
          </a:ln>
          <a:effectLst/>
        </p:spPr>
        <p:txBody>
          <a:bodyPr wrap="none" lIns="0" tIns="0" rIns="0" bIns="0"/>
          <a:lstStyle/>
          <a:p>
            <a:pPr algn="ctr">
              <a:lnSpc>
                <a:spcPct val="90000"/>
              </a:lnSpc>
            </a:pPr>
            <a:r>
              <a:rPr lang="en-US" sz="1000">
                <a:solidFill>
                  <a:schemeClr val="bg1"/>
                </a:solidFill>
              </a:rPr>
              <a:t>2</a:t>
            </a:r>
          </a:p>
        </p:txBody>
      </p:sp>
      <p:sp>
        <p:nvSpPr>
          <p:cNvPr id="680976" name="Oval 16"/>
          <p:cNvSpPr>
            <a:spLocks noChangeArrowheads="1"/>
          </p:cNvSpPr>
          <p:nvPr/>
        </p:nvSpPr>
        <p:spPr bwMode="auto">
          <a:xfrm>
            <a:off x="5311775" y="4665663"/>
            <a:ext cx="158750" cy="158750"/>
          </a:xfrm>
          <a:prstGeom prst="ellipse">
            <a:avLst/>
          </a:prstGeom>
          <a:solidFill>
            <a:srgbClr val="EF1A23"/>
          </a:solidFill>
          <a:ln w="9525">
            <a:solidFill>
              <a:srgbClr val="EF1A23"/>
            </a:solidFill>
            <a:round/>
            <a:headEnd/>
            <a:tailEnd/>
          </a:ln>
          <a:effectLst/>
        </p:spPr>
        <p:txBody>
          <a:bodyPr wrap="none" anchor="ctr"/>
          <a:lstStyle/>
          <a:p>
            <a:endParaRPr lang="en-US"/>
          </a:p>
        </p:txBody>
      </p:sp>
      <p:sp>
        <p:nvSpPr>
          <p:cNvPr id="680977" name="Text Box 17"/>
          <p:cNvSpPr txBox="1">
            <a:spLocks noChangeArrowheads="1"/>
          </p:cNvSpPr>
          <p:nvPr/>
        </p:nvSpPr>
        <p:spPr bwMode="auto">
          <a:xfrm>
            <a:off x="5343525" y="4683125"/>
            <a:ext cx="92075" cy="134938"/>
          </a:xfrm>
          <a:prstGeom prst="rect">
            <a:avLst/>
          </a:prstGeom>
          <a:noFill/>
          <a:ln w="9525">
            <a:noFill/>
            <a:miter lim="800000"/>
            <a:headEnd/>
            <a:tailEnd/>
          </a:ln>
          <a:effectLst/>
        </p:spPr>
        <p:txBody>
          <a:bodyPr wrap="none" lIns="0" tIns="0" rIns="0" bIns="0"/>
          <a:lstStyle/>
          <a:p>
            <a:pPr algn="ctr">
              <a:lnSpc>
                <a:spcPct val="90000"/>
              </a:lnSpc>
            </a:pPr>
            <a:r>
              <a:rPr lang="en-US" sz="1000">
                <a:solidFill>
                  <a:schemeClr val="bg1"/>
                </a:solidFill>
              </a:rPr>
              <a:t>3</a:t>
            </a:r>
          </a:p>
        </p:txBody>
      </p:sp>
      <p:sp>
        <p:nvSpPr>
          <p:cNvPr id="680978" name="Text Box 18"/>
          <p:cNvSpPr txBox="1">
            <a:spLocks noChangeArrowheads="1"/>
          </p:cNvSpPr>
          <p:nvPr/>
        </p:nvSpPr>
        <p:spPr bwMode="auto">
          <a:xfrm>
            <a:off x="6986588" y="2330450"/>
            <a:ext cx="522287" cy="171450"/>
          </a:xfrm>
          <a:prstGeom prst="rect">
            <a:avLst/>
          </a:prstGeom>
          <a:noFill/>
          <a:ln w="9525">
            <a:noFill/>
            <a:miter lim="800000"/>
            <a:headEnd/>
            <a:tailEnd/>
          </a:ln>
          <a:effectLst/>
        </p:spPr>
        <p:txBody>
          <a:bodyPr wrap="none" lIns="0" tIns="0" rIns="0" bIns="0"/>
          <a:lstStyle/>
          <a:p>
            <a:pPr algn="l">
              <a:lnSpc>
                <a:spcPct val="90000"/>
              </a:lnSpc>
            </a:pPr>
            <a:r>
              <a:rPr lang="en-US" sz="1100"/>
              <a:t>NAD</a:t>
            </a:r>
            <a:r>
              <a:rPr lang="en-US" sz="1300" baseline="30000"/>
              <a:t>+</a:t>
            </a:r>
            <a:endParaRPr lang="en-US" sz="1100"/>
          </a:p>
        </p:txBody>
      </p:sp>
      <p:sp>
        <p:nvSpPr>
          <p:cNvPr id="680979" name="Text Box 19"/>
          <p:cNvSpPr txBox="1">
            <a:spLocks noChangeArrowheads="1"/>
          </p:cNvSpPr>
          <p:nvPr/>
        </p:nvSpPr>
        <p:spPr bwMode="auto">
          <a:xfrm>
            <a:off x="7062788" y="2747963"/>
            <a:ext cx="500062" cy="177800"/>
          </a:xfrm>
          <a:prstGeom prst="rect">
            <a:avLst/>
          </a:prstGeom>
          <a:noFill/>
          <a:ln w="9525">
            <a:noFill/>
            <a:miter lim="800000"/>
            <a:headEnd/>
            <a:tailEnd/>
          </a:ln>
          <a:effectLst/>
        </p:spPr>
        <p:txBody>
          <a:bodyPr wrap="none" lIns="0" tIns="0" rIns="0" bIns="0"/>
          <a:lstStyle/>
          <a:p>
            <a:pPr algn="l">
              <a:lnSpc>
                <a:spcPct val="90000"/>
              </a:lnSpc>
            </a:pPr>
            <a:r>
              <a:rPr lang="en-US" sz="1100"/>
              <a:t>NADH</a:t>
            </a:r>
          </a:p>
        </p:txBody>
      </p:sp>
      <p:sp>
        <p:nvSpPr>
          <p:cNvPr id="680980" name="Text Box 20"/>
          <p:cNvSpPr txBox="1">
            <a:spLocks noChangeArrowheads="1"/>
          </p:cNvSpPr>
          <p:nvPr/>
        </p:nvSpPr>
        <p:spPr bwMode="auto">
          <a:xfrm>
            <a:off x="6991350" y="3308350"/>
            <a:ext cx="331788" cy="209550"/>
          </a:xfrm>
          <a:prstGeom prst="rect">
            <a:avLst/>
          </a:prstGeom>
          <a:noFill/>
          <a:ln w="9525">
            <a:noFill/>
            <a:miter lim="800000"/>
            <a:headEnd/>
            <a:tailEnd/>
          </a:ln>
          <a:effectLst/>
        </p:spPr>
        <p:txBody>
          <a:bodyPr wrap="none" lIns="0" tIns="0" rIns="0" bIns="0"/>
          <a:lstStyle/>
          <a:p>
            <a:pPr algn="l">
              <a:lnSpc>
                <a:spcPct val="90000"/>
              </a:lnSpc>
            </a:pPr>
            <a:r>
              <a:rPr lang="en-US" sz="1100"/>
              <a:t>CO</a:t>
            </a:r>
            <a:r>
              <a:rPr lang="en-US" sz="1100" baseline="-25000"/>
              <a:t>2</a:t>
            </a:r>
            <a:endParaRPr lang="en-US" sz="1100"/>
          </a:p>
        </p:txBody>
      </p:sp>
      <p:sp>
        <p:nvSpPr>
          <p:cNvPr id="680981" name="Text Box 21"/>
          <p:cNvSpPr txBox="1">
            <a:spLocks noChangeArrowheads="1"/>
          </p:cNvSpPr>
          <p:nvPr/>
        </p:nvSpPr>
        <p:spPr bwMode="auto">
          <a:xfrm>
            <a:off x="6484938" y="2017713"/>
            <a:ext cx="498475" cy="166687"/>
          </a:xfrm>
          <a:prstGeom prst="rect">
            <a:avLst/>
          </a:prstGeom>
          <a:noFill/>
          <a:ln w="9525">
            <a:noFill/>
            <a:miter lim="800000"/>
            <a:headEnd/>
            <a:tailEnd/>
          </a:ln>
          <a:effectLst/>
        </p:spPr>
        <p:txBody>
          <a:bodyPr wrap="none" lIns="0" tIns="0" rIns="0" bIns="0"/>
          <a:lstStyle/>
          <a:p>
            <a:pPr algn="l">
              <a:lnSpc>
                <a:spcPct val="90000"/>
              </a:lnSpc>
            </a:pPr>
            <a:r>
              <a:rPr lang="en-US" sz="1200"/>
              <a:t>Citrate</a:t>
            </a:r>
            <a:endParaRPr lang="en-US" sz="1200" baseline="30000">
              <a:latin typeface="Symbol" pitchFamily="18" charset="2"/>
              <a:sym typeface="Symbol" pitchFamily="18" charset="2"/>
            </a:endParaRPr>
          </a:p>
        </p:txBody>
      </p:sp>
      <p:sp>
        <p:nvSpPr>
          <p:cNvPr id="680982" name="Text Box 22"/>
          <p:cNvSpPr txBox="1">
            <a:spLocks noChangeArrowheads="1"/>
          </p:cNvSpPr>
          <p:nvPr/>
        </p:nvSpPr>
        <p:spPr bwMode="auto">
          <a:xfrm>
            <a:off x="5200650" y="3932238"/>
            <a:ext cx="577850" cy="217487"/>
          </a:xfrm>
          <a:prstGeom prst="rect">
            <a:avLst/>
          </a:prstGeom>
          <a:noFill/>
          <a:ln w="9525">
            <a:noFill/>
            <a:miter lim="800000"/>
            <a:headEnd/>
            <a:tailEnd/>
          </a:ln>
          <a:effectLst/>
        </p:spPr>
        <p:txBody>
          <a:bodyPr wrap="none" lIns="0" tIns="0" rIns="0" bIns="0"/>
          <a:lstStyle/>
          <a:p>
            <a:pPr algn="l">
              <a:lnSpc>
                <a:spcPct val="90000"/>
              </a:lnSpc>
            </a:pPr>
            <a:r>
              <a:rPr lang="en-US" sz="1100"/>
              <a:t>ADP +</a:t>
            </a:r>
            <a:endParaRPr lang="en-US" sz="1100">
              <a:latin typeface="Symbol" pitchFamily="18" charset="2"/>
              <a:sym typeface="Symbol" pitchFamily="18" charset="2"/>
            </a:endParaRPr>
          </a:p>
        </p:txBody>
      </p:sp>
      <p:sp>
        <p:nvSpPr>
          <p:cNvPr id="680983" name="Text Box 23"/>
          <p:cNvSpPr txBox="1">
            <a:spLocks noChangeArrowheads="1"/>
          </p:cNvSpPr>
          <p:nvPr/>
        </p:nvSpPr>
        <p:spPr bwMode="auto">
          <a:xfrm>
            <a:off x="7529513" y="2744788"/>
            <a:ext cx="280987" cy="158750"/>
          </a:xfrm>
          <a:prstGeom prst="rect">
            <a:avLst/>
          </a:prstGeom>
          <a:noFill/>
          <a:ln w="9525">
            <a:noFill/>
            <a:miter lim="800000"/>
            <a:headEnd/>
            <a:tailEnd/>
          </a:ln>
          <a:effectLst/>
        </p:spPr>
        <p:txBody>
          <a:bodyPr wrap="none" lIns="0" tIns="0" rIns="0" bIns="0"/>
          <a:lstStyle/>
          <a:p>
            <a:pPr algn="l">
              <a:lnSpc>
                <a:spcPct val="90000"/>
              </a:lnSpc>
            </a:pPr>
            <a:r>
              <a:rPr lang="en-US" sz="1100"/>
              <a:t>+ H</a:t>
            </a:r>
            <a:r>
              <a:rPr lang="en-US" sz="1300" baseline="30000"/>
              <a:t>+</a:t>
            </a:r>
          </a:p>
        </p:txBody>
      </p:sp>
      <p:sp>
        <p:nvSpPr>
          <p:cNvPr id="680984" name="Text Box 24"/>
          <p:cNvSpPr txBox="1">
            <a:spLocks noChangeArrowheads="1"/>
          </p:cNvSpPr>
          <p:nvPr/>
        </p:nvSpPr>
        <p:spPr bwMode="auto">
          <a:xfrm>
            <a:off x="5721350" y="3935413"/>
            <a:ext cx="104775" cy="131762"/>
          </a:xfrm>
          <a:prstGeom prst="rect">
            <a:avLst/>
          </a:prstGeom>
          <a:noFill/>
          <a:ln w="9525">
            <a:noFill/>
            <a:miter lim="800000"/>
            <a:headEnd/>
            <a:tailEnd/>
          </a:ln>
          <a:effectLst/>
        </p:spPr>
        <p:txBody>
          <a:bodyPr wrap="none" lIns="0" tIns="0" rIns="0" bIns="0"/>
          <a:lstStyle/>
          <a:p>
            <a:pPr algn="l">
              <a:lnSpc>
                <a:spcPct val="90000"/>
              </a:lnSpc>
            </a:pPr>
            <a:r>
              <a:rPr lang="en-US" sz="1100"/>
              <a:t>P</a:t>
            </a:r>
            <a:endParaRPr lang="en-US" sz="1100">
              <a:latin typeface="Symbol" pitchFamily="18" charset="2"/>
              <a:sym typeface="Symbol" pitchFamily="18" charset="2"/>
            </a:endParaRPr>
          </a:p>
        </p:txBody>
      </p:sp>
      <p:sp>
        <p:nvSpPr>
          <p:cNvPr id="680985" name="Text Box 25"/>
          <p:cNvSpPr txBox="1">
            <a:spLocks noChangeArrowheads="1"/>
          </p:cNvSpPr>
          <p:nvPr/>
        </p:nvSpPr>
        <p:spPr bwMode="auto">
          <a:xfrm>
            <a:off x="6102350" y="4254500"/>
            <a:ext cx="1452563" cy="174625"/>
          </a:xfrm>
          <a:prstGeom prst="rect">
            <a:avLst/>
          </a:prstGeom>
          <a:noFill/>
          <a:ln w="9525">
            <a:noFill/>
            <a:miter lim="800000"/>
            <a:headEnd/>
            <a:tailEnd/>
          </a:ln>
          <a:effectLst/>
        </p:spPr>
        <p:txBody>
          <a:bodyPr wrap="none" lIns="0" tIns="0" rIns="0" bIns="0"/>
          <a:lstStyle/>
          <a:p>
            <a:pPr algn="l">
              <a:lnSpc>
                <a:spcPct val="90000"/>
              </a:lnSpc>
            </a:pPr>
            <a:r>
              <a:rPr lang="en-US" sz="1200"/>
              <a:t>Alpha-ketoglutarate</a:t>
            </a:r>
          </a:p>
        </p:txBody>
      </p:sp>
      <p:sp>
        <p:nvSpPr>
          <p:cNvPr id="680986" name="Text Box 26"/>
          <p:cNvSpPr txBox="1">
            <a:spLocks noChangeArrowheads="1"/>
          </p:cNvSpPr>
          <p:nvPr/>
        </p:nvSpPr>
        <p:spPr bwMode="auto">
          <a:xfrm>
            <a:off x="7340600" y="3295650"/>
            <a:ext cx="900113" cy="158750"/>
          </a:xfrm>
          <a:prstGeom prst="rect">
            <a:avLst/>
          </a:prstGeom>
          <a:noFill/>
          <a:ln w="9525">
            <a:noFill/>
            <a:miter lim="800000"/>
            <a:headEnd/>
            <a:tailEnd/>
          </a:ln>
          <a:effectLst/>
        </p:spPr>
        <p:txBody>
          <a:bodyPr wrap="none" lIns="0" tIns="0" rIns="0" bIns="0"/>
          <a:lstStyle/>
          <a:p>
            <a:pPr algn="l">
              <a:lnSpc>
                <a:spcPct val="90000"/>
              </a:lnSpc>
            </a:pPr>
            <a:r>
              <a:rPr lang="en-US" sz="1200"/>
              <a:t>leaves cycle</a:t>
            </a:r>
          </a:p>
        </p:txBody>
      </p:sp>
      <p:sp>
        <p:nvSpPr>
          <p:cNvPr id="680987" name="Text Box 27"/>
          <p:cNvSpPr txBox="1">
            <a:spLocks noChangeArrowheads="1"/>
          </p:cNvSpPr>
          <p:nvPr/>
        </p:nvSpPr>
        <p:spPr bwMode="auto">
          <a:xfrm>
            <a:off x="4616450" y="4214813"/>
            <a:ext cx="295275" cy="125412"/>
          </a:xfrm>
          <a:prstGeom prst="rect">
            <a:avLst/>
          </a:prstGeom>
          <a:noFill/>
          <a:ln w="9525">
            <a:noFill/>
            <a:miter lim="800000"/>
            <a:headEnd/>
            <a:tailEnd/>
          </a:ln>
          <a:effectLst/>
        </p:spPr>
        <p:txBody>
          <a:bodyPr wrap="none" lIns="0" tIns="0" rIns="0" bIns="0"/>
          <a:lstStyle/>
          <a:p>
            <a:pPr algn="l">
              <a:lnSpc>
                <a:spcPct val="90000"/>
              </a:lnSpc>
            </a:pPr>
            <a:r>
              <a:rPr lang="en-US" sz="1100"/>
              <a:t>ATP</a:t>
            </a:r>
            <a:endParaRPr lang="en-US" sz="1100">
              <a:latin typeface="Symbol" pitchFamily="18" charset="2"/>
              <a:sym typeface="Symbol" pitchFamily="18" charset="2"/>
            </a:endParaRPr>
          </a:p>
        </p:txBody>
      </p:sp>
      <p:sp>
        <p:nvSpPr>
          <p:cNvPr id="680988" name="Text Box 28"/>
          <p:cNvSpPr txBox="1">
            <a:spLocks noChangeArrowheads="1"/>
          </p:cNvSpPr>
          <p:nvPr/>
        </p:nvSpPr>
        <p:spPr bwMode="auto">
          <a:xfrm>
            <a:off x="5556250" y="5457825"/>
            <a:ext cx="522288" cy="171450"/>
          </a:xfrm>
          <a:prstGeom prst="rect">
            <a:avLst/>
          </a:prstGeom>
          <a:noFill/>
          <a:ln w="9525">
            <a:noFill/>
            <a:miter lim="800000"/>
            <a:headEnd/>
            <a:tailEnd/>
          </a:ln>
          <a:effectLst/>
        </p:spPr>
        <p:txBody>
          <a:bodyPr wrap="none" lIns="0" tIns="0" rIns="0" bIns="0"/>
          <a:lstStyle/>
          <a:p>
            <a:pPr algn="l">
              <a:lnSpc>
                <a:spcPct val="90000"/>
              </a:lnSpc>
            </a:pPr>
            <a:r>
              <a:rPr lang="en-US" sz="1100"/>
              <a:t>NAD</a:t>
            </a:r>
            <a:r>
              <a:rPr lang="en-US" sz="1300" baseline="30000"/>
              <a:t>+</a:t>
            </a:r>
          </a:p>
        </p:txBody>
      </p:sp>
      <p:sp>
        <p:nvSpPr>
          <p:cNvPr id="680989" name="Text Box 29"/>
          <p:cNvSpPr txBox="1">
            <a:spLocks noChangeArrowheads="1"/>
          </p:cNvSpPr>
          <p:nvPr/>
        </p:nvSpPr>
        <p:spPr bwMode="auto">
          <a:xfrm>
            <a:off x="4213225" y="5522913"/>
            <a:ext cx="500063" cy="177800"/>
          </a:xfrm>
          <a:prstGeom prst="rect">
            <a:avLst/>
          </a:prstGeom>
          <a:noFill/>
          <a:ln w="9525">
            <a:noFill/>
            <a:miter lim="800000"/>
            <a:headEnd/>
            <a:tailEnd/>
          </a:ln>
          <a:effectLst/>
        </p:spPr>
        <p:txBody>
          <a:bodyPr wrap="none" lIns="0" tIns="0" rIns="0" bIns="0"/>
          <a:lstStyle/>
          <a:p>
            <a:pPr algn="l">
              <a:lnSpc>
                <a:spcPct val="90000"/>
              </a:lnSpc>
            </a:pPr>
            <a:r>
              <a:rPr lang="en-US" sz="1100"/>
              <a:t>NADH</a:t>
            </a:r>
          </a:p>
        </p:txBody>
      </p:sp>
      <p:sp>
        <p:nvSpPr>
          <p:cNvPr id="680990" name="Text Box 30"/>
          <p:cNvSpPr txBox="1">
            <a:spLocks noChangeArrowheads="1"/>
          </p:cNvSpPr>
          <p:nvPr/>
        </p:nvSpPr>
        <p:spPr bwMode="auto">
          <a:xfrm>
            <a:off x="6237288" y="4940300"/>
            <a:ext cx="331787" cy="209550"/>
          </a:xfrm>
          <a:prstGeom prst="rect">
            <a:avLst/>
          </a:prstGeom>
          <a:noFill/>
          <a:ln w="9525">
            <a:noFill/>
            <a:miter lim="800000"/>
            <a:headEnd/>
            <a:tailEnd/>
          </a:ln>
          <a:effectLst/>
        </p:spPr>
        <p:txBody>
          <a:bodyPr wrap="none" lIns="0" tIns="0" rIns="0" bIns="0"/>
          <a:lstStyle/>
          <a:p>
            <a:pPr algn="l">
              <a:lnSpc>
                <a:spcPct val="90000"/>
              </a:lnSpc>
            </a:pPr>
            <a:r>
              <a:rPr lang="en-US" sz="1100"/>
              <a:t>CO</a:t>
            </a:r>
            <a:r>
              <a:rPr lang="en-US" sz="1100" baseline="-25000"/>
              <a:t>2</a:t>
            </a:r>
            <a:endParaRPr lang="en-US" sz="1100"/>
          </a:p>
        </p:txBody>
      </p:sp>
      <p:sp>
        <p:nvSpPr>
          <p:cNvPr id="680991" name="Text Box 31"/>
          <p:cNvSpPr txBox="1">
            <a:spLocks noChangeArrowheads="1"/>
          </p:cNvSpPr>
          <p:nvPr/>
        </p:nvSpPr>
        <p:spPr bwMode="auto">
          <a:xfrm>
            <a:off x="4679950" y="5519738"/>
            <a:ext cx="280988" cy="158750"/>
          </a:xfrm>
          <a:prstGeom prst="rect">
            <a:avLst/>
          </a:prstGeom>
          <a:noFill/>
          <a:ln w="9525">
            <a:noFill/>
            <a:miter lim="800000"/>
            <a:headEnd/>
            <a:tailEnd/>
          </a:ln>
          <a:effectLst/>
        </p:spPr>
        <p:txBody>
          <a:bodyPr wrap="none" lIns="0" tIns="0" rIns="0" bIns="0"/>
          <a:lstStyle/>
          <a:p>
            <a:pPr algn="l">
              <a:lnSpc>
                <a:spcPct val="90000"/>
              </a:lnSpc>
            </a:pPr>
            <a:r>
              <a:rPr lang="en-US" sz="1100"/>
              <a:t>+ H</a:t>
            </a:r>
            <a:r>
              <a:rPr lang="en-US" sz="1300" baseline="30000"/>
              <a:t>+</a:t>
            </a:r>
          </a:p>
        </p:txBody>
      </p:sp>
      <p:sp>
        <p:nvSpPr>
          <p:cNvPr id="680992" name="Text Box 32"/>
          <p:cNvSpPr txBox="1">
            <a:spLocks noChangeArrowheads="1"/>
          </p:cNvSpPr>
          <p:nvPr/>
        </p:nvSpPr>
        <p:spPr bwMode="auto">
          <a:xfrm>
            <a:off x="6586538" y="4927600"/>
            <a:ext cx="900112" cy="158750"/>
          </a:xfrm>
          <a:prstGeom prst="rect">
            <a:avLst/>
          </a:prstGeom>
          <a:noFill/>
          <a:ln w="9525">
            <a:noFill/>
            <a:miter lim="800000"/>
            <a:headEnd/>
            <a:tailEnd/>
          </a:ln>
          <a:effectLst/>
        </p:spPr>
        <p:txBody>
          <a:bodyPr wrap="none" lIns="0" tIns="0" rIns="0" bIns="0"/>
          <a:lstStyle/>
          <a:p>
            <a:pPr algn="l">
              <a:lnSpc>
                <a:spcPct val="90000"/>
              </a:lnSpc>
            </a:pPr>
            <a:r>
              <a:rPr lang="en-US" sz="1200"/>
              <a:t>leaves cycle</a:t>
            </a:r>
          </a:p>
        </p:txBody>
      </p:sp>
      <p:sp>
        <p:nvSpPr>
          <p:cNvPr id="680993" name="Text Box 33"/>
          <p:cNvSpPr txBox="1">
            <a:spLocks noChangeArrowheads="1"/>
          </p:cNvSpPr>
          <p:nvPr/>
        </p:nvSpPr>
        <p:spPr bwMode="auto">
          <a:xfrm>
            <a:off x="3146425" y="5935663"/>
            <a:ext cx="2840038" cy="698500"/>
          </a:xfrm>
          <a:prstGeom prst="rect">
            <a:avLst/>
          </a:prstGeom>
          <a:noFill/>
          <a:ln w="9525">
            <a:noFill/>
            <a:miter lim="800000"/>
            <a:headEnd/>
            <a:tailEnd/>
          </a:ln>
          <a:effectLst/>
        </p:spPr>
        <p:txBody>
          <a:bodyPr wrap="none" lIns="0" tIns="0" rIns="0" bIns="0"/>
          <a:lstStyle/>
          <a:p>
            <a:pPr algn="l">
              <a:lnSpc>
                <a:spcPct val="120000"/>
              </a:lnSpc>
            </a:pPr>
            <a:r>
              <a:rPr lang="en-US" sz="1200"/>
              <a:t>Steps       –</a:t>
            </a:r>
          </a:p>
          <a:p>
            <a:pPr algn="l">
              <a:lnSpc>
                <a:spcPct val="120000"/>
              </a:lnSpc>
            </a:pPr>
            <a:r>
              <a:rPr lang="en-US" sz="1200"/>
              <a:t>NADH, ATP, and CO</a:t>
            </a:r>
            <a:r>
              <a:rPr lang="en-US" sz="1200" baseline="-25000"/>
              <a:t>2</a:t>
            </a:r>
            <a:r>
              <a:rPr lang="en-US" sz="1200"/>
              <a:t> are generated</a:t>
            </a:r>
          </a:p>
          <a:p>
            <a:pPr algn="l">
              <a:lnSpc>
                <a:spcPct val="120000"/>
              </a:lnSpc>
            </a:pPr>
            <a:r>
              <a:rPr lang="en-US" sz="1200"/>
              <a:t>during redox reactions.</a:t>
            </a:r>
          </a:p>
        </p:txBody>
      </p:sp>
      <p:sp>
        <p:nvSpPr>
          <p:cNvPr id="680994" name="Oval 34"/>
          <p:cNvSpPr>
            <a:spLocks noChangeArrowheads="1"/>
          </p:cNvSpPr>
          <p:nvPr/>
        </p:nvSpPr>
        <p:spPr bwMode="auto">
          <a:xfrm>
            <a:off x="3644900" y="5956300"/>
            <a:ext cx="190500" cy="190500"/>
          </a:xfrm>
          <a:prstGeom prst="ellipse">
            <a:avLst/>
          </a:prstGeom>
          <a:solidFill>
            <a:srgbClr val="EF1A23"/>
          </a:solidFill>
          <a:ln w="9525">
            <a:noFill/>
            <a:round/>
            <a:headEnd/>
            <a:tailEnd/>
          </a:ln>
          <a:effectLst/>
        </p:spPr>
        <p:txBody>
          <a:bodyPr wrap="none" anchor="ctr"/>
          <a:lstStyle/>
          <a:p>
            <a:endParaRPr lang="en-US"/>
          </a:p>
        </p:txBody>
      </p:sp>
      <p:sp>
        <p:nvSpPr>
          <p:cNvPr id="680995" name="Text Box 35"/>
          <p:cNvSpPr txBox="1">
            <a:spLocks noChangeArrowheads="1"/>
          </p:cNvSpPr>
          <p:nvPr/>
        </p:nvSpPr>
        <p:spPr bwMode="auto">
          <a:xfrm>
            <a:off x="3692525" y="5972175"/>
            <a:ext cx="92075" cy="134938"/>
          </a:xfrm>
          <a:prstGeom prst="rect">
            <a:avLst/>
          </a:prstGeom>
          <a:noFill/>
          <a:ln w="9525">
            <a:noFill/>
            <a:miter lim="800000"/>
            <a:headEnd/>
            <a:tailEnd/>
          </a:ln>
          <a:effectLst/>
        </p:spPr>
        <p:txBody>
          <a:bodyPr wrap="none" lIns="0" tIns="0" rIns="0" bIns="0"/>
          <a:lstStyle/>
          <a:p>
            <a:pPr algn="ctr">
              <a:lnSpc>
                <a:spcPct val="90000"/>
              </a:lnSpc>
            </a:pPr>
            <a:r>
              <a:rPr lang="en-US" sz="1200">
                <a:solidFill>
                  <a:schemeClr val="bg1"/>
                </a:solidFill>
              </a:rPr>
              <a:t>2</a:t>
            </a:r>
          </a:p>
        </p:txBody>
      </p:sp>
      <p:sp>
        <p:nvSpPr>
          <p:cNvPr id="680996" name="Oval 36"/>
          <p:cNvSpPr>
            <a:spLocks noChangeArrowheads="1"/>
          </p:cNvSpPr>
          <p:nvPr/>
        </p:nvSpPr>
        <p:spPr bwMode="auto">
          <a:xfrm>
            <a:off x="3962400" y="5956300"/>
            <a:ext cx="190500" cy="190500"/>
          </a:xfrm>
          <a:prstGeom prst="ellipse">
            <a:avLst/>
          </a:prstGeom>
          <a:solidFill>
            <a:srgbClr val="EF1A23"/>
          </a:solidFill>
          <a:ln w="9525">
            <a:noFill/>
            <a:round/>
            <a:headEnd/>
            <a:tailEnd/>
          </a:ln>
          <a:effectLst/>
        </p:spPr>
        <p:txBody>
          <a:bodyPr wrap="none" anchor="ctr"/>
          <a:lstStyle/>
          <a:p>
            <a:endParaRPr lang="en-US"/>
          </a:p>
        </p:txBody>
      </p:sp>
      <p:sp>
        <p:nvSpPr>
          <p:cNvPr id="680997" name="Text Box 37"/>
          <p:cNvSpPr txBox="1">
            <a:spLocks noChangeArrowheads="1"/>
          </p:cNvSpPr>
          <p:nvPr/>
        </p:nvSpPr>
        <p:spPr bwMode="auto">
          <a:xfrm>
            <a:off x="4010025" y="5972175"/>
            <a:ext cx="92075" cy="134938"/>
          </a:xfrm>
          <a:prstGeom prst="rect">
            <a:avLst/>
          </a:prstGeom>
          <a:noFill/>
          <a:ln w="9525">
            <a:noFill/>
            <a:miter lim="800000"/>
            <a:headEnd/>
            <a:tailEnd/>
          </a:ln>
          <a:effectLst/>
        </p:spPr>
        <p:txBody>
          <a:bodyPr wrap="none" lIns="0" tIns="0" rIns="0" bIns="0"/>
          <a:lstStyle/>
          <a:p>
            <a:pPr algn="ctr">
              <a:lnSpc>
                <a:spcPct val="90000"/>
              </a:lnSpc>
            </a:pPr>
            <a:r>
              <a:rPr lang="en-US" sz="1200">
                <a:solidFill>
                  <a:schemeClr val="bg1"/>
                </a:solidFill>
              </a:rPr>
              <a:t>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3010" name="Picture 2" descr="06_09bCitricAcidCycle_3-U"/>
          <p:cNvPicPr>
            <a:picLocks noChangeAspect="1" noChangeArrowheads="1"/>
          </p:cNvPicPr>
          <p:nvPr/>
        </p:nvPicPr>
        <p:blipFill>
          <a:blip r:embed="rId3" cstate="print"/>
          <a:srcRect/>
          <a:stretch>
            <a:fillRect/>
          </a:stretch>
        </p:blipFill>
        <p:spPr bwMode="auto">
          <a:xfrm>
            <a:off x="287338" y="139700"/>
            <a:ext cx="8548687" cy="6578600"/>
          </a:xfrm>
          <a:prstGeom prst="rect">
            <a:avLst/>
          </a:prstGeom>
          <a:noFill/>
        </p:spPr>
      </p:pic>
      <p:sp>
        <p:nvSpPr>
          <p:cNvPr id="683011" name="Oval 3"/>
          <p:cNvSpPr>
            <a:spLocks noChangeArrowheads="1"/>
          </p:cNvSpPr>
          <p:nvPr/>
        </p:nvSpPr>
        <p:spPr bwMode="auto">
          <a:xfrm>
            <a:off x="704850" y="5940425"/>
            <a:ext cx="190500" cy="190500"/>
          </a:xfrm>
          <a:prstGeom prst="ellipse">
            <a:avLst/>
          </a:prstGeom>
          <a:solidFill>
            <a:srgbClr val="EF1A23"/>
          </a:solidFill>
          <a:ln w="9525">
            <a:noFill/>
            <a:round/>
            <a:headEnd/>
            <a:tailEnd/>
          </a:ln>
          <a:effectLst/>
        </p:spPr>
        <p:txBody>
          <a:bodyPr wrap="none" anchor="ctr"/>
          <a:lstStyle/>
          <a:p>
            <a:endParaRPr lang="en-US"/>
          </a:p>
        </p:txBody>
      </p:sp>
      <p:sp>
        <p:nvSpPr>
          <p:cNvPr id="683012" name="Text Box 4"/>
          <p:cNvSpPr txBox="1">
            <a:spLocks noChangeArrowheads="1"/>
          </p:cNvSpPr>
          <p:nvPr/>
        </p:nvSpPr>
        <p:spPr bwMode="auto">
          <a:xfrm>
            <a:off x="3559175" y="3027363"/>
            <a:ext cx="1928813" cy="215900"/>
          </a:xfrm>
          <a:prstGeom prst="rect">
            <a:avLst/>
          </a:prstGeom>
          <a:noFill/>
          <a:ln w="9525">
            <a:noFill/>
            <a:miter lim="800000"/>
            <a:headEnd/>
            <a:tailEnd/>
          </a:ln>
          <a:effectLst/>
        </p:spPr>
        <p:txBody>
          <a:bodyPr wrap="none" lIns="0" tIns="0" rIns="0" bIns="0"/>
          <a:lstStyle/>
          <a:p>
            <a:pPr algn="l">
              <a:lnSpc>
                <a:spcPct val="90000"/>
              </a:lnSpc>
            </a:pPr>
            <a:r>
              <a:rPr lang="en-US" sz="1500"/>
              <a:t>C</a:t>
            </a:r>
            <a:r>
              <a:rPr lang="en-US" sz="1400"/>
              <a:t>ITRIC</a:t>
            </a:r>
            <a:r>
              <a:rPr lang="en-US" sz="1500"/>
              <a:t> A</a:t>
            </a:r>
            <a:r>
              <a:rPr lang="en-US" sz="1400"/>
              <a:t>CID</a:t>
            </a:r>
            <a:r>
              <a:rPr lang="en-US" sz="1500"/>
              <a:t> C</a:t>
            </a:r>
            <a:r>
              <a:rPr lang="en-US" sz="1400"/>
              <a:t>YCLE</a:t>
            </a:r>
            <a:endParaRPr lang="en-US" sz="1500"/>
          </a:p>
        </p:txBody>
      </p:sp>
      <p:sp>
        <p:nvSpPr>
          <p:cNvPr id="683013" name="Text Box 5"/>
          <p:cNvSpPr txBox="1">
            <a:spLocks noChangeArrowheads="1"/>
          </p:cNvSpPr>
          <p:nvPr/>
        </p:nvSpPr>
        <p:spPr bwMode="auto">
          <a:xfrm>
            <a:off x="4775200" y="604838"/>
            <a:ext cx="384175" cy="192087"/>
          </a:xfrm>
          <a:prstGeom prst="rect">
            <a:avLst/>
          </a:prstGeom>
          <a:noFill/>
          <a:ln w="9525">
            <a:noFill/>
            <a:miter lim="800000"/>
            <a:headEnd/>
            <a:tailEnd/>
          </a:ln>
          <a:effectLst/>
        </p:spPr>
        <p:txBody>
          <a:bodyPr wrap="none" lIns="0" tIns="0" rIns="0" bIns="0"/>
          <a:lstStyle/>
          <a:p>
            <a:pPr algn="l">
              <a:lnSpc>
                <a:spcPct val="90000"/>
              </a:lnSpc>
            </a:pPr>
            <a:r>
              <a:rPr lang="en-US" sz="1000"/>
              <a:t>CoA</a:t>
            </a:r>
          </a:p>
        </p:txBody>
      </p:sp>
      <p:sp>
        <p:nvSpPr>
          <p:cNvPr id="683014" name="Text Box 6"/>
          <p:cNvSpPr txBox="1">
            <a:spLocks noChangeArrowheads="1"/>
          </p:cNvSpPr>
          <p:nvPr/>
        </p:nvSpPr>
        <p:spPr bwMode="auto">
          <a:xfrm>
            <a:off x="4762500" y="985838"/>
            <a:ext cx="1635125" cy="173037"/>
          </a:xfrm>
          <a:prstGeom prst="rect">
            <a:avLst/>
          </a:prstGeom>
          <a:noFill/>
          <a:ln w="9525">
            <a:noFill/>
            <a:miter lim="800000"/>
            <a:headEnd/>
            <a:tailEnd/>
          </a:ln>
          <a:effectLst/>
        </p:spPr>
        <p:txBody>
          <a:bodyPr wrap="none" lIns="0" tIns="0" rIns="0" bIns="0"/>
          <a:lstStyle/>
          <a:p>
            <a:pPr algn="l">
              <a:lnSpc>
                <a:spcPct val="90000"/>
              </a:lnSpc>
            </a:pPr>
            <a:r>
              <a:rPr lang="en-US" sz="1200"/>
              <a:t>2 carbons enter cycle</a:t>
            </a:r>
          </a:p>
        </p:txBody>
      </p:sp>
      <p:sp>
        <p:nvSpPr>
          <p:cNvPr id="683015" name="Text Box 7"/>
          <p:cNvSpPr txBox="1">
            <a:spLocks noChangeArrowheads="1"/>
          </p:cNvSpPr>
          <p:nvPr/>
        </p:nvSpPr>
        <p:spPr bwMode="auto">
          <a:xfrm>
            <a:off x="3683000" y="388938"/>
            <a:ext cx="1127125" cy="220662"/>
          </a:xfrm>
          <a:prstGeom prst="rect">
            <a:avLst/>
          </a:prstGeom>
          <a:noFill/>
          <a:ln w="9525">
            <a:noFill/>
            <a:miter lim="800000"/>
            <a:headEnd/>
            <a:tailEnd/>
          </a:ln>
          <a:effectLst/>
        </p:spPr>
        <p:txBody>
          <a:bodyPr wrap="none" lIns="0" tIns="0" rIns="0" bIns="0"/>
          <a:lstStyle/>
          <a:p>
            <a:pPr algn="l">
              <a:lnSpc>
                <a:spcPct val="90000"/>
              </a:lnSpc>
            </a:pPr>
            <a:r>
              <a:rPr lang="en-US" sz="1200"/>
              <a:t>Acetyl CoA</a:t>
            </a:r>
          </a:p>
        </p:txBody>
      </p:sp>
      <p:sp>
        <p:nvSpPr>
          <p:cNvPr id="683016" name="Text Box 8"/>
          <p:cNvSpPr txBox="1">
            <a:spLocks noChangeArrowheads="1"/>
          </p:cNvSpPr>
          <p:nvPr/>
        </p:nvSpPr>
        <p:spPr bwMode="auto">
          <a:xfrm>
            <a:off x="4143375" y="214313"/>
            <a:ext cx="384175" cy="192087"/>
          </a:xfrm>
          <a:prstGeom prst="rect">
            <a:avLst/>
          </a:prstGeom>
          <a:noFill/>
          <a:ln w="9525">
            <a:noFill/>
            <a:miter lim="800000"/>
            <a:headEnd/>
            <a:tailEnd/>
          </a:ln>
          <a:effectLst/>
        </p:spPr>
        <p:txBody>
          <a:bodyPr wrap="none" lIns="0" tIns="0" rIns="0" bIns="0"/>
          <a:lstStyle/>
          <a:p>
            <a:pPr algn="l">
              <a:lnSpc>
                <a:spcPct val="90000"/>
              </a:lnSpc>
            </a:pPr>
            <a:r>
              <a:rPr lang="en-US" sz="1000"/>
              <a:t>CoA</a:t>
            </a:r>
          </a:p>
        </p:txBody>
      </p:sp>
      <p:sp>
        <p:nvSpPr>
          <p:cNvPr id="683017" name="Oval 9"/>
          <p:cNvSpPr>
            <a:spLocks noChangeArrowheads="1"/>
          </p:cNvSpPr>
          <p:nvPr/>
        </p:nvSpPr>
        <p:spPr bwMode="auto">
          <a:xfrm>
            <a:off x="5092700" y="1330325"/>
            <a:ext cx="158750" cy="158750"/>
          </a:xfrm>
          <a:prstGeom prst="ellipse">
            <a:avLst/>
          </a:prstGeom>
          <a:solidFill>
            <a:srgbClr val="EF1A23"/>
          </a:solidFill>
          <a:ln w="9525">
            <a:solidFill>
              <a:srgbClr val="EF1A23"/>
            </a:solidFill>
            <a:round/>
            <a:headEnd/>
            <a:tailEnd/>
          </a:ln>
          <a:effectLst/>
        </p:spPr>
        <p:txBody>
          <a:bodyPr wrap="none" anchor="ctr"/>
          <a:lstStyle/>
          <a:p>
            <a:endParaRPr lang="en-US"/>
          </a:p>
        </p:txBody>
      </p:sp>
      <p:sp>
        <p:nvSpPr>
          <p:cNvPr id="683018" name="Text Box 10"/>
          <p:cNvSpPr txBox="1">
            <a:spLocks noChangeArrowheads="1"/>
          </p:cNvSpPr>
          <p:nvPr/>
        </p:nvSpPr>
        <p:spPr bwMode="auto">
          <a:xfrm>
            <a:off x="5124450" y="1347788"/>
            <a:ext cx="92075" cy="134937"/>
          </a:xfrm>
          <a:prstGeom prst="rect">
            <a:avLst/>
          </a:prstGeom>
          <a:noFill/>
          <a:ln w="9525">
            <a:noFill/>
            <a:miter lim="800000"/>
            <a:headEnd/>
            <a:tailEnd/>
          </a:ln>
          <a:effectLst/>
        </p:spPr>
        <p:txBody>
          <a:bodyPr wrap="none" lIns="0" tIns="0" rIns="0" bIns="0"/>
          <a:lstStyle/>
          <a:p>
            <a:pPr algn="ctr">
              <a:lnSpc>
                <a:spcPct val="90000"/>
              </a:lnSpc>
            </a:pPr>
            <a:r>
              <a:rPr lang="en-US" sz="1000">
                <a:solidFill>
                  <a:schemeClr val="bg1"/>
                </a:solidFill>
              </a:rPr>
              <a:t>1</a:t>
            </a:r>
          </a:p>
        </p:txBody>
      </p:sp>
      <p:sp>
        <p:nvSpPr>
          <p:cNvPr id="683019" name="Text Box 11"/>
          <p:cNvSpPr txBox="1">
            <a:spLocks noChangeArrowheads="1"/>
          </p:cNvSpPr>
          <p:nvPr/>
        </p:nvSpPr>
        <p:spPr bwMode="auto">
          <a:xfrm>
            <a:off x="2508250" y="1182688"/>
            <a:ext cx="1127125" cy="220662"/>
          </a:xfrm>
          <a:prstGeom prst="rect">
            <a:avLst/>
          </a:prstGeom>
          <a:noFill/>
          <a:ln w="9525">
            <a:noFill/>
            <a:miter lim="800000"/>
            <a:headEnd/>
            <a:tailEnd/>
          </a:ln>
          <a:effectLst/>
        </p:spPr>
        <p:txBody>
          <a:bodyPr wrap="none" lIns="0" tIns="0" rIns="0" bIns="0"/>
          <a:lstStyle/>
          <a:p>
            <a:pPr algn="l">
              <a:lnSpc>
                <a:spcPct val="90000"/>
              </a:lnSpc>
            </a:pPr>
            <a:r>
              <a:rPr lang="en-US" sz="1200"/>
              <a:t>Oxaloacetate</a:t>
            </a:r>
          </a:p>
        </p:txBody>
      </p:sp>
      <p:sp>
        <p:nvSpPr>
          <p:cNvPr id="683020" name="Text Box 12"/>
          <p:cNvSpPr txBox="1">
            <a:spLocks noChangeArrowheads="1"/>
          </p:cNvSpPr>
          <p:nvPr/>
        </p:nvSpPr>
        <p:spPr bwMode="auto">
          <a:xfrm>
            <a:off x="752475" y="5956300"/>
            <a:ext cx="92075" cy="134938"/>
          </a:xfrm>
          <a:prstGeom prst="rect">
            <a:avLst/>
          </a:prstGeom>
          <a:noFill/>
          <a:ln w="9525">
            <a:noFill/>
            <a:miter lim="800000"/>
            <a:headEnd/>
            <a:tailEnd/>
          </a:ln>
          <a:effectLst/>
        </p:spPr>
        <p:txBody>
          <a:bodyPr wrap="none" lIns="0" tIns="0" rIns="0" bIns="0"/>
          <a:lstStyle/>
          <a:p>
            <a:pPr algn="ctr">
              <a:lnSpc>
                <a:spcPct val="90000"/>
              </a:lnSpc>
            </a:pPr>
            <a:r>
              <a:rPr lang="en-US" sz="1200">
                <a:solidFill>
                  <a:schemeClr val="bg1"/>
                </a:solidFill>
              </a:rPr>
              <a:t>1</a:t>
            </a:r>
          </a:p>
        </p:txBody>
      </p:sp>
      <p:sp>
        <p:nvSpPr>
          <p:cNvPr id="683021" name="Text Box 13"/>
          <p:cNvSpPr txBox="1">
            <a:spLocks noChangeArrowheads="1"/>
          </p:cNvSpPr>
          <p:nvPr/>
        </p:nvSpPr>
        <p:spPr bwMode="auto">
          <a:xfrm>
            <a:off x="320675" y="5935663"/>
            <a:ext cx="2401888" cy="469900"/>
          </a:xfrm>
          <a:prstGeom prst="rect">
            <a:avLst/>
          </a:prstGeom>
          <a:noFill/>
          <a:ln w="9525">
            <a:noFill/>
            <a:miter lim="800000"/>
            <a:headEnd/>
            <a:tailEnd/>
          </a:ln>
          <a:effectLst/>
        </p:spPr>
        <p:txBody>
          <a:bodyPr wrap="none" lIns="0" tIns="0" rIns="0" bIns="0"/>
          <a:lstStyle/>
          <a:p>
            <a:pPr algn="l">
              <a:lnSpc>
                <a:spcPct val="120000"/>
              </a:lnSpc>
            </a:pPr>
            <a:r>
              <a:rPr lang="en-US" sz="1200"/>
              <a:t>Step</a:t>
            </a:r>
          </a:p>
          <a:p>
            <a:pPr algn="l">
              <a:lnSpc>
                <a:spcPct val="120000"/>
              </a:lnSpc>
            </a:pPr>
            <a:r>
              <a:rPr lang="en-US" sz="1200"/>
              <a:t>Acetyl CoA stokes the furnace.</a:t>
            </a:r>
          </a:p>
        </p:txBody>
      </p:sp>
      <p:sp>
        <p:nvSpPr>
          <p:cNvPr id="683022" name="Oval 14"/>
          <p:cNvSpPr>
            <a:spLocks noChangeArrowheads="1"/>
          </p:cNvSpPr>
          <p:nvPr/>
        </p:nvSpPr>
        <p:spPr bwMode="auto">
          <a:xfrm>
            <a:off x="6178550" y="2814638"/>
            <a:ext cx="158750" cy="158750"/>
          </a:xfrm>
          <a:prstGeom prst="ellipse">
            <a:avLst/>
          </a:prstGeom>
          <a:solidFill>
            <a:srgbClr val="EF1A23"/>
          </a:solidFill>
          <a:ln w="9525">
            <a:solidFill>
              <a:srgbClr val="EF1A23"/>
            </a:solidFill>
            <a:round/>
            <a:headEnd/>
            <a:tailEnd/>
          </a:ln>
          <a:effectLst/>
        </p:spPr>
        <p:txBody>
          <a:bodyPr wrap="none" anchor="ctr"/>
          <a:lstStyle/>
          <a:p>
            <a:endParaRPr lang="en-US"/>
          </a:p>
        </p:txBody>
      </p:sp>
      <p:sp>
        <p:nvSpPr>
          <p:cNvPr id="683023" name="Text Box 15"/>
          <p:cNvSpPr txBox="1">
            <a:spLocks noChangeArrowheads="1"/>
          </p:cNvSpPr>
          <p:nvPr/>
        </p:nvSpPr>
        <p:spPr bwMode="auto">
          <a:xfrm>
            <a:off x="6210300" y="2832100"/>
            <a:ext cx="92075" cy="134938"/>
          </a:xfrm>
          <a:prstGeom prst="rect">
            <a:avLst/>
          </a:prstGeom>
          <a:noFill/>
          <a:ln w="9525">
            <a:noFill/>
            <a:miter lim="800000"/>
            <a:headEnd/>
            <a:tailEnd/>
          </a:ln>
          <a:effectLst/>
        </p:spPr>
        <p:txBody>
          <a:bodyPr wrap="none" lIns="0" tIns="0" rIns="0" bIns="0"/>
          <a:lstStyle/>
          <a:p>
            <a:pPr algn="ctr">
              <a:lnSpc>
                <a:spcPct val="90000"/>
              </a:lnSpc>
            </a:pPr>
            <a:r>
              <a:rPr lang="en-US" sz="1000">
                <a:solidFill>
                  <a:schemeClr val="bg1"/>
                </a:solidFill>
              </a:rPr>
              <a:t>2</a:t>
            </a:r>
          </a:p>
        </p:txBody>
      </p:sp>
      <p:sp>
        <p:nvSpPr>
          <p:cNvPr id="683024" name="Oval 16"/>
          <p:cNvSpPr>
            <a:spLocks noChangeArrowheads="1"/>
          </p:cNvSpPr>
          <p:nvPr/>
        </p:nvSpPr>
        <p:spPr bwMode="auto">
          <a:xfrm>
            <a:off x="5302250" y="4665663"/>
            <a:ext cx="158750" cy="158750"/>
          </a:xfrm>
          <a:prstGeom prst="ellipse">
            <a:avLst/>
          </a:prstGeom>
          <a:solidFill>
            <a:srgbClr val="EF1A23"/>
          </a:solidFill>
          <a:ln w="9525">
            <a:solidFill>
              <a:srgbClr val="EF1A23"/>
            </a:solidFill>
            <a:round/>
            <a:headEnd/>
            <a:tailEnd/>
          </a:ln>
          <a:effectLst/>
        </p:spPr>
        <p:txBody>
          <a:bodyPr wrap="none" anchor="ctr"/>
          <a:lstStyle/>
          <a:p>
            <a:endParaRPr lang="en-US"/>
          </a:p>
        </p:txBody>
      </p:sp>
      <p:sp>
        <p:nvSpPr>
          <p:cNvPr id="683025" name="Text Box 17"/>
          <p:cNvSpPr txBox="1">
            <a:spLocks noChangeArrowheads="1"/>
          </p:cNvSpPr>
          <p:nvPr/>
        </p:nvSpPr>
        <p:spPr bwMode="auto">
          <a:xfrm>
            <a:off x="5334000" y="4683125"/>
            <a:ext cx="92075" cy="134938"/>
          </a:xfrm>
          <a:prstGeom prst="rect">
            <a:avLst/>
          </a:prstGeom>
          <a:noFill/>
          <a:ln w="9525">
            <a:noFill/>
            <a:miter lim="800000"/>
            <a:headEnd/>
            <a:tailEnd/>
          </a:ln>
          <a:effectLst/>
        </p:spPr>
        <p:txBody>
          <a:bodyPr wrap="none" lIns="0" tIns="0" rIns="0" bIns="0"/>
          <a:lstStyle/>
          <a:p>
            <a:pPr algn="ctr">
              <a:lnSpc>
                <a:spcPct val="90000"/>
              </a:lnSpc>
            </a:pPr>
            <a:r>
              <a:rPr lang="en-US" sz="1000">
                <a:solidFill>
                  <a:schemeClr val="bg1"/>
                </a:solidFill>
              </a:rPr>
              <a:t>3</a:t>
            </a:r>
          </a:p>
        </p:txBody>
      </p:sp>
      <p:sp>
        <p:nvSpPr>
          <p:cNvPr id="683026" name="Text Box 18"/>
          <p:cNvSpPr txBox="1">
            <a:spLocks noChangeArrowheads="1"/>
          </p:cNvSpPr>
          <p:nvPr/>
        </p:nvSpPr>
        <p:spPr bwMode="auto">
          <a:xfrm>
            <a:off x="7053263" y="2747963"/>
            <a:ext cx="500062" cy="177800"/>
          </a:xfrm>
          <a:prstGeom prst="rect">
            <a:avLst/>
          </a:prstGeom>
          <a:noFill/>
          <a:ln w="9525">
            <a:noFill/>
            <a:miter lim="800000"/>
            <a:headEnd/>
            <a:tailEnd/>
          </a:ln>
          <a:effectLst/>
        </p:spPr>
        <p:txBody>
          <a:bodyPr wrap="none" lIns="0" tIns="0" rIns="0" bIns="0"/>
          <a:lstStyle/>
          <a:p>
            <a:pPr algn="l">
              <a:lnSpc>
                <a:spcPct val="90000"/>
              </a:lnSpc>
            </a:pPr>
            <a:r>
              <a:rPr lang="en-US" sz="1100"/>
              <a:t>NADH</a:t>
            </a:r>
          </a:p>
        </p:txBody>
      </p:sp>
      <p:sp>
        <p:nvSpPr>
          <p:cNvPr id="683027" name="Text Box 19"/>
          <p:cNvSpPr txBox="1">
            <a:spLocks noChangeArrowheads="1"/>
          </p:cNvSpPr>
          <p:nvPr/>
        </p:nvSpPr>
        <p:spPr bwMode="auto">
          <a:xfrm>
            <a:off x="6981825" y="3308350"/>
            <a:ext cx="331788" cy="209550"/>
          </a:xfrm>
          <a:prstGeom prst="rect">
            <a:avLst/>
          </a:prstGeom>
          <a:noFill/>
          <a:ln w="9525">
            <a:noFill/>
            <a:miter lim="800000"/>
            <a:headEnd/>
            <a:tailEnd/>
          </a:ln>
          <a:effectLst/>
        </p:spPr>
        <p:txBody>
          <a:bodyPr wrap="none" lIns="0" tIns="0" rIns="0" bIns="0"/>
          <a:lstStyle/>
          <a:p>
            <a:pPr algn="l">
              <a:lnSpc>
                <a:spcPct val="90000"/>
              </a:lnSpc>
            </a:pPr>
            <a:r>
              <a:rPr lang="en-US" sz="1100"/>
              <a:t>CO</a:t>
            </a:r>
            <a:r>
              <a:rPr lang="en-US" sz="1100" baseline="-25000"/>
              <a:t>2</a:t>
            </a:r>
            <a:endParaRPr lang="en-US" sz="1100"/>
          </a:p>
        </p:txBody>
      </p:sp>
      <p:sp>
        <p:nvSpPr>
          <p:cNvPr id="683028" name="Text Box 20"/>
          <p:cNvSpPr txBox="1">
            <a:spLocks noChangeArrowheads="1"/>
          </p:cNvSpPr>
          <p:nvPr/>
        </p:nvSpPr>
        <p:spPr bwMode="auto">
          <a:xfrm>
            <a:off x="6475413" y="2017713"/>
            <a:ext cx="498475" cy="166687"/>
          </a:xfrm>
          <a:prstGeom prst="rect">
            <a:avLst/>
          </a:prstGeom>
          <a:noFill/>
          <a:ln w="9525">
            <a:noFill/>
            <a:miter lim="800000"/>
            <a:headEnd/>
            <a:tailEnd/>
          </a:ln>
          <a:effectLst/>
        </p:spPr>
        <p:txBody>
          <a:bodyPr wrap="none" lIns="0" tIns="0" rIns="0" bIns="0"/>
          <a:lstStyle/>
          <a:p>
            <a:pPr algn="l">
              <a:lnSpc>
                <a:spcPct val="90000"/>
              </a:lnSpc>
            </a:pPr>
            <a:r>
              <a:rPr lang="en-US" sz="1200"/>
              <a:t>Citrate</a:t>
            </a:r>
            <a:endParaRPr lang="en-US" sz="1200" baseline="30000">
              <a:latin typeface="Symbol" pitchFamily="18" charset="2"/>
              <a:sym typeface="Symbol" pitchFamily="18" charset="2"/>
            </a:endParaRPr>
          </a:p>
        </p:txBody>
      </p:sp>
      <p:sp>
        <p:nvSpPr>
          <p:cNvPr id="683029" name="Text Box 21"/>
          <p:cNvSpPr txBox="1">
            <a:spLocks noChangeArrowheads="1"/>
          </p:cNvSpPr>
          <p:nvPr/>
        </p:nvSpPr>
        <p:spPr bwMode="auto">
          <a:xfrm>
            <a:off x="5143500" y="3932238"/>
            <a:ext cx="577850" cy="217487"/>
          </a:xfrm>
          <a:prstGeom prst="rect">
            <a:avLst/>
          </a:prstGeom>
          <a:noFill/>
          <a:ln w="9525">
            <a:noFill/>
            <a:miter lim="800000"/>
            <a:headEnd/>
            <a:tailEnd/>
          </a:ln>
          <a:effectLst/>
        </p:spPr>
        <p:txBody>
          <a:bodyPr wrap="none" lIns="0" tIns="0" rIns="0" bIns="0"/>
          <a:lstStyle/>
          <a:p>
            <a:pPr algn="l">
              <a:lnSpc>
                <a:spcPct val="90000"/>
              </a:lnSpc>
            </a:pPr>
            <a:r>
              <a:rPr lang="en-US" sz="1100"/>
              <a:t>ADP  </a:t>
            </a:r>
            <a:r>
              <a:rPr lang="en-US" sz="1100">
                <a:latin typeface="Symbol" pitchFamily="18" charset="2"/>
                <a:sym typeface="Symbol" pitchFamily="18" charset="2"/>
              </a:rPr>
              <a:t></a:t>
            </a:r>
          </a:p>
        </p:txBody>
      </p:sp>
      <p:sp>
        <p:nvSpPr>
          <p:cNvPr id="683030" name="Text Box 22"/>
          <p:cNvSpPr txBox="1">
            <a:spLocks noChangeArrowheads="1"/>
          </p:cNvSpPr>
          <p:nvPr/>
        </p:nvSpPr>
        <p:spPr bwMode="auto">
          <a:xfrm>
            <a:off x="5711825" y="3935413"/>
            <a:ext cx="104775" cy="131762"/>
          </a:xfrm>
          <a:prstGeom prst="rect">
            <a:avLst/>
          </a:prstGeom>
          <a:noFill/>
          <a:ln w="9525">
            <a:noFill/>
            <a:miter lim="800000"/>
            <a:headEnd/>
            <a:tailEnd/>
          </a:ln>
          <a:effectLst/>
        </p:spPr>
        <p:txBody>
          <a:bodyPr wrap="none" lIns="0" tIns="0" rIns="0" bIns="0"/>
          <a:lstStyle/>
          <a:p>
            <a:pPr algn="l">
              <a:lnSpc>
                <a:spcPct val="90000"/>
              </a:lnSpc>
            </a:pPr>
            <a:r>
              <a:rPr lang="en-US" sz="1100"/>
              <a:t>P</a:t>
            </a:r>
            <a:endParaRPr lang="en-US" sz="1100">
              <a:latin typeface="Symbol" pitchFamily="18" charset="2"/>
              <a:sym typeface="Symbol" pitchFamily="18" charset="2"/>
            </a:endParaRPr>
          </a:p>
        </p:txBody>
      </p:sp>
      <p:sp>
        <p:nvSpPr>
          <p:cNvPr id="683031" name="Text Box 23"/>
          <p:cNvSpPr txBox="1">
            <a:spLocks noChangeArrowheads="1"/>
          </p:cNvSpPr>
          <p:nvPr/>
        </p:nvSpPr>
        <p:spPr bwMode="auto">
          <a:xfrm>
            <a:off x="6092825" y="4254500"/>
            <a:ext cx="1452563" cy="174625"/>
          </a:xfrm>
          <a:prstGeom prst="rect">
            <a:avLst/>
          </a:prstGeom>
          <a:noFill/>
          <a:ln w="9525">
            <a:noFill/>
            <a:miter lim="800000"/>
            <a:headEnd/>
            <a:tailEnd/>
          </a:ln>
          <a:effectLst/>
        </p:spPr>
        <p:txBody>
          <a:bodyPr wrap="none" lIns="0" tIns="0" rIns="0" bIns="0"/>
          <a:lstStyle/>
          <a:p>
            <a:pPr algn="l">
              <a:lnSpc>
                <a:spcPct val="90000"/>
              </a:lnSpc>
            </a:pPr>
            <a:r>
              <a:rPr lang="en-US" sz="1200"/>
              <a:t>Alpha-ketoglutarate</a:t>
            </a:r>
          </a:p>
        </p:txBody>
      </p:sp>
      <p:sp>
        <p:nvSpPr>
          <p:cNvPr id="683032" name="Text Box 24"/>
          <p:cNvSpPr txBox="1">
            <a:spLocks noChangeArrowheads="1"/>
          </p:cNvSpPr>
          <p:nvPr/>
        </p:nvSpPr>
        <p:spPr bwMode="auto">
          <a:xfrm>
            <a:off x="7331075" y="3295650"/>
            <a:ext cx="900113" cy="158750"/>
          </a:xfrm>
          <a:prstGeom prst="rect">
            <a:avLst/>
          </a:prstGeom>
          <a:noFill/>
          <a:ln w="9525">
            <a:noFill/>
            <a:miter lim="800000"/>
            <a:headEnd/>
            <a:tailEnd/>
          </a:ln>
          <a:effectLst/>
        </p:spPr>
        <p:txBody>
          <a:bodyPr wrap="none" lIns="0" tIns="0" rIns="0" bIns="0"/>
          <a:lstStyle/>
          <a:p>
            <a:pPr algn="l">
              <a:lnSpc>
                <a:spcPct val="90000"/>
              </a:lnSpc>
            </a:pPr>
            <a:r>
              <a:rPr lang="en-US" sz="1200"/>
              <a:t>leaves cycle</a:t>
            </a:r>
          </a:p>
        </p:txBody>
      </p:sp>
      <p:sp>
        <p:nvSpPr>
          <p:cNvPr id="683033" name="Text Box 25"/>
          <p:cNvSpPr txBox="1">
            <a:spLocks noChangeArrowheads="1"/>
          </p:cNvSpPr>
          <p:nvPr/>
        </p:nvSpPr>
        <p:spPr bwMode="auto">
          <a:xfrm>
            <a:off x="4606925" y="4214813"/>
            <a:ext cx="295275" cy="125412"/>
          </a:xfrm>
          <a:prstGeom prst="rect">
            <a:avLst/>
          </a:prstGeom>
          <a:noFill/>
          <a:ln w="9525">
            <a:noFill/>
            <a:miter lim="800000"/>
            <a:headEnd/>
            <a:tailEnd/>
          </a:ln>
          <a:effectLst/>
        </p:spPr>
        <p:txBody>
          <a:bodyPr wrap="none" lIns="0" tIns="0" rIns="0" bIns="0"/>
          <a:lstStyle/>
          <a:p>
            <a:pPr algn="l">
              <a:lnSpc>
                <a:spcPct val="90000"/>
              </a:lnSpc>
            </a:pPr>
            <a:r>
              <a:rPr lang="en-US" sz="1100"/>
              <a:t>ATP</a:t>
            </a:r>
            <a:endParaRPr lang="en-US" sz="1100">
              <a:latin typeface="Symbol" pitchFamily="18" charset="2"/>
              <a:sym typeface="Symbol" pitchFamily="18" charset="2"/>
            </a:endParaRPr>
          </a:p>
        </p:txBody>
      </p:sp>
      <p:sp>
        <p:nvSpPr>
          <p:cNvPr id="683034" name="Text Box 26"/>
          <p:cNvSpPr txBox="1">
            <a:spLocks noChangeArrowheads="1"/>
          </p:cNvSpPr>
          <p:nvPr/>
        </p:nvSpPr>
        <p:spPr bwMode="auto">
          <a:xfrm>
            <a:off x="4203700" y="5522913"/>
            <a:ext cx="500063" cy="177800"/>
          </a:xfrm>
          <a:prstGeom prst="rect">
            <a:avLst/>
          </a:prstGeom>
          <a:noFill/>
          <a:ln w="9525">
            <a:noFill/>
            <a:miter lim="800000"/>
            <a:headEnd/>
            <a:tailEnd/>
          </a:ln>
          <a:effectLst/>
        </p:spPr>
        <p:txBody>
          <a:bodyPr wrap="none" lIns="0" tIns="0" rIns="0" bIns="0"/>
          <a:lstStyle/>
          <a:p>
            <a:pPr algn="l">
              <a:lnSpc>
                <a:spcPct val="90000"/>
              </a:lnSpc>
            </a:pPr>
            <a:r>
              <a:rPr lang="en-US" sz="1100"/>
              <a:t>NADH</a:t>
            </a:r>
          </a:p>
        </p:txBody>
      </p:sp>
      <p:sp>
        <p:nvSpPr>
          <p:cNvPr id="683035" name="Text Box 27"/>
          <p:cNvSpPr txBox="1">
            <a:spLocks noChangeArrowheads="1"/>
          </p:cNvSpPr>
          <p:nvPr/>
        </p:nvSpPr>
        <p:spPr bwMode="auto">
          <a:xfrm>
            <a:off x="6227763" y="4940300"/>
            <a:ext cx="331787" cy="209550"/>
          </a:xfrm>
          <a:prstGeom prst="rect">
            <a:avLst/>
          </a:prstGeom>
          <a:noFill/>
          <a:ln w="9525">
            <a:noFill/>
            <a:miter lim="800000"/>
            <a:headEnd/>
            <a:tailEnd/>
          </a:ln>
          <a:effectLst/>
        </p:spPr>
        <p:txBody>
          <a:bodyPr wrap="none" lIns="0" tIns="0" rIns="0" bIns="0"/>
          <a:lstStyle/>
          <a:p>
            <a:pPr algn="l">
              <a:lnSpc>
                <a:spcPct val="90000"/>
              </a:lnSpc>
            </a:pPr>
            <a:r>
              <a:rPr lang="en-US" sz="1100"/>
              <a:t>CO</a:t>
            </a:r>
            <a:r>
              <a:rPr lang="en-US" sz="1100" baseline="-25000"/>
              <a:t>2</a:t>
            </a:r>
            <a:endParaRPr lang="en-US" sz="1100"/>
          </a:p>
        </p:txBody>
      </p:sp>
      <p:sp>
        <p:nvSpPr>
          <p:cNvPr id="683036" name="Text Box 28"/>
          <p:cNvSpPr txBox="1">
            <a:spLocks noChangeArrowheads="1"/>
          </p:cNvSpPr>
          <p:nvPr/>
        </p:nvSpPr>
        <p:spPr bwMode="auto">
          <a:xfrm>
            <a:off x="6577013" y="4927600"/>
            <a:ext cx="900112" cy="158750"/>
          </a:xfrm>
          <a:prstGeom prst="rect">
            <a:avLst/>
          </a:prstGeom>
          <a:noFill/>
          <a:ln w="9525">
            <a:noFill/>
            <a:miter lim="800000"/>
            <a:headEnd/>
            <a:tailEnd/>
          </a:ln>
          <a:effectLst/>
        </p:spPr>
        <p:txBody>
          <a:bodyPr wrap="none" lIns="0" tIns="0" rIns="0" bIns="0"/>
          <a:lstStyle/>
          <a:p>
            <a:pPr algn="l">
              <a:lnSpc>
                <a:spcPct val="90000"/>
              </a:lnSpc>
            </a:pPr>
            <a:r>
              <a:rPr lang="en-US" sz="1200"/>
              <a:t>leaves cycle</a:t>
            </a:r>
          </a:p>
        </p:txBody>
      </p:sp>
      <p:sp>
        <p:nvSpPr>
          <p:cNvPr id="683037" name="Text Box 29"/>
          <p:cNvSpPr txBox="1">
            <a:spLocks noChangeArrowheads="1"/>
          </p:cNvSpPr>
          <p:nvPr/>
        </p:nvSpPr>
        <p:spPr bwMode="auto">
          <a:xfrm>
            <a:off x="3136900" y="5935663"/>
            <a:ext cx="2840038" cy="698500"/>
          </a:xfrm>
          <a:prstGeom prst="rect">
            <a:avLst/>
          </a:prstGeom>
          <a:noFill/>
          <a:ln w="9525">
            <a:noFill/>
            <a:miter lim="800000"/>
            <a:headEnd/>
            <a:tailEnd/>
          </a:ln>
          <a:effectLst/>
        </p:spPr>
        <p:txBody>
          <a:bodyPr wrap="none" lIns="0" tIns="0" rIns="0" bIns="0"/>
          <a:lstStyle/>
          <a:p>
            <a:pPr algn="l">
              <a:lnSpc>
                <a:spcPct val="120000"/>
              </a:lnSpc>
            </a:pPr>
            <a:r>
              <a:rPr lang="en-US" sz="1200"/>
              <a:t>Steps       –</a:t>
            </a:r>
          </a:p>
          <a:p>
            <a:pPr algn="l">
              <a:lnSpc>
                <a:spcPct val="120000"/>
              </a:lnSpc>
            </a:pPr>
            <a:r>
              <a:rPr lang="en-US" sz="1200"/>
              <a:t>NADH, ATP, and CO</a:t>
            </a:r>
            <a:r>
              <a:rPr lang="en-US" sz="1200" baseline="-25000"/>
              <a:t>2</a:t>
            </a:r>
            <a:r>
              <a:rPr lang="en-US" sz="1200"/>
              <a:t> are generated</a:t>
            </a:r>
          </a:p>
          <a:p>
            <a:pPr algn="l">
              <a:lnSpc>
                <a:spcPct val="120000"/>
              </a:lnSpc>
            </a:pPr>
            <a:r>
              <a:rPr lang="en-US" sz="1200"/>
              <a:t>during redox reactions.</a:t>
            </a:r>
          </a:p>
        </p:txBody>
      </p:sp>
      <p:sp>
        <p:nvSpPr>
          <p:cNvPr id="683038" name="Oval 30"/>
          <p:cNvSpPr>
            <a:spLocks noChangeArrowheads="1"/>
          </p:cNvSpPr>
          <p:nvPr/>
        </p:nvSpPr>
        <p:spPr bwMode="auto">
          <a:xfrm>
            <a:off x="3635375" y="5956300"/>
            <a:ext cx="190500" cy="190500"/>
          </a:xfrm>
          <a:prstGeom prst="ellipse">
            <a:avLst/>
          </a:prstGeom>
          <a:solidFill>
            <a:srgbClr val="EF1A23"/>
          </a:solidFill>
          <a:ln w="9525">
            <a:noFill/>
            <a:round/>
            <a:headEnd/>
            <a:tailEnd/>
          </a:ln>
          <a:effectLst/>
        </p:spPr>
        <p:txBody>
          <a:bodyPr wrap="none" anchor="ctr"/>
          <a:lstStyle/>
          <a:p>
            <a:endParaRPr lang="en-US"/>
          </a:p>
        </p:txBody>
      </p:sp>
      <p:sp>
        <p:nvSpPr>
          <p:cNvPr id="683039" name="Text Box 31"/>
          <p:cNvSpPr txBox="1">
            <a:spLocks noChangeArrowheads="1"/>
          </p:cNvSpPr>
          <p:nvPr/>
        </p:nvSpPr>
        <p:spPr bwMode="auto">
          <a:xfrm>
            <a:off x="3683000" y="5972175"/>
            <a:ext cx="92075" cy="134938"/>
          </a:xfrm>
          <a:prstGeom prst="rect">
            <a:avLst/>
          </a:prstGeom>
          <a:noFill/>
          <a:ln w="9525">
            <a:noFill/>
            <a:miter lim="800000"/>
            <a:headEnd/>
            <a:tailEnd/>
          </a:ln>
          <a:effectLst/>
        </p:spPr>
        <p:txBody>
          <a:bodyPr wrap="none" lIns="0" tIns="0" rIns="0" bIns="0"/>
          <a:lstStyle/>
          <a:p>
            <a:pPr algn="ctr">
              <a:lnSpc>
                <a:spcPct val="90000"/>
              </a:lnSpc>
            </a:pPr>
            <a:r>
              <a:rPr lang="en-US" sz="1200">
                <a:solidFill>
                  <a:schemeClr val="bg1"/>
                </a:solidFill>
              </a:rPr>
              <a:t>2</a:t>
            </a:r>
          </a:p>
        </p:txBody>
      </p:sp>
      <p:sp>
        <p:nvSpPr>
          <p:cNvPr id="683040" name="Oval 32"/>
          <p:cNvSpPr>
            <a:spLocks noChangeArrowheads="1"/>
          </p:cNvSpPr>
          <p:nvPr/>
        </p:nvSpPr>
        <p:spPr bwMode="auto">
          <a:xfrm>
            <a:off x="3952875" y="5956300"/>
            <a:ext cx="190500" cy="190500"/>
          </a:xfrm>
          <a:prstGeom prst="ellipse">
            <a:avLst/>
          </a:prstGeom>
          <a:solidFill>
            <a:srgbClr val="EF1A23"/>
          </a:solidFill>
          <a:ln w="9525">
            <a:noFill/>
            <a:round/>
            <a:headEnd/>
            <a:tailEnd/>
          </a:ln>
          <a:effectLst/>
        </p:spPr>
        <p:txBody>
          <a:bodyPr wrap="none" anchor="ctr"/>
          <a:lstStyle/>
          <a:p>
            <a:endParaRPr lang="en-US"/>
          </a:p>
        </p:txBody>
      </p:sp>
      <p:sp>
        <p:nvSpPr>
          <p:cNvPr id="683041" name="Text Box 33"/>
          <p:cNvSpPr txBox="1">
            <a:spLocks noChangeArrowheads="1"/>
          </p:cNvSpPr>
          <p:nvPr/>
        </p:nvSpPr>
        <p:spPr bwMode="auto">
          <a:xfrm>
            <a:off x="4000500" y="5972175"/>
            <a:ext cx="92075" cy="134938"/>
          </a:xfrm>
          <a:prstGeom prst="rect">
            <a:avLst/>
          </a:prstGeom>
          <a:noFill/>
          <a:ln w="9525">
            <a:noFill/>
            <a:miter lim="800000"/>
            <a:headEnd/>
            <a:tailEnd/>
          </a:ln>
          <a:effectLst/>
        </p:spPr>
        <p:txBody>
          <a:bodyPr wrap="none" lIns="0" tIns="0" rIns="0" bIns="0"/>
          <a:lstStyle/>
          <a:p>
            <a:pPr algn="ctr">
              <a:lnSpc>
                <a:spcPct val="90000"/>
              </a:lnSpc>
            </a:pPr>
            <a:r>
              <a:rPr lang="en-US" sz="1200">
                <a:solidFill>
                  <a:schemeClr val="bg1"/>
                </a:solidFill>
              </a:rPr>
              <a:t>3</a:t>
            </a:r>
          </a:p>
        </p:txBody>
      </p:sp>
      <p:sp>
        <p:nvSpPr>
          <p:cNvPr id="683042" name="Oval 34"/>
          <p:cNvSpPr>
            <a:spLocks noChangeArrowheads="1"/>
          </p:cNvSpPr>
          <p:nvPr/>
        </p:nvSpPr>
        <p:spPr bwMode="auto">
          <a:xfrm>
            <a:off x="2498725" y="2473325"/>
            <a:ext cx="158750" cy="158750"/>
          </a:xfrm>
          <a:prstGeom prst="ellipse">
            <a:avLst/>
          </a:prstGeom>
          <a:solidFill>
            <a:srgbClr val="EF1A23"/>
          </a:solidFill>
          <a:ln w="9525">
            <a:solidFill>
              <a:srgbClr val="EF1A23"/>
            </a:solidFill>
            <a:round/>
            <a:headEnd/>
            <a:tailEnd/>
          </a:ln>
          <a:effectLst/>
        </p:spPr>
        <p:txBody>
          <a:bodyPr wrap="none" anchor="ctr"/>
          <a:lstStyle/>
          <a:p>
            <a:endParaRPr lang="en-US"/>
          </a:p>
        </p:txBody>
      </p:sp>
      <p:sp>
        <p:nvSpPr>
          <p:cNvPr id="683043" name="Text Box 35"/>
          <p:cNvSpPr txBox="1">
            <a:spLocks noChangeArrowheads="1"/>
          </p:cNvSpPr>
          <p:nvPr/>
        </p:nvSpPr>
        <p:spPr bwMode="auto">
          <a:xfrm>
            <a:off x="2530475" y="2490788"/>
            <a:ext cx="92075" cy="134937"/>
          </a:xfrm>
          <a:prstGeom prst="rect">
            <a:avLst/>
          </a:prstGeom>
          <a:noFill/>
          <a:ln w="9525">
            <a:noFill/>
            <a:miter lim="800000"/>
            <a:headEnd/>
            <a:tailEnd/>
          </a:ln>
          <a:effectLst/>
        </p:spPr>
        <p:txBody>
          <a:bodyPr wrap="none" lIns="0" tIns="0" rIns="0" bIns="0"/>
          <a:lstStyle/>
          <a:p>
            <a:pPr algn="ctr">
              <a:lnSpc>
                <a:spcPct val="90000"/>
              </a:lnSpc>
            </a:pPr>
            <a:r>
              <a:rPr lang="en-US" sz="1000">
                <a:solidFill>
                  <a:schemeClr val="bg1"/>
                </a:solidFill>
              </a:rPr>
              <a:t>5</a:t>
            </a:r>
          </a:p>
        </p:txBody>
      </p:sp>
      <p:sp>
        <p:nvSpPr>
          <p:cNvPr id="683044" name="Text Box 36"/>
          <p:cNvSpPr txBox="1">
            <a:spLocks noChangeArrowheads="1"/>
          </p:cNvSpPr>
          <p:nvPr/>
        </p:nvSpPr>
        <p:spPr bwMode="auto">
          <a:xfrm>
            <a:off x="1449388" y="2608263"/>
            <a:ext cx="522287" cy="171450"/>
          </a:xfrm>
          <a:prstGeom prst="rect">
            <a:avLst/>
          </a:prstGeom>
          <a:noFill/>
          <a:ln w="9525">
            <a:noFill/>
            <a:miter lim="800000"/>
            <a:headEnd/>
            <a:tailEnd/>
          </a:ln>
          <a:effectLst/>
        </p:spPr>
        <p:txBody>
          <a:bodyPr wrap="none" lIns="0" tIns="0" rIns="0" bIns="0"/>
          <a:lstStyle/>
          <a:p>
            <a:pPr algn="l">
              <a:lnSpc>
                <a:spcPct val="90000"/>
              </a:lnSpc>
            </a:pPr>
            <a:r>
              <a:rPr lang="en-US" sz="1100"/>
              <a:t>NAD</a:t>
            </a:r>
            <a:r>
              <a:rPr lang="en-US" sz="1300" baseline="30000"/>
              <a:t>+</a:t>
            </a:r>
            <a:endParaRPr lang="en-US" sz="1100"/>
          </a:p>
          <a:p>
            <a:pPr algn="l">
              <a:lnSpc>
                <a:spcPct val="90000"/>
              </a:lnSpc>
            </a:pPr>
            <a:endParaRPr lang="en-US" sz="1100"/>
          </a:p>
        </p:txBody>
      </p:sp>
      <p:sp>
        <p:nvSpPr>
          <p:cNvPr id="683045" name="Text Box 37"/>
          <p:cNvSpPr txBox="1">
            <a:spLocks noChangeArrowheads="1"/>
          </p:cNvSpPr>
          <p:nvPr/>
        </p:nvSpPr>
        <p:spPr bwMode="auto">
          <a:xfrm>
            <a:off x="1036638" y="2270125"/>
            <a:ext cx="500062" cy="177800"/>
          </a:xfrm>
          <a:prstGeom prst="rect">
            <a:avLst/>
          </a:prstGeom>
          <a:noFill/>
          <a:ln w="9525">
            <a:noFill/>
            <a:miter lim="800000"/>
            <a:headEnd/>
            <a:tailEnd/>
          </a:ln>
          <a:effectLst/>
        </p:spPr>
        <p:txBody>
          <a:bodyPr wrap="none" lIns="0" tIns="0" rIns="0" bIns="0"/>
          <a:lstStyle/>
          <a:p>
            <a:pPr algn="l">
              <a:lnSpc>
                <a:spcPct val="90000"/>
              </a:lnSpc>
            </a:pPr>
            <a:r>
              <a:rPr lang="en-US" sz="1100"/>
              <a:t>NADH</a:t>
            </a:r>
          </a:p>
        </p:txBody>
      </p:sp>
      <p:sp>
        <p:nvSpPr>
          <p:cNvPr id="683046" name="Text Box 38"/>
          <p:cNvSpPr txBox="1">
            <a:spLocks noChangeArrowheads="1"/>
          </p:cNvSpPr>
          <p:nvPr/>
        </p:nvSpPr>
        <p:spPr bwMode="auto">
          <a:xfrm>
            <a:off x="1598613" y="3324225"/>
            <a:ext cx="498475" cy="166688"/>
          </a:xfrm>
          <a:prstGeom prst="rect">
            <a:avLst/>
          </a:prstGeom>
          <a:noFill/>
          <a:ln w="9525">
            <a:noFill/>
            <a:miter lim="800000"/>
            <a:headEnd/>
            <a:tailEnd/>
          </a:ln>
          <a:effectLst/>
        </p:spPr>
        <p:txBody>
          <a:bodyPr wrap="none" lIns="0" tIns="0" rIns="0" bIns="0"/>
          <a:lstStyle/>
          <a:p>
            <a:pPr algn="l">
              <a:lnSpc>
                <a:spcPct val="90000"/>
              </a:lnSpc>
            </a:pPr>
            <a:r>
              <a:rPr lang="en-US" sz="1200"/>
              <a:t>Malate</a:t>
            </a:r>
            <a:endParaRPr lang="en-US" sz="1200" baseline="30000">
              <a:latin typeface="Symbol" pitchFamily="18" charset="2"/>
              <a:sym typeface="Symbol" pitchFamily="18" charset="2"/>
            </a:endParaRPr>
          </a:p>
        </p:txBody>
      </p:sp>
      <p:sp>
        <p:nvSpPr>
          <p:cNvPr id="683047" name="Text Box 39"/>
          <p:cNvSpPr txBox="1">
            <a:spLocks noChangeArrowheads="1"/>
          </p:cNvSpPr>
          <p:nvPr/>
        </p:nvSpPr>
        <p:spPr bwMode="auto">
          <a:xfrm>
            <a:off x="1503363" y="2266950"/>
            <a:ext cx="280987" cy="158750"/>
          </a:xfrm>
          <a:prstGeom prst="rect">
            <a:avLst/>
          </a:prstGeom>
          <a:noFill/>
          <a:ln w="9525">
            <a:noFill/>
            <a:miter lim="800000"/>
            <a:headEnd/>
            <a:tailEnd/>
          </a:ln>
          <a:effectLst/>
        </p:spPr>
        <p:txBody>
          <a:bodyPr wrap="none" lIns="0" tIns="0" rIns="0" bIns="0"/>
          <a:lstStyle/>
          <a:p>
            <a:pPr algn="l">
              <a:lnSpc>
                <a:spcPct val="90000"/>
              </a:lnSpc>
            </a:pPr>
            <a:r>
              <a:rPr lang="en-US" sz="1100"/>
              <a:t>+ H</a:t>
            </a:r>
            <a:r>
              <a:rPr lang="en-US" sz="1300" baseline="30000"/>
              <a:t>+</a:t>
            </a:r>
          </a:p>
        </p:txBody>
      </p:sp>
      <p:sp>
        <p:nvSpPr>
          <p:cNvPr id="683048" name="Oval 40"/>
          <p:cNvSpPr>
            <a:spLocks noChangeArrowheads="1"/>
          </p:cNvSpPr>
          <p:nvPr/>
        </p:nvSpPr>
        <p:spPr bwMode="auto">
          <a:xfrm>
            <a:off x="2787650" y="4191000"/>
            <a:ext cx="158750" cy="158750"/>
          </a:xfrm>
          <a:prstGeom prst="ellipse">
            <a:avLst/>
          </a:prstGeom>
          <a:solidFill>
            <a:srgbClr val="EF1A23"/>
          </a:solidFill>
          <a:ln w="9525">
            <a:solidFill>
              <a:srgbClr val="EF1A23"/>
            </a:solidFill>
            <a:round/>
            <a:headEnd/>
            <a:tailEnd/>
          </a:ln>
          <a:effectLst/>
        </p:spPr>
        <p:txBody>
          <a:bodyPr wrap="none" anchor="ctr"/>
          <a:lstStyle/>
          <a:p>
            <a:endParaRPr lang="en-US"/>
          </a:p>
        </p:txBody>
      </p:sp>
      <p:sp>
        <p:nvSpPr>
          <p:cNvPr id="683049" name="Text Box 41"/>
          <p:cNvSpPr txBox="1">
            <a:spLocks noChangeArrowheads="1"/>
          </p:cNvSpPr>
          <p:nvPr/>
        </p:nvSpPr>
        <p:spPr bwMode="auto">
          <a:xfrm>
            <a:off x="2819400" y="4208463"/>
            <a:ext cx="92075" cy="134937"/>
          </a:xfrm>
          <a:prstGeom prst="rect">
            <a:avLst/>
          </a:prstGeom>
          <a:noFill/>
          <a:ln w="9525">
            <a:noFill/>
            <a:miter lim="800000"/>
            <a:headEnd/>
            <a:tailEnd/>
          </a:ln>
          <a:effectLst/>
        </p:spPr>
        <p:txBody>
          <a:bodyPr wrap="none" lIns="0" tIns="0" rIns="0" bIns="0"/>
          <a:lstStyle/>
          <a:p>
            <a:pPr algn="ctr">
              <a:lnSpc>
                <a:spcPct val="90000"/>
              </a:lnSpc>
            </a:pPr>
            <a:r>
              <a:rPr lang="en-US" sz="1000">
                <a:solidFill>
                  <a:schemeClr val="bg1"/>
                </a:solidFill>
              </a:rPr>
              <a:t>4</a:t>
            </a:r>
          </a:p>
        </p:txBody>
      </p:sp>
      <p:sp>
        <p:nvSpPr>
          <p:cNvPr id="683050" name="Text Box 42"/>
          <p:cNvSpPr txBox="1">
            <a:spLocks noChangeArrowheads="1"/>
          </p:cNvSpPr>
          <p:nvPr/>
        </p:nvSpPr>
        <p:spPr bwMode="auto">
          <a:xfrm>
            <a:off x="1649413" y="4143375"/>
            <a:ext cx="498475" cy="166688"/>
          </a:xfrm>
          <a:prstGeom prst="rect">
            <a:avLst/>
          </a:prstGeom>
          <a:noFill/>
          <a:ln w="9525">
            <a:noFill/>
            <a:miter lim="800000"/>
            <a:headEnd/>
            <a:tailEnd/>
          </a:ln>
          <a:effectLst/>
        </p:spPr>
        <p:txBody>
          <a:bodyPr wrap="none" lIns="0" tIns="0" rIns="0" bIns="0"/>
          <a:lstStyle/>
          <a:p>
            <a:pPr algn="l">
              <a:lnSpc>
                <a:spcPct val="90000"/>
              </a:lnSpc>
            </a:pPr>
            <a:r>
              <a:rPr lang="en-US" sz="1100"/>
              <a:t>FADH</a:t>
            </a:r>
            <a:r>
              <a:rPr lang="en-US" sz="1100" baseline="-25000"/>
              <a:t>2</a:t>
            </a:r>
            <a:endParaRPr lang="en-US" sz="1100" baseline="30000">
              <a:latin typeface="Symbol" pitchFamily="18" charset="2"/>
              <a:sym typeface="Symbol" pitchFamily="18" charset="2"/>
            </a:endParaRPr>
          </a:p>
        </p:txBody>
      </p:sp>
      <p:sp>
        <p:nvSpPr>
          <p:cNvPr id="683051" name="Text Box 43"/>
          <p:cNvSpPr txBox="1">
            <a:spLocks noChangeArrowheads="1"/>
          </p:cNvSpPr>
          <p:nvPr/>
        </p:nvSpPr>
        <p:spPr bwMode="auto">
          <a:xfrm>
            <a:off x="1830388" y="4610100"/>
            <a:ext cx="498475" cy="166688"/>
          </a:xfrm>
          <a:prstGeom prst="rect">
            <a:avLst/>
          </a:prstGeom>
          <a:noFill/>
          <a:ln w="9525">
            <a:noFill/>
            <a:miter lim="800000"/>
            <a:headEnd/>
            <a:tailEnd/>
          </a:ln>
          <a:effectLst/>
        </p:spPr>
        <p:txBody>
          <a:bodyPr wrap="none" lIns="0" tIns="0" rIns="0" bIns="0"/>
          <a:lstStyle/>
          <a:p>
            <a:pPr algn="l">
              <a:lnSpc>
                <a:spcPct val="90000"/>
              </a:lnSpc>
            </a:pPr>
            <a:r>
              <a:rPr lang="en-US" sz="1100"/>
              <a:t>FAD</a:t>
            </a:r>
            <a:endParaRPr lang="en-US" sz="1100" baseline="30000">
              <a:latin typeface="Symbol" pitchFamily="18" charset="2"/>
              <a:sym typeface="Symbol" pitchFamily="18" charset="2"/>
            </a:endParaRPr>
          </a:p>
        </p:txBody>
      </p:sp>
      <p:sp>
        <p:nvSpPr>
          <p:cNvPr id="683052" name="Text Box 44"/>
          <p:cNvSpPr txBox="1">
            <a:spLocks noChangeArrowheads="1"/>
          </p:cNvSpPr>
          <p:nvPr/>
        </p:nvSpPr>
        <p:spPr bwMode="auto">
          <a:xfrm>
            <a:off x="2624138" y="5124450"/>
            <a:ext cx="739775" cy="176213"/>
          </a:xfrm>
          <a:prstGeom prst="rect">
            <a:avLst/>
          </a:prstGeom>
          <a:noFill/>
          <a:ln w="9525">
            <a:noFill/>
            <a:miter lim="800000"/>
            <a:headEnd/>
            <a:tailEnd/>
          </a:ln>
          <a:effectLst/>
        </p:spPr>
        <p:txBody>
          <a:bodyPr wrap="none" lIns="0" tIns="0" rIns="0" bIns="0"/>
          <a:lstStyle/>
          <a:p>
            <a:pPr algn="l">
              <a:lnSpc>
                <a:spcPct val="90000"/>
              </a:lnSpc>
            </a:pPr>
            <a:r>
              <a:rPr lang="en-US" sz="1200"/>
              <a:t>Succinate</a:t>
            </a:r>
            <a:endParaRPr lang="en-US" sz="1200" baseline="30000">
              <a:latin typeface="Symbol" pitchFamily="18" charset="2"/>
              <a:sym typeface="Symbol" pitchFamily="18" charset="2"/>
            </a:endParaRPr>
          </a:p>
        </p:txBody>
      </p:sp>
      <p:sp>
        <p:nvSpPr>
          <p:cNvPr id="683053" name="Text Box 45"/>
          <p:cNvSpPr txBox="1">
            <a:spLocks noChangeArrowheads="1"/>
          </p:cNvSpPr>
          <p:nvPr/>
        </p:nvSpPr>
        <p:spPr bwMode="auto">
          <a:xfrm>
            <a:off x="6354763" y="5935663"/>
            <a:ext cx="2687637" cy="698500"/>
          </a:xfrm>
          <a:prstGeom prst="rect">
            <a:avLst/>
          </a:prstGeom>
          <a:noFill/>
          <a:ln w="9525">
            <a:noFill/>
            <a:miter lim="800000"/>
            <a:headEnd/>
            <a:tailEnd/>
          </a:ln>
          <a:effectLst/>
        </p:spPr>
        <p:txBody>
          <a:bodyPr wrap="none" lIns="0" tIns="0" rIns="0" bIns="0"/>
          <a:lstStyle/>
          <a:p>
            <a:pPr algn="l">
              <a:lnSpc>
                <a:spcPct val="120000"/>
              </a:lnSpc>
            </a:pPr>
            <a:r>
              <a:rPr lang="en-US" sz="1200"/>
              <a:t>Steps       –</a:t>
            </a:r>
          </a:p>
          <a:p>
            <a:pPr algn="l">
              <a:lnSpc>
                <a:spcPct val="120000"/>
              </a:lnSpc>
            </a:pPr>
            <a:r>
              <a:rPr lang="en-US" sz="1200"/>
              <a:t>Redox reactions generate FADH</a:t>
            </a:r>
            <a:r>
              <a:rPr lang="en-US" sz="1200" baseline="-25000"/>
              <a:t>2</a:t>
            </a:r>
            <a:endParaRPr lang="en-US" sz="1200"/>
          </a:p>
          <a:p>
            <a:pPr algn="l">
              <a:lnSpc>
                <a:spcPct val="120000"/>
              </a:lnSpc>
            </a:pPr>
            <a:r>
              <a:rPr lang="en-US" sz="1200"/>
              <a:t>and NADH.</a:t>
            </a:r>
          </a:p>
        </p:txBody>
      </p:sp>
      <p:sp>
        <p:nvSpPr>
          <p:cNvPr id="683054" name="Oval 46"/>
          <p:cNvSpPr>
            <a:spLocks noChangeArrowheads="1"/>
          </p:cNvSpPr>
          <p:nvPr/>
        </p:nvSpPr>
        <p:spPr bwMode="auto">
          <a:xfrm>
            <a:off x="6853238" y="5956300"/>
            <a:ext cx="190500" cy="190500"/>
          </a:xfrm>
          <a:prstGeom prst="ellipse">
            <a:avLst/>
          </a:prstGeom>
          <a:solidFill>
            <a:srgbClr val="EF1A23"/>
          </a:solidFill>
          <a:ln w="9525">
            <a:noFill/>
            <a:round/>
            <a:headEnd/>
            <a:tailEnd/>
          </a:ln>
          <a:effectLst/>
        </p:spPr>
        <p:txBody>
          <a:bodyPr wrap="none" anchor="ctr"/>
          <a:lstStyle/>
          <a:p>
            <a:endParaRPr lang="en-US"/>
          </a:p>
        </p:txBody>
      </p:sp>
      <p:sp>
        <p:nvSpPr>
          <p:cNvPr id="683055" name="Text Box 47"/>
          <p:cNvSpPr txBox="1">
            <a:spLocks noChangeArrowheads="1"/>
          </p:cNvSpPr>
          <p:nvPr/>
        </p:nvSpPr>
        <p:spPr bwMode="auto">
          <a:xfrm>
            <a:off x="6900863" y="5972175"/>
            <a:ext cx="92075" cy="134938"/>
          </a:xfrm>
          <a:prstGeom prst="rect">
            <a:avLst/>
          </a:prstGeom>
          <a:noFill/>
          <a:ln w="9525">
            <a:noFill/>
            <a:miter lim="800000"/>
            <a:headEnd/>
            <a:tailEnd/>
          </a:ln>
          <a:effectLst/>
        </p:spPr>
        <p:txBody>
          <a:bodyPr wrap="none" lIns="0" tIns="0" rIns="0" bIns="0"/>
          <a:lstStyle/>
          <a:p>
            <a:pPr algn="ctr">
              <a:lnSpc>
                <a:spcPct val="90000"/>
              </a:lnSpc>
            </a:pPr>
            <a:r>
              <a:rPr lang="en-US" sz="1200">
                <a:solidFill>
                  <a:schemeClr val="bg1"/>
                </a:solidFill>
              </a:rPr>
              <a:t>4</a:t>
            </a:r>
          </a:p>
        </p:txBody>
      </p:sp>
      <p:sp>
        <p:nvSpPr>
          <p:cNvPr id="683056" name="Oval 48"/>
          <p:cNvSpPr>
            <a:spLocks noChangeArrowheads="1"/>
          </p:cNvSpPr>
          <p:nvPr/>
        </p:nvSpPr>
        <p:spPr bwMode="auto">
          <a:xfrm>
            <a:off x="7170738" y="5956300"/>
            <a:ext cx="190500" cy="190500"/>
          </a:xfrm>
          <a:prstGeom prst="ellipse">
            <a:avLst/>
          </a:prstGeom>
          <a:solidFill>
            <a:srgbClr val="EF1A23"/>
          </a:solidFill>
          <a:ln w="9525">
            <a:noFill/>
            <a:round/>
            <a:headEnd/>
            <a:tailEnd/>
          </a:ln>
          <a:effectLst/>
        </p:spPr>
        <p:txBody>
          <a:bodyPr wrap="none" anchor="ctr"/>
          <a:lstStyle/>
          <a:p>
            <a:endParaRPr lang="en-US"/>
          </a:p>
        </p:txBody>
      </p:sp>
      <p:sp>
        <p:nvSpPr>
          <p:cNvPr id="683057" name="Text Box 49"/>
          <p:cNvSpPr txBox="1">
            <a:spLocks noChangeArrowheads="1"/>
          </p:cNvSpPr>
          <p:nvPr/>
        </p:nvSpPr>
        <p:spPr bwMode="auto">
          <a:xfrm>
            <a:off x="7218363" y="5972175"/>
            <a:ext cx="92075" cy="134938"/>
          </a:xfrm>
          <a:prstGeom prst="rect">
            <a:avLst/>
          </a:prstGeom>
          <a:noFill/>
          <a:ln w="9525">
            <a:noFill/>
            <a:miter lim="800000"/>
            <a:headEnd/>
            <a:tailEnd/>
          </a:ln>
          <a:effectLst/>
        </p:spPr>
        <p:txBody>
          <a:bodyPr wrap="none" lIns="0" tIns="0" rIns="0" bIns="0"/>
          <a:lstStyle/>
          <a:p>
            <a:pPr algn="ctr">
              <a:lnSpc>
                <a:spcPct val="90000"/>
              </a:lnSpc>
            </a:pPr>
            <a:r>
              <a:rPr lang="en-US" sz="1200">
                <a:solidFill>
                  <a:schemeClr val="bg1"/>
                </a:solidFill>
              </a:rPr>
              <a:t>5</a:t>
            </a:r>
          </a:p>
        </p:txBody>
      </p:sp>
      <p:sp>
        <p:nvSpPr>
          <p:cNvPr id="683058" name="Text Box 50"/>
          <p:cNvSpPr txBox="1">
            <a:spLocks noChangeArrowheads="1"/>
          </p:cNvSpPr>
          <p:nvPr/>
        </p:nvSpPr>
        <p:spPr bwMode="auto">
          <a:xfrm>
            <a:off x="6977063" y="2330450"/>
            <a:ext cx="522287" cy="171450"/>
          </a:xfrm>
          <a:prstGeom prst="rect">
            <a:avLst/>
          </a:prstGeom>
          <a:noFill/>
          <a:ln w="9525">
            <a:noFill/>
            <a:miter lim="800000"/>
            <a:headEnd/>
            <a:tailEnd/>
          </a:ln>
          <a:effectLst/>
        </p:spPr>
        <p:txBody>
          <a:bodyPr wrap="none" lIns="0" tIns="0" rIns="0" bIns="0"/>
          <a:lstStyle/>
          <a:p>
            <a:pPr algn="l">
              <a:lnSpc>
                <a:spcPct val="90000"/>
              </a:lnSpc>
            </a:pPr>
            <a:r>
              <a:rPr lang="en-US" sz="1100"/>
              <a:t>NAD</a:t>
            </a:r>
            <a:r>
              <a:rPr lang="en-US" sz="1300" baseline="30000"/>
              <a:t>+</a:t>
            </a:r>
            <a:endParaRPr lang="en-US" sz="1100"/>
          </a:p>
        </p:txBody>
      </p:sp>
      <p:sp>
        <p:nvSpPr>
          <p:cNvPr id="683059" name="Text Box 51"/>
          <p:cNvSpPr txBox="1">
            <a:spLocks noChangeArrowheads="1"/>
          </p:cNvSpPr>
          <p:nvPr/>
        </p:nvSpPr>
        <p:spPr bwMode="auto">
          <a:xfrm>
            <a:off x="7519988" y="2744788"/>
            <a:ext cx="280987" cy="158750"/>
          </a:xfrm>
          <a:prstGeom prst="rect">
            <a:avLst/>
          </a:prstGeom>
          <a:noFill/>
          <a:ln w="9525">
            <a:noFill/>
            <a:miter lim="800000"/>
            <a:headEnd/>
            <a:tailEnd/>
          </a:ln>
          <a:effectLst/>
        </p:spPr>
        <p:txBody>
          <a:bodyPr wrap="none" lIns="0" tIns="0" rIns="0" bIns="0"/>
          <a:lstStyle/>
          <a:p>
            <a:pPr algn="l">
              <a:lnSpc>
                <a:spcPct val="90000"/>
              </a:lnSpc>
            </a:pPr>
            <a:r>
              <a:rPr lang="en-US" sz="1100"/>
              <a:t>+ H</a:t>
            </a:r>
            <a:r>
              <a:rPr lang="en-US" sz="1300" baseline="30000"/>
              <a:t>+</a:t>
            </a:r>
          </a:p>
        </p:txBody>
      </p:sp>
      <p:sp>
        <p:nvSpPr>
          <p:cNvPr id="683060" name="Text Box 52"/>
          <p:cNvSpPr txBox="1">
            <a:spLocks noChangeArrowheads="1"/>
          </p:cNvSpPr>
          <p:nvPr/>
        </p:nvSpPr>
        <p:spPr bwMode="auto">
          <a:xfrm>
            <a:off x="5546725" y="5457825"/>
            <a:ext cx="522288" cy="171450"/>
          </a:xfrm>
          <a:prstGeom prst="rect">
            <a:avLst/>
          </a:prstGeom>
          <a:noFill/>
          <a:ln w="9525">
            <a:noFill/>
            <a:miter lim="800000"/>
            <a:headEnd/>
            <a:tailEnd/>
          </a:ln>
          <a:effectLst/>
        </p:spPr>
        <p:txBody>
          <a:bodyPr wrap="none" lIns="0" tIns="0" rIns="0" bIns="0"/>
          <a:lstStyle/>
          <a:p>
            <a:pPr algn="l">
              <a:lnSpc>
                <a:spcPct val="90000"/>
              </a:lnSpc>
            </a:pPr>
            <a:r>
              <a:rPr lang="en-US" sz="1100"/>
              <a:t>NAD</a:t>
            </a:r>
            <a:r>
              <a:rPr lang="en-US" sz="1300" baseline="30000"/>
              <a:t>+</a:t>
            </a:r>
          </a:p>
        </p:txBody>
      </p:sp>
      <p:sp>
        <p:nvSpPr>
          <p:cNvPr id="683061" name="Text Box 53"/>
          <p:cNvSpPr txBox="1">
            <a:spLocks noChangeArrowheads="1"/>
          </p:cNvSpPr>
          <p:nvPr/>
        </p:nvSpPr>
        <p:spPr bwMode="auto">
          <a:xfrm>
            <a:off x="4670425" y="5519738"/>
            <a:ext cx="280988" cy="158750"/>
          </a:xfrm>
          <a:prstGeom prst="rect">
            <a:avLst/>
          </a:prstGeom>
          <a:noFill/>
          <a:ln w="9525">
            <a:noFill/>
            <a:miter lim="800000"/>
            <a:headEnd/>
            <a:tailEnd/>
          </a:ln>
          <a:effectLst/>
        </p:spPr>
        <p:txBody>
          <a:bodyPr wrap="none" lIns="0" tIns="0" rIns="0" bIns="0"/>
          <a:lstStyle/>
          <a:p>
            <a:pPr algn="l">
              <a:lnSpc>
                <a:spcPct val="90000"/>
              </a:lnSpc>
            </a:pPr>
            <a:r>
              <a:rPr lang="en-US" sz="1100"/>
              <a:t>+ H</a:t>
            </a:r>
            <a:r>
              <a:rPr lang="en-US" sz="1300" baseline="30000"/>
              <a: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Rectangle 2"/>
          <p:cNvSpPr>
            <a:spLocks noGrp="1" noChangeArrowheads="1"/>
          </p:cNvSpPr>
          <p:nvPr>
            <p:ph type="title"/>
          </p:nvPr>
        </p:nvSpPr>
        <p:spPr>
          <a:xfrm>
            <a:off x="182563" y="180975"/>
            <a:ext cx="8534400" cy="914400"/>
          </a:xfrm>
        </p:spPr>
        <p:txBody>
          <a:bodyPr/>
          <a:lstStyle/>
          <a:p>
            <a:pPr marL="744538" indent="-744538"/>
            <a:r>
              <a:rPr lang="en-US" sz="3200"/>
              <a:t>6.10 Most ATP production occurs by oxidative phosphorylation</a:t>
            </a:r>
          </a:p>
        </p:txBody>
      </p:sp>
      <p:sp>
        <p:nvSpPr>
          <p:cNvPr id="600067" name="Rectangle 3"/>
          <p:cNvSpPr>
            <a:spLocks noGrp="1" noChangeArrowheads="1"/>
          </p:cNvSpPr>
          <p:nvPr>
            <p:ph type="body" idx="1"/>
          </p:nvPr>
        </p:nvSpPr>
        <p:spPr>
          <a:xfrm>
            <a:off x="168275" y="1298575"/>
            <a:ext cx="8534400" cy="3760788"/>
          </a:xfrm>
        </p:spPr>
        <p:txBody>
          <a:bodyPr/>
          <a:lstStyle/>
          <a:p>
            <a:r>
              <a:rPr lang="en-US"/>
              <a:t>Oxidative phosphorylation involves electron transport and chemiosmosis and requires an adequate supply of oxygen</a:t>
            </a:r>
          </a:p>
          <a:p>
            <a:pPr lvl="1">
              <a:buFontTx/>
              <a:buChar char="–"/>
            </a:pPr>
            <a:r>
              <a:rPr lang="en-US"/>
              <a:t>NADH and FADH</a:t>
            </a:r>
            <a:r>
              <a:rPr lang="en-US" baseline="-25000"/>
              <a:t>2</a:t>
            </a:r>
            <a:r>
              <a:rPr lang="en-US"/>
              <a:t> and the inner membrane of the mitochondria are also involved</a:t>
            </a:r>
          </a:p>
          <a:p>
            <a:pPr lvl="1">
              <a:buFontTx/>
              <a:buChar char="–"/>
            </a:pPr>
            <a:r>
              <a:rPr lang="en-US"/>
              <a:t>A H</a:t>
            </a:r>
            <a:r>
              <a:rPr lang="en-US" baseline="30000"/>
              <a:t>+ </a:t>
            </a:r>
            <a:r>
              <a:rPr lang="en-US"/>
              <a:t>ion gradient formed from all of the redox reactions of glycolysis and the citric acid cycle provide energy for the synthesis of ATP</a:t>
            </a:r>
          </a:p>
        </p:txBody>
      </p:sp>
      <p:sp>
        <p:nvSpPr>
          <p:cNvPr id="600068"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60006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0007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2119" name="Picture 7" descr="06_10_OxidativePhosphory-U"/>
          <p:cNvPicPr>
            <a:picLocks noChangeAspect="1" noChangeArrowheads="1"/>
          </p:cNvPicPr>
          <p:nvPr/>
        </p:nvPicPr>
        <p:blipFill>
          <a:blip r:embed="rId3" cstate="print"/>
          <a:srcRect/>
          <a:stretch>
            <a:fillRect/>
          </a:stretch>
        </p:blipFill>
        <p:spPr bwMode="auto">
          <a:xfrm>
            <a:off x="300038" y="1312863"/>
            <a:ext cx="8542337" cy="4230687"/>
          </a:xfrm>
          <a:prstGeom prst="rect">
            <a:avLst/>
          </a:prstGeom>
          <a:noFill/>
        </p:spPr>
      </p:pic>
      <p:sp>
        <p:nvSpPr>
          <p:cNvPr id="602120" name="Text Box 8"/>
          <p:cNvSpPr txBox="1">
            <a:spLocks noChangeArrowheads="1"/>
          </p:cNvSpPr>
          <p:nvPr/>
        </p:nvSpPr>
        <p:spPr bwMode="auto">
          <a:xfrm>
            <a:off x="8445500" y="4325938"/>
            <a:ext cx="377825" cy="200025"/>
          </a:xfrm>
          <a:prstGeom prst="rect">
            <a:avLst/>
          </a:prstGeom>
          <a:noFill/>
          <a:ln w="9525">
            <a:noFill/>
            <a:miter lim="800000"/>
            <a:headEnd/>
            <a:tailEnd/>
          </a:ln>
          <a:effectLst/>
        </p:spPr>
        <p:txBody>
          <a:bodyPr wrap="none" lIns="0" tIns="0" rIns="0" bIns="0"/>
          <a:lstStyle/>
          <a:p>
            <a:pPr algn="l">
              <a:lnSpc>
                <a:spcPct val="90000"/>
              </a:lnSpc>
            </a:pPr>
            <a:r>
              <a:rPr lang="en-US" sz="1000"/>
              <a:t>ATP</a:t>
            </a:r>
          </a:p>
        </p:txBody>
      </p:sp>
      <p:sp>
        <p:nvSpPr>
          <p:cNvPr id="602121" name="Text Box 9"/>
          <p:cNvSpPr txBox="1">
            <a:spLocks noChangeArrowheads="1"/>
          </p:cNvSpPr>
          <p:nvPr/>
        </p:nvSpPr>
        <p:spPr bwMode="auto">
          <a:xfrm>
            <a:off x="3119438" y="1506538"/>
            <a:ext cx="161925" cy="125412"/>
          </a:xfrm>
          <a:prstGeom prst="rect">
            <a:avLst/>
          </a:prstGeom>
          <a:noFill/>
          <a:ln w="9525">
            <a:noFill/>
            <a:miter lim="800000"/>
            <a:headEnd/>
            <a:tailEnd/>
          </a:ln>
          <a:effectLst/>
        </p:spPr>
        <p:txBody>
          <a:bodyPr wrap="none" lIns="0" tIns="0" rIns="0" bIns="0"/>
          <a:lstStyle/>
          <a:p>
            <a:pPr algn="l">
              <a:lnSpc>
                <a:spcPct val="90000"/>
              </a:lnSpc>
            </a:pPr>
            <a:r>
              <a:rPr lang="en-US" sz="1100"/>
              <a:t>H</a:t>
            </a:r>
            <a:r>
              <a:rPr lang="en-US" sz="1300" baseline="30000"/>
              <a:t>+</a:t>
            </a:r>
          </a:p>
        </p:txBody>
      </p:sp>
      <p:sp>
        <p:nvSpPr>
          <p:cNvPr id="602122" name="Text Box 10"/>
          <p:cNvSpPr txBox="1">
            <a:spLocks noChangeArrowheads="1"/>
          </p:cNvSpPr>
          <p:nvPr/>
        </p:nvSpPr>
        <p:spPr bwMode="auto">
          <a:xfrm>
            <a:off x="811213" y="2179638"/>
            <a:ext cx="1136650" cy="344487"/>
          </a:xfrm>
          <a:prstGeom prst="rect">
            <a:avLst/>
          </a:prstGeom>
          <a:noFill/>
          <a:ln w="9525">
            <a:noFill/>
            <a:miter lim="800000"/>
            <a:headEnd/>
            <a:tailEnd/>
          </a:ln>
          <a:effectLst/>
        </p:spPr>
        <p:txBody>
          <a:bodyPr wrap="none" lIns="0" tIns="0" rIns="0" bIns="0"/>
          <a:lstStyle/>
          <a:p>
            <a:pPr algn="l">
              <a:lnSpc>
                <a:spcPct val="90000"/>
              </a:lnSpc>
            </a:pPr>
            <a:r>
              <a:rPr lang="en-US" sz="1100"/>
              <a:t>Intermembrane</a:t>
            </a:r>
          </a:p>
          <a:p>
            <a:pPr algn="l">
              <a:lnSpc>
                <a:spcPct val="90000"/>
              </a:lnSpc>
            </a:pPr>
            <a:r>
              <a:rPr lang="en-US" sz="1100"/>
              <a:t>space</a:t>
            </a:r>
          </a:p>
          <a:p>
            <a:pPr algn="l">
              <a:lnSpc>
                <a:spcPct val="90000"/>
              </a:lnSpc>
            </a:pPr>
            <a:endParaRPr lang="en-US" sz="1100"/>
          </a:p>
        </p:txBody>
      </p:sp>
      <p:sp>
        <p:nvSpPr>
          <p:cNvPr id="602123" name="Text Box 11"/>
          <p:cNvSpPr txBox="1">
            <a:spLocks noChangeArrowheads="1"/>
          </p:cNvSpPr>
          <p:nvPr/>
        </p:nvSpPr>
        <p:spPr bwMode="auto">
          <a:xfrm>
            <a:off x="6535738" y="3765550"/>
            <a:ext cx="185737" cy="225425"/>
          </a:xfrm>
          <a:prstGeom prst="rect">
            <a:avLst/>
          </a:prstGeom>
          <a:noFill/>
          <a:ln w="9525">
            <a:noFill/>
            <a:miter lim="800000"/>
            <a:headEnd/>
            <a:tailEnd/>
          </a:ln>
          <a:effectLst/>
        </p:spPr>
        <p:txBody>
          <a:bodyPr wrap="none" lIns="0" tIns="0" rIns="0" bIns="0"/>
          <a:lstStyle/>
          <a:p>
            <a:pPr algn="ctr">
              <a:lnSpc>
                <a:spcPct val="90000"/>
              </a:lnSpc>
            </a:pPr>
            <a:r>
              <a:rPr lang="en-US" sz="1100"/>
              <a:t>O</a:t>
            </a:r>
            <a:r>
              <a:rPr lang="en-US" sz="1100" baseline="-25000"/>
              <a:t>2</a:t>
            </a:r>
            <a:endParaRPr lang="en-US" sz="1100"/>
          </a:p>
        </p:txBody>
      </p:sp>
      <p:sp>
        <p:nvSpPr>
          <p:cNvPr id="602124" name="Text Box 12"/>
          <p:cNvSpPr txBox="1">
            <a:spLocks noChangeArrowheads="1"/>
          </p:cNvSpPr>
          <p:nvPr/>
        </p:nvSpPr>
        <p:spPr bwMode="auto">
          <a:xfrm>
            <a:off x="6278563" y="4410075"/>
            <a:ext cx="266700" cy="217488"/>
          </a:xfrm>
          <a:prstGeom prst="rect">
            <a:avLst/>
          </a:prstGeom>
          <a:noFill/>
          <a:ln w="9525">
            <a:noFill/>
            <a:miter lim="800000"/>
            <a:headEnd/>
            <a:tailEnd/>
          </a:ln>
          <a:effectLst/>
        </p:spPr>
        <p:txBody>
          <a:bodyPr wrap="none" lIns="0" tIns="0" rIns="0" bIns="0"/>
          <a:lstStyle/>
          <a:p>
            <a:pPr algn="ctr">
              <a:lnSpc>
                <a:spcPct val="90000"/>
              </a:lnSpc>
            </a:pPr>
            <a:r>
              <a:rPr lang="en-US" sz="1100"/>
              <a:t>H</a:t>
            </a:r>
            <a:r>
              <a:rPr lang="en-US" sz="1100" baseline="-25000"/>
              <a:t>2</a:t>
            </a:r>
            <a:r>
              <a:rPr lang="en-US" sz="1100"/>
              <a:t>O</a:t>
            </a:r>
          </a:p>
        </p:txBody>
      </p:sp>
      <p:sp>
        <p:nvSpPr>
          <p:cNvPr id="602125" name="Text Box 13"/>
          <p:cNvSpPr txBox="1">
            <a:spLocks noChangeArrowheads="1"/>
          </p:cNvSpPr>
          <p:nvPr/>
        </p:nvSpPr>
        <p:spPr bwMode="auto">
          <a:xfrm>
            <a:off x="6365875" y="3778250"/>
            <a:ext cx="131763" cy="207963"/>
          </a:xfrm>
          <a:prstGeom prst="rect">
            <a:avLst/>
          </a:prstGeom>
          <a:noFill/>
          <a:ln w="9525">
            <a:noFill/>
            <a:miter lim="800000"/>
            <a:headEnd/>
            <a:tailEnd/>
          </a:ln>
          <a:effectLst/>
        </p:spPr>
        <p:txBody>
          <a:bodyPr wrap="none" lIns="0" tIns="0" rIns="0" bIns="0"/>
          <a:lstStyle/>
          <a:p>
            <a:pPr algn="ctr">
              <a:lnSpc>
                <a:spcPct val="40000"/>
              </a:lnSpc>
            </a:pPr>
            <a:r>
              <a:rPr lang="en-US" sz="800"/>
              <a:t>1</a:t>
            </a:r>
          </a:p>
          <a:p>
            <a:pPr algn="ctr">
              <a:lnSpc>
                <a:spcPct val="40000"/>
              </a:lnSpc>
            </a:pPr>
            <a:r>
              <a:rPr lang="en-US" sz="800">
                <a:latin typeface="Symbol" pitchFamily="18" charset="2"/>
                <a:sym typeface="Symbol" pitchFamily="18" charset="2"/>
              </a:rPr>
              <a:t></a:t>
            </a:r>
          </a:p>
          <a:p>
            <a:pPr algn="ctr">
              <a:lnSpc>
                <a:spcPct val="60000"/>
              </a:lnSpc>
            </a:pPr>
            <a:r>
              <a:rPr lang="en-US" sz="800"/>
              <a:t>2</a:t>
            </a:r>
          </a:p>
        </p:txBody>
      </p:sp>
      <p:sp>
        <p:nvSpPr>
          <p:cNvPr id="602126" name="AutoShape 14"/>
          <p:cNvSpPr>
            <a:spLocks/>
          </p:cNvSpPr>
          <p:nvPr/>
        </p:nvSpPr>
        <p:spPr bwMode="auto">
          <a:xfrm>
            <a:off x="1833563" y="3487738"/>
            <a:ext cx="161925" cy="1558925"/>
          </a:xfrm>
          <a:prstGeom prst="leftBrace">
            <a:avLst>
              <a:gd name="adj1" fmla="val 80229"/>
              <a:gd name="adj2" fmla="val 50000"/>
            </a:avLst>
          </a:prstGeom>
          <a:noFill/>
          <a:ln w="25400">
            <a:solidFill>
              <a:schemeClr val="tx1"/>
            </a:solidFill>
            <a:round/>
            <a:headEnd/>
            <a:tailEnd/>
          </a:ln>
          <a:effectLst/>
        </p:spPr>
        <p:txBody>
          <a:bodyPr wrap="none" anchor="ctr"/>
          <a:lstStyle/>
          <a:p>
            <a:endParaRPr lang="en-US"/>
          </a:p>
        </p:txBody>
      </p:sp>
      <p:sp>
        <p:nvSpPr>
          <p:cNvPr id="602127" name="AutoShape 15"/>
          <p:cNvSpPr>
            <a:spLocks/>
          </p:cNvSpPr>
          <p:nvPr/>
        </p:nvSpPr>
        <p:spPr bwMode="auto">
          <a:xfrm>
            <a:off x="1839913" y="2855913"/>
            <a:ext cx="146050" cy="631825"/>
          </a:xfrm>
          <a:prstGeom prst="leftBrace">
            <a:avLst>
              <a:gd name="adj1" fmla="val 36051"/>
              <a:gd name="adj2" fmla="val 46481"/>
            </a:avLst>
          </a:prstGeom>
          <a:noFill/>
          <a:ln w="25400">
            <a:solidFill>
              <a:schemeClr val="tx1"/>
            </a:solidFill>
            <a:round/>
            <a:headEnd/>
            <a:tailEnd/>
          </a:ln>
          <a:effectLst/>
        </p:spPr>
        <p:txBody>
          <a:bodyPr wrap="none" anchor="ctr"/>
          <a:lstStyle/>
          <a:p>
            <a:endParaRPr lang="en-US"/>
          </a:p>
        </p:txBody>
      </p:sp>
      <p:sp>
        <p:nvSpPr>
          <p:cNvPr id="602128" name="Arc 16"/>
          <p:cNvSpPr>
            <a:spLocks/>
          </p:cNvSpPr>
          <p:nvPr/>
        </p:nvSpPr>
        <p:spPr bwMode="auto">
          <a:xfrm flipH="1" flipV="1">
            <a:off x="1911350" y="2701925"/>
            <a:ext cx="82550" cy="11747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chemeClr val="tx1"/>
            </a:solidFill>
            <a:round/>
            <a:headEnd/>
            <a:tailEnd/>
          </a:ln>
          <a:effectLst/>
        </p:spPr>
        <p:txBody>
          <a:bodyPr wrap="none" anchor="ctr"/>
          <a:lstStyle/>
          <a:p>
            <a:endParaRPr lang="en-US"/>
          </a:p>
        </p:txBody>
      </p:sp>
      <p:sp>
        <p:nvSpPr>
          <p:cNvPr id="602129" name="Arc 17"/>
          <p:cNvSpPr>
            <a:spLocks/>
          </p:cNvSpPr>
          <p:nvPr/>
        </p:nvSpPr>
        <p:spPr bwMode="auto">
          <a:xfrm flipH="1">
            <a:off x="1905000" y="1352550"/>
            <a:ext cx="85725" cy="15875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chemeClr val="tx1"/>
            </a:solidFill>
            <a:round/>
            <a:headEnd/>
            <a:tailEnd/>
          </a:ln>
          <a:effectLst/>
        </p:spPr>
        <p:txBody>
          <a:bodyPr wrap="none" anchor="ctr"/>
          <a:lstStyle/>
          <a:p>
            <a:endParaRPr lang="en-US"/>
          </a:p>
        </p:txBody>
      </p:sp>
      <p:sp>
        <p:nvSpPr>
          <p:cNvPr id="602130" name="Arc 18"/>
          <p:cNvSpPr>
            <a:spLocks/>
          </p:cNvSpPr>
          <p:nvPr/>
        </p:nvSpPr>
        <p:spPr bwMode="auto">
          <a:xfrm flipV="1">
            <a:off x="1851025" y="2155825"/>
            <a:ext cx="53975" cy="1143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chemeClr val="tx1"/>
            </a:solidFill>
            <a:round/>
            <a:headEnd/>
            <a:tailEnd/>
          </a:ln>
          <a:effectLst/>
        </p:spPr>
        <p:txBody>
          <a:bodyPr wrap="none" anchor="ctr"/>
          <a:lstStyle/>
          <a:p>
            <a:endParaRPr lang="en-US"/>
          </a:p>
        </p:txBody>
      </p:sp>
      <p:sp>
        <p:nvSpPr>
          <p:cNvPr id="602131" name="Arc 19"/>
          <p:cNvSpPr>
            <a:spLocks/>
          </p:cNvSpPr>
          <p:nvPr/>
        </p:nvSpPr>
        <p:spPr bwMode="auto">
          <a:xfrm>
            <a:off x="1851025" y="2270125"/>
            <a:ext cx="60325" cy="12382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chemeClr val="tx1"/>
            </a:solidFill>
            <a:round/>
            <a:headEnd/>
            <a:tailEnd/>
          </a:ln>
          <a:effectLst/>
        </p:spPr>
        <p:txBody>
          <a:bodyPr wrap="none" anchor="ctr"/>
          <a:lstStyle/>
          <a:p>
            <a:endParaRPr lang="en-US"/>
          </a:p>
        </p:txBody>
      </p:sp>
      <p:sp>
        <p:nvSpPr>
          <p:cNvPr id="602132" name="Line 20"/>
          <p:cNvSpPr>
            <a:spLocks noChangeShapeType="1"/>
          </p:cNvSpPr>
          <p:nvPr/>
        </p:nvSpPr>
        <p:spPr bwMode="auto">
          <a:xfrm>
            <a:off x="1911350" y="2365375"/>
            <a:ext cx="0" cy="349250"/>
          </a:xfrm>
          <a:prstGeom prst="line">
            <a:avLst/>
          </a:prstGeom>
          <a:noFill/>
          <a:ln w="25400">
            <a:solidFill>
              <a:schemeClr val="tx1"/>
            </a:solidFill>
            <a:round/>
            <a:headEnd/>
            <a:tailEnd/>
          </a:ln>
          <a:effectLst/>
        </p:spPr>
        <p:txBody>
          <a:bodyPr wrap="none" anchor="ctr"/>
          <a:lstStyle/>
          <a:p>
            <a:endParaRPr lang="en-US"/>
          </a:p>
        </p:txBody>
      </p:sp>
      <p:sp>
        <p:nvSpPr>
          <p:cNvPr id="602133" name="Line 21"/>
          <p:cNvSpPr>
            <a:spLocks noChangeShapeType="1"/>
          </p:cNvSpPr>
          <p:nvPr/>
        </p:nvSpPr>
        <p:spPr bwMode="auto">
          <a:xfrm>
            <a:off x="1905000" y="1800225"/>
            <a:ext cx="0" cy="368300"/>
          </a:xfrm>
          <a:prstGeom prst="line">
            <a:avLst/>
          </a:prstGeom>
          <a:noFill/>
          <a:ln w="25400">
            <a:solidFill>
              <a:schemeClr val="tx1"/>
            </a:solidFill>
            <a:round/>
            <a:headEnd/>
            <a:tailEnd/>
          </a:ln>
          <a:effectLst/>
        </p:spPr>
        <p:txBody>
          <a:bodyPr wrap="none" anchor="ctr"/>
          <a:lstStyle/>
          <a:p>
            <a:endParaRPr lang="en-US"/>
          </a:p>
        </p:txBody>
      </p:sp>
      <p:sp>
        <p:nvSpPr>
          <p:cNvPr id="602134" name="Line 22"/>
          <p:cNvSpPr>
            <a:spLocks noChangeShapeType="1"/>
          </p:cNvSpPr>
          <p:nvPr/>
        </p:nvSpPr>
        <p:spPr bwMode="auto">
          <a:xfrm>
            <a:off x="1905000" y="1492250"/>
            <a:ext cx="0" cy="69850"/>
          </a:xfrm>
          <a:prstGeom prst="line">
            <a:avLst/>
          </a:prstGeom>
          <a:noFill/>
          <a:ln w="25400">
            <a:solidFill>
              <a:schemeClr val="tx1"/>
            </a:solidFill>
            <a:round/>
            <a:headEnd/>
            <a:tailEnd/>
          </a:ln>
          <a:effectLst/>
        </p:spPr>
        <p:txBody>
          <a:bodyPr wrap="none" anchor="ctr"/>
          <a:lstStyle/>
          <a:p>
            <a:endParaRPr lang="en-US"/>
          </a:p>
        </p:txBody>
      </p:sp>
      <p:sp>
        <p:nvSpPr>
          <p:cNvPr id="602135" name="Line 23"/>
          <p:cNvSpPr>
            <a:spLocks noChangeShapeType="1"/>
          </p:cNvSpPr>
          <p:nvPr/>
        </p:nvSpPr>
        <p:spPr bwMode="auto">
          <a:xfrm>
            <a:off x="2774950" y="2270125"/>
            <a:ext cx="298450" cy="219075"/>
          </a:xfrm>
          <a:prstGeom prst="line">
            <a:avLst/>
          </a:prstGeom>
          <a:noFill/>
          <a:ln w="25400">
            <a:solidFill>
              <a:schemeClr val="tx1"/>
            </a:solidFill>
            <a:round/>
            <a:headEnd/>
            <a:tailEnd/>
          </a:ln>
          <a:effectLst/>
        </p:spPr>
        <p:txBody>
          <a:bodyPr wrap="none" anchor="ctr"/>
          <a:lstStyle/>
          <a:p>
            <a:endParaRPr lang="en-US"/>
          </a:p>
        </p:txBody>
      </p:sp>
      <p:sp>
        <p:nvSpPr>
          <p:cNvPr id="602136" name="Line 24"/>
          <p:cNvSpPr>
            <a:spLocks noChangeShapeType="1"/>
          </p:cNvSpPr>
          <p:nvPr/>
        </p:nvSpPr>
        <p:spPr bwMode="auto">
          <a:xfrm flipH="1">
            <a:off x="1831975" y="2270125"/>
            <a:ext cx="31750" cy="0"/>
          </a:xfrm>
          <a:prstGeom prst="line">
            <a:avLst/>
          </a:prstGeom>
          <a:noFill/>
          <a:ln w="25400">
            <a:solidFill>
              <a:schemeClr val="tx1"/>
            </a:solidFill>
            <a:round/>
            <a:headEnd/>
            <a:tailEnd/>
          </a:ln>
          <a:effectLst/>
        </p:spPr>
        <p:txBody>
          <a:bodyPr wrap="none" anchor="ctr"/>
          <a:lstStyle/>
          <a:p>
            <a:endParaRPr lang="en-US"/>
          </a:p>
        </p:txBody>
      </p:sp>
      <p:sp>
        <p:nvSpPr>
          <p:cNvPr id="602137" name="Text Box 25"/>
          <p:cNvSpPr txBox="1">
            <a:spLocks noChangeArrowheads="1"/>
          </p:cNvSpPr>
          <p:nvPr/>
        </p:nvSpPr>
        <p:spPr bwMode="auto">
          <a:xfrm>
            <a:off x="827088" y="2925763"/>
            <a:ext cx="920750" cy="455612"/>
          </a:xfrm>
          <a:prstGeom prst="rect">
            <a:avLst/>
          </a:prstGeom>
          <a:noFill/>
          <a:ln w="9525">
            <a:noFill/>
            <a:miter lim="800000"/>
            <a:headEnd/>
            <a:tailEnd/>
          </a:ln>
          <a:effectLst/>
        </p:spPr>
        <p:txBody>
          <a:bodyPr wrap="none" lIns="0" tIns="0" rIns="0" bIns="0"/>
          <a:lstStyle/>
          <a:p>
            <a:pPr algn="l">
              <a:lnSpc>
                <a:spcPct val="90000"/>
              </a:lnSpc>
            </a:pPr>
            <a:r>
              <a:rPr lang="en-US" sz="1100"/>
              <a:t>Inner</a:t>
            </a:r>
          </a:p>
          <a:p>
            <a:pPr algn="l">
              <a:lnSpc>
                <a:spcPct val="90000"/>
              </a:lnSpc>
            </a:pPr>
            <a:r>
              <a:rPr lang="en-US" sz="1100"/>
              <a:t>mitochondrial</a:t>
            </a:r>
          </a:p>
          <a:p>
            <a:pPr algn="l">
              <a:lnSpc>
                <a:spcPct val="90000"/>
              </a:lnSpc>
            </a:pPr>
            <a:r>
              <a:rPr lang="en-US" sz="1100"/>
              <a:t>membrane</a:t>
            </a:r>
          </a:p>
        </p:txBody>
      </p:sp>
      <p:sp>
        <p:nvSpPr>
          <p:cNvPr id="602138" name="Text Box 26"/>
          <p:cNvSpPr txBox="1">
            <a:spLocks noChangeArrowheads="1"/>
          </p:cNvSpPr>
          <p:nvPr/>
        </p:nvSpPr>
        <p:spPr bwMode="auto">
          <a:xfrm>
            <a:off x="7013575" y="3763963"/>
            <a:ext cx="161925" cy="125412"/>
          </a:xfrm>
          <a:prstGeom prst="rect">
            <a:avLst/>
          </a:prstGeom>
          <a:noFill/>
          <a:ln w="9525">
            <a:noFill/>
            <a:miter lim="800000"/>
            <a:headEnd/>
            <a:tailEnd/>
          </a:ln>
          <a:effectLst/>
        </p:spPr>
        <p:txBody>
          <a:bodyPr wrap="none" lIns="0" tIns="0" rIns="0" bIns="0"/>
          <a:lstStyle/>
          <a:p>
            <a:pPr algn="l">
              <a:lnSpc>
                <a:spcPct val="90000"/>
              </a:lnSpc>
            </a:pPr>
            <a:r>
              <a:rPr lang="en-US" sz="1100"/>
              <a:t>H</a:t>
            </a:r>
            <a:r>
              <a:rPr lang="en-US" sz="1300" baseline="30000"/>
              <a:t>+</a:t>
            </a:r>
          </a:p>
        </p:txBody>
      </p:sp>
      <p:sp>
        <p:nvSpPr>
          <p:cNvPr id="602139" name="Text Box 27"/>
          <p:cNvSpPr txBox="1">
            <a:spLocks noChangeArrowheads="1"/>
          </p:cNvSpPr>
          <p:nvPr/>
        </p:nvSpPr>
        <p:spPr bwMode="auto">
          <a:xfrm>
            <a:off x="3443288" y="3794125"/>
            <a:ext cx="368300" cy="141288"/>
          </a:xfrm>
          <a:prstGeom prst="rect">
            <a:avLst/>
          </a:prstGeom>
          <a:noFill/>
          <a:ln w="9525">
            <a:noFill/>
            <a:miter lim="800000"/>
            <a:headEnd/>
            <a:tailEnd/>
          </a:ln>
          <a:effectLst/>
        </p:spPr>
        <p:txBody>
          <a:bodyPr wrap="none" lIns="0" tIns="0" rIns="0" bIns="0"/>
          <a:lstStyle/>
          <a:p>
            <a:pPr algn="l">
              <a:lnSpc>
                <a:spcPct val="90000"/>
              </a:lnSpc>
            </a:pPr>
            <a:r>
              <a:rPr lang="en-US" sz="1100"/>
              <a:t>NAD</a:t>
            </a:r>
            <a:r>
              <a:rPr lang="en-US" sz="1300" baseline="30000"/>
              <a:t>+</a:t>
            </a:r>
            <a:endParaRPr lang="en-US" sz="1100" baseline="30000">
              <a:latin typeface="Symbol" pitchFamily="18" charset="2"/>
              <a:sym typeface="Symbol" pitchFamily="18" charset="2"/>
            </a:endParaRPr>
          </a:p>
        </p:txBody>
      </p:sp>
      <p:sp>
        <p:nvSpPr>
          <p:cNvPr id="602140" name="Text Box 28"/>
          <p:cNvSpPr txBox="1">
            <a:spLocks noChangeArrowheads="1"/>
          </p:cNvSpPr>
          <p:nvPr/>
        </p:nvSpPr>
        <p:spPr bwMode="auto">
          <a:xfrm>
            <a:off x="3746500" y="1839913"/>
            <a:ext cx="161925" cy="125412"/>
          </a:xfrm>
          <a:prstGeom prst="rect">
            <a:avLst/>
          </a:prstGeom>
          <a:noFill/>
          <a:ln w="9525">
            <a:noFill/>
            <a:miter lim="800000"/>
            <a:headEnd/>
            <a:tailEnd/>
          </a:ln>
          <a:effectLst/>
        </p:spPr>
        <p:txBody>
          <a:bodyPr wrap="none" lIns="0" tIns="0" rIns="0" bIns="0"/>
          <a:lstStyle/>
          <a:p>
            <a:pPr algn="l">
              <a:lnSpc>
                <a:spcPct val="90000"/>
              </a:lnSpc>
            </a:pPr>
            <a:r>
              <a:rPr lang="en-US" sz="1100"/>
              <a:t>H</a:t>
            </a:r>
            <a:r>
              <a:rPr lang="en-US" sz="1300" baseline="30000"/>
              <a:t>+</a:t>
            </a:r>
          </a:p>
        </p:txBody>
      </p:sp>
      <p:sp>
        <p:nvSpPr>
          <p:cNvPr id="602141" name="Text Box 29"/>
          <p:cNvSpPr txBox="1">
            <a:spLocks noChangeArrowheads="1"/>
          </p:cNvSpPr>
          <p:nvPr/>
        </p:nvSpPr>
        <p:spPr bwMode="auto">
          <a:xfrm>
            <a:off x="4678363" y="1504950"/>
            <a:ext cx="161925" cy="125413"/>
          </a:xfrm>
          <a:prstGeom prst="rect">
            <a:avLst/>
          </a:prstGeom>
          <a:noFill/>
          <a:ln w="9525">
            <a:noFill/>
            <a:miter lim="800000"/>
            <a:headEnd/>
            <a:tailEnd/>
          </a:ln>
          <a:effectLst/>
        </p:spPr>
        <p:txBody>
          <a:bodyPr wrap="none" lIns="0" tIns="0" rIns="0" bIns="0"/>
          <a:lstStyle/>
          <a:p>
            <a:pPr algn="l">
              <a:lnSpc>
                <a:spcPct val="90000"/>
              </a:lnSpc>
            </a:pPr>
            <a:r>
              <a:rPr lang="en-US" sz="1100"/>
              <a:t>H</a:t>
            </a:r>
            <a:r>
              <a:rPr lang="en-US" sz="1300" baseline="30000"/>
              <a:t>+</a:t>
            </a:r>
          </a:p>
        </p:txBody>
      </p:sp>
      <p:sp>
        <p:nvSpPr>
          <p:cNvPr id="602142" name="Text Box 30"/>
          <p:cNvSpPr txBox="1">
            <a:spLocks noChangeArrowheads="1"/>
          </p:cNvSpPr>
          <p:nvPr/>
        </p:nvSpPr>
        <p:spPr bwMode="auto">
          <a:xfrm>
            <a:off x="5219700" y="1735138"/>
            <a:ext cx="161925" cy="125412"/>
          </a:xfrm>
          <a:prstGeom prst="rect">
            <a:avLst/>
          </a:prstGeom>
          <a:noFill/>
          <a:ln w="9525">
            <a:noFill/>
            <a:miter lim="800000"/>
            <a:headEnd/>
            <a:tailEnd/>
          </a:ln>
          <a:effectLst/>
        </p:spPr>
        <p:txBody>
          <a:bodyPr wrap="none" lIns="0" tIns="0" rIns="0" bIns="0"/>
          <a:lstStyle/>
          <a:p>
            <a:pPr algn="l">
              <a:lnSpc>
                <a:spcPct val="90000"/>
              </a:lnSpc>
            </a:pPr>
            <a:r>
              <a:rPr lang="en-US" sz="1100"/>
              <a:t>H</a:t>
            </a:r>
            <a:r>
              <a:rPr lang="en-US" sz="1300" baseline="30000"/>
              <a:t>+</a:t>
            </a:r>
          </a:p>
        </p:txBody>
      </p:sp>
      <p:sp>
        <p:nvSpPr>
          <p:cNvPr id="602143" name="Text Box 31"/>
          <p:cNvSpPr txBox="1">
            <a:spLocks noChangeArrowheads="1"/>
          </p:cNvSpPr>
          <p:nvPr/>
        </p:nvSpPr>
        <p:spPr bwMode="auto">
          <a:xfrm>
            <a:off x="6226175" y="1498600"/>
            <a:ext cx="161925" cy="125413"/>
          </a:xfrm>
          <a:prstGeom prst="rect">
            <a:avLst/>
          </a:prstGeom>
          <a:noFill/>
          <a:ln w="9525">
            <a:noFill/>
            <a:miter lim="800000"/>
            <a:headEnd/>
            <a:tailEnd/>
          </a:ln>
          <a:effectLst/>
        </p:spPr>
        <p:txBody>
          <a:bodyPr wrap="none" lIns="0" tIns="0" rIns="0" bIns="0"/>
          <a:lstStyle/>
          <a:p>
            <a:pPr algn="l">
              <a:lnSpc>
                <a:spcPct val="90000"/>
              </a:lnSpc>
            </a:pPr>
            <a:r>
              <a:rPr lang="en-US" sz="1100"/>
              <a:t>H</a:t>
            </a:r>
            <a:r>
              <a:rPr lang="en-US" sz="1300" baseline="30000"/>
              <a:t>+</a:t>
            </a:r>
          </a:p>
        </p:txBody>
      </p:sp>
      <p:sp>
        <p:nvSpPr>
          <p:cNvPr id="602144" name="Text Box 32"/>
          <p:cNvSpPr txBox="1">
            <a:spLocks noChangeArrowheads="1"/>
          </p:cNvSpPr>
          <p:nvPr/>
        </p:nvSpPr>
        <p:spPr bwMode="auto">
          <a:xfrm>
            <a:off x="5770563" y="2065338"/>
            <a:ext cx="161925" cy="125412"/>
          </a:xfrm>
          <a:prstGeom prst="rect">
            <a:avLst/>
          </a:prstGeom>
          <a:noFill/>
          <a:ln w="9525">
            <a:noFill/>
            <a:miter lim="800000"/>
            <a:headEnd/>
            <a:tailEnd/>
          </a:ln>
          <a:effectLst/>
        </p:spPr>
        <p:txBody>
          <a:bodyPr wrap="none" lIns="0" tIns="0" rIns="0" bIns="0"/>
          <a:lstStyle/>
          <a:p>
            <a:pPr algn="l">
              <a:lnSpc>
                <a:spcPct val="90000"/>
              </a:lnSpc>
            </a:pPr>
            <a:r>
              <a:rPr lang="en-US" sz="1100"/>
              <a:t>H</a:t>
            </a:r>
            <a:r>
              <a:rPr lang="en-US" sz="1300" baseline="30000"/>
              <a:t>+</a:t>
            </a:r>
          </a:p>
        </p:txBody>
      </p:sp>
      <p:sp>
        <p:nvSpPr>
          <p:cNvPr id="602145" name="Text Box 33"/>
          <p:cNvSpPr txBox="1">
            <a:spLocks noChangeArrowheads="1"/>
          </p:cNvSpPr>
          <p:nvPr/>
        </p:nvSpPr>
        <p:spPr bwMode="auto">
          <a:xfrm>
            <a:off x="6835775" y="1844675"/>
            <a:ext cx="161925" cy="125413"/>
          </a:xfrm>
          <a:prstGeom prst="rect">
            <a:avLst/>
          </a:prstGeom>
          <a:noFill/>
          <a:ln w="9525">
            <a:noFill/>
            <a:miter lim="800000"/>
            <a:headEnd/>
            <a:tailEnd/>
          </a:ln>
          <a:effectLst/>
        </p:spPr>
        <p:txBody>
          <a:bodyPr wrap="none" lIns="0" tIns="0" rIns="0" bIns="0"/>
          <a:lstStyle/>
          <a:p>
            <a:pPr algn="l">
              <a:lnSpc>
                <a:spcPct val="90000"/>
              </a:lnSpc>
            </a:pPr>
            <a:r>
              <a:rPr lang="en-US" sz="1100"/>
              <a:t>H</a:t>
            </a:r>
            <a:r>
              <a:rPr lang="en-US" sz="1300" baseline="30000"/>
              <a:t>+</a:t>
            </a:r>
          </a:p>
        </p:txBody>
      </p:sp>
      <p:sp>
        <p:nvSpPr>
          <p:cNvPr id="602146" name="Text Box 34"/>
          <p:cNvSpPr txBox="1">
            <a:spLocks noChangeArrowheads="1"/>
          </p:cNvSpPr>
          <p:nvPr/>
        </p:nvSpPr>
        <p:spPr bwMode="auto">
          <a:xfrm>
            <a:off x="7840663" y="2006600"/>
            <a:ext cx="161925" cy="125413"/>
          </a:xfrm>
          <a:prstGeom prst="rect">
            <a:avLst/>
          </a:prstGeom>
          <a:noFill/>
          <a:ln w="9525">
            <a:noFill/>
            <a:miter lim="800000"/>
            <a:headEnd/>
            <a:tailEnd/>
          </a:ln>
          <a:effectLst/>
        </p:spPr>
        <p:txBody>
          <a:bodyPr wrap="none" lIns="0" tIns="0" rIns="0" bIns="0"/>
          <a:lstStyle/>
          <a:p>
            <a:pPr algn="l">
              <a:lnSpc>
                <a:spcPct val="90000"/>
              </a:lnSpc>
            </a:pPr>
            <a:r>
              <a:rPr lang="en-US" sz="1100"/>
              <a:t>H</a:t>
            </a:r>
            <a:r>
              <a:rPr lang="en-US" sz="1300" baseline="30000"/>
              <a:t>+</a:t>
            </a:r>
          </a:p>
        </p:txBody>
      </p:sp>
      <p:sp>
        <p:nvSpPr>
          <p:cNvPr id="602147" name="Text Box 35"/>
          <p:cNvSpPr txBox="1">
            <a:spLocks noChangeArrowheads="1"/>
          </p:cNvSpPr>
          <p:nvPr/>
        </p:nvSpPr>
        <p:spPr bwMode="auto">
          <a:xfrm>
            <a:off x="8343900" y="1566863"/>
            <a:ext cx="161925" cy="125412"/>
          </a:xfrm>
          <a:prstGeom prst="rect">
            <a:avLst/>
          </a:prstGeom>
          <a:noFill/>
          <a:ln w="9525">
            <a:noFill/>
            <a:miter lim="800000"/>
            <a:headEnd/>
            <a:tailEnd/>
          </a:ln>
          <a:effectLst/>
        </p:spPr>
        <p:txBody>
          <a:bodyPr wrap="none" lIns="0" tIns="0" rIns="0" bIns="0"/>
          <a:lstStyle/>
          <a:p>
            <a:pPr algn="l">
              <a:lnSpc>
                <a:spcPct val="90000"/>
              </a:lnSpc>
            </a:pPr>
            <a:r>
              <a:rPr lang="en-US" sz="1100"/>
              <a:t>H</a:t>
            </a:r>
            <a:r>
              <a:rPr lang="en-US" sz="1300" baseline="30000"/>
              <a:t>+</a:t>
            </a:r>
          </a:p>
        </p:txBody>
      </p:sp>
      <p:sp>
        <p:nvSpPr>
          <p:cNvPr id="602148" name="Text Box 36"/>
          <p:cNvSpPr txBox="1">
            <a:spLocks noChangeArrowheads="1"/>
          </p:cNvSpPr>
          <p:nvPr/>
        </p:nvSpPr>
        <p:spPr bwMode="auto">
          <a:xfrm>
            <a:off x="3081338" y="4138613"/>
            <a:ext cx="161925" cy="125412"/>
          </a:xfrm>
          <a:prstGeom prst="rect">
            <a:avLst/>
          </a:prstGeom>
          <a:noFill/>
          <a:ln w="9525">
            <a:noFill/>
            <a:miter lim="800000"/>
            <a:headEnd/>
            <a:tailEnd/>
          </a:ln>
          <a:effectLst/>
        </p:spPr>
        <p:txBody>
          <a:bodyPr wrap="none" lIns="0" tIns="0" rIns="0" bIns="0"/>
          <a:lstStyle/>
          <a:p>
            <a:pPr algn="l">
              <a:lnSpc>
                <a:spcPct val="90000"/>
              </a:lnSpc>
            </a:pPr>
            <a:r>
              <a:rPr lang="en-US" sz="1100"/>
              <a:t>H</a:t>
            </a:r>
            <a:r>
              <a:rPr lang="en-US" sz="1300" baseline="30000"/>
              <a:t>+</a:t>
            </a:r>
          </a:p>
        </p:txBody>
      </p:sp>
      <p:sp>
        <p:nvSpPr>
          <p:cNvPr id="602149" name="Text Box 37"/>
          <p:cNvSpPr txBox="1">
            <a:spLocks noChangeArrowheads="1"/>
          </p:cNvSpPr>
          <p:nvPr/>
        </p:nvSpPr>
        <p:spPr bwMode="auto">
          <a:xfrm>
            <a:off x="4283075" y="4381500"/>
            <a:ext cx="161925" cy="125413"/>
          </a:xfrm>
          <a:prstGeom prst="rect">
            <a:avLst/>
          </a:prstGeom>
          <a:noFill/>
          <a:ln w="9525">
            <a:noFill/>
            <a:miter lim="800000"/>
            <a:headEnd/>
            <a:tailEnd/>
          </a:ln>
          <a:effectLst/>
        </p:spPr>
        <p:txBody>
          <a:bodyPr wrap="none" lIns="0" tIns="0" rIns="0" bIns="0"/>
          <a:lstStyle/>
          <a:p>
            <a:pPr algn="l">
              <a:lnSpc>
                <a:spcPct val="90000"/>
              </a:lnSpc>
            </a:pPr>
            <a:r>
              <a:rPr lang="en-US" sz="1100"/>
              <a:t>H</a:t>
            </a:r>
            <a:r>
              <a:rPr lang="en-US" sz="1300" baseline="30000"/>
              <a:t>+</a:t>
            </a:r>
          </a:p>
        </p:txBody>
      </p:sp>
      <p:sp>
        <p:nvSpPr>
          <p:cNvPr id="602150" name="Text Box 38"/>
          <p:cNvSpPr txBox="1">
            <a:spLocks noChangeArrowheads="1"/>
          </p:cNvSpPr>
          <p:nvPr/>
        </p:nvSpPr>
        <p:spPr bwMode="auto">
          <a:xfrm>
            <a:off x="5521325" y="3944938"/>
            <a:ext cx="161925" cy="125412"/>
          </a:xfrm>
          <a:prstGeom prst="rect">
            <a:avLst/>
          </a:prstGeom>
          <a:noFill/>
          <a:ln w="9525">
            <a:noFill/>
            <a:miter lim="800000"/>
            <a:headEnd/>
            <a:tailEnd/>
          </a:ln>
          <a:effectLst/>
        </p:spPr>
        <p:txBody>
          <a:bodyPr wrap="none" lIns="0" tIns="0" rIns="0" bIns="0"/>
          <a:lstStyle/>
          <a:p>
            <a:pPr algn="l">
              <a:lnSpc>
                <a:spcPct val="90000"/>
              </a:lnSpc>
            </a:pPr>
            <a:r>
              <a:rPr lang="en-US" sz="1100"/>
              <a:t>H</a:t>
            </a:r>
            <a:r>
              <a:rPr lang="en-US" sz="1300" baseline="30000"/>
              <a:t>+</a:t>
            </a:r>
          </a:p>
        </p:txBody>
      </p:sp>
      <p:sp>
        <p:nvSpPr>
          <p:cNvPr id="602151" name="Text Box 39"/>
          <p:cNvSpPr txBox="1">
            <a:spLocks noChangeArrowheads="1"/>
          </p:cNvSpPr>
          <p:nvPr/>
        </p:nvSpPr>
        <p:spPr bwMode="auto">
          <a:xfrm>
            <a:off x="7813675" y="4476750"/>
            <a:ext cx="161925" cy="125413"/>
          </a:xfrm>
          <a:prstGeom prst="rect">
            <a:avLst/>
          </a:prstGeom>
          <a:noFill/>
          <a:ln w="9525">
            <a:noFill/>
            <a:miter lim="800000"/>
            <a:headEnd/>
            <a:tailEnd/>
          </a:ln>
          <a:effectLst/>
        </p:spPr>
        <p:txBody>
          <a:bodyPr wrap="none" lIns="0" tIns="0" rIns="0" bIns="0"/>
          <a:lstStyle/>
          <a:p>
            <a:pPr algn="l">
              <a:lnSpc>
                <a:spcPct val="90000"/>
              </a:lnSpc>
            </a:pPr>
            <a:r>
              <a:rPr lang="en-US" sz="1100"/>
              <a:t>H</a:t>
            </a:r>
            <a:r>
              <a:rPr lang="en-US" sz="1300" baseline="30000"/>
              <a:t>+</a:t>
            </a:r>
          </a:p>
        </p:txBody>
      </p:sp>
      <p:sp>
        <p:nvSpPr>
          <p:cNvPr id="602152" name="Text Box 40"/>
          <p:cNvSpPr txBox="1">
            <a:spLocks noChangeArrowheads="1"/>
          </p:cNvSpPr>
          <p:nvPr/>
        </p:nvSpPr>
        <p:spPr bwMode="auto">
          <a:xfrm>
            <a:off x="811213" y="4156075"/>
            <a:ext cx="920750" cy="455613"/>
          </a:xfrm>
          <a:prstGeom prst="rect">
            <a:avLst/>
          </a:prstGeom>
          <a:noFill/>
          <a:ln w="9525">
            <a:noFill/>
            <a:miter lim="800000"/>
            <a:headEnd/>
            <a:tailEnd/>
          </a:ln>
          <a:effectLst/>
        </p:spPr>
        <p:txBody>
          <a:bodyPr wrap="none" lIns="0" tIns="0" rIns="0" bIns="0"/>
          <a:lstStyle/>
          <a:p>
            <a:pPr algn="l">
              <a:lnSpc>
                <a:spcPct val="90000"/>
              </a:lnSpc>
            </a:pPr>
            <a:r>
              <a:rPr lang="en-US" sz="1100"/>
              <a:t>Mitochondrial</a:t>
            </a:r>
          </a:p>
          <a:p>
            <a:pPr algn="l">
              <a:lnSpc>
                <a:spcPct val="90000"/>
              </a:lnSpc>
            </a:pPr>
            <a:r>
              <a:rPr lang="en-US" sz="1100"/>
              <a:t>matrix</a:t>
            </a:r>
          </a:p>
        </p:txBody>
      </p:sp>
      <p:sp>
        <p:nvSpPr>
          <p:cNvPr id="602153" name="Text Box 41"/>
          <p:cNvSpPr txBox="1">
            <a:spLocks noChangeArrowheads="1"/>
          </p:cNvSpPr>
          <p:nvPr/>
        </p:nvSpPr>
        <p:spPr bwMode="auto">
          <a:xfrm>
            <a:off x="2171700" y="3513138"/>
            <a:ext cx="587375" cy="319087"/>
          </a:xfrm>
          <a:prstGeom prst="rect">
            <a:avLst/>
          </a:prstGeom>
          <a:noFill/>
          <a:ln w="9525">
            <a:noFill/>
            <a:miter lim="800000"/>
            <a:headEnd/>
            <a:tailEnd/>
          </a:ln>
          <a:effectLst/>
        </p:spPr>
        <p:txBody>
          <a:bodyPr wrap="none" lIns="0" tIns="0" rIns="0" bIns="0"/>
          <a:lstStyle/>
          <a:p>
            <a:pPr algn="l">
              <a:lnSpc>
                <a:spcPct val="90000"/>
              </a:lnSpc>
            </a:pPr>
            <a:r>
              <a:rPr lang="en-US" sz="1100"/>
              <a:t>Electron</a:t>
            </a:r>
          </a:p>
          <a:p>
            <a:pPr algn="l">
              <a:lnSpc>
                <a:spcPct val="90000"/>
              </a:lnSpc>
            </a:pPr>
            <a:r>
              <a:rPr lang="en-US" sz="1100"/>
              <a:t>flow</a:t>
            </a:r>
          </a:p>
        </p:txBody>
      </p:sp>
      <p:sp>
        <p:nvSpPr>
          <p:cNvPr id="602154" name="Text Box 42"/>
          <p:cNvSpPr txBox="1">
            <a:spLocks noChangeArrowheads="1"/>
          </p:cNvSpPr>
          <p:nvPr/>
        </p:nvSpPr>
        <p:spPr bwMode="auto">
          <a:xfrm>
            <a:off x="4154488" y="1995488"/>
            <a:ext cx="565150" cy="306387"/>
          </a:xfrm>
          <a:prstGeom prst="rect">
            <a:avLst/>
          </a:prstGeom>
          <a:noFill/>
          <a:ln w="9525">
            <a:noFill/>
            <a:miter lim="800000"/>
            <a:headEnd/>
            <a:tailEnd/>
          </a:ln>
          <a:effectLst/>
        </p:spPr>
        <p:txBody>
          <a:bodyPr wrap="none" lIns="0" tIns="0" rIns="0" bIns="0"/>
          <a:lstStyle/>
          <a:p>
            <a:pPr algn="l">
              <a:lnSpc>
                <a:spcPct val="90000"/>
              </a:lnSpc>
            </a:pPr>
            <a:r>
              <a:rPr lang="en-US" sz="1100"/>
              <a:t>Electron</a:t>
            </a:r>
          </a:p>
          <a:p>
            <a:pPr algn="l">
              <a:lnSpc>
                <a:spcPct val="90000"/>
              </a:lnSpc>
            </a:pPr>
            <a:r>
              <a:rPr lang="en-US" sz="1100"/>
              <a:t>carrier</a:t>
            </a:r>
          </a:p>
        </p:txBody>
      </p:sp>
      <p:sp>
        <p:nvSpPr>
          <p:cNvPr id="602155" name="Text Box 43"/>
          <p:cNvSpPr txBox="1">
            <a:spLocks noChangeArrowheads="1"/>
          </p:cNvSpPr>
          <p:nvPr/>
        </p:nvSpPr>
        <p:spPr bwMode="auto">
          <a:xfrm>
            <a:off x="2170113" y="1806575"/>
            <a:ext cx="742950" cy="627063"/>
          </a:xfrm>
          <a:prstGeom prst="rect">
            <a:avLst/>
          </a:prstGeom>
          <a:noFill/>
          <a:ln w="9525">
            <a:noFill/>
            <a:miter lim="800000"/>
            <a:headEnd/>
            <a:tailEnd/>
          </a:ln>
          <a:effectLst/>
        </p:spPr>
        <p:txBody>
          <a:bodyPr wrap="none" lIns="0" tIns="0" rIns="0" bIns="0"/>
          <a:lstStyle/>
          <a:p>
            <a:pPr algn="l">
              <a:lnSpc>
                <a:spcPct val="90000"/>
              </a:lnSpc>
            </a:pPr>
            <a:r>
              <a:rPr lang="en-US" sz="1100"/>
              <a:t>Protein</a:t>
            </a:r>
          </a:p>
          <a:p>
            <a:pPr algn="l">
              <a:lnSpc>
                <a:spcPct val="90000"/>
              </a:lnSpc>
            </a:pPr>
            <a:r>
              <a:rPr lang="en-US" sz="1100"/>
              <a:t>complex</a:t>
            </a:r>
          </a:p>
          <a:p>
            <a:pPr algn="l">
              <a:lnSpc>
                <a:spcPct val="90000"/>
              </a:lnSpc>
            </a:pPr>
            <a:r>
              <a:rPr lang="en-US" sz="1100"/>
              <a:t>of electron</a:t>
            </a:r>
          </a:p>
          <a:p>
            <a:pPr algn="l">
              <a:lnSpc>
                <a:spcPct val="90000"/>
              </a:lnSpc>
            </a:pPr>
            <a:r>
              <a:rPr lang="en-US" sz="1100"/>
              <a:t>carriers</a:t>
            </a:r>
          </a:p>
        </p:txBody>
      </p:sp>
      <p:sp>
        <p:nvSpPr>
          <p:cNvPr id="602156" name="Text Box 44"/>
          <p:cNvSpPr txBox="1">
            <a:spLocks noChangeArrowheads="1"/>
          </p:cNvSpPr>
          <p:nvPr/>
        </p:nvSpPr>
        <p:spPr bwMode="auto">
          <a:xfrm>
            <a:off x="2573338" y="3797300"/>
            <a:ext cx="412750" cy="153988"/>
          </a:xfrm>
          <a:prstGeom prst="rect">
            <a:avLst/>
          </a:prstGeom>
          <a:noFill/>
          <a:ln w="9525">
            <a:noFill/>
            <a:miter lim="800000"/>
            <a:headEnd/>
            <a:tailEnd/>
          </a:ln>
          <a:effectLst/>
        </p:spPr>
        <p:txBody>
          <a:bodyPr wrap="none" lIns="0" tIns="0" rIns="0" bIns="0"/>
          <a:lstStyle/>
          <a:p>
            <a:pPr algn="l">
              <a:lnSpc>
                <a:spcPct val="90000"/>
              </a:lnSpc>
            </a:pPr>
            <a:r>
              <a:rPr lang="en-US" sz="1100"/>
              <a:t>NADH</a:t>
            </a:r>
          </a:p>
        </p:txBody>
      </p:sp>
      <p:sp>
        <p:nvSpPr>
          <p:cNvPr id="602157" name="Text Box 45"/>
          <p:cNvSpPr txBox="1">
            <a:spLocks noChangeArrowheads="1"/>
          </p:cNvSpPr>
          <p:nvPr/>
        </p:nvSpPr>
        <p:spPr bwMode="auto">
          <a:xfrm>
            <a:off x="3624263" y="3451225"/>
            <a:ext cx="412750" cy="153988"/>
          </a:xfrm>
          <a:prstGeom prst="rect">
            <a:avLst/>
          </a:prstGeom>
          <a:noFill/>
          <a:ln w="9525">
            <a:noFill/>
            <a:miter lim="800000"/>
            <a:headEnd/>
            <a:tailEnd/>
          </a:ln>
          <a:effectLst/>
        </p:spPr>
        <p:txBody>
          <a:bodyPr wrap="none" lIns="0" tIns="0" rIns="0" bIns="0"/>
          <a:lstStyle/>
          <a:p>
            <a:pPr algn="l">
              <a:lnSpc>
                <a:spcPct val="90000"/>
              </a:lnSpc>
            </a:pPr>
            <a:r>
              <a:rPr lang="en-US" sz="1000"/>
              <a:t>FADH</a:t>
            </a:r>
            <a:r>
              <a:rPr lang="en-US" sz="1000" baseline="-25000"/>
              <a:t>2</a:t>
            </a:r>
            <a:endParaRPr lang="en-US" sz="1000"/>
          </a:p>
        </p:txBody>
      </p:sp>
      <p:sp>
        <p:nvSpPr>
          <p:cNvPr id="602158" name="Text Box 46"/>
          <p:cNvSpPr txBox="1">
            <a:spLocks noChangeArrowheads="1"/>
          </p:cNvSpPr>
          <p:nvPr/>
        </p:nvSpPr>
        <p:spPr bwMode="auto">
          <a:xfrm>
            <a:off x="4278313" y="3451225"/>
            <a:ext cx="412750" cy="153988"/>
          </a:xfrm>
          <a:prstGeom prst="rect">
            <a:avLst/>
          </a:prstGeom>
          <a:noFill/>
          <a:ln w="9525">
            <a:noFill/>
            <a:miter lim="800000"/>
            <a:headEnd/>
            <a:tailEnd/>
          </a:ln>
          <a:effectLst/>
        </p:spPr>
        <p:txBody>
          <a:bodyPr wrap="none" lIns="0" tIns="0" rIns="0" bIns="0"/>
          <a:lstStyle/>
          <a:p>
            <a:pPr algn="l">
              <a:lnSpc>
                <a:spcPct val="90000"/>
              </a:lnSpc>
            </a:pPr>
            <a:r>
              <a:rPr lang="en-US" sz="1000"/>
              <a:t>FAD</a:t>
            </a:r>
          </a:p>
        </p:txBody>
      </p:sp>
      <p:sp>
        <p:nvSpPr>
          <p:cNvPr id="602159" name="Line 47"/>
          <p:cNvSpPr>
            <a:spLocks noChangeShapeType="1"/>
          </p:cNvSpPr>
          <p:nvPr/>
        </p:nvSpPr>
        <p:spPr bwMode="auto">
          <a:xfrm flipH="1">
            <a:off x="4083050" y="2305050"/>
            <a:ext cx="161925" cy="266700"/>
          </a:xfrm>
          <a:prstGeom prst="line">
            <a:avLst/>
          </a:prstGeom>
          <a:noFill/>
          <a:ln w="25400">
            <a:solidFill>
              <a:schemeClr val="tx1"/>
            </a:solidFill>
            <a:round/>
            <a:headEnd/>
            <a:tailEnd/>
          </a:ln>
          <a:effectLst/>
        </p:spPr>
        <p:txBody>
          <a:bodyPr wrap="none" anchor="ctr"/>
          <a:lstStyle/>
          <a:p>
            <a:endParaRPr lang="en-US"/>
          </a:p>
        </p:txBody>
      </p:sp>
      <p:sp>
        <p:nvSpPr>
          <p:cNvPr id="602160" name="Text Box 48"/>
          <p:cNvSpPr txBox="1">
            <a:spLocks noChangeArrowheads="1"/>
          </p:cNvSpPr>
          <p:nvPr/>
        </p:nvSpPr>
        <p:spPr bwMode="auto">
          <a:xfrm>
            <a:off x="8175625" y="2043113"/>
            <a:ext cx="622300" cy="300037"/>
          </a:xfrm>
          <a:prstGeom prst="rect">
            <a:avLst/>
          </a:prstGeom>
          <a:noFill/>
          <a:ln w="9525">
            <a:noFill/>
            <a:miter lim="800000"/>
            <a:headEnd/>
            <a:tailEnd/>
          </a:ln>
          <a:effectLst/>
        </p:spPr>
        <p:txBody>
          <a:bodyPr wrap="none" lIns="0" tIns="0" rIns="0" bIns="0"/>
          <a:lstStyle/>
          <a:p>
            <a:pPr algn="l">
              <a:lnSpc>
                <a:spcPct val="90000"/>
              </a:lnSpc>
            </a:pPr>
            <a:r>
              <a:rPr lang="en-US" sz="1100"/>
              <a:t>ATP</a:t>
            </a:r>
          </a:p>
          <a:p>
            <a:pPr algn="l">
              <a:lnSpc>
                <a:spcPct val="90000"/>
              </a:lnSpc>
            </a:pPr>
            <a:r>
              <a:rPr lang="en-US" sz="1100"/>
              <a:t>synthase</a:t>
            </a:r>
          </a:p>
        </p:txBody>
      </p:sp>
      <p:sp>
        <p:nvSpPr>
          <p:cNvPr id="602161" name="Line 49"/>
          <p:cNvSpPr>
            <a:spLocks noChangeShapeType="1"/>
          </p:cNvSpPr>
          <p:nvPr/>
        </p:nvSpPr>
        <p:spPr bwMode="auto">
          <a:xfrm flipV="1">
            <a:off x="8067675" y="2368550"/>
            <a:ext cx="244475" cy="250825"/>
          </a:xfrm>
          <a:prstGeom prst="line">
            <a:avLst/>
          </a:prstGeom>
          <a:noFill/>
          <a:ln w="25400">
            <a:solidFill>
              <a:schemeClr val="tx1"/>
            </a:solidFill>
            <a:round/>
            <a:headEnd/>
            <a:tailEnd/>
          </a:ln>
          <a:effectLst/>
        </p:spPr>
        <p:txBody>
          <a:bodyPr wrap="none" anchor="ctr"/>
          <a:lstStyle/>
          <a:p>
            <a:endParaRPr lang="en-US"/>
          </a:p>
        </p:txBody>
      </p:sp>
      <p:sp>
        <p:nvSpPr>
          <p:cNvPr id="602162" name="Text Box 50"/>
          <p:cNvSpPr txBox="1">
            <a:spLocks noChangeArrowheads="1"/>
          </p:cNvSpPr>
          <p:nvPr/>
        </p:nvSpPr>
        <p:spPr bwMode="auto">
          <a:xfrm>
            <a:off x="7512050" y="4322763"/>
            <a:ext cx="98425" cy="128587"/>
          </a:xfrm>
          <a:prstGeom prst="rect">
            <a:avLst/>
          </a:prstGeom>
          <a:noFill/>
          <a:ln w="9525">
            <a:noFill/>
            <a:miter lim="800000"/>
            <a:headEnd/>
            <a:tailEnd/>
          </a:ln>
          <a:effectLst/>
        </p:spPr>
        <p:txBody>
          <a:bodyPr wrap="none" lIns="0" tIns="0" rIns="0" bIns="0"/>
          <a:lstStyle/>
          <a:p>
            <a:pPr algn="l">
              <a:lnSpc>
                <a:spcPct val="90000"/>
              </a:lnSpc>
            </a:pPr>
            <a:r>
              <a:rPr lang="en-US" sz="1100"/>
              <a:t>P</a:t>
            </a:r>
          </a:p>
        </p:txBody>
      </p:sp>
      <p:sp>
        <p:nvSpPr>
          <p:cNvPr id="602163" name="Text Box 51"/>
          <p:cNvSpPr txBox="1">
            <a:spLocks noChangeArrowheads="1"/>
          </p:cNvSpPr>
          <p:nvPr/>
        </p:nvSpPr>
        <p:spPr bwMode="auto">
          <a:xfrm>
            <a:off x="7010400" y="4316413"/>
            <a:ext cx="415925" cy="157162"/>
          </a:xfrm>
          <a:prstGeom prst="rect">
            <a:avLst/>
          </a:prstGeom>
          <a:noFill/>
          <a:ln w="9525">
            <a:noFill/>
            <a:miter lim="800000"/>
            <a:headEnd/>
            <a:tailEnd/>
          </a:ln>
          <a:effectLst/>
        </p:spPr>
        <p:txBody>
          <a:bodyPr wrap="none" lIns="0" tIns="0" rIns="0" bIns="0"/>
          <a:lstStyle/>
          <a:p>
            <a:pPr algn="l">
              <a:lnSpc>
                <a:spcPct val="90000"/>
              </a:lnSpc>
            </a:pPr>
            <a:r>
              <a:rPr lang="en-US" sz="1100"/>
              <a:t>ADP +</a:t>
            </a:r>
          </a:p>
        </p:txBody>
      </p:sp>
      <p:sp>
        <p:nvSpPr>
          <p:cNvPr id="602164" name="Text Box 52"/>
          <p:cNvSpPr txBox="1">
            <a:spLocks noChangeArrowheads="1"/>
          </p:cNvSpPr>
          <p:nvPr/>
        </p:nvSpPr>
        <p:spPr bwMode="auto">
          <a:xfrm>
            <a:off x="7502525" y="4846638"/>
            <a:ext cx="1054100" cy="150812"/>
          </a:xfrm>
          <a:prstGeom prst="rect">
            <a:avLst/>
          </a:prstGeom>
          <a:noFill/>
          <a:ln w="9525">
            <a:noFill/>
            <a:miter lim="800000"/>
            <a:headEnd/>
            <a:tailEnd/>
          </a:ln>
          <a:effectLst/>
        </p:spPr>
        <p:txBody>
          <a:bodyPr wrap="none" lIns="0" tIns="0" rIns="0" bIns="0"/>
          <a:lstStyle/>
          <a:p>
            <a:pPr algn="l">
              <a:lnSpc>
                <a:spcPct val="90000"/>
              </a:lnSpc>
            </a:pPr>
            <a:r>
              <a:rPr lang="en-US" sz="1000"/>
              <a:t>Chemiosmosis</a:t>
            </a:r>
          </a:p>
        </p:txBody>
      </p:sp>
      <p:sp>
        <p:nvSpPr>
          <p:cNvPr id="602165" name="Text Box 53"/>
          <p:cNvSpPr txBox="1">
            <a:spLocks noChangeArrowheads="1"/>
          </p:cNvSpPr>
          <p:nvPr/>
        </p:nvSpPr>
        <p:spPr bwMode="auto">
          <a:xfrm>
            <a:off x="6804025" y="3773488"/>
            <a:ext cx="212725" cy="144462"/>
          </a:xfrm>
          <a:prstGeom prst="rect">
            <a:avLst/>
          </a:prstGeom>
          <a:noFill/>
          <a:ln w="9525">
            <a:noFill/>
            <a:miter lim="800000"/>
            <a:headEnd/>
            <a:tailEnd/>
          </a:ln>
          <a:effectLst/>
        </p:spPr>
        <p:txBody>
          <a:bodyPr wrap="none" lIns="0" tIns="0" rIns="0" bIns="0"/>
          <a:lstStyle/>
          <a:p>
            <a:pPr algn="l">
              <a:lnSpc>
                <a:spcPct val="90000"/>
              </a:lnSpc>
            </a:pPr>
            <a:r>
              <a:rPr lang="en-US" sz="1000"/>
              <a:t>+ 2</a:t>
            </a:r>
          </a:p>
        </p:txBody>
      </p:sp>
      <p:sp>
        <p:nvSpPr>
          <p:cNvPr id="602166" name="AutoShape 54"/>
          <p:cNvSpPr>
            <a:spLocks/>
          </p:cNvSpPr>
          <p:nvPr/>
        </p:nvSpPr>
        <p:spPr bwMode="auto">
          <a:xfrm rot="16200000">
            <a:off x="7869238" y="4189413"/>
            <a:ext cx="127000" cy="1174750"/>
          </a:xfrm>
          <a:prstGeom prst="leftBrace">
            <a:avLst>
              <a:gd name="adj1" fmla="val 77083"/>
              <a:gd name="adj2" fmla="val 50000"/>
            </a:avLst>
          </a:prstGeom>
          <a:noFill/>
          <a:ln w="25400">
            <a:solidFill>
              <a:schemeClr val="tx1"/>
            </a:solidFill>
            <a:round/>
            <a:headEnd/>
            <a:tailEnd/>
          </a:ln>
          <a:effectLst/>
        </p:spPr>
        <p:txBody>
          <a:bodyPr wrap="none" anchor="ctr"/>
          <a:lstStyle/>
          <a:p>
            <a:endParaRPr lang="en-US"/>
          </a:p>
        </p:txBody>
      </p:sp>
      <p:sp>
        <p:nvSpPr>
          <p:cNvPr id="602167" name="AutoShape 55"/>
          <p:cNvSpPr>
            <a:spLocks/>
          </p:cNvSpPr>
          <p:nvPr/>
        </p:nvSpPr>
        <p:spPr bwMode="auto">
          <a:xfrm rot="16200000">
            <a:off x="4594225" y="2667001"/>
            <a:ext cx="130175" cy="4216400"/>
          </a:xfrm>
          <a:prstGeom prst="leftBrace">
            <a:avLst>
              <a:gd name="adj1" fmla="val 269919"/>
              <a:gd name="adj2" fmla="val 50000"/>
            </a:avLst>
          </a:prstGeom>
          <a:noFill/>
          <a:ln w="25400">
            <a:solidFill>
              <a:schemeClr val="tx1"/>
            </a:solidFill>
            <a:round/>
            <a:headEnd/>
            <a:tailEnd/>
          </a:ln>
          <a:effectLst/>
        </p:spPr>
        <p:txBody>
          <a:bodyPr wrap="none" anchor="ctr"/>
          <a:lstStyle/>
          <a:p>
            <a:endParaRPr lang="en-US"/>
          </a:p>
        </p:txBody>
      </p:sp>
      <p:sp>
        <p:nvSpPr>
          <p:cNvPr id="602168" name="Text Box 56"/>
          <p:cNvSpPr txBox="1">
            <a:spLocks noChangeArrowheads="1"/>
          </p:cNvSpPr>
          <p:nvPr/>
        </p:nvSpPr>
        <p:spPr bwMode="auto">
          <a:xfrm>
            <a:off x="4638675" y="5237163"/>
            <a:ext cx="1841500" cy="160337"/>
          </a:xfrm>
          <a:prstGeom prst="rect">
            <a:avLst/>
          </a:prstGeom>
          <a:noFill/>
          <a:ln w="9525">
            <a:noFill/>
            <a:miter lim="800000"/>
            <a:headEnd/>
            <a:tailEnd/>
          </a:ln>
          <a:effectLst/>
        </p:spPr>
        <p:txBody>
          <a:bodyPr wrap="none" lIns="0" tIns="0" rIns="0" bIns="0"/>
          <a:lstStyle/>
          <a:p>
            <a:pPr algn="ctr">
              <a:lnSpc>
                <a:spcPct val="90000"/>
              </a:lnSpc>
            </a:pPr>
            <a:r>
              <a:rPr lang="en-US" sz="1000"/>
              <a:t>O</a:t>
            </a:r>
            <a:r>
              <a:rPr lang="en-US" sz="900"/>
              <a:t>XIDATIVE</a:t>
            </a:r>
            <a:r>
              <a:rPr lang="en-US" sz="1000"/>
              <a:t> P</a:t>
            </a:r>
            <a:r>
              <a:rPr lang="en-US" sz="900"/>
              <a:t>HOSPHORYLATION</a:t>
            </a:r>
            <a:endParaRPr lang="en-US" sz="1000"/>
          </a:p>
        </p:txBody>
      </p:sp>
      <p:sp>
        <p:nvSpPr>
          <p:cNvPr id="602169" name="AutoShape 57"/>
          <p:cNvSpPr>
            <a:spLocks/>
          </p:cNvSpPr>
          <p:nvPr/>
        </p:nvSpPr>
        <p:spPr bwMode="auto">
          <a:xfrm rot="16200000">
            <a:off x="5475288" y="2157413"/>
            <a:ext cx="142875" cy="5978525"/>
          </a:xfrm>
          <a:prstGeom prst="leftBrace">
            <a:avLst>
              <a:gd name="adj1" fmla="val 348704"/>
              <a:gd name="adj2" fmla="val 50000"/>
            </a:avLst>
          </a:prstGeom>
          <a:noFill/>
          <a:ln w="25400">
            <a:solidFill>
              <a:schemeClr val="tx1"/>
            </a:solidFill>
            <a:round/>
            <a:headEnd/>
            <a:tailEnd/>
          </a:ln>
          <a:effectLst/>
        </p:spPr>
        <p:txBody>
          <a:bodyPr wrap="none" anchor="ctr"/>
          <a:lstStyle/>
          <a:p>
            <a:endParaRPr lang="en-US"/>
          </a:p>
        </p:txBody>
      </p:sp>
      <p:sp>
        <p:nvSpPr>
          <p:cNvPr id="602170" name="Text Box 58"/>
          <p:cNvSpPr txBox="1">
            <a:spLocks noChangeArrowheads="1"/>
          </p:cNvSpPr>
          <p:nvPr/>
        </p:nvSpPr>
        <p:spPr bwMode="auto">
          <a:xfrm>
            <a:off x="3911600" y="4846638"/>
            <a:ext cx="1524000" cy="182562"/>
          </a:xfrm>
          <a:prstGeom prst="rect">
            <a:avLst/>
          </a:prstGeom>
          <a:noFill/>
          <a:ln w="9525">
            <a:noFill/>
            <a:miter lim="800000"/>
            <a:headEnd/>
            <a:tailEnd/>
          </a:ln>
          <a:effectLst/>
        </p:spPr>
        <p:txBody>
          <a:bodyPr wrap="none" lIns="0" tIns="0" rIns="0" bIns="0"/>
          <a:lstStyle/>
          <a:p>
            <a:pPr algn="l">
              <a:lnSpc>
                <a:spcPct val="90000"/>
              </a:lnSpc>
            </a:pPr>
            <a:r>
              <a:rPr lang="en-US" sz="1000"/>
              <a:t>Electron Transport Chain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6" name="Rectangle 2"/>
          <p:cNvSpPr>
            <a:spLocks noGrp="1" noChangeArrowheads="1"/>
          </p:cNvSpPr>
          <p:nvPr>
            <p:ph type="title"/>
          </p:nvPr>
        </p:nvSpPr>
        <p:spPr>
          <a:xfrm>
            <a:off x="193675" y="180975"/>
            <a:ext cx="8534400" cy="914400"/>
          </a:xfrm>
        </p:spPr>
        <p:txBody>
          <a:bodyPr/>
          <a:lstStyle/>
          <a:p>
            <a:pPr marL="744538" indent="-744538"/>
            <a:r>
              <a:rPr lang="en-US" sz="3200"/>
              <a:t>6.11 </a:t>
            </a:r>
            <a:r>
              <a:rPr lang="en-US" sz="3200">
                <a:solidFill>
                  <a:srgbClr val="0060AF"/>
                </a:solidFill>
              </a:rPr>
              <a:t>CONNECTION:</a:t>
            </a:r>
            <a:r>
              <a:rPr lang="en-US" sz="3200"/>
              <a:t> Certain poisons interrupt critical events in cellular respiration</a:t>
            </a:r>
          </a:p>
        </p:txBody>
      </p:sp>
      <p:sp>
        <p:nvSpPr>
          <p:cNvPr id="605187" name="Rectangle 3"/>
          <p:cNvSpPr>
            <a:spLocks noGrp="1" noChangeArrowheads="1"/>
          </p:cNvSpPr>
          <p:nvPr>
            <p:ph type="body" idx="1"/>
          </p:nvPr>
        </p:nvSpPr>
        <p:spPr>
          <a:xfrm>
            <a:off x="168275" y="1298575"/>
            <a:ext cx="8534400" cy="5006975"/>
          </a:xfrm>
        </p:spPr>
        <p:txBody>
          <a:bodyPr/>
          <a:lstStyle/>
          <a:p>
            <a:r>
              <a:rPr lang="en-US"/>
              <a:t>There are three different categories of cellular poisons that affect cellular respiration</a:t>
            </a:r>
          </a:p>
          <a:p>
            <a:pPr lvl="1">
              <a:buFontTx/>
              <a:buChar char="–"/>
            </a:pPr>
            <a:r>
              <a:rPr lang="en-US"/>
              <a:t>The first category blocks the electron transport chain (for example, rotenone, cyanide, and carbon monoxide)</a:t>
            </a:r>
          </a:p>
          <a:p>
            <a:pPr lvl="1">
              <a:buFontTx/>
              <a:buChar char="–"/>
            </a:pPr>
            <a:r>
              <a:rPr lang="en-US"/>
              <a:t>The second inhibits ATP synthase (for example, oligomycin)</a:t>
            </a:r>
          </a:p>
          <a:p>
            <a:pPr lvl="1">
              <a:buFontTx/>
              <a:buChar char="–"/>
            </a:pPr>
            <a:r>
              <a:rPr lang="en-US"/>
              <a:t>Finally, the third makes the membrane leaky to hydrogen ions (for example, dinitrophenol)</a:t>
            </a:r>
          </a:p>
          <a:p>
            <a:pPr>
              <a:buFontTx/>
              <a:buChar char="–"/>
            </a:pPr>
            <a:endParaRPr lang="en-US"/>
          </a:p>
        </p:txBody>
      </p:sp>
      <p:sp>
        <p:nvSpPr>
          <p:cNvPr id="605188"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60518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0519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7238" name="Picture 6" descr="06_11PoisonETCchemiosmos-U"/>
          <p:cNvPicPr>
            <a:picLocks noChangeAspect="1" noChangeArrowheads="1"/>
          </p:cNvPicPr>
          <p:nvPr/>
        </p:nvPicPr>
        <p:blipFill>
          <a:blip r:embed="rId3" cstate="print"/>
          <a:srcRect/>
          <a:stretch>
            <a:fillRect/>
          </a:stretch>
        </p:blipFill>
        <p:spPr bwMode="auto">
          <a:xfrm>
            <a:off x="425450" y="200025"/>
            <a:ext cx="8293100" cy="6584950"/>
          </a:xfrm>
          <a:prstGeom prst="rect">
            <a:avLst/>
          </a:prstGeom>
          <a:noFill/>
        </p:spPr>
      </p:pic>
      <p:sp>
        <p:nvSpPr>
          <p:cNvPr id="607239" name="Text Box 7"/>
          <p:cNvSpPr txBox="1">
            <a:spLocks noChangeArrowheads="1"/>
          </p:cNvSpPr>
          <p:nvPr/>
        </p:nvSpPr>
        <p:spPr bwMode="auto">
          <a:xfrm>
            <a:off x="7942263" y="5178425"/>
            <a:ext cx="377825" cy="200025"/>
          </a:xfrm>
          <a:prstGeom prst="rect">
            <a:avLst/>
          </a:prstGeom>
          <a:noFill/>
          <a:ln w="9525">
            <a:noFill/>
            <a:miter lim="800000"/>
            <a:headEnd/>
            <a:tailEnd/>
          </a:ln>
          <a:effectLst/>
        </p:spPr>
        <p:txBody>
          <a:bodyPr wrap="none" lIns="0" tIns="0" rIns="0" bIns="0"/>
          <a:lstStyle/>
          <a:p>
            <a:pPr algn="l">
              <a:lnSpc>
                <a:spcPct val="90000"/>
              </a:lnSpc>
            </a:pPr>
            <a:r>
              <a:rPr lang="en-US" sz="1400"/>
              <a:t>ATP</a:t>
            </a:r>
          </a:p>
        </p:txBody>
      </p:sp>
      <p:sp>
        <p:nvSpPr>
          <p:cNvPr id="607240" name="Text Box 8"/>
          <p:cNvSpPr txBox="1">
            <a:spLocks noChangeArrowheads="1"/>
          </p:cNvSpPr>
          <p:nvPr/>
        </p:nvSpPr>
        <p:spPr bwMode="auto">
          <a:xfrm>
            <a:off x="3282950" y="1347788"/>
            <a:ext cx="219075" cy="192087"/>
          </a:xfrm>
          <a:prstGeom prst="rect">
            <a:avLst/>
          </a:prstGeom>
          <a:noFill/>
          <a:ln w="9525">
            <a:noFill/>
            <a:miter lim="800000"/>
            <a:headEnd/>
            <a:tailEnd/>
          </a:ln>
          <a:effectLst/>
        </p:spPr>
        <p:txBody>
          <a:bodyPr wrap="none" lIns="0" tIns="0" rIns="0" bIns="0"/>
          <a:lstStyle/>
          <a:p>
            <a:pPr algn="l">
              <a:lnSpc>
                <a:spcPct val="90000"/>
              </a:lnSpc>
            </a:pPr>
            <a:r>
              <a:rPr lang="en-US" sz="1400"/>
              <a:t>H</a:t>
            </a:r>
            <a:r>
              <a:rPr lang="en-US" sz="1600" baseline="30000"/>
              <a:t>+</a:t>
            </a:r>
          </a:p>
        </p:txBody>
      </p:sp>
      <p:sp>
        <p:nvSpPr>
          <p:cNvPr id="607241" name="Text Box 9"/>
          <p:cNvSpPr txBox="1">
            <a:spLocks noChangeArrowheads="1"/>
          </p:cNvSpPr>
          <p:nvPr/>
        </p:nvSpPr>
        <p:spPr bwMode="auto">
          <a:xfrm>
            <a:off x="5678488" y="4403725"/>
            <a:ext cx="242887" cy="238125"/>
          </a:xfrm>
          <a:prstGeom prst="rect">
            <a:avLst/>
          </a:prstGeom>
          <a:noFill/>
          <a:ln w="9525">
            <a:noFill/>
            <a:miter lim="800000"/>
            <a:headEnd/>
            <a:tailEnd/>
          </a:ln>
          <a:effectLst/>
        </p:spPr>
        <p:txBody>
          <a:bodyPr wrap="none" lIns="0" tIns="0" rIns="0" bIns="0"/>
          <a:lstStyle/>
          <a:p>
            <a:pPr algn="ctr">
              <a:lnSpc>
                <a:spcPct val="90000"/>
              </a:lnSpc>
            </a:pPr>
            <a:r>
              <a:rPr lang="en-US" sz="1400"/>
              <a:t>O</a:t>
            </a:r>
            <a:r>
              <a:rPr lang="en-US" sz="1400" baseline="-25000"/>
              <a:t>2</a:t>
            </a:r>
            <a:endParaRPr lang="en-US" sz="1400"/>
          </a:p>
        </p:txBody>
      </p:sp>
      <p:sp>
        <p:nvSpPr>
          <p:cNvPr id="607242" name="Text Box 10"/>
          <p:cNvSpPr txBox="1">
            <a:spLocks noChangeArrowheads="1"/>
          </p:cNvSpPr>
          <p:nvPr/>
        </p:nvSpPr>
        <p:spPr bwMode="auto">
          <a:xfrm>
            <a:off x="5665788" y="5289550"/>
            <a:ext cx="333375" cy="217488"/>
          </a:xfrm>
          <a:prstGeom prst="rect">
            <a:avLst/>
          </a:prstGeom>
          <a:noFill/>
          <a:ln w="9525">
            <a:noFill/>
            <a:miter lim="800000"/>
            <a:headEnd/>
            <a:tailEnd/>
          </a:ln>
          <a:effectLst/>
        </p:spPr>
        <p:txBody>
          <a:bodyPr wrap="none" lIns="0" tIns="0" rIns="0" bIns="0"/>
          <a:lstStyle/>
          <a:p>
            <a:pPr algn="ctr">
              <a:lnSpc>
                <a:spcPct val="90000"/>
              </a:lnSpc>
            </a:pPr>
            <a:r>
              <a:rPr lang="en-US" sz="1400"/>
              <a:t>H</a:t>
            </a:r>
            <a:r>
              <a:rPr lang="en-US" sz="1400" baseline="-25000"/>
              <a:t>2</a:t>
            </a:r>
            <a:r>
              <a:rPr lang="en-US" sz="1400"/>
              <a:t>O</a:t>
            </a:r>
          </a:p>
        </p:txBody>
      </p:sp>
      <p:sp>
        <p:nvSpPr>
          <p:cNvPr id="607243" name="Text Box 11"/>
          <p:cNvSpPr txBox="1">
            <a:spLocks noChangeArrowheads="1"/>
          </p:cNvSpPr>
          <p:nvPr/>
        </p:nvSpPr>
        <p:spPr bwMode="auto">
          <a:xfrm>
            <a:off x="5435600" y="4406900"/>
            <a:ext cx="198438" cy="277813"/>
          </a:xfrm>
          <a:prstGeom prst="rect">
            <a:avLst/>
          </a:prstGeom>
          <a:noFill/>
          <a:ln w="9525">
            <a:noFill/>
            <a:miter lim="800000"/>
            <a:headEnd/>
            <a:tailEnd/>
          </a:ln>
          <a:effectLst/>
        </p:spPr>
        <p:txBody>
          <a:bodyPr wrap="none" lIns="0" tIns="0" rIns="0" bIns="0"/>
          <a:lstStyle/>
          <a:p>
            <a:pPr algn="ctr">
              <a:lnSpc>
                <a:spcPct val="40000"/>
              </a:lnSpc>
            </a:pPr>
            <a:r>
              <a:rPr lang="en-US" sz="1100"/>
              <a:t>1</a:t>
            </a:r>
          </a:p>
          <a:p>
            <a:pPr algn="ctr">
              <a:lnSpc>
                <a:spcPct val="40000"/>
              </a:lnSpc>
            </a:pPr>
            <a:r>
              <a:rPr lang="en-US" sz="1100">
                <a:latin typeface="Symbol" pitchFamily="18" charset="2"/>
                <a:sym typeface="Symbol" pitchFamily="18" charset="2"/>
              </a:rPr>
              <a:t></a:t>
            </a:r>
          </a:p>
          <a:p>
            <a:pPr algn="ctr">
              <a:lnSpc>
                <a:spcPct val="60000"/>
              </a:lnSpc>
            </a:pPr>
            <a:r>
              <a:rPr lang="en-US" sz="1100"/>
              <a:t>2</a:t>
            </a:r>
          </a:p>
        </p:txBody>
      </p:sp>
      <p:sp>
        <p:nvSpPr>
          <p:cNvPr id="607244" name="Text Box 12"/>
          <p:cNvSpPr txBox="1">
            <a:spLocks noChangeArrowheads="1"/>
          </p:cNvSpPr>
          <p:nvPr/>
        </p:nvSpPr>
        <p:spPr bwMode="auto">
          <a:xfrm>
            <a:off x="6346825" y="4411663"/>
            <a:ext cx="219075" cy="185737"/>
          </a:xfrm>
          <a:prstGeom prst="rect">
            <a:avLst/>
          </a:prstGeom>
          <a:noFill/>
          <a:ln w="9525">
            <a:noFill/>
            <a:miter lim="800000"/>
            <a:headEnd/>
            <a:tailEnd/>
          </a:ln>
          <a:effectLst/>
        </p:spPr>
        <p:txBody>
          <a:bodyPr wrap="none" lIns="0" tIns="0" rIns="0" bIns="0"/>
          <a:lstStyle/>
          <a:p>
            <a:pPr algn="l">
              <a:lnSpc>
                <a:spcPct val="90000"/>
              </a:lnSpc>
            </a:pPr>
            <a:r>
              <a:rPr lang="en-US" sz="1400"/>
              <a:t>H</a:t>
            </a:r>
            <a:r>
              <a:rPr lang="en-US" sz="1600" baseline="30000"/>
              <a:t>+</a:t>
            </a:r>
            <a:endParaRPr lang="en-US" sz="1400"/>
          </a:p>
          <a:p>
            <a:pPr algn="l">
              <a:lnSpc>
                <a:spcPct val="90000"/>
              </a:lnSpc>
            </a:pPr>
            <a:endParaRPr lang="en-US" sz="1400"/>
          </a:p>
        </p:txBody>
      </p:sp>
      <p:sp>
        <p:nvSpPr>
          <p:cNvPr id="607245" name="Text Box 13"/>
          <p:cNvSpPr txBox="1">
            <a:spLocks noChangeArrowheads="1"/>
          </p:cNvSpPr>
          <p:nvPr/>
        </p:nvSpPr>
        <p:spPr bwMode="auto">
          <a:xfrm>
            <a:off x="1520825" y="4500563"/>
            <a:ext cx="504825" cy="176212"/>
          </a:xfrm>
          <a:prstGeom prst="rect">
            <a:avLst/>
          </a:prstGeom>
          <a:noFill/>
          <a:ln w="9525">
            <a:noFill/>
            <a:miter lim="800000"/>
            <a:headEnd/>
            <a:tailEnd/>
          </a:ln>
          <a:effectLst/>
        </p:spPr>
        <p:txBody>
          <a:bodyPr wrap="none" lIns="0" tIns="0" rIns="0" bIns="0"/>
          <a:lstStyle/>
          <a:p>
            <a:pPr algn="l">
              <a:lnSpc>
                <a:spcPct val="90000"/>
              </a:lnSpc>
            </a:pPr>
            <a:r>
              <a:rPr lang="en-US" sz="1400"/>
              <a:t>NAD</a:t>
            </a:r>
            <a:r>
              <a:rPr lang="en-US" sz="1600" baseline="30000"/>
              <a:t>+</a:t>
            </a:r>
            <a:endParaRPr lang="en-US" sz="1400" baseline="30000">
              <a:latin typeface="Symbol" pitchFamily="18" charset="2"/>
              <a:sym typeface="Symbol" pitchFamily="18" charset="2"/>
            </a:endParaRPr>
          </a:p>
        </p:txBody>
      </p:sp>
      <p:sp>
        <p:nvSpPr>
          <p:cNvPr id="607246" name="Text Box 14"/>
          <p:cNvSpPr txBox="1">
            <a:spLocks noChangeArrowheads="1"/>
          </p:cNvSpPr>
          <p:nvPr/>
        </p:nvSpPr>
        <p:spPr bwMode="auto">
          <a:xfrm>
            <a:off x="569913" y="4495800"/>
            <a:ext cx="565150" cy="192088"/>
          </a:xfrm>
          <a:prstGeom prst="rect">
            <a:avLst/>
          </a:prstGeom>
          <a:noFill/>
          <a:ln w="9525">
            <a:noFill/>
            <a:miter lim="800000"/>
            <a:headEnd/>
            <a:tailEnd/>
          </a:ln>
          <a:effectLst/>
        </p:spPr>
        <p:txBody>
          <a:bodyPr wrap="none" lIns="0" tIns="0" rIns="0" bIns="0"/>
          <a:lstStyle/>
          <a:p>
            <a:pPr algn="l">
              <a:lnSpc>
                <a:spcPct val="90000"/>
              </a:lnSpc>
            </a:pPr>
            <a:r>
              <a:rPr lang="en-US" sz="1400"/>
              <a:t>NADH</a:t>
            </a:r>
          </a:p>
        </p:txBody>
      </p:sp>
      <p:sp>
        <p:nvSpPr>
          <p:cNvPr id="607247" name="Text Box 15"/>
          <p:cNvSpPr txBox="1">
            <a:spLocks noChangeArrowheads="1"/>
          </p:cNvSpPr>
          <p:nvPr/>
        </p:nvSpPr>
        <p:spPr bwMode="auto">
          <a:xfrm>
            <a:off x="1758950" y="3981450"/>
            <a:ext cx="565150" cy="192088"/>
          </a:xfrm>
          <a:prstGeom prst="rect">
            <a:avLst/>
          </a:prstGeom>
          <a:noFill/>
          <a:ln w="9525">
            <a:noFill/>
            <a:miter lim="800000"/>
            <a:headEnd/>
            <a:tailEnd/>
          </a:ln>
          <a:effectLst/>
        </p:spPr>
        <p:txBody>
          <a:bodyPr wrap="none" lIns="0" tIns="0" rIns="0" bIns="0"/>
          <a:lstStyle/>
          <a:p>
            <a:pPr algn="l">
              <a:lnSpc>
                <a:spcPct val="90000"/>
              </a:lnSpc>
            </a:pPr>
            <a:r>
              <a:rPr lang="en-US" sz="1400"/>
              <a:t>FADH</a:t>
            </a:r>
            <a:r>
              <a:rPr lang="en-US" sz="1400" baseline="-25000"/>
              <a:t>2</a:t>
            </a:r>
            <a:endParaRPr lang="en-US" sz="1400"/>
          </a:p>
        </p:txBody>
      </p:sp>
      <p:sp>
        <p:nvSpPr>
          <p:cNvPr id="607248" name="Text Box 16"/>
          <p:cNvSpPr txBox="1">
            <a:spLocks noChangeArrowheads="1"/>
          </p:cNvSpPr>
          <p:nvPr/>
        </p:nvSpPr>
        <p:spPr bwMode="auto">
          <a:xfrm>
            <a:off x="2722563" y="3986213"/>
            <a:ext cx="565150" cy="192087"/>
          </a:xfrm>
          <a:prstGeom prst="rect">
            <a:avLst/>
          </a:prstGeom>
          <a:noFill/>
          <a:ln w="9525">
            <a:noFill/>
            <a:miter lim="800000"/>
            <a:headEnd/>
            <a:tailEnd/>
          </a:ln>
          <a:effectLst/>
        </p:spPr>
        <p:txBody>
          <a:bodyPr wrap="none" lIns="0" tIns="0" rIns="0" bIns="0"/>
          <a:lstStyle/>
          <a:p>
            <a:pPr algn="l">
              <a:lnSpc>
                <a:spcPct val="90000"/>
              </a:lnSpc>
            </a:pPr>
            <a:r>
              <a:rPr lang="en-US" sz="1400"/>
              <a:t>FAD</a:t>
            </a:r>
          </a:p>
        </p:txBody>
      </p:sp>
      <p:sp>
        <p:nvSpPr>
          <p:cNvPr id="607249" name="Text Box 17"/>
          <p:cNvSpPr txBox="1">
            <a:spLocks noChangeArrowheads="1"/>
          </p:cNvSpPr>
          <p:nvPr/>
        </p:nvSpPr>
        <p:spPr bwMode="auto">
          <a:xfrm>
            <a:off x="7026275" y="5186363"/>
            <a:ext cx="136525" cy="169862"/>
          </a:xfrm>
          <a:prstGeom prst="rect">
            <a:avLst/>
          </a:prstGeom>
          <a:noFill/>
          <a:ln w="9525">
            <a:noFill/>
            <a:miter lim="800000"/>
            <a:headEnd/>
            <a:tailEnd/>
          </a:ln>
          <a:effectLst/>
        </p:spPr>
        <p:txBody>
          <a:bodyPr wrap="none" lIns="0" tIns="0" rIns="0" bIns="0"/>
          <a:lstStyle/>
          <a:p>
            <a:pPr algn="l">
              <a:lnSpc>
                <a:spcPct val="90000"/>
              </a:lnSpc>
            </a:pPr>
            <a:r>
              <a:rPr lang="en-US" sz="1400"/>
              <a:t>P</a:t>
            </a:r>
          </a:p>
        </p:txBody>
      </p:sp>
      <p:sp>
        <p:nvSpPr>
          <p:cNvPr id="607250" name="Text Box 18"/>
          <p:cNvSpPr txBox="1">
            <a:spLocks noChangeArrowheads="1"/>
          </p:cNvSpPr>
          <p:nvPr/>
        </p:nvSpPr>
        <p:spPr bwMode="auto">
          <a:xfrm>
            <a:off x="6369050" y="5186363"/>
            <a:ext cx="501650" cy="188912"/>
          </a:xfrm>
          <a:prstGeom prst="rect">
            <a:avLst/>
          </a:prstGeom>
          <a:noFill/>
          <a:ln w="9525">
            <a:noFill/>
            <a:miter lim="800000"/>
            <a:headEnd/>
            <a:tailEnd/>
          </a:ln>
          <a:effectLst/>
        </p:spPr>
        <p:txBody>
          <a:bodyPr wrap="none" lIns="0" tIns="0" rIns="0" bIns="0"/>
          <a:lstStyle/>
          <a:p>
            <a:pPr algn="l">
              <a:lnSpc>
                <a:spcPct val="90000"/>
              </a:lnSpc>
            </a:pPr>
            <a:r>
              <a:rPr lang="en-US" sz="1400"/>
              <a:t>ADP +</a:t>
            </a:r>
          </a:p>
        </p:txBody>
      </p:sp>
      <p:sp>
        <p:nvSpPr>
          <p:cNvPr id="607251" name="Text Box 19"/>
          <p:cNvSpPr txBox="1">
            <a:spLocks noChangeArrowheads="1"/>
          </p:cNvSpPr>
          <p:nvPr/>
        </p:nvSpPr>
        <p:spPr bwMode="auto">
          <a:xfrm>
            <a:off x="7018338" y="6219825"/>
            <a:ext cx="1323975" cy="195263"/>
          </a:xfrm>
          <a:prstGeom prst="rect">
            <a:avLst/>
          </a:prstGeom>
          <a:noFill/>
          <a:ln w="9525">
            <a:noFill/>
            <a:miter lim="800000"/>
            <a:headEnd/>
            <a:tailEnd/>
          </a:ln>
          <a:effectLst/>
        </p:spPr>
        <p:txBody>
          <a:bodyPr wrap="none" lIns="0" tIns="0" rIns="0" bIns="0"/>
          <a:lstStyle/>
          <a:p>
            <a:pPr algn="l">
              <a:lnSpc>
                <a:spcPct val="90000"/>
              </a:lnSpc>
            </a:pPr>
            <a:r>
              <a:rPr lang="en-US" sz="1400"/>
              <a:t>Chemiosmosis</a:t>
            </a:r>
          </a:p>
        </p:txBody>
      </p:sp>
      <p:sp>
        <p:nvSpPr>
          <p:cNvPr id="607252" name="Text Box 20"/>
          <p:cNvSpPr txBox="1">
            <a:spLocks noChangeArrowheads="1"/>
          </p:cNvSpPr>
          <p:nvPr/>
        </p:nvSpPr>
        <p:spPr bwMode="auto">
          <a:xfrm>
            <a:off x="6029325" y="4405313"/>
            <a:ext cx="257175" cy="173037"/>
          </a:xfrm>
          <a:prstGeom prst="rect">
            <a:avLst/>
          </a:prstGeom>
          <a:noFill/>
          <a:ln w="9525">
            <a:noFill/>
            <a:miter lim="800000"/>
            <a:headEnd/>
            <a:tailEnd/>
          </a:ln>
          <a:effectLst/>
        </p:spPr>
        <p:txBody>
          <a:bodyPr wrap="none" lIns="0" tIns="0" rIns="0" bIns="0"/>
          <a:lstStyle/>
          <a:p>
            <a:pPr algn="l">
              <a:lnSpc>
                <a:spcPct val="90000"/>
              </a:lnSpc>
            </a:pPr>
            <a:r>
              <a:rPr lang="en-US" sz="1400"/>
              <a:t>+ 2</a:t>
            </a:r>
          </a:p>
        </p:txBody>
      </p:sp>
      <p:sp>
        <p:nvSpPr>
          <p:cNvPr id="607253" name="AutoShape 21"/>
          <p:cNvSpPr>
            <a:spLocks/>
          </p:cNvSpPr>
          <p:nvPr/>
        </p:nvSpPr>
        <p:spPr bwMode="auto">
          <a:xfrm rot="16200000">
            <a:off x="7529513" y="5341937"/>
            <a:ext cx="184150" cy="1577975"/>
          </a:xfrm>
          <a:prstGeom prst="leftBrace">
            <a:avLst>
              <a:gd name="adj1" fmla="val 71408"/>
              <a:gd name="adj2" fmla="val 50301"/>
            </a:avLst>
          </a:prstGeom>
          <a:noFill/>
          <a:ln w="25400">
            <a:solidFill>
              <a:schemeClr val="tx1"/>
            </a:solidFill>
            <a:round/>
            <a:headEnd/>
            <a:tailEnd/>
          </a:ln>
          <a:effectLst/>
        </p:spPr>
        <p:txBody>
          <a:bodyPr wrap="none" anchor="ctr"/>
          <a:lstStyle/>
          <a:p>
            <a:endParaRPr lang="en-US"/>
          </a:p>
        </p:txBody>
      </p:sp>
      <p:sp>
        <p:nvSpPr>
          <p:cNvPr id="607254" name="AutoShape 22"/>
          <p:cNvSpPr>
            <a:spLocks/>
          </p:cNvSpPr>
          <p:nvPr/>
        </p:nvSpPr>
        <p:spPr bwMode="auto">
          <a:xfrm rot="16200000">
            <a:off x="3327400" y="3405188"/>
            <a:ext cx="190500" cy="5454650"/>
          </a:xfrm>
          <a:prstGeom prst="leftBrace">
            <a:avLst>
              <a:gd name="adj1" fmla="val 238611"/>
              <a:gd name="adj2" fmla="val 52472"/>
            </a:avLst>
          </a:prstGeom>
          <a:noFill/>
          <a:ln w="25400">
            <a:solidFill>
              <a:schemeClr val="tx1"/>
            </a:solidFill>
            <a:round/>
            <a:headEnd/>
            <a:tailEnd/>
          </a:ln>
          <a:effectLst/>
        </p:spPr>
        <p:txBody>
          <a:bodyPr wrap="none" anchor="ctr"/>
          <a:lstStyle/>
          <a:p>
            <a:endParaRPr lang="en-US"/>
          </a:p>
        </p:txBody>
      </p:sp>
      <p:sp>
        <p:nvSpPr>
          <p:cNvPr id="607255" name="Text Box 23"/>
          <p:cNvSpPr txBox="1">
            <a:spLocks noChangeArrowheads="1"/>
          </p:cNvSpPr>
          <p:nvPr/>
        </p:nvSpPr>
        <p:spPr bwMode="auto">
          <a:xfrm>
            <a:off x="2481263" y="6224588"/>
            <a:ext cx="2203450" cy="214312"/>
          </a:xfrm>
          <a:prstGeom prst="rect">
            <a:avLst/>
          </a:prstGeom>
          <a:noFill/>
          <a:ln w="9525">
            <a:noFill/>
            <a:miter lim="800000"/>
            <a:headEnd/>
            <a:tailEnd/>
          </a:ln>
          <a:effectLst/>
        </p:spPr>
        <p:txBody>
          <a:bodyPr wrap="none" lIns="0" tIns="0" rIns="0" bIns="0"/>
          <a:lstStyle/>
          <a:p>
            <a:pPr algn="l">
              <a:lnSpc>
                <a:spcPct val="90000"/>
              </a:lnSpc>
            </a:pPr>
            <a:r>
              <a:rPr lang="en-US" sz="1400"/>
              <a:t>Electron Transport Chain</a:t>
            </a:r>
          </a:p>
        </p:txBody>
      </p:sp>
      <p:sp>
        <p:nvSpPr>
          <p:cNvPr id="607256" name="Text Box 24"/>
          <p:cNvSpPr txBox="1">
            <a:spLocks noChangeArrowheads="1"/>
          </p:cNvSpPr>
          <p:nvPr/>
        </p:nvSpPr>
        <p:spPr bwMode="auto">
          <a:xfrm>
            <a:off x="5940425" y="2100263"/>
            <a:ext cx="219075" cy="192087"/>
          </a:xfrm>
          <a:prstGeom prst="rect">
            <a:avLst/>
          </a:prstGeom>
          <a:noFill/>
          <a:ln w="9525">
            <a:noFill/>
            <a:miter lim="800000"/>
            <a:headEnd/>
            <a:tailEnd/>
          </a:ln>
          <a:effectLst/>
        </p:spPr>
        <p:txBody>
          <a:bodyPr wrap="none" lIns="0" tIns="0" rIns="0" bIns="0"/>
          <a:lstStyle/>
          <a:p>
            <a:pPr algn="l">
              <a:lnSpc>
                <a:spcPct val="90000"/>
              </a:lnSpc>
            </a:pPr>
            <a:r>
              <a:rPr lang="en-US" sz="1400"/>
              <a:t>H</a:t>
            </a:r>
            <a:r>
              <a:rPr lang="en-US" sz="1600" baseline="30000"/>
              <a:t>+</a:t>
            </a:r>
          </a:p>
        </p:txBody>
      </p:sp>
      <p:sp>
        <p:nvSpPr>
          <p:cNvPr id="607257" name="Text Box 25"/>
          <p:cNvSpPr txBox="1">
            <a:spLocks noChangeArrowheads="1"/>
          </p:cNvSpPr>
          <p:nvPr/>
        </p:nvSpPr>
        <p:spPr bwMode="auto">
          <a:xfrm>
            <a:off x="3949700" y="1865313"/>
            <a:ext cx="219075" cy="192087"/>
          </a:xfrm>
          <a:prstGeom prst="rect">
            <a:avLst/>
          </a:prstGeom>
          <a:noFill/>
          <a:ln w="9525">
            <a:noFill/>
            <a:miter lim="800000"/>
            <a:headEnd/>
            <a:tailEnd/>
          </a:ln>
          <a:effectLst/>
        </p:spPr>
        <p:txBody>
          <a:bodyPr wrap="none" lIns="0" tIns="0" rIns="0" bIns="0"/>
          <a:lstStyle/>
          <a:p>
            <a:pPr algn="l">
              <a:lnSpc>
                <a:spcPct val="90000"/>
              </a:lnSpc>
            </a:pPr>
            <a:r>
              <a:rPr lang="en-US" sz="1400"/>
              <a:t>H</a:t>
            </a:r>
            <a:r>
              <a:rPr lang="en-US" sz="1600" baseline="30000"/>
              <a:t>+</a:t>
            </a:r>
            <a:endParaRPr lang="en-US" sz="1400"/>
          </a:p>
        </p:txBody>
      </p:sp>
      <p:sp>
        <p:nvSpPr>
          <p:cNvPr id="607258" name="Text Box 26"/>
          <p:cNvSpPr txBox="1">
            <a:spLocks noChangeArrowheads="1"/>
          </p:cNvSpPr>
          <p:nvPr/>
        </p:nvSpPr>
        <p:spPr bwMode="auto">
          <a:xfrm>
            <a:off x="2365375" y="1849438"/>
            <a:ext cx="219075" cy="192087"/>
          </a:xfrm>
          <a:prstGeom prst="rect">
            <a:avLst/>
          </a:prstGeom>
          <a:noFill/>
          <a:ln w="9525">
            <a:noFill/>
            <a:miter lim="800000"/>
            <a:headEnd/>
            <a:tailEnd/>
          </a:ln>
          <a:effectLst/>
        </p:spPr>
        <p:txBody>
          <a:bodyPr wrap="none" lIns="0" tIns="0" rIns="0" bIns="0"/>
          <a:lstStyle/>
          <a:p>
            <a:pPr algn="l">
              <a:lnSpc>
                <a:spcPct val="90000"/>
              </a:lnSpc>
            </a:pPr>
            <a:r>
              <a:rPr lang="en-US" sz="1400"/>
              <a:t>H</a:t>
            </a:r>
            <a:r>
              <a:rPr lang="en-US" sz="1600" baseline="30000"/>
              <a:t>+</a:t>
            </a:r>
            <a:endParaRPr lang="en-US" sz="1400"/>
          </a:p>
          <a:p>
            <a:pPr algn="l">
              <a:lnSpc>
                <a:spcPct val="90000"/>
              </a:lnSpc>
            </a:pPr>
            <a:endParaRPr lang="en-US" sz="1400"/>
          </a:p>
        </p:txBody>
      </p:sp>
      <p:sp>
        <p:nvSpPr>
          <p:cNvPr id="607259" name="Text Box 27"/>
          <p:cNvSpPr txBox="1">
            <a:spLocks noChangeArrowheads="1"/>
          </p:cNvSpPr>
          <p:nvPr/>
        </p:nvSpPr>
        <p:spPr bwMode="auto">
          <a:xfrm>
            <a:off x="1158875" y="1401763"/>
            <a:ext cx="219075" cy="192087"/>
          </a:xfrm>
          <a:prstGeom prst="rect">
            <a:avLst/>
          </a:prstGeom>
          <a:noFill/>
          <a:ln w="9525">
            <a:noFill/>
            <a:miter lim="800000"/>
            <a:headEnd/>
            <a:tailEnd/>
          </a:ln>
          <a:effectLst/>
        </p:spPr>
        <p:txBody>
          <a:bodyPr wrap="none" lIns="0" tIns="0" rIns="0" bIns="0"/>
          <a:lstStyle/>
          <a:p>
            <a:pPr algn="l">
              <a:lnSpc>
                <a:spcPct val="90000"/>
              </a:lnSpc>
            </a:pPr>
            <a:r>
              <a:rPr lang="en-US" sz="1400"/>
              <a:t>H</a:t>
            </a:r>
            <a:r>
              <a:rPr lang="en-US" sz="1600" baseline="30000"/>
              <a:t>+</a:t>
            </a:r>
            <a:endParaRPr lang="en-US" sz="1400"/>
          </a:p>
        </p:txBody>
      </p:sp>
      <p:sp>
        <p:nvSpPr>
          <p:cNvPr id="607260" name="Text Box 28"/>
          <p:cNvSpPr txBox="1">
            <a:spLocks noChangeArrowheads="1"/>
          </p:cNvSpPr>
          <p:nvPr/>
        </p:nvSpPr>
        <p:spPr bwMode="auto">
          <a:xfrm>
            <a:off x="1184275" y="404813"/>
            <a:ext cx="869950" cy="201612"/>
          </a:xfrm>
          <a:prstGeom prst="rect">
            <a:avLst/>
          </a:prstGeom>
          <a:noFill/>
          <a:ln w="9525">
            <a:noFill/>
            <a:miter lim="800000"/>
            <a:headEnd/>
            <a:tailEnd/>
          </a:ln>
          <a:effectLst/>
        </p:spPr>
        <p:txBody>
          <a:bodyPr wrap="none" lIns="0" tIns="0" rIns="0" bIns="0"/>
          <a:lstStyle/>
          <a:p>
            <a:pPr algn="l">
              <a:lnSpc>
                <a:spcPct val="90000"/>
              </a:lnSpc>
            </a:pPr>
            <a:r>
              <a:rPr lang="en-US" sz="1500">
                <a:solidFill>
                  <a:schemeClr val="bg1"/>
                </a:solidFill>
              </a:rPr>
              <a:t>Rotenone</a:t>
            </a:r>
          </a:p>
        </p:txBody>
      </p:sp>
      <p:sp>
        <p:nvSpPr>
          <p:cNvPr id="607261" name="Text Box 29"/>
          <p:cNvSpPr txBox="1">
            <a:spLocks noChangeArrowheads="1"/>
          </p:cNvSpPr>
          <p:nvPr/>
        </p:nvSpPr>
        <p:spPr bwMode="auto">
          <a:xfrm>
            <a:off x="4806950" y="398463"/>
            <a:ext cx="1806575" cy="407987"/>
          </a:xfrm>
          <a:prstGeom prst="rect">
            <a:avLst/>
          </a:prstGeom>
          <a:noFill/>
          <a:ln w="9525">
            <a:noFill/>
            <a:miter lim="800000"/>
            <a:headEnd/>
            <a:tailEnd/>
          </a:ln>
          <a:effectLst/>
        </p:spPr>
        <p:txBody>
          <a:bodyPr wrap="none" lIns="0" tIns="0" rIns="0" bIns="0"/>
          <a:lstStyle/>
          <a:p>
            <a:pPr algn="ctr">
              <a:lnSpc>
                <a:spcPct val="90000"/>
              </a:lnSpc>
            </a:pPr>
            <a:r>
              <a:rPr lang="en-US" sz="1500">
                <a:solidFill>
                  <a:schemeClr val="bg1"/>
                </a:solidFill>
              </a:rPr>
              <a:t>Cyanide,</a:t>
            </a:r>
          </a:p>
          <a:p>
            <a:pPr algn="ctr">
              <a:lnSpc>
                <a:spcPct val="90000"/>
              </a:lnSpc>
            </a:pPr>
            <a:r>
              <a:rPr lang="en-US" sz="1500">
                <a:solidFill>
                  <a:schemeClr val="bg1"/>
                </a:solidFill>
              </a:rPr>
              <a:t>carbon monoxide</a:t>
            </a:r>
          </a:p>
        </p:txBody>
      </p:sp>
      <p:sp>
        <p:nvSpPr>
          <p:cNvPr id="607262" name="Text Box 30"/>
          <p:cNvSpPr txBox="1">
            <a:spLocks noChangeArrowheads="1"/>
          </p:cNvSpPr>
          <p:nvPr/>
        </p:nvSpPr>
        <p:spPr bwMode="auto">
          <a:xfrm>
            <a:off x="6299200" y="2103438"/>
            <a:ext cx="219075" cy="192087"/>
          </a:xfrm>
          <a:prstGeom prst="rect">
            <a:avLst/>
          </a:prstGeom>
          <a:noFill/>
          <a:ln w="9525">
            <a:noFill/>
            <a:miter lim="800000"/>
            <a:headEnd/>
            <a:tailEnd/>
          </a:ln>
          <a:effectLst/>
        </p:spPr>
        <p:txBody>
          <a:bodyPr wrap="none" lIns="0" tIns="0" rIns="0" bIns="0"/>
          <a:lstStyle/>
          <a:p>
            <a:pPr algn="l">
              <a:lnSpc>
                <a:spcPct val="90000"/>
              </a:lnSpc>
            </a:pPr>
            <a:r>
              <a:rPr lang="en-US" sz="1400"/>
              <a:t>H</a:t>
            </a:r>
            <a:r>
              <a:rPr lang="en-US" sz="1600" baseline="30000"/>
              <a:t>+</a:t>
            </a:r>
            <a:endParaRPr lang="en-US" sz="1400"/>
          </a:p>
          <a:p>
            <a:pPr algn="l">
              <a:lnSpc>
                <a:spcPct val="90000"/>
              </a:lnSpc>
            </a:pPr>
            <a:endParaRPr lang="en-US" sz="1400"/>
          </a:p>
        </p:txBody>
      </p:sp>
      <p:sp>
        <p:nvSpPr>
          <p:cNvPr id="607263" name="Text Box 31"/>
          <p:cNvSpPr txBox="1">
            <a:spLocks noChangeArrowheads="1"/>
          </p:cNvSpPr>
          <p:nvPr/>
        </p:nvSpPr>
        <p:spPr bwMode="auto">
          <a:xfrm>
            <a:off x="6651625" y="2103438"/>
            <a:ext cx="219075" cy="192087"/>
          </a:xfrm>
          <a:prstGeom prst="rect">
            <a:avLst/>
          </a:prstGeom>
          <a:noFill/>
          <a:ln w="9525">
            <a:noFill/>
            <a:miter lim="800000"/>
            <a:headEnd/>
            <a:tailEnd/>
          </a:ln>
          <a:effectLst/>
        </p:spPr>
        <p:txBody>
          <a:bodyPr wrap="none" lIns="0" tIns="0" rIns="0" bIns="0"/>
          <a:lstStyle/>
          <a:p>
            <a:pPr algn="l">
              <a:lnSpc>
                <a:spcPct val="90000"/>
              </a:lnSpc>
            </a:pPr>
            <a:r>
              <a:rPr lang="en-US" sz="1400"/>
              <a:t>H</a:t>
            </a:r>
            <a:r>
              <a:rPr lang="en-US" sz="1600" baseline="30000"/>
              <a:t>+</a:t>
            </a:r>
            <a:endParaRPr lang="en-US" sz="1400"/>
          </a:p>
          <a:p>
            <a:pPr algn="l">
              <a:lnSpc>
                <a:spcPct val="90000"/>
              </a:lnSpc>
            </a:pPr>
            <a:endParaRPr lang="en-US" sz="1400"/>
          </a:p>
        </p:txBody>
      </p:sp>
      <p:sp>
        <p:nvSpPr>
          <p:cNvPr id="607264" name="Text Box 32"/>
          <p:cNvSpPr txBox="1">
            <a:spLocks noChangeArrowheads="1"/>
          </p:cNvSpPr>
          <p:nvPr/>
        </p:nvSpPr>
        <p:spPr bwMode="auto">
          <a:xfrm>
            <a:off x="7366000" y="411163"/>
            <a:ext cx="1006475" cy="195262"/>
          </a:xfrm>
          <a:prstGeom prst="rect">
            <a:avLst/>
          </a:prstGeom>
          <a:noFill/>
          <a:ln w="9525">
            <a:noFill/>
            <a:miter lim="800000"/>
            <a:headEnd/>
            <a:tailEnd/>
          </a:ln>
          <a:effectLst/>
        </p:spPr>
        <p:txBody>
          <a:bodyPr wrap="none" lIns="0" tIns="0" rIns="0" bIns="0"/>
          <a:lstStyle/>
          <a:p>
            <a:pPr algn="ctr">
              <a:lnSpc>
                <a:spcPct val="90000"/>
              </a:lnSpc>
            </a:pPr>
            <a:r>
              <a:rPr lang="en-US" sz="1500">
                <a:solidFill>
                  <a:schemeClr val="bg1"/>
                </a:solidFill>
              </a:rPr>
              <a:t>Oligomycin</a:t>
            </a:r>
          </a:p>
        </p:txBody>
      </p:sp>
      <p:sp>
        <p:nvSpPr>
          <p:cNvPr id="607265" name="Text Box 33"/>
          <p:cNvSpPr txBox="1">
            <a:spLocks noChangeArrowheads="1"/>
          </p:cNvSpPr>
          <p:nvPr/>
        </p:nvSpPr>
        <p:spPr bwMode="auto">
          <a:xfrm>
            <a:off x="7883525" y="1785938"/>
            <a:ext cx="844550" cy="404812"/>
          </a:xfrm>
          <a:prstGeom prst="rect">
            <a:avLst/>
          </a:prstGeom>
          <a:noFill/>
          <a:ln w="9525">
            <a:noFill/>
            <a:miter lim="800000"/>
            <a:headEnd/>
            <a:tailEnd/>
          </a:ln>
          <a:effectLst/>
        </p:spPr>
        <p:txBody>
          <a:bodyPr wrap="none" lIns="0" tIns="0" rIns="0" bIns="0"/>
          <a:lstStyle/>
          <a:p>
            <a:pPr algn="l">
              <a:lnSpc>
                <a:spcPct val="90000"/>
              </a:lnSpc>
            </a:pPr>
            <a:r>
              <a:rPr lang="en-US" sz="1400"/>
              <a:t>ATP</a:t>
            </a:r>
          </a:p>
          <a:p>
            <a:pPr algn="l">
              <a:lnSpc>
                <a:spcPct val="90000"/>
              </a:lnSpc>
            </a:pPr>
            <a:r>
              <a:rPr lang="en-US" sz="1400"/>
              <a:t>synthase</a:t>
            </a:r>
          </a:p>
        </p:txBody>
      </p:sp>
      <p:sp>
        <p:nvSpPr>
          <p:cNvPr id="607266" name="Line 34"/>
          <p:cNvSpPr>
            <a:spLocks noChangeShapeType="1"/>
          </p:cNvSpPr>
          <p:nvPr/>
        </p:nvSpPr>
        <p:spPr bwMode="auto">
          <a:xfrm flipV="1">
            <a:off x="7715250" y="2197100"/>
            <a:ext cx="346075" cy="396875"/>
          </a:xfrm>
          <a:prstGeom prst="line">
            <a:avLst/>
          </a:prstGeom>
          <a:noFill/>
          <a:ln w="25400">
            <a:solidFill>
              <a:schemeClr val="tx1"/>
            </a:solidFill>
            <a:round/>
            <a:headEnd/>
            <a:tailEnd/>
          </a:ln>
          <a:effectLst/>
        </p:spPr>
        <p:txBody>
          <a:bodyPr wrap="none" anchor="ctr"/>
          <a:lstStyle/>
          <a:p>
            <a:endParaRPr lang="en-US"/>
          </a:p>
        </p:txBody>
      </p:sp>
      <p:sp>
        <p:nvSpPr>
          <p:cNvPr id="607267" name="Text Box 35"/>
          <p:cNvSpPr txBox="1">
            <a:spLocks noChangeArrowheads="1"/>
          </p:cNvSpPr>
          <p:nvPr/>
        </p:nvSpPr>
        <p:spPr bwMode="auto">
          <a:xfrm>
            <a:off x="6200775" y="2874963"/>
            <a:ext cx="403225" cy="223837"/>
          </a:xfrm>
          <a:prstGeom prst="rect">
            <a:avLst/>
          </a:prstGeom>
          <a:noFill/>
          <a:ln w="9525">
            <a:noFill/>
            <a:miter lim="800000"/>
            <a:headEnd/>
            <a:tailEnd/>
          </a:ln>
          <a:effectLst/>
        </p:spPr>
        <p:txBody>
          <a:bodyPr wrap="none" lIns="0" tIns="0" rIns="0" bIns="0"/>
          <a:lstStyle/>
          <a:p>
            <a:pPr algn="l">
              <a:lnSpc>
                <a:spcPct val="90000"/>
              </a:lnSpc>
            </a:pPr>
            <a:r>
              <a:rPr lang="en-US" sz="1500">
                <a:solidFill>
                  <a:schemeClr val="bg1"/>
                </a:solidFill>
              </a:rPr>
              <a:t>DNP</a:t>
            </a:r>
          </a:p>
        </p:txBody>
      </p:sp>
      <p:sp>
        <p:nvSpPr>
          <p:cNvPr id="607268" name="Text Box 36"/>
          <p:cNvSpPr txBox="1">
            <a:spLocks noChangeArrowheads="1"/>
          </p:cNvSpPr>
          <p:nvPr/>
        </p:nvSpPr>
        <p:spPr bwMode="auto">
          <a:xfrm>
            <a:off x="2249488" y="5510213"/>
            <a:ext cx="219075" cy="192087"/>
          </a:xfrm>
          <a:prstGeom prst="rect">
            <a:avLst/>
          </a:prstGeom>
          <a:noFill/>
          <a:ln w="9525">
            <a:noFill/>
            <a:miter lim="800000"/>
            <a:headEnd/>
            <a:tailEnd/>
          </a:ln>
          <a:effectLst/>
        </p:spPr>
        <p:txBody>
          <a:bodyPr wrap="none" lIns="0" tIns="0" rIns="0" bIns="0"/>
          <a:lstStyle/>
          <a:p>
            <a:pPr algn="l">
              <a:lnSpc>
                <a:spcPct val="90000"/>
              </a:lnSpc>
            </a:pPr>
            <a:r>
              <a:rPr lang="en-US" sz="1400"/>
              <a:t>H</a:t>
            </a:r>
            <a:r>
              <a:rPr lang="en-US" sz="1600" baseline="30000"/>
              <a:t>+</a:t>
            </a:r>
            <a:endParaRPr lang="en-US" sz="1400"/>
          </a:p>
        </p:txBody>
      </p:sp>
      <p:sp>
        <p:nvSpPr>
          <p:cNvPr id="607269" name="Text Box 37"/>
          <p:cNvSpPr txBox="1">
            <a:spLocks noChangeArrowheads="1"/>
          </p:cNvSpPr>
          <p:nvPr/>
        </p:nvSpPr>
        <p:spPr bwMode="auto">
          <a:xfrm>
            <a:off x="4392613" y="4929188"/>
            <a:ext cx="219075" cy="192087"/>
          </a:xfrm>
          <a:prstGeom prst="rect">
            <a:avLst/>
          </a:prstGeom>
          <a:noFill/>
          <a:ln w="9525">
            <a:noFill/>
            <a:miter lim="800000"/>
            <a:headEnd/>
            <a:tailEnd/>
          </a:ln>
          <a:effectLst/>
        </p:spPr>
        <p:txBody>
          <a:bodyPr wrap="none" lIns="0" tIns="0" rIns="0" bIns="0"/>
          <a:lstStyle/>
          <a:p>
            <a:pPr algn="l">
              <a:lnSpc>
                <a:spcPct val="90000"/>
              </a:lnSpc>
            </a:pPr>
            <a:r>
              <a:rPr lang="en-US" sz="1400"/>
              <a:t>H</a:t>
            </a:r>
            <a:r>
              <a:rPr lang="en-US" sz="1600" baseline="30000"/>
              <a:t>+</a:t>
            </a:r>
            <a:endParaRPr lang="en-US" sz="1400"/>
          </a:p>
          <a:p>
            <a:pPr algn="l">
              <a:lnSpc>
                <a:spcPct val="90000"/>
              </a:lnSpc>
            </a:pPr>
            <a:endParaRPr lang="en-US" sz="1400"/>
          </a:p>
        </p:txBody>
      </p:sp>
      <p:sp>
        <p:nvSpPr>
          <p:cNvPr id="607270" name="Text Box 38"/>
          <p:cNvSpPr txBox="1">
            <a:spLocks noChangeArrowheads="1"/>
          </p:cNvSpPr>
          <p:nvPr/>
        </p:nvSpPr>
        <p:spPr bwMode="auto">
          <a:xfrm>
            <a:off x="1181100" y="5259388"/>
            <a:ext cx="219075" cy="192087"/>
          </a:xfrm>
          <a:prstGeom prst="rect">
            <a:avLst/>
          </a:prstGeom>
          <a:noFill/>
          <a:ln w="9525">
            <a:noFill/>
            <a:miter lim="800000"/>
            <a:headEnd/>
            <a:tailEnd/>
          </a:ln>
          <a:effectLst/>
        </p:spPr>
        <p:txBody>
          <a:bodyPr wrap="none" lIns="0" tIns="0" rIns="0" bIns="0"/>
          <a:lstStyle/>
          <a:p>
            <a:pPr algn="l">
              <a:lnSpc>
                <a:spcPct val="90000"/>
              </a:lnSpc>
            </a:pPr>
            <a:r>
              <a:rPr lang="en-US" sz="1400"/>
              <a:t>H</a:t>
            </a:r>
            <a:r>
              <a:rPr lang="en-US" sz="1600" baseline="30000"/>
              <a:t>+</a:t>
            </a:r>
            <a:endParaRPr lang="en-US" sz="140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2" name="Rectangle 2"/>
          <p:cNvSpPr>
            <a:spLocks noGrp="1" noChangeArrowheads="1"/>
          </p:cNvSpPr>
          <p:nvPr>
            <p:ph type="title"/>
          </p:nvPr>
        </p:nvSpPr>
        <p:spPr>
          <a:xfrm>
            <a:off x="193675" y="180975"/>
            <a:ext cx="8534400" cy="914400"/>
          </a:xfrm>
        </p:spPr>
        <p:txBody>
          <a:bodyPr/>
          <a:lstStyle/>
          <a:p>
            <a:pPr marL="744538" indent="-744538"/>
            <a:r>
              <a:rPr lang="en-US" sz="3200"/>
              <a:t>6.12 Review: Each molecule of glucose yields many molecules of ATP</a:t>
            </a:r>
          </a:p>
        </p:txBody>
      </p:sp>
      <p:sp>
        <p:nvSpPr>
          <p:cNvPr id="609283" name="Rectangle 3"/>
          <p:cNvSpPr>
            <a:spLocks noGrp="1" noChangeArrowheads="1"/>
          </p:cNvSpPr>
          <p:nvPr>
            <p:ph type="body" idx="1"/>
          </p:nvPr>
        </p:nvSpPr>
        <p:spPr>
          <a:xfrm>
            <a:off x="168275" y="1298575"/>
            <a:ext cx="8534400" cy="4425950"/>
          </a:xfrm>
        </p:spPr>
        <p:txBody>
          <a:bodyPr/>
          <a:lstStyle/>
          <a:p>
            <a:r>
              <a:rPr lang="en-US"/>
              <a:t>Recall that the energy payoff of cellular respiration involves (1) glycolysis, (2) alteration of pyruvate, (3) the citric acid cycle, and (4) oxidative phosphorylation</a:t>
            </a:r>
          </a:p>
          <a:p>
            <a:pPr lvl="1">
              <a:buFontTx/>
              <a:buChar char="–"/>
            </a:pPr>
            <a:r>
              <a:rPr lang="en-US"/>
              <a:t>The total yield of ATP molecules per glucose molecule has a theoretical maximum of about 38</a:t>
            </a:r>
          </a:p>
          <a:p>
            <a:pPr lvl="1">
              <a:buFontTx/>
              <a:buChar char="–"/>
            </a:pPr>
            <a:r>
              <a:rPr lang="en-US"/>
              <a:t>This is about 40% of a glucose molecule potential energy</a:t>
            </a:r>
          </a:p>
          <a:p>
            <a:pPr lvl="1">
              <a:buFontTx/>
              <a:buChar char="–"/>
            </a:pPr>
            <a:r>
              <a:rPr lang="en-US"/>
              <a:t>Additionally, water and CO</a:t>
            </a:r>
            <a:r>
              <a:rPr lang="en-US" baseline="-25000"/>
              <a:t>2</a:t>
            </a:r>
            <a:r>
              <a:rPr lang="en-US"/>
              <a:t> are produced</a:t>
            </a:r>
          </a:p>
        </p:txBody>
      </p:sp>
      <p:sp>
        <p:nvSpPr>
          <p:cNvPr id="609284"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609285"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09286"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1335" name="Picture 7" descr="06_12CellRespATPyield-U"/>
          <p:cNvPicPr>
            <a:picLocks noChangeAspect="1" noChangeArrowheads="1"/>
          </p:cNvPicPr>
          <p:nvPr/>
        </p:nvPicPr>
        <p:blipFill>
          <a:blip r:embed="rId3" cstate="print"/>
          <a:srcRect/>
          <a:stretch>
            <a:fillRect/>
          </a:stretch>
        </p:blipFill>
        <p:spPr bwMode="auto">
          <a:xfrm>
            <a:off x="306388" y="782638"/>
            <a:ext cx="8529637" cy="5292725"/>
          </a:xfrm>
          <a:prstGeom prst="rect">
            <a:avLst/>
          </a:prstGeom>
          <a:noFill/>
        </p:spPr>
      </p:pic>
      <p:sp>
        <p:nvSpPr>
          <p:cNvPr id="611336" name="Text Box 8"/>
          <p:cNvSpPr txBox="1">
            <a:spLocks noChangeArrowheads="1"/>
          </p:cNvSpPr>
          <p:nvPr/>
        </p:nvSpPr>
        <p:spPr bwMode="auto">
          <a:xfrm>
            <a:off x="546100" y="1008063"/>
            <a:ext cx="822325" cy="160337"/>
          </a:xfrm>
          <a:prstGeom prst="rect">
            <a:avLst/>
          </a:prstGeom>
          <a:noFill/>
          <a:ln w="9525">
            <a:noFill/>
            <a:miter lim="800000"/>
            <a:headEnd/>
            <a:tailEnd/>
          </a:ln>
          <a:effectLst/>
        </p:spPr>
        <p:txBody>
          <a:bodyPr wrap="none" lIns="0" tIns="0" rIns="0" bIns="0"/>
          <a:lstStyle/>
          <a:p>
            <a:pPr algn="l">
              <a:lnSpc>
                <a:spcPct val="90000"/>
              </a:lnSpc>
            </a:pPr>
            <a:r>
              <a:rPr lang="en-US" sz="1200"/>
              <a:t>Cytoplasm</a:t>
            </a:r>
          </a:p>
        </p:txBody>
      </p:sp>
      <p:sp>
        <p:nvSpPr>
          <p:cNvPr id="611337" name="Text Box 9"/>
          <p:cNvSpPr txBox="1">
            <a:spLocks noChangeArrowheads="1"/>
          </p:cNvSpPr>
          <p:nvPr/>
        </p:nvSpPr>
        <p:spPr bwMode="auto">
          <a:xfrm>
            <a:off x="431800" y="2854325"/>
            <a:ext cx="615950" cy="160338"/>
          </a:xfrm>
          <a:prstGeom prst="rect">
            <a:avLst/>
          </a:prstGeom>
          <a:noFill/>
          <a:ln w="9525">
            <a:noFill/>
            <a:miter lim="800000"/>
            <a:headEnd/>
            <a:tailEnd/>
          </a:ln>
          <a:effectLst/>
        </p:spPr>
        <p:txBody>
          <a:bodyPr wrap="none" lIns="0" tIns="0" rIns="0" bIns="0"/>
          <a:lstStyle/>
          <a:p>
            <a:pPr algn="ctr">
              <a:lnSpc>
                <a:spcPct val="90000"/>
              </a:lnSpc>
            </a:pPr>
            <a:r>
              <a:rPr lang="en-US" sz="1100"/>
              <a:t>Glucose</a:t>
            </a:r>
          </a:p>
        </p:txBody>
      </p:sp>
      <p:sp>
        <p:nvSpPr>
          <p:cNvPr id="611338" name="Text Box 10"/>
          <p:cNvSpPr txBox="1">
            <a:spLocks noChangeArrowheads="1"/>
          </p:cNvSpPr>
          <p:nvPr/>
        </p:nvSpPr>
        <p:spPr bwMode="auto">
          <a:xfrm>
            <a:off x="6510338" y="1878013"/>
            <a:ext cx="565150" cy="192087"/>
          </a:xfrm>
          <a:prstGeom prst="rect">
            <a:avLst/>
          </a:prstGeom>
          <a:noFill/>
          <a:ln w="9525">
            <a:noFill/>
            <a:miter lim="800000"/>
            <a:headEnd/>
            <a:tailEnd/>
          </a:ln>
          <a:effectLst/>
        </p:spPr>
        <p:txBody>
          <a:bodyPr wrap="none" lIns="0" tIns="0" rIns="0" bIns="0"/>
          <a:lstStyle/>
          <a:p>
            <a:pPr algn="l">
              <a:lnSpc>
                <a:spcPct val="90000"/>
              </a:lnSpc>
            </a:pPr>
            <a:r>
              <a:rPr lang="en-US" sz="1200"/>
              <a:t>FADH</a:t>
            </a:r>
            <a:r>
              <a:rPr lang="en-US" sz="1200" baseline="-25000"/>
              <a:t>2</a:t>
            </a:r>
            <a:endParaRPr lang="en-US" sz="1200"/>
          </a:p>
        </p:txBody>
      </p:sp>
      <p:sp>
        <p:nvSpPr>
          <p:cNvPr id="611339" name="Text Box 11"/>
          <p:cNvSpPr txBox="1">
            <a:spLocks noChangeArrowheads="1"/>
          </p:cNvSpPr>
          <p:nvPr/>
        </p:nvSpPr>
        <p:spPr bwMode="auto">
          <a:xfrm>
            <a:off x="6667500" y="1006475"/>
            <a:ext cx="1111250" cy="198438"/>
          </a:xfrm>
          <a:prstGeom prst="rect">
            <a:avLst/>
          </a:prstGeom>
          <a:noFill/>
          <a:ln w="9525">
            <a:noFill/>
            <a:miter lim="800000"/>
            <a:headEnd/>
            <a:tailEnd/>
          </a:ln>
          <a:effectLst/>
        </p:spPr>
        <p:txBody>
          <a:bodyPr wrap="none" lIns="0" tIns="0" rIns="0" bIns="0"/>
          <a:lstStyle/>
          <a:p>
            <a:pPr algn="l">
              <a:lnSpc>
                <a:spcPct val="90000"/>
              </a:lnSpc>
            </a:pPr>
            <a:r>
              <a:rPr lang="en-US" sz="1200"/>
              <a:t>Mitochondrion</a:t>
            </a:r>
          </a:p>
        </p:txBody>
      </p:sp>
      <p:sp>
        <p:nvSpPr>
          <p:cNvPr id="611340" name="AutoShape 12"/>
          <p:cNvSpPr>
            <a:spLocks/>
          </p:cNvSpPr>
          <p:nvPr/>
        </p:nvSpPr>
        <p:spPr bwMode="auto">
          <a:xfrm rot="16200000">
            <a:off x="4708525" y="957263"/>
            <a:ext cx="149225" cy="7835900"/>
          </a:xfrm>
          <a:prstGeom prst="leftBrace">
            <a:avLst>
              <a:gd name="adj1" fmla="val 437589"/>
              <a:gd name="adj2" fmla="val 50162"/>
            </a:avLst>
          </a:prstGeom>
          <a:noFill/>
          <a:ln w="25400">
            <a:solidFill>
              <a:schemeClr val="tx1"/>
            </a:solidFill>
            <a:round/>
            <a:headEnd/>
            <a:tailEnd/>
          </a:ln>
          <a:effectLst/>
        </p:spPr>
        <p:txBody>
          <a:bodyPr wrap="none" anchor="ctr"/>
          <a:lstStyle/>
          <a:p>
            <a:endParaRPr lang="en-US"/>
          </a:p>
        </p:txBody>
      </p:sp>
      <p:sp>
        <p:nvSpPr>
          <p:cNvPr id="611341" name="Text Box 13"/>
          <p:cNvSpPr txBox="1">
            <a:spLocks noChangeArrowheads="1"/>
          </p:cNvSpPr>
          <p:nvPr/>
        </p:nvSpPr>
        <p:spPr bwMode="auto">
          <a:xfrm>
            <a:off x="2455863" y="5243513"/>
            <a:ext cx="1670050" cy="211137"/>
          </a:xfrm>
          <a:prstGeom prst="rect">
            <a:avLst/>
          </a:prstGeom>
          <a:noFill/>
          <a:ln w="9525">
            <a:noFill/>
            <a:miter lim="800000"/>
            <a:headEnd/>
            <a:tailEnd/>
          </a:ln>
          <a:effectLst/>
        </p:spPr>
        <p:txBody>
          <a:bodyPr wrap="none" lIns="0" tIns="0" rIns="0" bIns="0"/>
          <a:lstStyle/>
          <a:p>
            <a:pPr>
              <a:lnSpc>
                <a:spcPct val="90000"/>
              </a:lnSpc>
            </a:pPr>
            <a:r>
              <a:rPr lang="en-US" sz="1200"/>
              <a:t>Maximum per glucose:</a:t>
            </a:r>
          </a:p>
        </p:txBody>
      </p:sp>
      <p:sp>
        <p:nvSpPr>
          <p:cNvPr id="611342" name="Text Box 14"/>
          <p:cNvSpPr txBox="1">
            <a:spLocks noChangeArrowheads="1"/>
          </p:cNvSpPr>
          <p:nvPr/>
        </p:nvSpPr>
        <p:spPr bwMode="auto">
          <a:xfrm>
            <a:off x="6924675" y="2570163"/>
            <a:ext cx="1508125" cy="776287"/>
          </a:xfrm>
          <a:prstGeom prst="rect">
            <a:avLst/>
          </a:prstGeom>
          <a:noFill/>
          <a:ln w="9525">
            <a:noFill/>
            <a:miter lim="800000"/>
            <a:headEnd/>
            <a:tailEnd/>
          </a:ln>
          <a:effectLst/>
        </p:spPr>
        <p:txBody>
          <a:bodyPr wrap="none" lIns="0" tIns="0" rIns="0" bIns="0"/>
          <a:lstStyle/>
          <a:p>
            <a:pPr algn="ctr">
              <a:lnSpc>
                <a:spcPct val="90000"/>
              </a:lnSpc>
            </a:pPr>
            <a:r>
              <a:rPr lang="en-US" sz="1200"/>
              <a:t>O</a:t>
            </a:r>
            <a:r>
              <a:rPr lang="en-US" sz="1000"/>
              <a:t>XIDATIVE</a:t>
            </a:r>
            <a:endParaRPr lang="en-US" sz="1200"/>
          </a:p>
          <a:p>
            <a:pPr algn="ctr">
              <a:lnSpc>
                <a:spcPct val="90000"/>
              </a:lnSpc>
            </a:pPr>
            <a:r>
              <a:rPr lang="en-US" sz="1200"/>
              <a:t>P</a:t>
            </a:r>
            <a:r>
              <a:rPr lang="en-US" sz="1000"/>
              <a:t>HOSPHORYLATION</a:t>
            </a:r>
            <a:endParaRPr lang="en-US" sz="1200"/>
          </a:p>
          <a:p>
            <a:pPr algn="ctr">
              <a:lnSpc>
                <a:spcPct val="90000"/>
              </a:lnSpc>
            </a:pPr>
            <a:r>
              <a:rPr lang="en-US" sz="1200"/>
              <a:t>(Electron Transport</a:t>
            </a:r>
          </a:p>
          <a:p>
            <a:pPr algn="ctr">
              <a:lnSpc>
                <a:spcPct val="90000"/>
              </a:lnSpc>
            </a:pPr>
            <a:r>
              <a:rPr lang="en-US" sz="1200"/>
              <a:t>and Chemiosmosis)</a:t>
            </a:r>
          </a:p>
        </p:txBody>
      </p:sp>
      <p:sp>
        <p:nvSpPr>
          <p:cNvPr id="611343" name="Text Box 15"/>
          <p:cNvSpPr txBox="1">
            <a:spLocks noChangeArrowheads="1"/>
          </p:cNvSpPr>
          <p:nvPr/>
        </p:nvSpPr>
        <p:spPr bwMode="auto">
          <a:xfrm>
            <a:off x="4495800" y="2757488"/>
            <a:ext cx="985838" cy="314325"/>
          </a:xfrm>
          <a:prstGeom prst="rect">
            <a:avLst/>
          </a:prstGeom>
          <a:noFill/>
          <a:ln w="9525">
            <a:noFill/>
            <a:miter lim="800000"/>
            <a:headEnd/>
            <a:tailEnd/>
          </a:ln>
          <a:effectLst/>
        </p:spPr>
        <p:txBody>
          <a:bodyPr wrap="none" lIns="0" tIns="0" rIns="0" bIns="0"/>
          <a:lstStyle/>
          <a:p>
            <a:pPr algn="ctr">
              <a:lnSpc>
                <a:spcPct val="90000"/>
              </a:lnSpc>
            </a:pPr>
            <a:r>
              <a:rPr lang="en-US" sz="1200"/>
              <a:t>C</a:t>
            </a:r>
            <a:r>
              <a:rPr lang="en-US" sz="1000"/>
              <a:t>ITRIC</a:t>
            </a:r>
            <a:r>
              <a:rPr lang="en-US" sz="1200"/>
              <a:t> A</a:t>
            </a:r>
            <a:r>
              <a:rPr lang="en-US" sz="1000"/>
              <a:t>CID</a:t>
            </a:r>
            <a:endParaRPr lang="en-US" sz="1200"/>
          </a:p>
          <a:p>
            <a:pPr algn="ctr">
              <a:lnSpc>
                <a:spcPct val="90000"/>
              </a:lnSpc>
            </a:pPr>
            <a:r>
              <a:rPr lang="en-US" sz="1200"/>
              <a:t>C</a:t>
            </a:r>
            <a:r>
              <a:rPr lang="en-US" sz="1000"/>
              <a:t>YCLE</a:t>
            </a:r>
            <a:endParaRPr lang="en-US" sz="1200"/>
          </a:p>
        </p:txBody>
      </p:sp>
      <p:sp>
        <p:nvSpPr>
          <p:cNvPr id="611344" name="Text Box 16"/>
          <p:cNvSpPr txBox="1">
            <a:spLocks noChangeArrowheads="1"/>
          </p:cNvSpPr>
          <p:nvPr/>
        </p:nvSpPr>
        <p:spPr bwMode="auto">
          <a:xfrm>
            <a:off x="2098675" y="868363"/>
            <a:ext cx="1314450" cy="360362"/>
          </a:xfrm>
          <a:prstGeom prst="rect">
            <a:avLst/>
          </a:prstGeom>
          <a:noFill/>
          <a:ln w="9525">
            <a:noFill/>
            <a:miter lim="800000"/>
            <a:headEnd/>
            <a:tailEnd/>
          </a:ln>
          <a:effectLst/>
        </p:spPr>
        <p:txBody>
          <a:bodyPr wrap="none" lIns="0" tIns="0" rIns="0" bIns="0"/>
          <a:lstStyle/>
          <a:p>
            <a:pPr algn="l">
              <a:lnSpc>
                <a:spcPct val="90000"/>
              </a:lnSpc>
            </a:pPr>
            <a:r>
              <a:rPr lang="en-US" sz="1200"/>
              <a:t>Electron shuttle</a:t>
            </a:r>
          </a:p>
          <a:p>
            <a:pPr algn="l">
              <a:lnSpc>
                <a:spcPct val="90000"/>
              </a:lnSpc>
            </a:pPr>
            <a:r>
              <a:rPr lang="en-US" sz="1200"/>
              <a:t>across membrane</a:t>
            </a:r>
          </a:p>
        </p:txBody>
      </p:sp>
      <p:sp>
        <p:nvSpPr>
          <p:cNvPr id="611345" name="Text Box 17"/>
          <p:cNvSpPr txBox="1">
            <a:spLocks noChangeArrowheads="1"/>
          </p:cNvSpPr>
          <p:nvPr/>
        </p:nvSpPr>
        <p:spPr bwMode="auto">
          <a:xfrm>
            <a:off x="2063750" y="1366838"/>
            <a:ext cx="95250" cy="153987"/>
          </a:xfrm>
          <a:prstGeom prst="rect">
            <a:avLst/>
          </a:prstGeom>
          <a:noFill/>
          <a:ln w="9525">
            <a:noFill/>
            <a:miter lim="800000"/>
            <a:headEnd/>
            <a:tailEnd/>
          </a:ln>
          <a:effectLst/>
        </p:spPr>
        <p:txBody>
          <a:bodyPr wrap="none" lIns="0" tIns="0" rIns="0" bIns="0"/>
          <a:lstStyle/>
          <a:p>
            <a:pPr algn="l">
              <a:lnSpc>
                <a:spcPct val="90000"/>
              </a:lnSpc>
            </a:pPr>
            <a:r>
              <a:rPr lang="en-US" sz="1200"/>
              <a:t>2</a:t>
            </a:r>
          </a:p>
        </p:txBody>
      </p:sp>
      <p:sp>
        <p:nvSpPr>
          <p:cNvPr id="611346" name="Text Box 18"/>
          <p:cNvSpPr txBox="1">
            <a:spLocks noChangeArrowheads="1"/>
          </p:cNvSpPr>
          <p:nvPr/>
        </p:nvSpPr>
        <p:spPr bwMode="auto">
          <a:xfrm>
            <a:off x="2209800" y="1365250"/>
            <a:ext cx="565150" cy="192088"/>
          </a:xfrm>
          <a:prstGeom prst="rect">
            <a:avLst/>
          </a:prstGeom>
          <a:noFill/>
          <a:ln w="9525">
            <a:noFill/>
            <a:miter lim="800000"/>
            <a:headEnd/>
            <a:tailEnd/>
          </a:ln>
          <a:effectLst/>
        </p:spPr>
        <p:txBody>
          <a:bodyPr wrap="none" lIns="0" tIns="0" rIns="0" bIns="0"/>
          <a:lstStyle/>
          <a:p>
            <a:pPr algn="l">
              <a:lnSpc>
                <a:spcPct val="90000"/>
              </a:lnSpc>
            </a:pPr>
            <a:r>
              <a:rPr lang="en-US" sz="1200"/>
              <a:t>NADH</a:t>
            </a:r>
          </a:p>
        </p:txBody>
      </p:sp>
      <p:sp>
        <p:nvSpPr>
          <p:cNvPr id="611347" name="Text Box 19"/>
          <p:cNvSpPr txBox="1">
            <a:spLocks noChangeArrowheads="1"/>
          </p:cNvSpPr>
          <p:nvPr/>
        </p:nvSpPr>
        <p:spPr bwMode="auto">
          <a:xfrm>
            <a:off x="3216275" y="1893888"/>
            <a:ext cx="95250" cy="153987"/>
          </a:xfrm>
          <a:prstGeom prst="rect">
            <a:avLst/>
          </a:prstGeom>
          <a:noFill/>
          <a:ln w="9525">
            <a:noFill/>
            <a:miter lim="800000"/>
            <a:headEnd/>
            <a:tailEnd/>
          </a:ln>
          <a:effectLst/>
        </p:spPr>
        <p:txBody>
          <a:bodyPr wrap="none" lIns="0" tIns="0" rIns="0" bIns="0"/>
          <a:lstStyle/>
          <a:p>
            <a:pPr algn="l">
              <a:lnSpc>
                <a:spcPct val="90000"/>
              </a:lnSpc>
            </a:pPr>
            <a:r>
              <a:rPr lang="en-US" sz="1200"/>
              <a:t>2</a:t>
            </a:r>
          </a:p>
        </p:txBody>
      </p:sp>
      <p:sp>
        <p:nvSpPr>
          <p:cNvPr id="611348" name="Text Box 20"/>
          <p:cNvSpPr txBox="1">
            <a:spLocks noChangeArrowheads="1"/>
          </p:cNvSpPr>
          <p:nvPr/>
        </p:nvSpPr>
        <p:spPr bwMode="auto">
          <a:xfrm>
            <a:off x="3362325" y="1892300"/>
            <a:ext cx="565150" cy="192088"/>
          </a:xfrm>
          <a:prstGeom prst="rect">
            <a:avLst/>
          </a:prstGeom>
          <a:noFill/>
          <a:ln w="9525">
            <a:noFill/>
            <a:miter lim="800000"/>
            <a:headEnd/>
            <a:tailEnd/>
          </a:ln>
          <a:effectLst/>
        </p:spPr>
        <p:txBody>
          <a:bodyPr wrap="none" lIns="0" tIns="0" rIns="0" bIns="0"/>
          <a:lstStyle/>
          <a:p>
            <a:pPr algn="l">
              <a:lnSpc>
                <a:spcPct val="90000"/>
              </a:lnSpc>
            </a:pPr>
            <a:r>
              <a:rPr lang="en-US" sz="1200"/>
              <a:t>NADH</a:t>
            </a:r>
          </a:p>
        </p:txBody>
      </p:sp>
      <p:sp>
        <p:nvSpPr>
          <p:cNvPr id="611349" name="Text Box 21"/>
          <p:cNvSpPr txBox="1">
            <a:spLocks noChangeArrowheads="1"/>
          </p:cNvSpPr>
          <p:nvPr/>
        </p:nvSpPr>
        <p:spPr bwMode="auto">
          <a:xfrm>
            <a:off x="4025900" y="1366838"/>
            <a:ext cx="95250" cy="153987"/>
          </a:xfrm>
          <a:prstGeom prst="rect">
            <a:avLst/>
          </a:prstGeom>
          <a:noFill/>
          <a:ln w="9525">
            <a:noFill/>
            <a:miter lim="800000"/>
            <a:headEnd/>
            <a:tailEnd/>
          </a:ln>
          <a:effectLst/>
        </p:spPr>
        <p:txBody>
          <a:bodyPr wrap="none" lIns="0" tIns="0" rIns="0" bIns="0"/>
          <a:lstStyle/>
          <a:p>
            <a:pPr algn="l">
              <a:lnSpc>
                <a:spcPct val="90000"/>
              </a:lnSpc>
            </a:pPr>
            <a:r>
              <a:rPr lang="en-US" sz="1200"/>
              <a:t>2</a:t>
            </a:r>
          </a:p>
        </p:txBody>
      </p:sp>
      <p:sp>
        <p:nvSpPr>
          <p:cNvPr id="611350" name="Text Box 22"/>
          <p:cNvSpPr txBox="1">
            <a:spLocks noChangeArrowheads="1"/>
          </p:cNvSpPr>
          <p:nvPr/>
        </p:nvSpPr>
        <p:spPr bwMode="auto">
          <a:xfrm>
            <a:off x="4171950" y="1365250"/>
            <a:ext cx="565150" cy="192088"/>
          </a:xfrm>
          <a:prstGeom prst="rect">
            <a:avLst/>
          </a:prstGeom>
          <a:noFill/>
          <a:ln w="9525">
            <a:noFill/>
            <a:miter lim="800000"/>
            <a:headEnd/>
            <a:tailEnd/>
          </a:ln>
          <a:effectLst/>
        </p:spPr>
        <p:txBody>
          <a:bodyPr wrap="none" lIns="0" tIns="0" rIns="0" bIns="0"/>
          <a:lstStyle/>
          <a:p>
            <a:pPr algn="l">
              <a:lnSpc>
                <a:spcPct val="90000"/>
              </a:lnSpc>
            </a:pPr>
            <a:r>
              <a:rPr lang="en-US" sz="1200"/>
              <a:t>NADH</a:t>
            </a:r>
          </a:p>
        </p:txBody>
      </p:sp>
      <p:sp>
        <p:nvSpPr>
          <p:cNvPr id="611351" name="Line 23"/>
          <p:cNvSpPr>
            <a:spLocks noChangeShapeType="1"/>
          </p:cNvSpPr>
          <p:nvPr/>
        </p:nvSpPr>
        <p:spPr bwMode="auto">
          <a:xfrm>
            <a:off x="3314700" y="1206500"/>
            <a:ext cx="187325" cy="228600"/>
          </a:xfrm>
          <a:prstGeom prst="line">
            <a:avLst/>
          </a:prstGeom>
          <a:noFill/>
          <a:ln w="25400">
            <a:solidFill>
              <a:schemeClr val="tx1"/>
            </a:solidFill>
            <a:round/>
            <a:headEnd/>
            <a:tailEnd/>
          </a:ln>
          <a:effectLst/>
        </p:spPr>
        <p:txBody>
          <a:bodyPr wrap="none" anchor="ctr"/>
          <a:lstStyle/>
          <a:p>
            <a:endParaRPr lang="en-US"/>
          </a:p>
        </p:txBody>
      </p:sp>
      <p:sp>
        <p:nvSpPr>
          <p:cNvPr id="611352" name="Text Box 24"/>
          <p:cNvSpPr txBox="1">
            <a:spLocks noChangeArrowheads="1"/>
          </p:cNvSpPr>
          <p:nvPr/>
        </p:nvSpPr>
        <p:spPr bwMode="auto">
          <a:xfrm>
            <a:off x="5451475" y="1878013"/>
            <a:ext cx="95250" cy="153987"/>
          </a:xfrm>
          <a:prstGeom prst="rect">
            <a:avLst/>
          </a:prstGeom>
          <a:noFill/>
          <a:ln w="9525">
            <a:noFill/>
            <a:miter lim="800000"/>
            <a:headEnd/>
            <a:tailEnd/>
          </a:ln>
          <a:effectLst/>
        </p:spPr>
        <p:txBody>
          <a:bodyPr wrap="none" lIns="0" tIns="0" rIns="0" bIns="0"/>
          <a:lstStyle/>
          <a:p>
            <a:pPr algn="l">
              <a:lnSpc>
                <a:spcPct val="90000"/>
              </a:lnSpc>
            </a:pPr>
            <a:r>
              <a:rPr lang="en-US" sz="1200"/>
              <a:t>6</a:t>
            </a:r>
          </a:p>
        </p:txBody>
      </p:sp>
      <p:sp>
        <p:nvSpPr>
          <p:cNvPr id="611353" name="Text Box 25"/>
          <p:cNvSpPr txBox="1">
            <a:spLocks noChangeArrowheads="1"/>
          </p:cNvSpPr>
          <p:nvPr/>
        </p:nvSpPr>
        <p:spPr bwMode="auto">
          <a:xfrm>
            <a:off x="5622925" y="1876425"/>
            <a:ext cx="565150" cy="192088"/>
          </a:xfrm>
          <a:prstGeom prst="rect">
            <a:avLst/>
          </a:prstGeom>
          <a:noFill/>
          <a:ln w="9525">
            <a:noFill/>
            <a:miter lim="800000"/>
            <a:headEnd/>
            <a:tailEnd/>
          </a:ln>
          <a:effectLst/>
        </p:spPr>
        <p:txBody>
          <a:bodyPr wrap="none" lIns="0" tIns="0" rIns="0" bIns="0"/>
          <a:lstStyle/>
          <a:p>
            <a:pPr algn="l">
              <a:lnSpc>
                <a:spcPct val="90000"/>
              </a:lnSpc>
            </a:pPr>
            <a:r>
              <a:rPr lang="en-US" sz="1200"/>
              <a:t>NADH</a:t>
            </a:r>
          </a:p>
        </p:txBody>
      </p:sp>
      <p:sp>
        <p:nvSpPr>
          <p:cNvPr id="611354" name="Text Box 26"/>
          <p:cNvSpPr txBox="1">
            <a:spLocks noChangeArrowheads="1"/>
          </p:cNvSpPr>
          <p:nvPr/>
        </p:nvSpPr>
        <p:spPr bwMode="auto">
          <a:xfrm>
            <a:off x="6330950" y="1878013"/>
            <a:ext cx="95250" cy="153987"/>
          </a:xfrm>
          <a:prstGeom prst="rect">
            <a:avLst/>
          </a:prstGeom>
          <a:noFill/>
          <a:ln w="9525">
            <a:noFill/>
            <a:miter lim="800000"/>
            <a:headEnd/>
            <a:tailEnd/>
          </a:ln>
          <a:effectLst/>
        </p:spPr>
        <p:txBody>
          <a:bodyPr wrap="none" lIns="0" tIns="0" rIns="0" bIns="0"/>
          <a:lstStyle/>
          <a:p>
            <a:pPr algn="l">
              <a:lnSpc>
                <a:spcPct val="90000"/>
              </a:lnSpc>
            </a:pPr>
            <a:r>
              <a:rPr lang="en-US" sz="1200"/>
              <a:t>2</a:t>
            </a:r>
          </a:p>
        </p:txBody>
      </p:sp>
      <p:sp>
        <p:nvSpPr>
          <p:cNvPr id="611355" name="Text Box 27"/>
          <p:cNvSpPr txBox="1">
            <a:spLocks noChangeArrowheads="1"/>
          </p:cNvSpPr>
          <p:nvPr/>
        </p:nvSpPr>
        <p:spPr bwMode="auto">
          <a:xfrm>
            <a:off x="3986213" y="1649413"/>
            <a:ext cx="908050" cy="201612"/>
          </a:xfrm>
          <a:prstGeom prst="rect">
            <a:avLst/>
          </a:prstGeom>
          <a:noFill/>
          <a:ln w="9525">
            <a:noFill/>
            <a:miter lim="800000"/>
            <a:headEnd/>
            <a:tailEnd/>
          </a:ln>
          <a:effectLst/>
        </p:spPr>
        <p:txBody>
          <a:bodyPr wrap="none" lIns="0" tIns="0" rIns="0" bIns="0"/>
          <a:lstStyle/>
          <a:p>
            <a:pPr algn="l">
              <a:lnSpc>
                <a:spcPct val="90000"/>
              </a:lnSpc>
            </a:pPr>
            <a:r>
              <a:rPr lang="en-US" sz="1200"/>
              <a:t>(or 2 FADH</a:t>
            </a:r>
            <a:r>
              <a:rPr lang="en-US" sz="1200" baseline="-25000"/>
              <a:t>2</a:t>
            </a:r>
            <a:r>
              <a:rPr lang="en-US" sz="1200"/>
              <a:t>)</a:t>
            </a:r>
          </a:p>
        </p:txBody>
      </p:sp>
      <p:sp>
        <p:nvSpPr>
          <p:cNvPr id="611356" name="Text Box 28"/>
          <p:cNvSpPr txBox="1">
            <a:spLocks noChangeArrowheads="1"/>
          </p:cNvSpPr>
          <p:nvPr/>
        </p:nvSpPr>
        <p:spPr bwMode="auto">
          <a:xfrm>
            <a:off x="3287713" y="2713038"/>
            <a:ext cx="527050" cy="315912"/>
          </a:xfrm>
          <a:prstGeom prst="rect">
            <a:avLst/>
          </a:prstGeom>
          <a:noFill/>
          <a:ln w="9525">
            <a:noFill/>
            <a:miter lim="800000"/>
            <a:headEnd/>
            <a:tailEnd/>
          </a:ln>
          <a:effectLst/>
        </p:spPr>
        <p:txBody>
          <a:bodyPr wrap="none" lIns="0" tIns="0" rIns="0" bIns="0"/>
          <a:lstStyle/>
          <a:p>
            <a:pPr algn="ctr"/>
            <a:r>
              <a:rPr lang="en-US" sz="1100"/>
              <a:t>2 Acetyl</a:t>
            </a:r>
          </a:p>
          <a:p>
            <a:pPr algn="ctr"/>
            <a:r>
              <a:rPr lang="en-US" sz="1100"/>
              <a:t>CoA</a:t>
            </a:r>
          </a:p>
        </p:txBody>
      </p:sp>
      <p:sp>
        <p:nvSpPr>
          <p:cNvPr id="611357" name="Text Box 29"/>
          <p:cNvSpPr txBox="1">
            <a:spLocks noChangeArrowheads="1"/>
          </p:cNvSpPr>
          <p:nvPr/>
        </p:nvSpPr>
        <p:spPr bwMode="auto">
          <a:xfrm>
            <a:off x="1009650" y="2581275"/>
            <a:ext cx="873125" cy="204788"/>
          </a:xfrm>
          <a:prstGeom prst="rect">
            <a:avLst/>
          </a:prstGeom>
          <a:noFill/>
          <a:ln w="9525">
            <a:noFill/>
            <a:miter lim="800000"/>
            <a:headEnd/>
            <a:tailEnd/>
          </a:ln>
          <a:effectLst/>
        </p:spPr>
        <p:txBody>
          <a:bodyPr wrap="none" lIns="0" tIns="0" rIns="0" bIns="0"/>
          <a:lstStyle/>
          <a:p>
            <a:pPr algn="ctr">
              <a:lnSpc>
                <a:spcPct val="90000"/>
              </a:lnSpc>
            </a:pPr>
            <a:r>
              <a:rPr lang="en-US" sz="1200"/>
              <a:t>G</a:t>
            </a:r>
            <a:r>
              <a:rPr lang="en-US" sz="1000"/>
              <a:t>LYCOLYSIS</a:t>
            </a:r>
            <a:endParaRPr lang="en-US" sz="1200"/>
          </a:p>
        </p:txBody>
      </p:sp>
      <p:sp>
        <p:nvSpPr>
          <p:cNvPr id="611358" name="Text Box 30"/>
          <p:cNvSpPr txBox="1">
            <a:spLocks noChangeArrowheads="1"/>
          </p:cNvSpPr>
          <p:nvPr/>
        </p:nvSpPr>
        <p:spPr bwMode="auto">
          <a:xfrm>
            <a:off x="1841500" y="2705100"/>
            <a:ext cx="584200" cy="341313"/>
          </a:xfrm>
          <a:prstGeom prst="rect">
            <a:avLst/>
          </a:prstGeom>
          <a:noFill/>
          <a:ln w="9525">
            <a:noFill/>
            <a:miter lim="800000"/>
            <a:headEnd/>
            <a:tailEnd/>
          </a:ln>
          <a:effectLst/>
        </p:spPr>
        <p:txBody>
          <a:bodyPr wrap="none" lIns="0" tIns="0" rIns="0" bIns="0"/>
          <a:lstStyle/>
          <a:p>
            <a:pPr algn="ctr">
              <a:lnSpc>
                <a:spcPct val="90000"/>
              </a:lnSpc>
            </a:pPr>
            <a:r>
              <a:rPr lang="en-US" sz="1100"/>
              <a:t>2</a:t>
            </a:r>
          </a:p>
          <a:p>
            <a:pPr algn="ctr">
              <a:lnSpc>
                <a:spcPct val="90000"/>
              </a:lnSpc>
            </a:pPr>
            <a:r>
              <a:rPr lang="en-US" sz="1100"/>
              <a:t>Pyruvate</a:t>
            </a:r>
          </a:p>
        </p:txBody>
      </p:sp>
      <p:sp>
        <p:nvSpPr>
          <p:cNvPr id="611359" name="Text Box 31"/>
          <p:cNvSpPr txBox="1">
            <a:spLocks noChangeArrowheads="1"/>
          </p:cNvSpPr>
          <p:nvPr/>
        </p:nvSpPr>
        <p:spPr bwMode="auto">
          <a:xfrm>
            <a:off x="4514850" y="5180013"/>
            <a:ext cx="527050" cy="315912"/>
          </a:xfrm>
          <a:prstGeom prst="rect">
            <a:avLst/>
          </a:prstGeom>
          <a:noFill/>
          <a:ln w="9525">
            <a:noFill/>
            <a:miter lim="800000"/>
            <a:headEnd/>
            <a:tailEnd/>
          </a:ln>
          <a:effectLst/>
        </p:spPr>
        <p:txBody>
          <a:bodyPr wrap="none" lIns="0" tIns="0" rIns="0" bIns="0"/>
          <a:lstStyle/>
          <a:p>
            <a:pPr algn="ctr">
              <a:lnSpc>
                <a:spcPct val="90000"/>
              </a:lnSpc>
            </a:pPr>
            <a:r>
              <a:rPr lang="en-US" sz="1200"/>
              <a:t>About</a:t>
            </a:r>
          </a:p>
          <a:p>
            <a:pPr algn="ctr">
              <a:lnSpc>
                <a:spcPct val="90000"/>
              </a:lnSpc>
            </a:pPr>
            <a:r>
              <a:rPr lang="en-US" sz="1200"/>
              <a:t>38 ATP</a:t>
            </a:r>
          </a:p>
        </p:txBody>
      </p:sp>
      <p:sp>
        <p:nvSpPr>
          <p:cNvPr id="611360" name="Text Box 32"/>
          <p:cNvSpPr txBox="1">
            <a:spLocks noChangeArrowheads="1"/>
          </p:cNvSpPr>
          <p:nvPr/>
        </p:nvSpPr>
        <p:spPr bwMode="auto">
          <a:xfrm>
            <a:off x="7186613" y="4241800"/>
            <a:ext cx="1177925" cy="160338"/>
          </a:xfrm>
          <a:prstGeom prst="rect">
            <a:avLst/>
          </a:prstGeom>
          <a:noFill/>
          <a:ln w="9525">
            <a:noFill/>
            <a:miter lim="800000"/>
            <a:headEnd/>
            <a:tailEnd/>
          </a:ln>
          <a:effectLst/>
        </p:spPr>
        <p:txBody>
          <a:bodyPr wrap="none" lIns="0" tIns="0" rIns="0" bIns="0"/>
          <a:lstStyle/>
          <a:p>
            <a:pPr algn="l">
              <a:lnSpc>
                <a:spcPct val="90000"/>
              </a:lnSpc>
            </a:pPr>
            <a:r>
              <a:rPr lang="en-US" sz="1200">
                <a:latin typeface="Symbol" pitchFamily="18" charset="2"/>
                <a:sym typeface="Symbol" pitchFamily="18" charset="2"/>
              </a:rPr>
              <a:t> </a:t>
            </a:r>
            <a:r>
              <a:rPr lang="en-US" sz="1200"/>
              <a:t>about 34 ATP</a:t>
            </a:r>
          </a:p>
        </p:txBody>
      </p:sp>
      <p:sp>
        <p:nvSpPr>
          <p:cNvPr id="611361" name="Text Box 33"/>
          <p:cNvSpPr txBox="1">
            <a:spLocks noChangeArrowheads="1"/>
          </p:cNvSpPr>
          <p:nvPr/>
        </p:nvSpPr>
        <p:spPr bwMode="auto">
          <a:xfrm>
            <a:off x="4568825" y="4468813"/>
            <a:ext cx="1343025" cy="366712"/>
          </a:xfrm>
          <a:prstGeom prst="rect">
            <a:avLst/>
          </a:prstGeom>
          <a:noFill/>
          <a:ln w="9525">
            <a:noFill/>
            <a:miter lim="800000"/>
            <a:headEnd/>
            <a:tailEnd/>
          </a:ln>
          <a:effectLst/>
        </p:spPr>
        <p:txBody>
          <a:bodyPr wrap="none" lIns="0" tIns="0" rIns="0" bIns="0"/>
          <a:lstStyle/>
          <a:p>
            <a:pPr algn="l">
              <a:lnSpc>
                <a:spcPct val="90000"/>
              </a:lnSpc>
            </a:pPr>
            <a:r>
              <a:rPr lang="en-US" sz="1200"/>
              <a:t>by substrate-level</a:t>
            </a:r>
          </a:p>
          <a:p>
            <a:pPr algn="l">
              <a:lnSpc>
                <a:spcPct val="90000"/>
              </a:lnSpc>
            </a:pPr>
            <a:r>
              <a:rPr lang="en-US" sz="1200"/>
              <a:t>phosphorylation</a:t>
            </a:r>
          </a:p>
        </p:txBody>
      </p:sp>
      <p:sp>
        <p:nvSpPr>
          <p:cNvPr id="611362" name="Text Box 34"/>
          <p:cNvSpPr txBox="1">
            <a:spLocks noChangeArrowheads="1"/>
          </p:cNvSpPr>
          <p:nvPr/>
        </p:nvSpPr>
        <p:spPr bwMode="auto">
          <a:xfrm>
            <a:off x="6604000" y="4468813"/>
            <a:ext cx="2171700" cy="233362"/>
          </a:xfrm>
          <a:prstGeom prst="rect">
            <a:avLst/>
          </a:prstGeom>
          <a:noFill/>
          <a:ln w="9525">
            <a:noFill/>
            <a:miter lim="800000"/>
            <a:headEnd/>
            <a:tailEnd/>
          </a:ln>
          <a:effectLst/>
        </p:spPr>
        <p:txBody>
          <a:bodyPr wrap="none" lIns="0" tIns="0" rIns="0" bIns="0"/>
          <a:lstStyle/>
          <a:p>
            <a:pPr algn="l">
              <a:lnSpc>
                <a:spcPct val="90000"/>
              </a:lnSpc>
            </a:pPr>
            <a:r>
              <a:rPr lang="en-US" sz="1200"/>
              <a:t>by oxidative phosphorylation</a:t>
            </a:r>
          </a:p>
        </p:txBody>
      </p:sp>
      <p:sp>
        <p:nvSpPr>
          <p:cNvPr id="611363" name="Text Box 35"/>
          <p:cNvSpPr txBox="1">
            <a:spLocks noChangeArrowheads="1"/>
          </p:cNvSpPr>
          <p:nvPr/>
        </p:nvSpPr>
        <p:spPr bwMode="auto">
          <a:xfrm>
            <a:off x="4624388" y="4241800"/>
            <a:ext cx="1177925" cy="160338"/>
          </a:xfrm>
          <a:prstGeom prst="rect">
            <a:avLst/>
          </a:prstGeom>
          <a:noFill/>
          <a:ln w="9525">
            <a:noFill/>
            <a:miter lim="800000"/>
            <a:headEnd/>
            <a:tailEnd/>
          </a:ln>
          <a:effectLst/>
        </p:spPr>
        <p:txBody>
          <a:bodyPr wrap="none" lIns="0" tIns="0" rIns="0" bIns="0"/>
          <a:lstStyle/>
          <a:p>
            <a:pPr algn="l">
              <a:lnSpc>
                <a:spcPct val="90000"/>
              </a:lnSpc>
            </a:pPr>
            <a:r>
              <a:rPr lang="en-US" sz="1200">
                <a:latin typeface="Symbol" pitchFamily="18" charset="2"/>
                <a:sym typeface="Symbol" pitchFamily="18" charset="2"/>
              </a:rPr>
              <a:t> </a:t>
            </a:r>
            <a:r>
              <a:rPr lang="en-US" sz="1200"/>
              <a:t>2 ATP</a:t>
            </a:r>
          </a:p>
        </p:txBody>
      </p:sp>
      <p:sp>
        <p:nvSpPr>
          <p:cNvPr id="611364" name="Text Box 36"/>
          <p:cNvSpPr txBox="1">
            <a:spLocks noChangeArrowheads="1"/>
          </p:cNvSpPr>
          <p:nvPr/>
        </p:nvSpPr>
        <p:spPr bwMode="auto">
          <a:xfrm>
            <a:off x="1190625" y="4471988"/>
            <a:ext cx="1343025" cy="366712"/>
          </a:xfrm>
          <a:prstGeom prst="rect">
            <a:avLst/>
          </a:prstGeom>
          <a:noFill/>
          <a:ln w="9525">
            <a:noFill/>
            <a:miter lim="800000"/>
            <a:headEnd/>
            <a:tailEnd/>
          </a:ln>
          <a:effectLst/>
        </p:spPr>
        <p:txBody>
          <a:bodyPr wrap="none" lIns="0" tIns="0" rIns="0" bIns="0"/>
          <a:lstStyle/>
          <a:p>
            <a:pPr algn="l">
              <a:lnSpc>
                <a:spcPct val="90000"/>
              </a:lnSpc>
            </a:pPr>
            <a:r>
              <a:rPr lang="en-US" sz="1200"/>
              <a:t>by substrate-level</a:t>
            </a:r>
          </a:p>
          <a:p>
            <a:pPr algn="l">
              <a:lnSpc>
                <a:spcPct val="90000"/>
              </a:lnSpc>
            </a:pPr>
            <a:r>
              <a:rPr lang="en-US" sz="1200"/>
              <a:t>phosphorylation</a:t>
            </a:r>
          </a:p>
        </p:txBody>
      </p:sp>
      <p:sp>
        <p:nvSpPr>
          <p:cNvPr id="611365" name="Text Box 37"/>
          <p:cNvSpPr txBox="1">
            <a:spLocks noChangeArrowheads="1"/>
          </p:cNvSpPr>
          <p:nvPr/>
        </p:nvSpPr>
        <p:spPr bwMode="auto">
          <a:xfrm>
            <a:off x="1246188" y="4244975"/>
            <a:ext cx="1177925" cy="160338"/>
          </a:xfrm>
          <a:prstGeom prst="rect">
            <a:avLst/>
          </a:prstGeom>
          <a:noFill/>
          <a:ln w="9525">
            <a:noFill/>
            <a:miter lim="800000"/>
            <a:headEnd/>
            <a:tailEnd/>
          </a:ln>
          <a:effectLst/>
        </p:spPr>
        <p:txBody>
          <a:bodyPr wrap="none" lIns="0" tIns="0" rIns="0" bIns="0"/>
          <a:lstStyle/>
          <a:p>
            <a:pPr algn="l">
              <a:lnSpc>
                <a:spcPct val="90000"/>
              </a:lnSpc>
            </a:pPr>
            <a:r>
              <a:rPr lang="en-US" sz="1200">
                <a:latin typeface="Symbol" pitchFamily="18" charset="2"/>
                <a:sym typeface="Symbol" pitchFamily="18" charset="2"/>
              </a:rPr>
              <a:t> </a:t>
            </a:r>
            <a:r>
              <a:rPr lang="en-US" sz="1200"/>
              <a:t>2 ATP</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378" name="Rectangle 2"/>
          <p:cNvSpPr>
            <a:spLocks noGrp="1" noChangeArrowheads="1"/>
          </p:cNvSpPr>
          <p:nvPr>
            <p:ph type="title"/>
          </p:nvPr>
        </p:nvSpPr>
        <p:spPr>
          <a:xfrm>
            <a:off x="193675" y="180975"/>
            <a:ext cx="8534400" cy="914400"/>
          </a:xfrm>
        </p:spPr>
        <p:txBody>
          <a:bodyPr/>
          <a:lstStyle/>
          <a:p>
            <a:pPr marL="744538" indent="-744538"/>
            <a:r>
              <a:rPr lang="en-US" sz="3200" dirty="0"/>
              <a:t>6.13 Fermentation enables cells to produce ATP without </a:t>
            </a:r>
            <a:r>
              <a:rPr lang="en-US" sz="3200" dirty="0" smtClean="0"/>
              <a:t>oxygen (anaerobic cellular respiration)</a:t>
            </a:r>
            <a:endParaRPr lang="en-US" sz="3200" dirty="0"/>
          </a:p>
        </p:txBody>
      </p:sp>
      <p:sp>
        <p:nvSpPr>
          <p:cNvPr id="613379" name="Rectangle 3"/>
          <p:cNvSpPr>
            <a:spLocks noGrp="1" noChangeArrowheads="1"/>
          </p:cNvSpPr>
          <p:nvPr>
            <p:ph type="body" idx="1"/>
          </p:nvPr>
        </p:nvSpPr>
        <p:spPr>
          <a:xfrm>
            <a:off x="168275" y="1862101"/>
            <a:ext cx="8534400" cy="3937000"/>
          </a:xfrm>
        </p:spPr>
        <p:txBody>
          <a:bodyPr/>
          <a:lstStyle/>
          <a:p>
            <a:r>
              <a:rPr lang="en-US" dirty="0"/>
              <a:t>Fermentation is an anaerobic (without oxygen) energy-generating process </a:t>
            </a:r>
          </a:p>
          <a:p>
            <a:pPr lvl="1">
              <a:buFontTx/>
              <a:buChar char="–"/>
            </a:pPr>
            <a:r>
              <a:rPr lang="en-US" dirty="0"/>
              <a:t>It takes advantage of </a:t>
            </a:r>
            <a:r>
              <a:rPr lang="en-US" dirty="0" err="1"/>
              <a:t>glycolysis</a:t>
            </a:r>
            <a:r>
              <a:rPr lang="en-US" dirty="0"/>
              <a:t>, producing two ATP molecules and reducing NAD</a:t>
            </a:r>
            <a:r>
              <a:rPr lang="en-US" baseline="30000" dirty="0"/>
              <a:t>+</a:t>
            </a:r>
            <a:r>
              <a:rPr lang="en-US" dirty="0"/>
              <a:t> to NADH</a:t>
            </a:r>
          </a:p>
          <a:p>
            <a:pPr lvl="1">
              <a:buFontTx/>
              <a:buChar char="–"/>
            </a:pPr>
            <a:r>
              <a:rPr lang="en-US" dirty="0"/>
              <a:t>The trick is to oxidize the NADH without passing its electrons through the electron transport chain to oxygen</a:t>
            </a:r>
          </a:p>
          <a:p>
            <a:pPr lvl="1"/>
            <a:endParaRPr lang="en-US" dirty="0"/>
          </a:p>
        </p:txBody>
      </p:sp>
      <p:sp>
        <p:nvSpPr>
          <p:cNvPr id="613380" name="Line 4"/>
          <p:cNvSpPr>
            <a:spLocks noChangeShapeType="1"/>
          </p:cNvSpPr>
          <p:nvPr/>
        </p:nvSpPr>
        <p:spPr bwMode="auto">
          <a:xfrm>
            <a:off x="184631" y="1627484"/>
            <a:ext cx="8775700" cy="0"/>
          </a:xfrm>
          <a:prstGeom prst="line">
            <a:avLst/>
          </a:prstGeom>
          <a:noFill/>
          <a:ln w="76200">
            <a:solidFill>
              <a:srgbClr val="A8B99B"/>
            </a:solidFill>
            <a:round/>
            <a:headEnd/>
            <a:tailEnd/>
          </a:ln>
        </p:spPr>
        <p:txBody>
          <a:bodyPr wrap="none" anchor="ctr"/>
          <a:lstStyle/>
          <a:p>
            <a:endParaRPr lang="en-US"/>
          </a:p>
        </p:txBody>
      </p:sp>
      <p:sp>
        <p:nvSpPr>
          <p:cNvPr id="61338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1338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6" name="Rectangle 2"/>
          <p:cNvSpPr>
            <a:spLocks noGrp="1" noChangeArrowheads="1"/>
          </p:cNvSpPr>
          <p:nvPr>
            <p:ph type="title"/>
          </p:nvPr>
        </p:nvSpPr>
        <p:spPr>
          <a:xfrm>
            <a:off x="193675" y="180975"/>
            <a:ext cx="8534400" cy="914400"/>
          </a:xfrm>
        </p:spPr>
        <p:txBody>
          <a:bodyPr/>
          <a:lstStyle/>
          <a:p>
            <a:pPr marL="744538" indent="-744538"/>
            <a:r>
              <a:rPr lang="en-US" sz="3200" dirty="0"/>
              <a:t>6.13 Fermentation enables cells to produce ATP without </a:t>
            </a:r>
            <a:r>
              <a:rPr lang="en-US" sz="3200" dirty="0" smtClean="0"/>
              <a:t>oxygen (anaerobic cellular respiration)</a:t>
            </a:r>
            <a:endParaRPr lang="en-US" sz="3200" dirty="0"/>
          </a:p>
        </p:txBody>
      </p:sp>
      <p:sp>
        <p:nvSpPr>
          <p:cNvPr id="615427" name="Rectangle 3"/>
          <p:cNvSpPr>
            <a:spLocks noGrp="1" noChangeArrowheads="1"/>
          </p:cNvSpPr>
          <p:nvPr>
            <p:ph type="body" idx="1"/>
          </p:nvPr>
        </p:nvSpPr>
        <p:spPr>
          <a:xfrm>
            <a:off x="200172" y="1936529"/>
            <a:ext cx="8534400" cy="3937000"/>
          </a:xfrm>
        </p:spPr>
        <p:txBody>
          <a:bodyPr/>
          <a:lstStyle/>
          <a:p>
            <a:r>
              <a:rPr lang="en-US" dirty="0"/>
              <a:t>Your muscle cells and certain bacteria can oxidize NADH through </a:t>
            </a:r>
            <a:r>
              <a:rPr lang="en-US" b="1" dirty="0"/>
              <a:t>lactic acid fermentation</a:t>
            </a:r>
            <a:endParaRPr lang="en-US" dirty="0"/>
          </a:p>
          <a:p>
            <a:pPr lvl="1">
              <a:buFontTx/>
              <a:buChar char="–"/>
            </a:pPr>
            <a:r>
              <a:rPr lang="en-US" dirty="0"/>
              <a:t>NADH is oxidized to NAD</a:t>
            </a:r>
            <a:r>
              <a:rPr lang="en-US" baseline="30000" dirty="0"/>
              <a:t>+</a:t>
            </a:r>
            <a:r>
              <a:rPr lang="en-US" dirty="0"/>
              <a:t> when </a:t>
            </a:r>
            <a:r>
              <a:rPr lang="en-US" dirty="0" err="1"/>
              <a:t>pyruvate</a:t>
            </a:r>
            <a:r>
              <a:rPr lang="en-US" dirty="0"/>
              <a:t> is reduced to lactate</a:t>
            </a:r>
          </a:p>
          <a:p>
            <a:pPr lvl="1">
              <a:buFontTx/>
              <a:buChar char="–"/>
            </a:pPr>
            <a:r>
              <a:rPr lang="en-US" dirty="0"/>
              <a:t>In a sense, </a:t>
            </a:r>
            <a:r>
              <a:rPr lang="en-US" dirty="0" err="1"/>
              <a:t>pyruvate</a:t>
            </a:r>
            <a:r>
              <a:rPr lang="en-US" dirty="0"/>
              <a:t> is serving as an “electron sink,” a place to dispose of the electrons generated by oxidation reactions in </a:t>
            </a:r>
            <a:r>
              <a:rPr lang="en-US" dirty="0" err="1"/>
              <a:t>glycolysis</a:t>
            </a:r>
            <a:endParaRPr lang="en-US" dirty="0"/>
          </a:p>
          <a:p>
            <a:pPr lvl="1">
              <a:buFontTx/>
              <a:buChar char="–"/>
            </a:pPr>
            <a:endParaRPr lang="en-US" dirty="0"/>
          </a:p>
        </p:txBody>
      </p:sp>
      <p:sp>
        <p:nvSpPr>
          <p:cNvPr id="615428" name="Line 4"/>
          <p:cNvSpPr>
            <a:spLocks noChangeShapeType="1"/>
          </p:cNvSpPr>
          <p:nvPr/>
        </p:nvSpPr>
        <p:spPr bwMode="auto">
          <a:xfrm>
            <a:off x="184630" y="1733809"/>
            <a:ext cx="8775700" cy="0"/>
          </a:xfrm>
          <a:prstGeom prst="line">
            <a:avLst/>
          </a:prstGeom>
          <a:noFill/>
          <a:ln w="76200">
            <a:solidFill>
              <a:srgbClr val="A8B99B"/>
            </a:solidFill>
            <a:round/>
            <a:headEnd/>
            <a:tailEnd/>
          </a:ln>
        </p:spPr>
        <p:txBody>
          <a:bodyPr wrap="none" anchor="ctr"/>
          <a:lstStyle/>
          <a:p>
            <a:endParaRPr lang="en-US"/>
          </a:p>
        </p:txBody>
      </p:sp>
      <p:sp>
        <p:nvSpPr>
          <p:cNvPr id="61542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1543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7479" name="Picture 7" descr="06_13abLacticAcidAlcohol-U"/>
          <p:cNvPicPr>
            <a:picLocks noChangeAspect="1" noChangeArrowheads="1"/>
          </p:cNvPicPr>
          <p:nvPr/>
        </p:nvPicPr>
        <p:blipFill>
          <a:blip r:embed="rId3" cstate="print"/>
          <a:srcRect r="49797"/>
          <a:stretch>
            <a:fillRect/>
          </a:stretch>
        </p:blipFill>
        <p:spPr bwMode="auto">
          <a:xfrm>
            <a:off x="3109913" y="142875"/>
            <a:ext cx="2944812" cy="6584950"/>
          </a:xfrm>
          <a:prstGeom prst="rect">
            <a:avLst/>
          </a:prstGeom>
          <a:noFill/>
        </p:spPr>
      </p:pic>
      <p:sp>
        <p:nvSpPr>
          <p:cNvPr id="617480" name="Text Box 8"/>
          <p:cNvSpPr txBox="1">
            <a:spLocks noChangeArrowheads="1"/>
          </p:cNvSpPr>
          <p:nvPr/>
        </p:nvSpPr>
        <p:spPr bwMode="auto">
          <a:xfrm>
            <a:off x="3838575" y="250825"/>
            <a:ext cx="768350" cy="182563"/>
          </a:xfrm>
          <a:prstGeom prst="rect">
            <a:avLst/>
          </a:prstGeom>
          <a:noFill/>
          <a:ln w="9525">
            <a:noFill/>
            <a:miter lim="800000"/>
            <a:headEnd/>
            <a:tailEnd/>
          </a:ln>
          <a:effectLst/>
        </p:spPr>
        <p:txBody>
          <a:bodyPr wrap="none" lIns="0" tIns="0" rIns="0" bIns="0"/>
          <a:lstStyle/>
          <a:p>
            <a:pPr algn="ctr">
              <a:lnSpc>
                <a:spcPct val="90000"/>
              </a:lnSpc>
            </a:pPr>
            <a:r>
              <a:rPr lang="en-US" sz="1500"/>
              <a:t>Glucose</a:t>
            </a:r>
          </a:p>
        </p:txBody>
      </p:sp>
      <p:sp>
        <p:nvSpPr>
          <p:cNvPr id="617481" name="Text Box 9"/>
          <p:cNvSpPr txBox="1">
            <a:spLocks noChangeArrowheads="1"/>
          </p:cNvSpPr>
          <p:nvPr/>
        </p:nvSpPr>
        <p:spPr bwMode="auto">
          <a:xfrm>
            <a:off x="4870450" y="2066925"/>
            <a:ext cx="565150" cy="192088"/>
          </a:xfrm>
          <a:prstGeom prst="rect">
            <a:avLst/>
          </a:prstGeom>
          <a:noFill/>
          <a:ln w="9525">
            <a:noFill/>
            <a:miter lim="800000"/>
            <a:headEnd/>
            <a:tailEnd/>
          </a:ln>
          <a:effectLst/>
        </p:spPr>
        <p:txBody>
          <a:bodyPr wrap="none" lIns="0" tIns="0" rIns="0" bIns="0"/>
          <a:lstStyle/>
          <a:p>
            <a:pPr algn="l">
              <a:lnSpc>
                <a:spcPct val="90000"/>
              </a:lnSpc>
            </a:pPr>
            <a:r>
              <a:rPr lang="en-US" sz="1500"/>
              <a:t>NADH</a:t>
            </a:r>
          </a:p>
        </p:txBody>
      </p:sp>
      <p:sp>
        <p:nvSpPr>
          <p:cNvPr id="617482" name="Text Box 10"/>
          <p:cNvSpPr txBox="1">
            <a:spLocks noChangeArrowheads="1"/>
          </p:cNvSpPr>
          <p:nvPr/>
        </p:nvSpPr>
        <p:spPr bwMode="auto">
          <a:xfrm>
            <a:off x="4924425" y="1079500"/>
            <a:ext cx="479425" cy="206375"/>
          </a:xfrm>
          <a:prstGeom prst="rect">
            <a:avLst/>
          </a:prstGeom>
          <a:noFill/>
          <a:ln w="9525">
            <a:noFill/>
            <a:miter lim="800000"/>
            <a:headEnd/>
            <a:tailEnd/>
          </a:ln>
          <a:effectLst/>
        </p:spPr>
        <p:txBody>
          <a:bodyPr wrap="none" lIns="0" tIns="0" rIns="0" bIns="0"/>
          <a:lstStyle/>
          <a:p>
            <a:pPr algn="l">
              <a:lnSpc>
                <a:spcPct val="90000"/>
              </a:lnSpc>
            </a:pPr>
            <a:r>
              <a:rPr lang="en-US" sz="1500"/>
              <a:t>NAD</a:t>
            </a:r>
            <a:r>
              <a:rPr lang="en-US" sz="1900" baseline="30000"/>
              <a:t>+</a:t>
            </a:r>
            <a:endParaRPr lang="en-US" sz="1500"/>
          </a:p>
        </p:txBody>
      </p:sp>
      <p:sp>
        <p:nvSpPr>
          <p:cNvPr id="617483" name="Text Box 11"/>
          <p:cNvSpPr txBox="1">
            <a:spLocks noChangeArrowheads="1"/>
          </p:cNvSpPr>
          <p:nvPr/>
        </p:nvSpPr>
        <p:spPr bwMode="auto">
          <a:xfrm>
            <a:off x="4708525" y="2070100"/>
            <a:ext cx="117475" cy="198438"/>
          </a:xfrm>
          <a:prstGeom prst="rect">
            <a:avLst/>
          </a:prstGeom>
          <a:noFill/>
          <a:ln w="9525">
            <a:noFill/>
            <a:miter lim="800000"/>
            <a:headEnd/>
            <a:tailEnd/>
          </a:ln>
          <a:effectLst/>
        </p:spPr>
        <p:txBody>
          <a:bodyPr wrap="none" lIns="0" tIns="0" rIns="0" bIns="0"/>
          <a:lstStyle/>
          <a:p>
            <a:pPr algn="l">
              <a:lnSpc>
                <a:spcPct val="90000"/>
              </a:lnSpc>
            </a:pPr>
            <a:r>
              <a:rPr lang="en-US" sz="1500"/>
              <a:t>2</a:t>
            </a:r>
          </a:p>
        </p:txBody>
      </p:sp>
      <p:sp>
        <p:nvSpPr>
          <p:cNvPr id="617484" name="Text Box 12"/>
          <p:cNvSpPr txBox="1">
            <a:spLocks noChangeArrowheads="1"/>
          </p:cNvSpPr>
          <p:nvPr/>
        </p:nvSpPr>
        <p:spPr bwMode="auto">
          <a:xfrm>
            <a:off x="4705350" y="1079500"/>
            <a:ext cx="117475" cy="198438"/>
          </a:xfrm>
          <a:prstGeom prst="rect">
            <a:avLst/>
          </a:prstGeom>
          <a:noFill/>
          <a:ln w="9525">
            <a:noFill/>
            <a:miter lim="800000"/>
            <a:headEnd/>
            <a:tailEnd/>
          </a:ln>
          <a:effectLst/>
        </p:spPr>
        <p:txBody>
          <a:bodyPr wrap="none" lIns="0" tIns="0" rIns="0" bIns="0"/>
          <a:lstStyle/>
          <a:p>
            <a:pPr algn="l">
              <a:lnSpc>
                <a:spcPct val="90000"/>
              </a:lnSpc>
            </a:pPr>
            <a:r>
              <a:rPr lang="en-US" sz="1500"/>
              <a:t>2</a:t>
            </a:r>
          </a:p>
        </p:txBody>
      </p:sp>
      <p:sp>
        <p:nvSpPr>
          <p:cNvPr id="617489" name="Text Box 17"/>
          <p:cNvSpPr txBox="1">
            <a:spLocks noChangeArrowheads="1"/>
          </p:cNvSpPr>
          <p:nvPr/>
        </p:nvSpPr>
        <p:spPr bwMode="auto">
          <a:xfrm>
            <a:off x="4886325" y="3692525"/>
            <a:ext cx="565150" cy="192088"/>
          </a:xfrm>
          <a:prstGeom prst="rect">
            <a:avLst/>
          </a:prstGeom>
          <a:noFill/>
          <a:ln w="9525">
            <a:noFill/>
            <a:miter lim="800000"/>
            <a:headEnd/>
            <a:tailEnd/>
          </a:ln>
          <a:effectLst/>
        </p:spPr>
        <p:txBody>
          <a:bodyPr wrap="none" lIns="0" tIns="0" rIns="0" bIns="0"/>
          <a:lstStyle/>
          <a:p>
            <a:pPr algn="l">
              <a:lnSpc>
                <a:spcPct val="90000"/>
              </a:lnSpc>
            </a:pPr>
            <a:r>
              <a:rPr lang="en-US" sz="1500"/>
              <a:t>NADH</a:t>
            </a:r>
          </a:p>
        </p:txBody>
      </p:sp>
      <p:sp>
        <p:nvSpPr>
          <p:cNvPr id="617490" name="Text Box 18"/>
          <p:cNvSpPr txBox="1">
            <a:spLocks noChangeArrowheads="1"/>
          </p:cNvSpPr>
          <p:nvPr/>
        </p:nvSpPr>
        <p:spPr bwMode="auto">
          <a:xfrm>
            <a:off x="4724400" y="3695700"/>
            <a:ext cx="117475" cy="198438"/>
          </a:xfrm>
          <a:prstGeom prst="rect">
            <a:avLst/>
          </a:prstGeom>
          <a:noFill/>
          <a:ln w="9525">
            <a:noFill/>
            <a:miter lim="800000"/>
            <a:headEnd/>
            <a:tailEnd/>
          </a:ln>
          <a:effectLst/>
        </p:spPr>
        <p:txBody>
          <a:bodyPr wrap="none" lIns="0" tIns="0" rIns="0" bIns="0"/>
          <a:lstStyle/>
          <a:p>
            <a:pPr algn="l">
              <a:lnSpc>
                <a:spcPct val="90000"/>
              </a:lnSpc>
            </a:pPr>
            <a:r>
              <a:rPr lang="en-US" sz="1500"/>
              <a:t>2</a:t>
            </a:r>
          </a:p>
        </p:txBody>
      </p:sp>
      <p:sp>
        <p:nvSpPr>
          <p:cNvPr id="617491" name="Text Box 19"/>
          <p:cNvSpPr txBox="1">
            <a:spLocks noChangeArrowheads="1"/>
          </p:cNvSpPr>
          <p:nvPr/>
        </p:nvSpPr>
        <p:spPr bwMode="auto">
          <a:xfrm>
            <a:off x="4932363" y="4694238"/>
            <a:ext cx="479425" cy="206375"/>
          </a:xfrm>
          <a:prstGeom prst="rect">
            <a:avLst/>
          </a:prstGeom>
          <a:noFill/>
          <a:ln w="9525">
            <a:noFill/>
            <a:miter lim="800000"/>
            <a:headEnd/>
            <a:tailEnd/>
          </a:ln>
          <a:effectLst/>
        </p:spPr>
        <p:txBody>
          <a:bodyPr wrap="none" lIns="0" tIns="0" rIns="0" bIns="0"/>
          <a:lstStyle/>
          <a:p>
            <a:pPr algn="l">
              <a:lnSpc>
                <a:spcPct val="90000"/>
              </a:lnSpc>
            </a:pPr>
            <a:r>
              <a:rPr lang="en-US" sz="1500"/>
              <a:t>NAD</a:t>
            </a:r>
            <a:r>
              <a:rPr lang="en-US" sz="1900" baseline="30000"/>
              <a:t>+</a:t>
            </a:r>
            <a:endParaRPr lang="en-US" sz="1500"/>
          </a:p>
          <a:p>
            <a:pPr algn="l">
              <a:lnSpc>
                <a:spcPct val="90000"/>
              </a:lnSpc>
            </a:pPr>
            <a:endParaRPr lang="en-US" sz="1500"/>
          </a:p>
        </p:txBody>
      </p:sp>
      <p:sp>
        <p:nvSpPr>
          <p:cNvPr id="617492" name="Text Box 20"/>
          <p:cNvSpPr txBox="1">
            <a:spLocks noChangeArrowheads="1"/>
          </p:cNvSpPr>
          <p:nvPr/>
        </p:nvSpPr>
        <p:spPr bwMode="auto">
          <a:xfrm>
            <a:off x="4713288" y="4694238"/>
            <a:ext cx="117475" cy="198437"/>
          </a:xfrm>
          <a:prstGeom prst="rect">
            <a:avLst/>
          </a:prstGeom>
          <a:noFill/>
          <a:ln w="9525">
            <a:noFill/>
            <a:miter lim="800000"/>
            <a:headEnd/>
            <a:tailEnd/>
          </a:ln>
          <a:effectLst/>
        </p:spPr>
        <p:txBody>
          <a:bodyPr wrap="none" lIns="0" tIns="0" rIns="0" bIns="0"/>
          <a:lstStyle/>
          <a:p>
            <a:pPr algn="l">
              <a:lnSpc>
                <a:spcPct val="90000"/>
              </a:lnSpc>
            </a:pPr>
            <a:r>
              <a:rPr lang="en-US" sz="1500"/>
              <a:t>2</a:t>
            </a:r>
          </a:p>
        </p:txBody>
      </p:sp>
      <p:sp>
        <p:nvSpPr>
          <p:cNvPr id="617493" name="Text Box 21"/>
          <p:cNvSpPr txBox="1">
            <a:spLocks noChangeArrowheads="1"/>
          </p:cNvSpPr>
          <p:nvPr/>
        </p:nvSpPr>
        <p:spPr bwMode="auto">
          <a:xfrm>
            <a:off x="3392488" y="1155700"/>
            <a:ext cx="565150" cy="209550"/>
          </a:xfrm>
          <a:prstGeom prst="rect">
            <a:avLst/>
          </a:prstGeom>
          <a:noFill/>
          <a:ln w="9525">
            <a:noFill/>
            <a:miter lim="800000"/>
            <a:headEnd/>
            <a:tailEnd/>
          </a:ln>
          <a:effectLst/>
        </p:spPr>
        <p:txBody>
          <a:bodyPr wrap="none" lIns="0" tIns="0" rIns="0" bIns="0"/>
          <a:lstStyle/>
          <a:p>
            <a:pPr algn="l">
              <a:lnSpc>
                <a:spcPct val="90000"/>
              </a:lnSpc>
            </a:pPr>
            <a:r>
              <a:rPr lang="en-US" sz="1500"/>
              <a:t>2 ADP</a:t>
            </a:r>
          </a:p>
        </p:txBody>
      </p:sp>
      <p:sp>
        <p:nvSpPr>
          <p:cNvPr id="617494" name="Text Box 22"/>
          <p:cNvSpPr txBox="1">
            <a:spLocks noChangeArrowheads="1"/>
          </p:cNvSpPr>
          <p:nvPr/>
        </p:nvSpPr>
        <p:spPr bwMode="auto">
          <a:xfrm>
            <a:off x="3822700" y="1420813"/>
            <a:ext cx="146050" cy="209550"/>
          </a:xfrm>
          <a:prstGeom prst="rect">
            <a:avLst/>
          </a:prstGeom>
          <a:noFill/>
          <a:ln w="9525">
            <a:noFill/>
            <a:miter lim="800000"/>
            <a:headEnd/>
            <a:tailEnd/>
          </a:ln>
          <a:effectLst/>
        </p:spPr>
        <p:txBody>
          <a:bodyPr wrap="none" lIns="0" tIns="0" rIns="0" bIns="0"/>
          <a:lstStyle/>
          <a:p>
            <a:pPr algn="l">
              <a:lnSpc>
                <a:spcPct val="90000"/>
              </a:lnSpc>
            </a:pPr>
            <a:r>
              <a:rPr lang="en-US" sz="1500"/>
              <a:t>P</a:t>
            </a:r>
          </a:p>
        </p:txBody>
      </p:sp>
      <p:sp>
        <p:nvSpPr>
          <p:cNvPr id="617495" name="Text Box 23"/>
          <p:cNvSpPr txBox="1">
            <a:spLocks noChangeArrowheads="1"/>
          </p:cNvSpPr>
          <p:nvPr/>
        </p:nvSpPr>
        <p:spPr bwMode="auto">
          <a:xfrm>
            <a:off x="3608388" y="2054225"/>
            <a:ext cx="479425" cy="206375"/>
          </a:xfrm>
          <a:prstGeom prst="rect">
            <a:avLst/>
          </a:prstGeom>
          <a:noFill/>
          <a:ln w="9525">
            <a:noFill/>
            <a:miter lim="800000"/>
            <a:headEnd/>
            <a:tailEnd/>
          </a:ln>
          <a:effectLst/>
        </p:spPr>
        <p:txBody>
          <a:bodyPr wrap="none" lIns="0" tIns="0" rIns="0" bIns="0"/>
          <a:lstStyle/>
          <a:p>
            <a:pPr algn="l">
              <a:lnSpc>
                <a:spcPct val="90000"/>
              </a:lnSpc>
            </a:pPr>
            <a:r>
              <a:rPr lang="en-US" sz="1500"/>
              <a:t>ATP</a:t>
            </a:r>
          </a:p>
        </p:txBody>
      </p:sp>
      <p:sp>
        <p:nvSpPr>
          <p:cNvPr id="617496" name="Text Box 24"/>
          <p:cNvSpPr txBox="1">
            <a:spLocks noChangeArrowheads="1"/>
          </p:cNvSpPr>
          <p:nvPr/>
        </p:nvSpPr>
        <p:spPr bwMode="auto">
          <a:xfrm>
            <a:off x="3360738" y="2047875"/>
            <a:ext cx="117475" cy="198438"/>
          </a:xfrm>
          <a:prstGeom prst="rect">
            <a:avLst/>
          </a:prstGeom>
          <a:noFill/>
          <a:ln w="9525">
            <a:noFill/>
            <a:miter lim="800000"/>
            <a:headEnd/>
            <a:tailEnd/>
          </a:ln>
          <a:effectLst/>
        </p:spPr>
        <p:txBody>
          <a:bodyPr wrap="none" lIns="0" tIns="0" rIns="0" bIns="0"/>
          <a:lstStyle/>
          <a:p>
            <a:pPr algn="l">
              <a:lnSpc>
                <a:spcPct val="90000"/>
              </a:lnSpc>
            </a:pPr>
            <a:r>
              <a:rPr lang="en-US" sz="1500"/>
              <a:t>2</a:t>
            </a:r>
          </a:p>
        </p:txBody>
      </p:sp>
      <p:sp>
        <p:nvSpPr>
          <p:cNvPr id="617497" name="Text Box 25"/>
          <p:cNvSpPr txBox="1">
            <a:spLocks noChangeArrowheads="1"/>
          </p:cNvSpPr>
          <p:nvPr/>
        </p:nvSpPr>
        <p:spPr bwMode="auto">
          <a:xfrm>
            <a:off x="3751263" y="3265488"/>
            <a:ext cx="993775" cy="219075"/>
          </a:xfrm>
          <a:prstGeom prst="rect">
            <a:avLst/>
          </a:prstGeom>
          <a:noFill/>
          <a:ln w="9525">
            <a:noFill/>
            <a:miter lim="800000"/>
            <a:headEnd/>
            <a:tailEnd/>
          </a:ln>
          <a:effectLst/>
        </p:spPr>
        <p:txBody>
          <a:bodyPr wrap="none" lIns="0" tIns="0" rIns="0" bIns="0"/>
          <a:lstStyle/>
          <a:p>
            <a:pPr algn="l">
              <a:lnSpc>
                <a:spcPct val="90000"/>
              </a:lnSpc>
            </a:pPr>
            <a:r>
              <a:rPr lang="en-US" sz="1500"/>
              <a:t>2 Pyruvate</a:t>
            </a:r>
          </a:p>
        </p:txBody>
      </p:sp>
      <p:sp>
        <p:nvSpPr>
          <p:cNvPr id="617498" name="Text Box 26"/>
          <p:cNvSpPr txBox="1">
            <a:spLocks noChangeArrowheads="1"/>
          </p:cNvSpPr>
          <p:nvPr/>
        </p:nvSpPr>
        <p:spPr bwMode="auto">
          <a:xfrm>
            <a:off x="3824288" y="5997575"/>
            <a:ext cx="850900" cy="209550"/>
          </a:xfrm>
          <a:prstGeom prst="rect">
            <a:avLst/>
          </a:prstGeom>
          <a:noFill/>
          <a:ln w="9525">
            <a:noFill/>
            <a:miter lim="800000"/>
            <a:headEnd/>
            <a:tailEnd/>
          </a:ln>
          <a:effectLst/>
        </p:spPr>
        <p:txBody>
          <a:bodyPr wrap="none" lIns="0" tIns="0" rIns="0" bIns="0"/>
          <a:lstStyle/>
          <a:p>
            <a:pPr algn="l">
              <a:lnSpc>
                <a:spcPct val="90000"/>
              </a:lnSpc>
            </a:pPr>
            <a:r>
              <a:rPr lang="en-US" sz="1500"/>
              <a:t>2 Lactate</a:t>
            </a:r>
          </a:p>
        </p:txBody>
      </p:sp>
      <p:sp>
        <p:nvSpPr>
          <p:cNvPr id="617499" name="Text Box 27"/>
          <p:cNvSpPr txBox="1">
            <a:spLocks noChangeArrowheads="1"/>
          </p:cNvSpPr>
          <p:nvPr/>
        </p:nvSpPr>
        <p:spPr bwMode="auto">
          <a:xfrm rot="-5400000">
            <a:off x="3611562" y="1490663"/>
            <a:ext cx="1292225" cy="190500"/>
          </a:xfrm>
          <a:prstGeom prst="rect">
            <a:avLst/>
          </a:prstGeom>
          <a:noFill/>
          <a:ln w="9525">
            <a:noFill/>
            <a:miter lim="800000"/>
            <a:headEnd/>
            <a:tailEnd/>
          </a:ln>
          <a:effectLst/>
        </p:spPr>
        <p:txBody>
          <a:bodyPr wrap="none" lIns="0" tIns="0" rIns="0" bIns="0"/>
          <a:lstStyle/>
          <a:p>
            <a:pPr algn="l">
              <a:lnSpc>
                <a:spcPct val="90000"/>
              </a:lnSpc>
            </a:pPr>
            <a:r>
              <a:rPr lang="en-US" sz="1400"/>
              <a:t>GLYCOLYSIS</a:t>
            </a:r>
          </a:p>
        </p:txBody>
      </p:sp>
      <p:sp>
        <p:nvSpPr>
          <p:cNvPr id="617501" name="Text Box 29"/>
          <p:cNvSpPr txBox="1">
            <a:spLocks noChangeArrowheads="1"/>
          </p:cNvSpPr>
          <p:nvPr/>
        </p:nvSpPr>
        <p:spPr bwMode="auto">
          <a:xfrm>
            <a:off x="429548" y="1067686"/>
            <a:ext cx="2197100" cy="212725"/>
          </a:xfrm>
          <a:prstGeom prst="rect">
            <a:avLst/>
          </a:prstGeom>
          <a:noFill/>
          <a:ln w="9525">
            <a:noFill/>
            <a:miter lim="800000"/>
            <a:headEnd/>
            <a:tailEnd/>
          </a:ln>
          <a:effectLst/>
        </p:spPr>
        <p:txBody>
          <a:bodyPr wrap="none" lIns="0" tIns="0" rIns="0" bIns="0"/>
          <a:lstStyle/>
          <a:p>
            <a:pPr algn="l">
              <a:lnSpc>
                <a:spcPct val="90000"/>
              </a:lnSpc>
            </a:pPr>
            <a:r>
              <a:rPr lang="en-US" dirty="0"/>
              <a:t>Lactic acid </a:t>
            </a:r>
            <a:endParaRPr lang="en-US" dirty="0" smtClean="0"/>
          </a:p>
          <a:p>
            <a:pPr algn="l">
              <a:lnSpc>
                <a:spcPct val="90000"/>
              </a:lnSpc>
            </a:pPr>
            <a:r>
              <a:rPr lang="en-US" dirty="0" smtClean="0"/>
              <a:t>fermentation</a:t>
            </a:r>
            <a:endParaRPr lang="en-US" dirty="0"/>
          </a:p>
        </p:txBody>
      </p:sp>
      <p:sp>
        <p:nvSpPr>
          <p:cNvPr id="617517" name="Text Box 45"/>
          <p:cNvSpPr txBox="1">
            <a:spLocks noChangeArrowheads="1"/>
          </p:cNvSpPr>
          <p:nvPr/>
        </p:nvSpPr>
        <p:spPr bwMode="auto">
          <a:xfrm>
            <a:off x="3476625" y="1411288"/>
            <a:ext cx="114300" cy="184150"/>
          </a:xfrm>
          <a:prstGeom prst="rect">
            <a:avLst/>
          </a:prstGeom>
          <a:noFill/>
          <a:ln w="9525">
            <a:noFill/>
            <a:miter lim="800000"/>
            <a:headEnd/>
            <a:tailEnd/>
          </a:ln>
          <a:effectLst/>
        </p:spPr>
        <p:txBody>
          <a:bodyPr wrap="none" lIns="0" tIns="0" rIns="0" bIns="0"/>
          <a:lstStyle/>
          <a:p>
            <a:pPr algn="l">
              <a:lnSpc>
                <a:spcPct val="90000"/>
              </a:lnSpc>
            </a:pPr>
            <a:r>
              <a:rPr lang="en-US" sz="1500">
                <a:latin typeface="Symbol" pitchFamily="18" charset="2"/>
                <a:sym typeface="Symbol" pitchFamily="18" charset="2"/>
              </a:rPr>
              <a:t></a:t>
            </a:r>
            <a:endParaRPr lang="en-US" sz="1500"/>
          </a:p>
        </p:txBody>
      </p:sp>
      <p:sp>
        <p:nvSpPr>
          <p:cNvPr id="617518" name="Text Box 46"/>
          <p:cNvSpPr txBox="1">
            <a:spLocks noChangeArrowheads="1"/>
          </p:cNvSpPr>
          <p:nvPr/>
        </p:nvSpPr>
        <p:spPr bwMode="auto">
          <a:xfrm>
            <a:off x="3635375" y="1420813"/>
            <a:ext cx="104775" cy="196850"/>
          </a:xfrm>
          <a:prstGeom prst="rect">
            <a:avLst/>
          </a:prstGeom>
          <a:noFill/>
          <a:ln w="9525">
            <a:noFill/>
            <a:miter lim="800000"/>
            <a:headEnd/>
            <a:tailEnd/>
          </a:ln>
          <a:effectLst/>
        </p:spPr>
        <p:txBody>
          <a:bodyPr wrap="none" lIns="0" tIns="0" rIns="0" bIns="0"/>
          <a:lstStyle/>
          <a:p>
            <a:pPr>
              <a:lnSpc>
                <a:spcPct val="90000"/>
              </a:lnSpc>
            </a:pPr>
            <a:r>
              <a:rPr lang="en-US" sz="1500"/>
              <a:t>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Lactic Acid Fermentation</a:t>
            </a:r>
            <a:endParaRPr lang="en-US" dirty="0"/>
          </a:p>
        </p:txBody>
      </p:sp>
      <p:pic>
        <p:nvPicPr>
          <p:cNvPr id="701443" name="Picture 3"/>
          <p:cNvPicPr>
            <a:picLocks noChangeAspect="1" noChangeArrowheads="1"/>
          </p:cNvPicPr>
          <p:nvPr/>
        </p:nvPicPr>
        <p:blipFill>
          <a:blip r:embed="rId2" cstate="print"/>
          <a:srcRect/>
          <a:stretch>
            <a:fillRect/>
          </a:stretch>
        </p:blipFill>
        <p:spPr bwMode="auto">
          <a:xfrm>
            <a:off x="329611" y="1176890"/>
            <a:ext cx="2953362" cy="3214357"/>
          </a:xfrm>
          <a:prstGeom prst="rect">
            <a:avLst/>
          </a:prstGeom>
          <a:noFill/>
          <a:ln w="9525">
            <a:noFill/>
            <a:miter lim="800000"/>
            <a:headEnd/>
            <a:tailEnd/>
          </a:ln>
        </p:spPr>
      </p:pic>
      <p:pic>
        <p:nvPicPr>
          <p:cNvPr id="701444" name="Picture 4"/>
          <p:cNvPicPr>
            <a:picLocks noChangeAspect="1" noChangeArrowheads="1"/>
          </p:cNvPicPr>
          <p:nvPr/>
        </p:nvPicPr>
        <p:blipFill>
          <a:blip r:embed="rId3" cstate="print"/>
          <a:srcRect/>
          <a:stretch>
            <a:fillRect/>
          </a:stretch>
        </p:blipFill>
        <p:spPr bwMode="auto">
          <a:xfrm>
            <a:off x="3423684" y="2685146"/>
            <a:ext cx="5434566" cy="3520391"/>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2" name="Rectangle 2"/>
          <p:cNvSpPr>
            <a:spLocks noGrp="1" noChangeArrowheads="1"/>
          </p:cNvSpPr>
          <p:nvPr>
            <p:ph type="title"/>
          </p:nvPr>
        </p:nvSpPr>
        <p:spPr>
          <a:xfrm>
            <a:off x="193675" y="180975"/>
            <a:ext cx="8534400" cy="914400"/>
          </a:xfrm>
        </p:spPr>
        <p:txBody>
          <a:bodyPr/>
          <a:lstStyle/>
          <a:p>
            <a:pPr marL="744538" indent="-744538"/>
            <a:r>
              <a:rPr lang="en-US" sz="3200" dirty="0"/>
              <a:t>6.13 Fermentation enables cells to produce ATP without </a:t>
            </a:r>
            <a:r>
              <a:rPr lang="en-US" sz="3200" dirty="0" smtClean="0"/>
              <a:t>oxygen (anaerobic cellular fermentation)</a:t>
            </a:r>
            <a:endParaRPr lang="en-US" sz="3200" dirty="0"/>
          </a:p>
        </p:txBody>
      </p:sp>
      <p:sp>
        <p:nvSpPr>
          <p:cNvPr id="619523" name="Rectangle 3"/>
          <p:cNvSpPr>
            <a:spLocks noGrp="1" noChangeArrowheads="1"/>
          </p:cNvSpPr>
          <p:nvPr>
            <p:ph type="body" idx="1"/>
          </p:nvPr>
        </p:nvSpPr>
        <p:spPr>
          <a:xfrm>
            <a:off x="157643" y="2032222"/>
            <a:ext cx="8534400" cy="3333750"/>
          </a:xfrm>
        </p:spPr>
        <p:txBody>
          <a:bodyPr/>
          <a:lstStyle/>
          <a:p>
            <a:r>
              <a:rPr lang="en-US" dirty="0"/>
              <a:t>The baking and winemaking industry have used </a:t>
            </a:r>
            <a:r>
              <a:rPr lang="en-US" b="1" dirty="0"/>
              <a:t>alcohol fermentation</a:t>
            </a:r>
            <a:r>
              <a:rPr lang="en-US" dirty="0"/>
              <a:t> for thousands of years</a:t>
            </a:r>
          </a:p>
          <a:p>
            <a:pPr lvl="1">
              <a:buFontTx/>
              <a:buChar char="–"/>
            </a:pPr>
            <a:r>
              <a:rPr lang="en-US" dirty="0"/>
              <a:t>Yeasts are single-celled fungi that not only can use respiration for energy but can ferment under anaerobic conditions</a:t>
            </a:r>
          </a:p>
          <a:p>
            <a:pPr lvl="1">
              <a:buFontTx/>
              <a:buChar char="–"/>
            </a:pPr>
            <a:r>
              <a:rPr lang="en-US" dirty="0"/>
              <a:t>They convert </a:t>
            </a:r>
            <a:r>
              <a:rPr lang="en-US" dirty="0" err="1"/>
              <a:t>pyruvate</a:t>
            </a:r>
            <a:r>
              <a:rPr lang="en-US" dirty="0"/>
              <a:t> to CO</a:t>
            </a:r>
            <a:r>
              <a:rPr lang="en-US" baseline="-25000" dirty="0"/>
              <a:t>2</a:t>
            </a:r>
            <a:r>
              <a:rPr lang="en-US" dirty="0"/>
              <a:t> and ethanol while oxidizing NADH back to NAD</a:t>
            </a:r>
            <a:r>
              <a:rPr lang="en-US" baseline="30000" dirty="0"/>
              <a:t>+</a:t>
            </a:r>
          </a:p>
        </p:txBody>
      </p:sp>
      <p:sp>
        <p:nvSpPr>
          <p:cNvPr id="619524" name="Line 4"/>
          <p:cNvSpPr>
            <a:spLocks noChangeShapeType="1"/>
          </p:cNvSpPr>
          <p:nvPr/>
        </p:nvSpPr>
        <p:spPr bwMode="auto">
          <a:xfrm>
            <a:off x="152733" y="1680646"/>
            <a:ext cx="8775700" cy="0"/>
          </a:xfrm>
          <a:prstGeom prst="line">
            <a:avLst/>
          </a:prstGeom>
          <a:noFill/>
          <a:ln w="76200">
            <a:solidFill>
              <a:srgbClr val="A8B99B"/>
            </a:solidFill>
            <a:round/>
            <a:headEnd/>
            <a:tailEnd/>
          </a:ln>
        </p:spPr>
        <p:txBody>
          <a:bodyPr wrap="none" anchor="ctr"/>
          <a:lstStyle/>
          <a:p>
            <a:endParaRPr lang="en-US"/>
          </a:p>
        </p:txBody>
      </p:sp>
      <p:sp>
        <p:nvSpPr>
          <p:cNvPr id="619525"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19526"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1575" name="Picture 7" descr="06_13bLacticAcidAlcohol-U"/>
          <p:cNvPicPr>
            <a:picLocks noChangeAspect="1" noChangeArrowheads="1"/>
          </p:cNvPicPr>
          <p:nvPr/>
        </p:nvPicPr>
        <p:blipFill>
          <a:blip r:embed="rId3" cstate="print"/>
          <a:srcRect/>
          <a:stretch>
            <a:fillRect/>
          </a:stretch>
        </p:blipFill>
        <p:spPr bwMode="auto">
          <a:xfrm>
            <a:off x="3135313" y="136525"/>
            <a:ext cx="2871787" cy="6584950"/>
          </a:xfrm>
          <a:prstGeom prst="rect">
            <a:avLst/>
          </a:prstGeom>
          <a:noFill/>
        </p:spPr>
      </p:pic>
      <p:sp>
        <p:nvSpPr>
          <p:cNvPr id="621576" name="Text Box 8"/>
          <p:cNvSpPr txBox="1">
            <a:spLocks noChangeArrowheads="1"/>
          </p:cNvSpPr>
          <p:nvPr/>
        </p:nvSpPr>
        <p:spPr bwMode="auto">
          <a:xfrm>
            <a:off x="3563938" y="1092200"/>
            <a:ext cx="565150" cy="209550"/>
          </a:xfrm>
          <a:prstGeom prst="rect">
            <a:avLst/>
          </a:prstGeom>
          <a:noFill/>
          <a:ln w="9525">
            <a:noFill/>
            <a:miter lim="800000"/>
            <a:headEnd/>
            <a:tailEnd/>
          </a:ln>
          <a:effectLst/>
        </p:spPr>
        <p:txBody>
          <a:bodyPr wrap="none" lIns="0" tIns="0" rIns="0" bIns="0"/>
          <a:lstStyle/>
          <a:p>
            <a:pPr algn="l"/>
            <a:r>
              <a:rPr lang="en-US" sz="1500"/>
              <a:t>2 ADP</a:t>
            </a:r>
          </a:p>
        </p:txBody>
      </p:sp>
      <p:sp>
        <p:nvSpPr>
          <p:cNvPr id="621577" name="Text Box 9"/>
          <p:cNvSpPr txBox="1">
            <a:spLocks noChangeArrowheads="1"/>
          </p:cNvSpPr>
          <p:nvPr/>
        </p:nvSpPr>
        <p:spPr bwMode="auto">
          <a:xfrm>
            <a:off x="3922713" y="1365250"/>
            <a:ext cx="146050" cy="209550"/>
          </a:xfrm>
          <a:prstGeom prst="rect">
            <a:avLst/>
          </a:prstGeom>
          <a:noFill/>
          <a:ln w="9525">
            <a:noFill/>
            <a:miter lim="800000"/>
            <a:headEnd/>
            <a:tailEnd/>
          </a:ln>
          <a:effectLst/>
        </p:spPr>
        <p:txBody>
          <a:bodyPr wrap="none" lIns="0" tIns="0" rIns="0" bIns="0"/>
          <a:lstStyle/>
          <a:p>
            <a:pPr algn="l"/>
            <a:r>
              <a:rPr lang="en-US" sz="1500"/>
              <a:t>P</a:t>
            </a:r>
          </a:p>
        </p:txBody>
      </p:sp>
      <p:sp>
        <p:nvSpPr>
          <p:cNvPr id="621578" name="Text Box 10"/>
          <p:cNvSpPr txBox="1">
            <a:spLocks noChangeArrowheads="1"/>
          </p:cNvSpPr>
          <p:nvPr/>
        </p:nvSpPr>
        <p:spPr bwMode="auto">
          <a:xfrm>
            <a:off x="3541713" y="2032000"/>
            <a:ext cx="479425" cy="206375"/>
          </a:xfrm>
          <a:prstGeom prst="rect">
            <a:avLst/>
          </a:prstGeom>
          <a:noFill/>
          <a:ln w="9525">
            <a:noFill/>
            <a:miter lim="800000"/>
            <a:headEnd/>
            <a:tailEnd/>
          </a:ln>
          <a:effectLst/>
        </p:spPr>
        <p:txBody>
          <a:bodyPr wrap="none" lIns="0" tIns="0" rIns="0" bIns="0"/>
          <a:lstStyle/>
          <a:p>
            <a:pPr algn="l"/>
            <a:r>
              <a:rPr lang="en-US" sz="1500"/>
              <a:t>ATP</a:t>
            </a:r>
          </a:p>
        </p:txBody>
      </p:sp>
      <p:sp>
        <p:nvSpPr>
          <p:cNvPr id="621579" name="Text Box 11"/>
          <p:cNvSpPr txBox="1">
            <a:spLocks noChangeArrowheads="1"/>
          </p:cNvSpPr>
          <p:nvPr/>
        </p:nvSpPr>
        <p:spPr bwMode="auto">
          <a:xfrm>
            <a:off x="3294063" y="2025650"/>
            <a:ext cx="117475" cy="198438"/>
          </a:xfrm>
          <a:prstGeom prst="rect">
            <a:avLst/>
          </a:prstGeom>
          <a:noFill/>
          <a:ln w="9525">
            <a:noFill/>
            <a:miter lim="800000"/>
            <a:headEnd/>
            <a:tailEnd/>
          </a:ln>
          <a:effectLst/>
        </p:spPr>
        <p:txBody>
          <a:bodyPr wrap="none" lIns="0" tIns="0" rIns="0" bIns="0"/>
          <a:lstStyle/>
          <a:p>
            <a:pPr algn="l"/>
            <a:r>
              <a:rPr lang="en-US" sz="1500"/>
              <a:t>2</a:t>
            </a:r>
          </a:p>
        </p:txBody>
      </p:sp>
      <p:sp>
        <p:nvSpPr>
          <p:cNvPr id="621580" name="Text Box 12"/>
          <p:cNvSpPr txBox="1">
            <a:spLocks noChangeArrowheads="1"/>
          </p:cNvSpPr>
          <p:nvPr/>
        </p:nvSpPr>
        <p:spPr bwMode="auto">
          <a:xfrm rot="-5400000">
            <a:off x="3838575" y="1506538"/>
            <a:ext cx="1292225" cy="190500"/>
          </a:xfrm>
          <a:prstGeom prst="rect">
            <a:avLst/>
          </a:prstGeom>
          <a:noFill/>
          <a:ln w="9525">
            <a:noFill/>
            <a:miter lim="800000"/>
            <a:headEnd/>
            <a:tailEnd/>
          </a:ln>
          <a:effectLst/>
        </p:spPr>
        <p:txBody>
          <a:bodyPr wrap="none" lIns="0" tIns="0" rIns="0" bIns="0"/>
          <a:lstStyle/>
          <a:p>
            <a:pPr algn="l"/>
            <a:r>
              <a:rPr lang="en-US" sz="1400"/>
              <a:t>GLYCOLYSIS</a:t>
            </a:r>
          </a:p>
        </p:txBody>
      </p:sp>
      <p:sp>
        <p:nvSpPr>
          <p:cNvPr id="621581" name="Text Box 13"/>
          <p:cNvSpPr txBox="1">
            <a:spLocks noChangeArrowheads="1"/>
          </p:cNvSpPr>
          <p:nvPr/>
        </p:nvSpPr>
        <p:spPr bwMode="auto">
          <a:xfrm>
            <a:off x="5008563" y="2054225"/>
            <a:ext cx="565150" cy="192088"/>
          </a:xfrm>
          <a:prstGeom prst="rect">
            <a:avLst/>
          </a:prstGeom>
          <a:noFill/>
          <a:ln w="9525">
            <a:noFill/>
            <a:miter lim="800000"/>
            <a:headEnd/>
            <a:tailEnd/>
          </a:ln>
          <a:effectLst/>
        </p:spPr>
        <p:txBody>
          <a:bodyPr wrap="none" lIns="0" tIns="0" rIns="0" bIns="0"/>
          <a:lstStyle/>
          <a:p>
            <a:pPr algn="l"/>
            <a:r>
              <a:rPr lang="en-US" sz="1500"/>
              <a:t>NADH</a:t>
            </a:r>
          </a:p>
        </p:txBody>
      </p:sp>
      <p:sp>
        <p:nvSpPr>
          <p:cNvPr id="621582" name="Text Box 14"/>
          <p:cNvSpPr txBox="1">
            <a:spLocks noChangeArrowheads="1"/>
          </p:cNvSpPr>
          <p:nvPr/>
        </p:nvSpPr>
        <p:spPr bwMode="auto">
          <a:xfrm>
            <a:off x="5106988" y="1063625"/>
            <a:ext cx="479425" cy="206375"/>
          </a:xfrm>
          <a:prstGeom prst="rect">
            <a:avLst/>
          </a:prstGeom>
          <a:noFill/>
          <a:ln w="9525">
            <a:noFill/>
            <a:miter lim="800000"/>
            <a:headEnd/>
            <a:tailEnd/>
          </a:ln>
          <a:effectLst/>
        </p:spPr>
        <p:txBody>
          <a:bodyPr wrap="none" lIns="0" tIns="0" rIns="0" bIns="0"/>
          <a:lstStyle/>
          <a:p>
            <a:pPr algn="l"/>
            <a:r>
              <a:rPr lang="en-US" sz="1500"/>
              <a:t>NAD</a:t>
            </a:r>
            <a:r>
              <a:rPr lang="en-US" sz="1900" baseline="30000"/>
              <a:t>+</a:t>
            </a:r>
          </a:p>
        </p:txBody>
      </p:sp>
      <p:sp>
        <p:nvSpPr>
          <p:cNvPr id="621583" name="Text Box 15"/>
          <p:cNvSpPr txBox="1">
            <a:spLocks noChangeArrowheads="1"/>
          </p:cNvSpPr>
          <p:nvPr/>
        </p:nvSpPr>
        <p:spPr bwMode="auto">
          <a:xfrm>
            <a:off x="4846638" y="2057400"/>
            <a:ext cx="117475" cy="198438"/>
          </a:xfrm>
          <a:prstGeom prst="rect">
            <a:avLst/>
          </a:prstGeom>
          <a:noFill/>
          <a:ln w="9525">
            <a:noFill/>
            <a:miter lim="800000"/>
            <a:headEnd/>
            <a:tailEnd/>
          </a:ln>
          <a:effectLst/>
        </p:spPr>
        <p:txBody>
          <a:bodyPr wrap="none" lIns="0" tIns="0" rIns="0" bIns="0"/>
          <a:lstStyle/>
          <a:p>
            <a:pPr algn="l"/>
            <a:r>
              <a:rPr lang="en-US" sz="1500"/>
              <a:t>2</a:t>
            </a:r>
          </a:p>
        </p:txBody>
      </p:sp>
      <p:sp>
        <p:nvSpPr>
          <p:cNvPr id="621584" name="Text Box 16"/>
          <p:cNvSpPr txBox="1">
            <a:spLocks noChangeArrowheads="1"/>
          </p:cNvSpPr>
          <p:nvPr/>
        </p:nvSpPr>
        <p:spPr bwMode="auto">
          <a:xfrm>
            <a:off x="4887913" y="1063625"/>
            <a:ext cx="117475" cy="198438"/>
          </a:xfrm>
          <a:prstGeom prst="rect">
            <a:avLst/>
          </a:prstGeom>
          <a:noFill/>
          <a:ln w="9525">
            <a:noFill/>
            <a:miter lim="800000"/>
            <a:headEnd/>
            <a:tailEnd/>
          </a:ln>
          <a:effectLst/>
        </p:spPr>
        <p:txBody>
          <a:bodyPr wrap="none" lIns="0" tIns="0" rIns="0" bIns="0"/>
          <a:lstStyle/>
          <a:p>
            <a:pPr algn="l"/>
            <a:r>
              <a:rPr lang="en-US" sz="1500"/>
              <a:t>2</a:t>
            </a:r>
          </a:p>
        </p:txBody>
      </p:sp>
      <p:sp>
        <p:nvSpPr>
          <p:cNvPr id="621585" name="Text Box 17"/>
          <p:cNvSpPr txBox="1">
            <a:spLocks noChangeArrowheads="1"/>
          </p:cNvSpPr>
          <p:nvPr/>
        </p:nvSpPr>
        <p:spPr bwMode="auto">
          <a:xfrm>
            <a:off x="5022850" y="3648075"/>
            <a:ext cx="565150" cy="192088"/>
          </a:xfrm>
          <a:prstGeom prst="rect">
            <a:avLst/>
          </a:prstGeom>
          <a:noFill/>
          <a:ln w="9525">
            <a:noFill/>
            <a:miter lim="800000"/>
            <a:headEnd/>
            <a:tailEnd/>
          </a:ln>
          <a:effectLst/>
        </p:spPr>
        <p:txBody>
          <a:bodyPr wrap="none" lIns="0" tIns="0" rIns="0" bIns="0"/>
          <a:lstStyle/>
          <a:p>
            <a:pPr algn="l"/>
            <a:r>
              <a:rPr lang="en-US" sz="1500"/>
              <a:t>NADH</a:t>
            </a:r>
          </a:p>
        </p:txBody>
      </p:sp>
      <p:sp>
        <p:nvSpPr>
          <p:cNvPr id="621586" name="Text Box 18"/>
          <p:cNvSpPr txBox="1">
            <a:spLocks noChangeArrowheads="1"/>
          </p:cNvSpPr>
          <p:nvPr/>
        </p:nvSpPr>
        <p:spPr bwMode="auto">
          <a:xfrm>
            <a:off x="4860925" y="3651250"/>
            <a:ext cx="117475" cy="198438"/>
          </a:xfrm>
          <a:prstGeom prst="rect">
            <a:avLst/>
          </a:prstGeom>
          <a:noFill/>
          <a:ln w="9525">
            <a:noFill/>
            <a:miter lim="800000"/>
            <a:headEnd/>
            <a:tailEnd/>
          </a:ln>
          <a:effectLst/>
        </p:spPr>
        <p:txBody>
          <a:bodyPr wrap="none" lIns="0" tIns="0" rIns="0" bIns="0"/>
          <a:lstStyle/>
          <a:p>
            <a:pPr algn="l"/>
            <a:r>
              <a:rPr lang="en-US" sz="1500"/>
              <a:t>2</a:t>
            </a:r>
          </a:p>
        </p:txBody>
      </p:sp>
      <p:sp>
        <p:nvSpPr>
          <p:cNvPr id="621587" name="Text Box 19"/>
          <p:cNvSpPr txBox="1">
            <a:spLocks noChangeArrowheads="1"/>
          </p:cNvSpPr>
          <p:nvPr/>
        </p:nvSpPr>
        <p:spPr bwMode="auto">
          <a:xfrm>
            <a:off x="5072063" y="4670425"/>
            <a:ext cx="479425" cy="206375"/>
          </a:xfrm>
          <a:prstGeom prst="rect">
            <a:avLst/>
          </a:prstGeom>
          <a:noFill/>
          <a:ln w="9525">
            <a:noFill/>
            <a:miter lim="800000"/>
            <a:headEnd/>
            <a:tailEnd/>
          </a:ln>
          <a:effectLst/>
        </p:spPr>
        <p:txBody>
          <a:bodyPr wrap="none" lIns="0" tIns="0" rIns="0" bIns="0"/>
          <a:lstStyle/>
          <a:p>
            <a:pPr algn="l"/>
            <a:r>
              <a:rPr lang="en-US" sz="1500"/>
              <a:t>NAD</a:t>
            </a:r>
            <a:r>
              <a:rPr lang="en-US" sz="1900" baseline="30000"/>
              <a:t>+</a:t>
            </a:r>
          </a:p>
        </p:txBody>
      </p:sp>
      <p:sp>
        <p:nvSpPr>
          <p:cNvPr id="621588" name="Text Box 20"/>
          <p:cNvSpPr txBox="1">
            <a:spLocks noChangeArrowheads="1"/>
          </p:cNvSpPr>
          <p:nvPr/>
        </p:nvSpPr>
        <p:spPr bwMode="auto">
          <a:xfrm>
            <a:off x="4852988" y="4670425"/>
            <a:ext cx="117475" cy="198438"/>
          </a:xfrm>
          <a:prstGeom prst="rect">
            <a:avLst/>
          </a:prstGeom>
          <a:noFill/>
          <a:ln w="9525">
            <a:noFill/>
            <a:miter lim="800000"/>
            <a:headEnd/>
            <a:tailEnd/>
          </a:ln>
          <a:effectLst/>
        </p:spPr>
        <p:txBody>
          <a:bodyPr wrap="none" lIns="0" tIns="0" rIns="0" bIns="0"/>
          <a:lstStyle/>
          <a:p>
            <a:pPr algn="l"/>
            <a:r>
              <a:rPr lang="en-US" sz="1500"/>
              <a:t>2</a:t>
            </a:r>
          </a:p>
        </p:txBody>
      </p:sp>
      <p:sp>
        <p:nvSpPr>
          <p:cNvPr id="621589" name="Text Box 21"/>
          <p:cNvSpPr txBox="1">
            <a:spLocks noChangeArrowheads="1"/>
          </p:cNvSpPr>
          <p:nvPr/>
        </p:nvSpPr>
        <p:spPr bwMode="auto">
          <a:xfrm>
            <a:off x="3995738" y="3243263"/>
            <a:ext cx="993775" cy="219075"/>
          </a:xfrm>
          <a:prstGeom prst="rect">
            <a:avLst/>
          </a:prstGeom>
          <a:noFill/>
          <a:ln w="9525">
            <a:noFill/>
            <a:miter lim="800000"/>
            <a:headEnd/>
            <a:tailEnd/>
          </a:ln>
          <a:effectLst/>
        </p:spPr>
        <p:txBody>
          <a:bodyPr wrap="none" lIns="0" tIns="0" rIns="0" bIns="0"/>
          <a:lstStyle/>
          <a:p>
            <a:pPr algn="l"/>
            <a:r>
              <a:rPr lang="en-US" sz="1500"/>
              <a:t>2 Pyruvate</a:t>
            </a:r>
          </a:p>
        </p:txBody>
      </p:sp>
      <p:sp>
        <p:nvSpPr>
          <p:cNvPr id="621590" name="Text Box 22"/>
          <p:cNvSpPr txBox="1">
            <a:spLocks noChangeArrowheads="1"/>
          </p:cNvSpPr>
          <p:nvPr/>
        </p:nvSpPr>
        <p:spPr bwMode="auto">
          <a:xfrm>
            <a:off x="4024313" y="5984875"/>
            <a:ext cx="850900" cy="209550"/>
          </a:xfrm>
          <a:prstGeom prst="rect">
            <a:avLst/>
          </a:prstGeom>
          <a:noFill/>
          <a:ln w="9525">
            <a:noFill/>
            <a:miter lim="800000"/>
            <a:headEnd/>
            <a:tailEnd/>
          </a:ln>
          <a:effectLst/>
        </p:spPr>
        <p:txBody>
          <a:bodyPr wrap="none" lIns="0" tIns="0" rIns="0" bIns="0"/>
          <a:lstStyle/>
          <a:p>
            <a:pPr algn="l"/>
            <a:r>
              <a:rPr lang="en-US" sz="1500"/>
              <a:t>2 Ethanol</a:t>
            </a:r>
          </a:p>
        </p:txBody>
      </p:sp>
      <p:sp>
        <p:nvSpPr>
          <p:cNvPr id="621591" name="Text Box 23"/>
          <p:cNvSpPr txBox="1">
            <a:spLocks noChangeArrowheads="1"/>
          </p:cNvSpPr>
          <p:nvPr/>
        </p:nvSpPr>
        <p:spPr bwMode="auto">
          <a:xfrm>
            <a:off x="501909" y="997541"/>
            <a:ext cx="2197100" cy="212725"/>
          </a:xfrm>
          <a:prstGeom prst="rect">
            <a:avLst/>
          </a:prstGeom>
          <a:noFill/>
          <a:ln w="9525">
            <a:noFill/>
            <a:miter lim="800000"/>
            <a:headEnd/>
            <a:tailEnd/>
          </a:ln>
          <a:effectLst/>
        </p:spPr>
        <p:txBody>
          <a:bodyPr wrap="none" lIns="0" tIns="0" rIns="0" bIns="0"/>
          <a:lstStyle/>
          <a:p>
            <a:pPr algn="l"/>
            <a:r>
              <a:rPr lang="en-US" dirty="0"/>
              <a:t>Alcohol </a:t>
            </a:r>
            <a:endParaRPr lang="en-US" dirty="0" smtClean="0"/>
          </a:p>
          <a:p>
            <a:pPr algn="l"/>
            <a:r>
              <a:rPr lang="en-US" dirty="0" smtClean="0"/>
              <a:t>fermentation</a:t>
            </a:r>
            <a:endParaRPr lang="en-US" dirty="0"/>
          </a:p>
        </p:txBody>
      </p:sp>
      <p:sp>
        <p:nvSpPr>
          <p:cNvPr id="621592" name="Text Box 24"/>
          <p:cNvSpPr txBox="1">
            <a:spLocks noChangeArrowheads="1"/>
          </p:cNvSpPr>
          <p:nvPr/>
        </p:nvSpPr>
        <p:spPr bwMode="auto">
          <a:xfrm>
            <a:off x="4106863" y="276225"/>
            <a:ext cx="768350" cy="182563"/>
          </a:xfrm>
          <a:prstGeom prst="rect">
            <a:avLst/>
          </a:prstGeom>
          <a:noFill/>
          <a:ln w="9525">
            <a:noFill/>
            <a:miter lim="800000"/>
            <a:headEnd/>
            <a:tailEnd/>
          </a:ln>
          <a:effectLst/>
        </p:spPr>
        <p:txBody>
          <a:bodyPr wrap="none" lIns="0" tIns="0" rIns="0" bIns="0"/>
          <a:lstStyle/>
          <a:p>
            <a:pPr algn="ctr"/>
            <a:r>
              <a:rPr lang="en-US" sz="1500"/>
              <a:t>Glucose</a:t>
            </a:r>
          </a:p>
        </p:txBody>
      </p:sp>
      <p:sp>
        <p:nvSpPr>
          <p:cNvPr id="621593" name="Text Box 25"/>
          <p:cNvSpPr txBox="1">
            <a:spLocks noChangeArrowheads="1"/>
          </p:cNvSpPr>
          <p:nvPr/>
        </p:nvSpPr>
        <p:spPr bwMode="auto">
          <a:xfrm>
            <a:off x="3527425" y="3933825"/>
            <a:ext cx="565150" cy="192088"/>
          </a:xfrm>
          <a:prstGeom prst="rect">
            <a:avLst/>
          </a:prstGeom>
          <a:noFill/>
          <a:ln w="9525">
            <a:noFill/>
            <a:miter lim="800000"/>
            <a:headEnd/>
            <a:tailEnd/>
          </a:ln>
          <a:effectLst/>
        </p:spPr>
        <p:txBody>
          <a:bodyPr wrap="none" lIns="0" tIns="0" rIns="0" bIns="0"/>
          <a:lstStyle/>
          <a:p>
            <a:pPr algn="l"/>
            <a:r>
              <a:rPr lang="en-US" sz="1500"/>
              <a:t>CO</a:t>
            </a:r>
            <a:r>
              <a:rPr lang="en-US" sz="1500" baseline="-25000"/>
              <a:t>2</a:t>
            </a:r>
            <a:endParaRPr lang="en-US" sz="1500"/>
          </a:p>
        </p:txBody>
      </p:sp>
      <p:sp>
        <p:nvSpPr>
          <p:cNvPr id="621594" name="Text Box 26"/>
          <p:cNvSpPr txBox="1">
            <a:spLocks noChangeArrowheads="1"/>
          </p:cNvSpPr>
          <p:nvPr/>
        </p:nvSpPr>
        <p:spPr bwMode="auto">
          <a:xfrm>
            <a:off x="3352800" y="3940175"/>
            <a:ext cx="117475" cy="198438"/>
          </a:xfrm>
          <a:prstGeom prst="rect">
            <a:avLst/>
          </a:prstGeom>
          <a:noFill/>
          <a:ln w="9525">
            <a:noFill/>
            <a:miter lim="800000"/>
            <a:headEnd/>
            <a:tailEnd/>
          </a:ln>
          <a:effectLst/>
        </p:spPr>
        <p:txBody>
          <a:bodyPr wrap="none" lIns="0" tIns="0" rIns="0" bIns="0"/>
          <a:lstStyle/>
          <a:p>
            <a:pPr algn="l"/>
            <a:r>
              <a:rPr lang="en-US" sz="1500"/>
              <a:t>2</a:t>
            </a:r>
          </a:p>
        </p:txBody>
      </p:sp>
      <p:sp>
        <p:nvSpPr>
          <p:cNvPr id="621595" name="Text Box 27"/>
          <p:cNvSpPr txBox="1">
            <a:spLocks noChangeArrowheads="1"/>
          </p:cNvSpPr>
          <p:nvPr/>
        </p:nvSpPr>
        <p:spPr bwMode="auto">
          <a:xfrm>
            <a:off x="3394075" y="4216400"/>
            <a:ext cx="796925" cy="201613"/>
          </a:xfrm>
          <a:prstGeom prst="rect">
            <a:avLst/>
          </a:prstGeom>
          <a:noFill/>
          <a:ln w="9525">
            <a:noFill/>
            <a:miter lim="800000"/>
            <a:headEnd/>
            <a:tailEnd/>
          </a:ln>
          <a:effectLst/>
        </p:spPr>
        <p:txBody>
          <a:bodyPr wrap="none" lIns="0" tIns="0" rIns="0" bIns="0"/>
          <a:lstStyle/>
          <a:p>
            <a:pPr algn="l"/>
            <a:r>
              <a:rPr lang="en-US" sz="1500"/>
              <a:t>released</a:t>
            </a:r>
          </a:p>
        </p:txBody>
      </p:sp>
      <p:sp>
        <p:nvSpPr>
          <p:cNvPr id="621596" name="Text Box 28"/>
          <p:cNvSpPr txBox="1">
            <a:spLocks noChangeArrowheads="1"/>
          </p:cNvSpPr>
          <p:nvPr/>
        </p:nvSpPr>
        <p:spPr bwMode="auto">
          <a:xfrm>
            <a:off x="3576638" y="1357313"/>
            <a:ext cx="114300" cy="184150"/>
          </a:xfrm>
          <a:prstGeom prst="rect">
            <a:avLst/>
          </a:prstGeom>
          <a:noFill/>
          <a:ln w="9525">
            <a:noFill/>
            <a:miter lim="800000"/>
            <a:headEnd/>
            <a:tailEnd/>
          </a:ln>
          <a:effectLst/>
        </p:spPr>
        <p:txBody>
          <a:bodyPr wrap="none" lIns="0" tIns="0" rIns="0" bIns="0"/>
          <a:lstStyle/>
          <a:p>
            <a:pPr algn="l"/>
            <a:r>
              <a:rPr lang="en-US" sz="1500">
                <a:latin typeface="Symbol" pitchFamily="18" charset="2"/>
                <a:sym typeface="Symbol" pitchFamily="18" charset="2"/>
              </a:rPr>
              <a:t></a:t>
            </a:r>
            <a:endParaRPr lang="en-US" sz="1500"/>
          </a:p>
        </p:txBody>
      </p:sp>
      <p:sp>
        <p:nvSpPr>
          <p:cNvPr id="621597" name="Text Box 29"/>
          <p:cNvSpPr txBox="1">
            <a:spLocks noChangeArrowheads="1"/>
          </p:cNvSpPr>
          <p:nvPr/>
        </p:nvSpPr>
        <p:spPr bwMode="auto">
          <a:xfrm>
            <a:off x="3735388" y="1366838"/>
            <a:ext cx="104775" cy="196850"/>
          </a:xfrm>
          <a:prstGeom prst="rect">
            <a:avLst/>
          </a:prstGeom>
          <a:noFill/>
          <a:ln w="9525">
            <a:noFill/>
            <a:miter lim="800000"/>
            <a:headEnd/>
            <a:tailEnd/>
          </a:ln>
          <a:effectLst/>
        </p:spPr>
        <p:txBody>
          <a:bodyPr wrap="none" lIns="0" tIns="0" rIns="0" bIns="0"/>
          <a:lstStyle/>
          <a:p>
            <a:r>
              <a:rPr lang="en-US" sz="1500"/>
              <a:t>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6886" name="Picture 22" descr="06_13cWineCasks-L"/>
          <p:cNvPicPr>
            <a:picLocks noChangeAspect="1" noChangeArrowheads="1"/>
          </p:cNvPicPr>
          <p:nvPr/>
        </p:nvPicPr>
        <p:blipFill>
          <a:blip r:embed="rId3" cstate="print"/>
          <a:srcRect/>
          <a:stretch>
            <a:fillRect/>
          </a:stretch>
        </p:blipFill>
        <p:spPr bwMode="auto">
          <a:xfrm>
            <a:off x="296863" y="1835150"/>
            <a:ext cx="8548687" cy="3187700"/>
          </a:xfrm>
          <a:prstGeom prst="rect">
            <a:avLst/>
          </a:prstGeom>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Rectangle 2"/>
          <p:cNvSpPr>
            <a:spLocks noGrp="1" noChangeArrowheads="1"/>
          </p:cNvSpPr>
          <p:nvPr>
            <p:ph type="title"/>
          </p:nvPr>
        </p:nvSpPr>
        <p:spPr>
          <a:xfrm>
            <a:off x="193675" y="180975"/>
            <a:ext cx="8534400" cy="914400"/>
          </a:xfrm>
        </p:spPr>
        <p:txBody>
          <a:bodyPr/>
          <a:lstStyle/>
          <a:p>
            <a:pPr marL="744538" indent="-744538"/>
            <a:r>
              <a:rPr lang="en-US" sz="3200"/>
              <a:t>6.14 </a:t>
            </a:r>
            <a:r>
              <a:rPr lang="en-US" sz="3200">
                <a:solidFill>
                  <a:srgbClr val="0060AF"/>
                </a:solidFill>
              </a:rPr>
              <a:t>EVOLUTION CONNECTION:</a:t>
            </a:r>
            <a:r>
              <a:rPr lang="en-US" sz="3200"/>
              <a:t> Glycolysis evolved early in the history of life on Earth</a:t>
            </a:r>
          </a:p>
        </p:txBody>
      </p:sp>
      <p:sp>
        <p:nvSpPr>
          <p:cNvPr id="623619" name="Rectangle 3"/>
          <p:cNvSpPr>
            <a:spLocks noGrp="1" noChangeArrowheads="1"/>
          </p:cNvSpPr>
          <p:nvPr>
            <p:ph type="body" idx="1"/>
          </p:nvPr>
        </p:nvSpPr>
        <p:spPr>
          <a:xfrm>
            <a:off x="168275" y="1298575"/>
            <a:ext cx="8534400" cy="2968625"/>
          </a:xfrm>
        </p:spPr>
        <p:txBody>
          <a:bodyPr/>
          <a:lstStyle/>
          <a:p>
            <a:r>
              <a:rPr lang="en-US"/>
              <a:t>Glycolysis is the universal energy-harvesting process of living organisms</a:t>
            </a:r>
          </a:p>
          <a:p>
            <a:pPr lvl="1">
              <a:buFontTx/>
              <a:buChar char="–"/>
            </a:pPr>
            <a:r>
              <a:rPr lang="en-US"/>
              <a:t>So, all cells can use glycolysis for the energy necessary for viability</a:t>
            </a:r>
          </a:p>
          <a:p>
            <a:pPr lvl="1">
              <a:buFontTx/>
              <a:buChar char="–"/>
            </a:pPr>
            <a:r>
              <a:rPr lang="en-US"/>
              <a:t>The fact that glycolysis has such a widespread distribution is good evidence for evolution</a:t>
            </a:r>
          </a:p>
        </p:txBody>
      </p:sp>
      <p:sp>
        <p:nvSpPr>
          <p:cNvPr id="623620"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62362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2362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3" name="Rectangle 3"/>
          <p:cNvSpPr>
            <a:spLocks noGrp="1" noChangeArrowheads="1"/>
          </p:cNvSpPr>
          <p:nvPr>
            <p:ph type="body" idx="1"/>
          </p:nvPr>
        </p:nvSpPr>
        <p:spPr>
          <a:xfrm>
            <a:off x="304800" y="1247775"/>
            <a:ext cx="8534400" cy="2235200"/>
          </a:xfrm>
        </p:spPr>
        <p:txBody>
          <a:bodyPr/>
          <a:lstStyle/>
          <a:p>
            <a:pPr algn="ctr">
              <a:buFont typeface="Wingdings" pitchFamily="2" charset="2"/>
              <a:buNone/>
            </a:pPr>
            <a:r>
              <a:rPr lang="en-US" sz="4400"/>
              <a:t>INTERCONNECTIONS BETWEEN MOLECULAR BREAKDOWN </a:t>
            </a:r>
            <a:br>
              <a:rPr lang="en-US" sz="4400"/>
            </a:br>
            <a:r>
              <a:rPr lang="en-US" sz="4400"/>
              <a:t>AND SYNTHESIS</a:t>
            </a:r>
          </a:p>
        </p:txBody>
      </p:sp>
      <p:sp>
        <p:nvSpPr>
          <p:cNvPr id="624644"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624645"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24646"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6" name="Rectangle 2"/>
          <p:cNvSpPr>
            <a:spLocks noGrp="1" noChangeArrowheads="1"/>
          </p:cNvSpPr>
          <p:nvPr>
            <p:ph type="title"/>
          </p:nvPr>
        </p:nvSpPr>
        <p:spPr>
          <a:xfrm>
            <a:off x="193675" y="180975"/>
            <a:ext cx="8534400" cy="914400"/>
          </a:xfrm>
        </p:spPr>
        <p:txBody>
          <a:bodyPr/>
          <a:lstStyle/>
          <a:p>
            <a:pPr marL="744538" indent="-744538"/>
            <a:r>
              <a:rPr lang="en-US" sz="3200"/>
              <a:t>6.15 Cells use many kinds of organic molecules as fuel for cellular respiration</a:t>
            </a:r>
          </a:p>
        </p:txBody>
      </p:sp>
      <p:sp>
        <p:nvSpPr>
          <p:cNvPr id="625667" name="Rectangle 3"/>
          <p:cNvSpPr>
            <a:spLocks noGrp="1" noChangeArrowheads="1"/>
          </p:cNvSpPr>
          <p:nvPr>
            <p:ph type="body" idx="1"/>
          </p:nvPr>
        </p:nvSpPr>
        <p:spPr>
          <a:xfrm>
            <a:off x="168275" y="1298575"/>
            <a:ext cx="8534400" cy="3695700"/>
          </a:xfrm>
        </p:spPr>
        <p:txBody>
          <a:bodyPr/>
          <a:lstStyle/>
          <a:p>
            <a:r>
              <a:rPr lang="en-US"/>
              <a:t>Although glucose is considered to be the primary source of sugar for respiration and fermentation, there are actually three sources of molecules for generation of ATP</a:t>
            </a:r>
          </a:p>
          <a:p>
            <a:pPr lvl="1">
              <a:buFontTx/>
              <a:buChar char="–"/>
            </a:pPr>
            <a:r>
              <a:rPr lang="en-US"/>
              <a:t>Carbohydrates (disaccharides)</a:t>
            </a:r>
          </a:p>
          <a:p>
            <a:pPr lvl="1">
              <a:buFontTx/>
              <a:buChar char="–"/>
            </a:pPr>
            <a:r>
              <a:rPr lang="en-US"/>
              <a:t>Proteins (after conversion to amino acids)</a:t>
            </a:r>
          </a:p>
          <a:p>
            <a:pPr lvl="1">
              <a:buFontTx/>
              <a:buChar char="–"/>
            </a:pPr>
            <a:r>
              <a:rPr lang="en-US"/>
              <a:t>Fats</a:t>
            </a:r>
          </a:p>
        </p:txBody>
      </p:sp>
      <p:sp>
        <p:nvSpPr>
          <p:cNvPr id="625668"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625669"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25670"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6695" name="Picture 7" descr="06_15NutrientCatabolism-U"/>
          <p:cNvPicPr>
            <a:picLocks noChangeAspect="1" noChangeArrowheads="1"/>
          </p:cNvPicPr>
          <p:nvPr/>
        </p:nvPicPr>
        <p:blipFill>
          <a:blip r:embed="rId3" cstate="print"/>
          <a:srcRect/>
          <a:stretch>
            <a:fillRect/>
          </a:stretch>
        </p:blipFill>
        <p:spPr bwMode="auto">
          <a:xfrm>
            <a:off x="296863" y="212725"/>
            <a:ext cx="8548687" cy="6432550"/>
          </a:xfrm>
          <a:prstGeom prst="rect">
            <a:avLst/>
          </a:prstGeom>
          <a:noFill/>
        </p:spPr>
      </p:pic>
      <p:sp>
        <p:nvSpPr>
          <p:cNvPr id="626696" name="Text Box 8"/>
          <p:cNvSpPr txBox="1">
            <a:spLocks noChangeArrowheads="1"/>
          </p:cNvSpPr>
          <p:nvPr/>
        </p:nvSpPr>
        <p:spPr bwMode="auto">
          <a:xfrm>
            <a:off x="1874838" y="373063"/>
            <a:ext cx="1250950" cy="388937"/>
          </a:xfrm>
          <a:prstGeom prst="rect">
            <a:avLst/>
          </a:prstGeom>
          <a:noFill/>
          <a:ln w="9525">
            <a:noFill/>
            <a:miter lim="800000"/>
            <a:headEnd/>
            <a:tailEnd/>
          </a:ln>
          <a:effectLst/>
        </p:spPr>
        <p:txBody>
          <a:bodyPr wrap="none" lIns="0" tIns="0" rIns="0" bIns="0"/>
          <a:lstStyle/>
          <a:p>
            <a:pPr algn="l">
              <a:lnSpc>
                <a:spcPct val="90000"/>
              </a:lnSpc>
            </a:pPr>
            <a:r>
              <a:rPr lang="en-US" sz="1400"/>
              <a:t>Food, such as</a:t>
            </a:r>
          </a:p>
          <a:p>
            <a:pPr algn="l">
              <a:lnSpc>
                <a:spcPct val="90000"/>
              </a:lnSpc>
            </a:pPr>
            <a:r>
              <a:rPr lang="en-US" sz="1400"/>
              <a:t>peanuts</a:t>
            </a:r>
          </a:p>
        </p:txBody>
      </p:sp>
      <p:sp>
        <p:nvSpPr>
          <p:cNvPr id="626697" name="Text Box 9"/>
          <p:cNvSpPr txBox="1">
            <a:spLocks noChangeArrowheads="1"/>
          </p:cNvSpPr>
          <p:nvPr/>
        </p:nvSpPr>
        <p:spPr bwMode="auto">
          <a:xfrm>
            <a:off x="5805488" y="2444750"/>
            <a:ext cx="733425" cy="203200"/>
          </a:xfrm>
          <a:prstGeom prst="rect">
            <a:avLst/>
          </a:prstGeom>
          <a:noFill/>
          <a:ln w="9525">
            <a:noFill/>
            <a:miter lim="800000"/>
            <a:headEnd/>
            <a:tailEnd/>
          </a:ln>
          <a:effectLst/>
        </p:spPr>
        <p:txBody>
          <a:bodyPr wrap="none" lIns="0" tIns="0" rIns="0" bIns="0"/>
          <a:lstStyle/>
          <a:p>
            <a:pPr algn="l">
              <a:lnSpc>
                <a:spcPct val="90000"/>
              </a:lnSpc>
            </a:pPr>
            <a:r>
              <a:rPr lang="en-US" sz="1400">
                <a:solidFill>
                  <a:schemeClr val="bg1"/>
                </a:solidFill>
              </a:rPr>
              <a:t>Proteins</a:t>
            </a:r>
          </a:p>
        </p:txBody>
      </p:sp>
      <p:sp>
        <p:nvSpPr>
          <p:cNvPr id="626698" name="Text Box 10"/>
          <p:cNvSpPr txBox="1">
            <a:spLocks noChangeArrowheads="1"/>
          </p:cNvSpPr>
          <p:nvPr/>
        </p:nvSpPr>
        <p:spPr bwMode="auto">
          <a:xfrm>
            <a:off x="3389313" y="2444750"/>
            <a:ext cx="387350" cy="177800"/>
          </a:xfrm>
          <a:prstGeom prst="rect">
            <a:avLst/>
          </a:prstGeom>
          <a:noFill/>
          <a:ln w="9525">
            <a:noFill/>
            <a:miter lim="800000"/>
            <a:headEnd/>
            <a:tailEnd/>
          </a:ln>
          <a:effectLst/>
        </p:spPr>
        <p:txBody>
          <a:bodyPr wrap="none" lIns="0" tIns="0" rIns="0" bIns="0"/>
          <a:lstStyle/>
          <a:p>
            <a:pPr algn="l">
              <a:lnSpc>
                <a:spcPct val="90000"/>
              </a:lnSpc>
            </a:pPr>
            <a:r>
              <a:rPr lang="en-US" sz="1400">
                <a:solidFill>
                  <a:schemeClr val="bg1"/>
                </a:solidFill>
              </a:rPr>
              <a:t>Fats</a:t>
            </a:r>
          </a:p>
        </p:txBody>
      </p:sp>
      <p:sp>
        <p:nvSpPr>
          <p:cNvPr id="626699" name="Text Box 11"/>
          <p:cNvSpPr txBox="1">
            <a:spLocks noChangeArrowheads="1"/>
          </p:cNvSpPr>
          <p:nvPr/>
        </p:nvSpPr>
        <p:spPr bwMode="auto">
          <a:xfrm>
            <a:off x="425450" y="2444750"/>
            <a:ext cx="1327150" cy="193675"/>
          </a:xfrm>
          <a:prstGeom prst="rect">
            <a:avLst/>
          </a:prstGeom>
          <a:noFill/>
          <a:ln w="9525">
            <a:noFill/>
            <a:miter lim="800000"/>
            <a:headEnd/>
            <a:tailEnd/>
          </a:ln>
          <a:effectLst/>
        </p:spPr>
        <p:txBody>
          <a:bodyPr wrap="none" lIns="0" tIns="0" rIns="0" bIns="0"/>
          <a:lstStyle/>
          <a:p>
            <a:pPr algn="l">
              <a:lnSpc>
                <a:spcPct val="90000"/>
              </a:lnSpc>
            </a:pPr>
            <a:r>
              <a:rPr lang="en-US" sz="1400">
                <a:solidFill>
                  <a:schemeClr val="bg1"/>
                </a:solidFill>
              </a:rPr>
              <a:t>Carbohydrates</a:t>
            </a:r>
          </a:p>
        </p:txBody>
      </p:sp>
      <p:sp>
        <p:nvSpPr>
          <p:cNvPr id="626700" name="Text Box 12"/>
          <p:cNvSpPr txBox="1">
            <a:spLocks noChangeArrowheads="1"/>
          </p:cNvSpPr>
          <p:nvPr/>
        </p:nvSpPr>
        <p:spPr bwMode="auto">
          <a:xfrm>
            <a:off x="630238" y="4721225"/>
            <a:ext cx="749300" cy="192088"/>
          </a:xfrm>
          <a:prstGeom prst="rect">
            <a:avLst/>
          </a:prstGeom>
          <a:noFill/>
          <a:ln w="9525">
            <a:noFill/>
            <a:miter lim="800000"/>
            <a:headEnd/>
            <a:tailEnd/>
          </a:ln>
          <a:effectLst/>
        </p:spPr>
        <p:txBody>
          <a:bodyPr wrap="none" lIns="0" tIns="0" rIns="0" bIns="0"/>
          <a:lstStyle/>
          <a:p>
            <a:pPr algn="ctr">
              <a:lnSpc>
                <a:spcPct val="90000"/>
              </a:lnSpc>
            </a:pPr>
            <a:r>
              <a:rPr lang="en-US" sz="1400"/>
              <a:t>Glucose</a:t>
            </a:r>
          </a:p>
        </p:txBody>
      </p:sp>
      <p:sp>
        <p:nvSpPr>
          <p:cNvPr id="626701" name="Text Box 13"/>
          <p:cNvSpPr txBox="1">
            <a:spLocks noChangeArrowheads="1"/>
          </p:cNvSpPr>
          <p:nvPr/>
        </p:nvSpPr>
        <p:spPr bwMode="auto">
          <a:xfrm>
            <a:off x="7018338" y="4424363"/>
            <a:ext cx="1825625" cy="935037"/>
          </a:xfrm>
          <a:prstGeom prst="rect">
            <a:avLst/>
          </a:prstGeom>
          <a:noFill/>
          <a:ln w="9525">
            <a:noFill/>
            <a:miter lim="800000"/>
            <a:headEnd/>
            <a:tailEnd/>
          </a:ln>
          <a:effectLst/>
        </p:spPr>
        <p:txBody>
          <a:bodyPr wrap="none" lIns="0" tIns="0" rIns="0" bIns="0"/>
          <a:lstStyle/>
          <a:p>
            <a:pPr algn="ctr">
              <a:lnSpc>
                <a:spcPct val="90000"/>
              </a:lnSpc>
            </a:pPr>
            <a:r>
              <a:rPr lang="en-US" sz="1400"/>
              <a:t>O</a:t>
            </a:r>
            <a:r>
              <a:rPr lang="en-US" sz="1300"/>
              <a:t>XIDATIVE</a:t>
            </a:r>
            <a:endParaRPr lang="en-US" sz="1400"/>
          </a:p>
          <a:p>
            <a:pPr algn="ctr">
              <a:lnSpc>
                <a:spcPct val="90000"/>
              </a:lnSpc>
            </a:pPr>
            <a:r>
              <a:rPr lang="en-US" sz="1400"/>
              <a:t>P</a:t>
            </a:r>
            <a:r>
              <a:rPr lang="en-US" sz="1300"/>
              <a:t>HOSPHORYLATION</a:t>
            </a:r>
            <a:endParaRPr lang="en-US" sz="1400"/>
          </a:p>
          <a:p>
            <a:pPr algn="ctr">
              <a:lnSpc>
                <a:spcPct val="90000"/>
              </a:lnSpc>
            </a:pPr>
            <a:r>
              <a:rPr lang="en-US" sz="1400"/>
              <a:t>(Electron Transport</a:t>
            </a:r>
          </a:p>
          <a:p>
            <a:pPr algn="ctr">
              <a:lnSpc>
                <a:spcPct val="90000"/>
              </a:lnSpc>
            </a:pPr>
            <a:r>
              <a:rPr lang="en-US" sz="1400"/>
              <a:t>and Chemiosmosis)</a:t>
            </a:r>
          </a:p>
        </p:txBody>
      </p:sp>
      <p:sp>
        <p:nvSpPr>
          <p:cNvPr id="626702" name="Text Box 14"/>
          <p:cNvSpPr txBox="1">
            <a:spLocks noChangeArrowheads="1"/>
          </p:cNvSpPr>
          <p:nvPr/>
        </p:nvSpPr>
        <p:spPr bwMode="auto">
          <a:xfrm>
            <a:off x="5535613" y="4570413"/>
            <a:ext cx="671512" cy="590550"/>
          </a:xfrm>
          <a:prstGeom prst="rect">
            <a:avLst/>
          </a:prstGeom>
          <a:noFill/>
          <a:ln w="9525">
            <a:noFill/>
            <a:miter lim="800000"/>
            <a:headEnd/>
            <a:tailEnd/>
          </a:ln>
          <a:effectLst/>
        </p:spPr>
        <p:txBody>
          <a:bodyPr wrap="none" lIns="0" tIns="0" rIns="0" bIns="0"/>
          <a:lstStyle/>
          <a:p>
            <a:pPr algn="ctr">
              <a:lnSpc>
                <a:spcPct val="90000"/>
              </a:lnSpc>
            </a:pPr>
            <a:r>
              <a:rPr lang="en-US" sz="1400"/>
              <a:t>CITRIC</a:t>
            </a:r>
          </a:p>
          <a:p>
            <a:pPr algn="ctr">
              <a:lnSpc>
                <a:spcPct val="90000"/>
              </a:lnSpc>
            </a:pPr>
            <a:r>
              <a:rPr lang="en-US" sz="1400"/>
              <a:t>ACID</a:t>
            </a:r>
          </a:p>
          <a:p>
            <a:pPr algn="ctr">
              <a:lnSpc>
                <a:spcPct val="90000"/>
              </a:lnSpc>
            </a:pPr>
            <a:r>
              <a:rPr lang="en-US" sz="1400"/>
              <a:t>CYCLE</a:t>
            </a:r>
          </a:p>
        </p:txBody>
      </p:sp>
      <p:sp>
        <p:nvSpPr>
          <p:cNvPr id="626703" name="Text Box 15"/>
          <p:cNvSpPr txBox="1">
            <a:spLocks noChangeArrowheads="1"/>
          </p:cNvSpPr>
          <p:nvPr/>
        </p:nvSpPr>
        <p:spPr bwMode="auto">
          <a:xfrm>
            <a:off x="3867150" y="4640263"/>
            <a:ext cx="733425" cy="452437"/>
          </a:xfrm>
          <a:prstGeom prst="rect">
            <a:avLst/>
          </a:prstGeom>
          <a:noFill/>
          <a:ln w="9525">
            <a:noFill/>
            <a:miter lim="800000"/>
            <a:headEnd/>
            <a:tailEnd/>
          </a:ln>
          <a:effectLst/>
        </p:spPr>
        <p:txBody>
          <a:bodyPr wrap="none" lIns="0" tIns="0" rIns="0" bIns="0"/>
          <a:lstStyle/>
          <a:p>
            <a:pPr algn="ctr"/>
            <a:r>
              <a:rPr lang="en-US" sz="1400"/>
              <a:t>Acetyl</a:t>
            </a:r>
          </a:p>
          <a:p>
            <a:pPr algn="ctr"/>
            <a:r>
              <a:rPr lang="en-US" sz="1400"/>
              <a:t>CoA</a:t>
            </a:r>
          </a:p>
        </p:txBody>
      </p:sp>
      <p:sp>
        <p:nvSpPr>
          <p:cNvPr id="626704" name="Text Box 16"/>
          <p:cNvSpPr txBox="1">
            <a:spLocks noChangeArrowheads="1"/>
          </p:cNvSpPr>
          <p:nvPr/>
        </p:nvSpPr>
        <p:spPr bwMode="auto">
          <a:xfrm>
            <a:off x="1262063" y="5008563"/>
            <a:ext cx="1209675" cy="195262"/>
          </a:xfrm>
          <a:prstGeom prst="rect">
            <a:avLst/>
          </a:prstGeom>
          <a:noFill/>
          <a:ln w="9525">
            <a:noFill/>
            <a:miter lim="800000"/>
            <a:headEnd/>
            <a:tailEnd/>
          </a:ln>
          <a:effectLst/>
        </p:spPr>
        <p:txBody>
          <a:bodyPr wrap="none" lIns="0" tIns="0" rIns="0" bIns="0"/>
          <a:lstStyle/>
          <a:p>
            <a:pPr algn="ctr">
              <a:lnSpc>
                <a:spcPct val="90000"/>
              </a:lnSpc>
            </a:pPr>
            <a:r>
              <a:rPr lang="en-US" sz="1400"/>
              <a:t>GLYCOLYSIS</a:t>
            </a:r>
          </a:p>
        </p:txBody>
      </p:sp>
      <p:sp>
        <p:nvSpPr>
          <p:cNvPr id="626705" name="Text Box 17"/>
          <p:cNvSpPr txBox="1">
            <a:spLocks noChangeArrowheads="1"/>
          </p:cNvSpPr>
          <p:nvPr/>
        </p:nvSpPr>
        <p:spPr bwMode="auto">
          <a:xfrm>
            <a:off x="2409825" y="4724400"/>
            <a:ext cx="752475" cy="182563"/>
          </a:xfrm>
          <a:prstGeom prst="rect">
            <a:avLst/>
          </a:prstGeom>
          <a:noFill/>
          <a:ln w="9525">
            <a:noFill/>
            <a:miter lim="800000"/>
            <a:headEnd/>
            <a:tailEnd/>
          </a:ln>
          <a:effectLst/>
        </p:spPr>
        <p:txBody>
          <a:bodyPr wrap="none" lIns="0" tIns="0" rIns="0" bIns="0"/>
          <a:lstStyle/>
          <a:p>
            <a:pPr algn="ctr">
              <a:lnSpc>
                <a:spcPct val="90000"/>
              </a:lnSpc>
            </a:pPr>
            <a:r>
              <a:rPr lang="en-US" sz="1400"/>
              <a:t>Pyruvate</a:t>
            </a:r>
          </a:p>
        </p:txBody>
      </p:sp>
      <p:sp>
        <p:nvSpPr>
          <p:cNvPr id="626706" name="Text Box 18"/>
          <p:cNvSpPr txBox="1">
            <a:spLocks noChangeArrowheads="1"/>
          </p:cNvSpPr>
          <p:nvPr/>
        </p:nvSpPr>
        <p:spPr bwMode="auto">
          <a:xfrm>
            <a:off x="5648325" y="3076575"/>
            <a:ext cx="1108075" cy="219075"/>
          </a:xfrm>
          <a:prstGeom prst="rect">
            <a:avLst/>
          </a:prstGeom>
          <a:noFill/>
          <a:ln w="9525">
            <a:noFill/>
            <a:miter lim="800000"/>
            <a:headEnd/>
            <a:tailEnd/>
          </a:ln>
          <a:effectLst/>
        </p:spPr>
        <p:txBody>
          <a:bodyPr wrap="none" lIns="0" tIns="0" rIns="0" bIns="0"/>
          <a:lstStyle/>
          <a:p>
            <a:pPr algn="l">
              <a:lnSpc>
                <a:spcPct val="90000"/>
              </a:lnSpc>
            </a:pPr>
            <a:r>
              <a:rPr lang="en-US" sz="1400"/>
              <a:t>Amino acids</a:t>
            </a:r>
          </a:p>
        </p:txBody>
      </p:sp>
      <p:sp>
        <p:nvSpPr>
          <p:cNvPr id="626707" name="Text Box 19"/>
          <p:cNvSpPr txBox="1">
            <a:spLocks noChangeArrowheads="1"/>
          </p:cNvSpPr>
          <p:nvPr/>
        </p:nvSpPr>
        <p:spPr bwMode="auto">
          <a:xfrm>
            <a:off x="2808288" y="3078163"/>
            <a:ext cx="827087" cy="185737"/>
          </a:xfrm>
          <a:prstGeom prst="rect">
            <a:avLst/>
          </a:prstGeom>
          <a:noFill/>
          <a:ln w="9525">
            <a:noFill/>
            <a:miter lim="800000"/>
            <a:headEnd/>
            <a:tailEnd/>
          </a:ln>
          <a:effectLst/>
        </p:spPr>
        <p:txBody>
          <a:bodyPr wrap="none" lIns="0" tIns="0" rIns="0" bIns="0"/>
          <a:lstStyle/>
          <a:p>
            <a:pPr algn="l">
              <a:lnSpc>
                <a:spcPct val="90000"/>
              </a:lnSpc>
            </a:pPr>
            <a:r>
              <a:rPr lang="en-US" sz="1400"/>
              <a:t>Glycerol</a:t>
            </a:r>
          </a:p>
        </p:txBody>
      </p:sp>
      <p:sp>
        <p:nvSpPr>
          <p:cNvPr id="626708" name="Text Box 20"/>
          <p:cNvSpPr txBox="1">
            <a:spLocks noChangeArrowheads="1"/>
          </p:cNvSpPr>
          <p:nvPr/>
        </p:nvSpPr>
        <p:spPr bwMode="auto">
          <a:xfrm>
            <a:off x="749300" y="3079750"/>
            <a:ext cx="644525" cy="193675"/>
          </a:xfrm>
          <a:prstGeom prst="rect">
            <a:avLst/>
          </a:prstGeom>
          <a:noFill/>
          <a:ln w="9525">
            <a:noFill/>
            <a:miter lim="800000"/>
            <a:headEnd/>
            <a:tailEnd/>
          </a:ln>
          <a:effectLst/>
        </p:spPr>
        <p:txBody>
          <a:bodyPr wrap="none" lIns="0" tIns="0" rIns="0" bIns="0"/>
          <a:lstStyle/>
          <a:p>
            <a:pPr algn="l">
              <a:lnSpc>
                <a:spcPct val="90000"/>
              </a:lnSpc>
            </a:pPr>
            <a:r>
              <a:rPr lang="en-US" sz="1400"/>
              <a:t>Sugars</a:t>
            </a:r>
          </a:p>
        </p:txBody>
      </p:sp>
      <p:sp>
        <p:nvSpPr>
          <p:cNvPr id="626709" name="Text Box 21"/>
          <p:cNvSpPr txBox="1">
            <a:spLocks noChangeArrowheads="1"/>
          </p:cNvSpPr>
          <p:nvPr/>
        </p:nvSpPr>
        <p:spPr bwMode="auto">
          <a:xfrm>
            <a:off x="3713163" y="3082925"/>
            <a:ext cx="954087" cy="198438"/>
          </a:xfrm>
          <a:prstGeom prst="rect">
            <a:avLst/>
          </a:prstGeom>
          <a:noFill/>
          <a:ln w="9525">
            <a:noFill/>
            <a:miter lim="800000"/>
            <a:headEnd/>
            <a:tailEnd/>
          </a:ln>
          <a:effectLst/>
        </p:spPr>
        <p:txBody>
          <a:bodyPr wrap="none" lIns="0" tIns="0" rIns="0" bIns="0"/>
          <a:lstStyle/>
          <a:p>
            <a:pPr algn="l">
              <a:lnSpc>
                <a:spcPct val="90000"/>
              </a:lnSpc>
            </a:pPr>
            <a:r>
              <a:rPr lang="en-US" sz="1400"/>
              <a:t>Fatty acids</a:t>
            </a:r>
          </a:p>
        </p:txBody>
      </p:sp>
      <p:sp>
        <p:nvSpPr>
          <p:cNvPr id="626710" name="Text Box 22"/>
          <p:cNvSpPr txBox="1">
            <a:spLocks noChangeArrowheads="1"/>
          </p:cNvSpPr>
          <p:nvPr/>
        </p:nvSpPr>
        <p:spPr bwMode="auto">
          <a:xfrm>
            <a:off x="6884988" y="3462338"/>
            <a:ext cx="695325" cy="415925"/>
          </a:xfrm>
          <a:prstGeom prst="rect">
            <a:avLst/>
          </a:prstGeom>
          <a:noFill/>
          <a:ln w="9525">
            <a:noFill/>
            <a:miter lim="800000"/>
            <a:headEnd/>
            <a:tailEnd/>
          </a:ln>
          <a:effectLst/>
        </p:spPr>
        <p:txBody>
          <a:bodyPr wrap="none" lIns="0" tIns="0" rIns="0" bIns="0"/>
          <a:lstStyle/>
          <a:p>
            <a:pPr algn="l">
              <a:lnSpc>
                <a:spcPct val="90000"/>
              </a:lnSpc>
            </a:pPr>
            <a:r>
              <a:rPr lang="en-US" sz="1400"/>
              <a:t>Amino </a:t>
            </a:r>
          </a:p>
          <a:p>
            <a:pPr algn="l">
              <a:lnSpc>
                <a:spcPct val="90000"/>
              </a:lnSpc>
            </a:pPr>
            <a:r>
              <a:rPr lang="en-US" sz="1400"/>
              <a:t>groups</a:t>
            </a:r>
          </a:p>
        </p:txBody>
      </p:sp>
      <p:sp>
        <p:nvSpPr>
          <p:cNvPr id="626711" name="Text Box 23"/>
          <p:cNvSpPr txBox="1">
            <a:spLocks noChangeArrowheads="1"/>
          </p:cNvSpPr>
          <p:nvPr/>
        </p:nvSpPr>
        <p:spPr bwMode="auto">
          <a:xfrm>
            <a:off x="1727200" y="4721225"/>
            <a:ext cx="342900" cy="160338"/>
          </a:xfrm>
          <a:prstGeom prst="rect">
            <a:avLst/>
          </a:prstGeom>
          <a:noFill/>
          <a:ln w="9525">
            <a:noFill/>
            <a:miter lim="800000"/>
            <a:headEnd/>
            <a:tailEnd/>
          </a:ln>
          <a:effectLst/>
        </p:spPr>
        <p:txBody>
          <a:bodyPr wrap="none" lIns="0" tIns="0" rIns="0" bIns="0"/>
          <a:lstStyle/>
          <a:p>
            <a:pPr algn="ctr">
              <a:lnSpc>
                <a:spcPct val="90000"/>
              </a:lnSpc>
            </a:pPr>
            <a:r>
              <a:rPr lang="en-US" sz="1400"/>
              <a:t>G3P</a:t>
            </a:r>
          </a:p>
        </p:txBody>
      </p:sp>
      <p:sp>
        <p:nvSpPr>
          <p:cNvPr id="626712" name="Text Box 24"/>
          <p:cNvSpPr txBox="1">
            <a:spLocks noChangeArrowheads="1"/>
          </p:cNvSpPr>
          <p:nvPr/>
        </p:nvSpPr>
        <p:spPr bwMode="auto">
          <a:xfrm>
            <a:off x="4106863" y="5981700"/>
            <a:ext cx="342900" cy="160338"/>
          </a:xfrm>
          <a:prstGeom prst="rect">
            <a:avLst/>
          </a:prstGeom>
          <a:noFill/>
          <a:ln w="9525">
            <a:noFill/>
            <a:miter lim="800000"/>
            <a:headEnd/>
            <a:tailEnd/>
          </a:ln>
          <a:effectLst/>
        </p:spPr>
        <p:txBody>
          <a:bodyPr wrap="none" lIns="0" tIns="0" rIns="0" bIns="0"/>
          <a:lstStyle/>
          <a:p>
            <a:pPr algn="ctr">
              <a:lnSpc>
                <a:spcPct val="90000"/>
              </a:lnSpc>
            </a:pPr>
            <a:r>
              <a:rPr lang="en-US" sz="1400"/>
              <a:t>ATP</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8" name="Rectangle 2"/>
          <p:cNvSpPr>
            <a:spLocks noGrp="1" noChangeArrowheads="1"/>
          </p:cNvSpPr>
          <p:nvPr>
            <p:ph type="title"/>
          </p:nvPr>
        </p:nvSpPr>
        <p:spPr>
          <a:xfrm>
            <a:off x="193675" y="180975"/>
            <a:ext cx="8534400" cy="914400"/>
          </a:xfrm>
        </p:spPr>
        <p:txBody>
          <a:bodyPr/>
          <a:lstStyle/>
          <a:p>
            <a:pPr marL="744538" indent="-744538"/>
            <a:r>
              <a:rPr lang="en-US" sz="3200"/>
              <a:t>6.16 Food molecules provide raw materials for biosynthesis</a:t>
            </a:r>
          </a:p>
        </p:txBody>
      </p:sp>
      <p:sp>
        <p:nvSpPr>
          <p:cNvPr id="628739" name="Rectangle 3"/>
          <p:cNvSpPr>
            <a:spLocks noGrp="1" noChangeArrowheads="1"/>
          </p:cNvSpPr>
          <p:nvPr>
            <p:ph type="body" idx="1"/>
          </p:nvPr>
        </p:nvSpPr>
        <p:spPr>
          <a:xfrm>
            <a:off x="168275" y="1298575"/>
            <a:ext cx="8534400" cy="3937000"/>
          </a:xfrm>
        </p:spPr>
        <p:txBody>
          <a:bodyPr/>
          <a:lstStyle/>
          <a:p>
            <a:r>
              <a:rPr lang="en-US"/>
              <a:t>Many metabolic pathways are involved in biosynthesis of biological molecules</a:t>
            </a:r>
          </a:p>
          <a:p>
            <a:pPr lvl="1">
              <a:buFontTx/>
              <a:buChar char="–"/>
            </a:pPr>
            <a:r>
              <a:rPr lang="en-US"/>
              <a:t>To survive, cells must be able to biosynthesize molecules that are not present in its foods</a:t>
            </a:r>
          </a:p>
          <a:p>
            <a:pPr lvl="1">
              <a:buFontTx/>
              <a:buChar char="–"/>
            </a:pPr>
            <a:r>
              <a:rPr lang="en-US"/>
              <a:t>Often the cell will convert the intermediate compounds of glycolysis and the citric acid cycle to molecules not found in food</a:t>
            </a:r>
          </a:p>
          <a:p>
            <a:pPr lvl="1"/>
            <a:endParaRPr lang="en-US"/>
          </a:p>
        </p:txBody>
      </p:sp>
      <p:sp>
        <p:nvSpPr>
          <p:cNvPr id="628740"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62874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2874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9767" name="Picture 7" descr="06_16Biosynthesis-U"/>
          <p:cNvPicPr>
            <a:picLocks noChangeAspect="1" noChangeArrowheads="1"/>
          </p:cNvPicPr>
          <p:nvPr/>
        </p:nvPicPr>
        <p:blipFill>
          <a:blip r:embed="rId3" cstate="print"/>
          <a:srcRect/>
          <a:stretch>
            <a:fillRect/>
          </a:stretch>
        </p:blipFill>
        <p:spPr bwMode="auto">
          <a:xfrm>
            <a:off x="1800225" y="136525"/>
            <a:ext cx="5541963" cy="6584950"/>
          </a:xfrm>
          <a:prstGeom prst="rect">
            <a:avLst/>
          </a:prstGeom>
          <a:noFill/>
        </p:spPr>
      </p:pic>
      <p:sp>
        <p:nvSpPr>
          <p:cNvPr id="629768" name="Text Box 8"/>
          <p:cNvSpPr txBox="1">
            <a:spLocks noChangeArrowheads="1"/>
          </p:cNvSpPr>
          <p:nvPr/>
        </p:nvSpPr>
        <p:spPr bwMode="auto">
          <a:xfrm>
            <a:off x="3532188" y="5102225"/>
            <a:ext cx="2174875" cy="220663"/>
          </a:xfrm>
          <a:prstGeom prst="rect">
            <a:avLst/>
          </a:prstGeom>
          <a:noFill/>
          <a:ln w="9525">
            <a:noFill/>
            <a:miter lim="800000"/>
            <a:headEnd/>
            <a:tailEnd/>
          </a:ln>
          <a:effectLst/>
        </p:spPr>
        <p:txBody>
          <a:bodyPr wrap="none" lIns="0" tIns="0" rIns="0" bIns="0"/>
          <a:lstStyle/>
          <a:p>
            <a:pPr algn="l">
              <a:lnSpc>
                <a:spcPct val="90000"/>
              </a:lnSpc>
            </a:pPr>
            <a:r>
              <a:rPr lang="en-US" sz="1400"/>
              <a:t>Cells, tissues, organisms</a:t>
            </a:r>
          </a:p>
        </p:txBody>
      </p:sp>
      <p:sp>
        <p:nvSpPr>
          <p:cNvPr id="629769" name="Text Box 9"/>
          <p:cNvSpPr txBox="1">
            <a:spLocks noChangeArrowheads="1"/>
          </p:cNvSpPr>
          <p:nvPr/>
        </p:nvSpPr>
        <p:spPr bwMode="auto">
          <a:xfrm>
            <a:off x="2422525" y="4144963"/>
            <a:ext cx="733425" cy="203200"/>
          </a:xfrm>
          <a:prstGeom prst="rect">
            <a:avLst/>
          </a:prstGeom>
          <a:noFill/>
          <a:ln w="9525">
            <a:noFill/>
            <a:miter lim="800000"/>
            <a:headEnd/>
            <a:tailEnd/>
          </a:ln>
          <a:effectLst/>
        </p:spPr>
        <p:txBody>
          <a:bodyPr wrap="none" lIns="0" tIns="0" rIns="0" bIns="0"/>
          <a:lstStyle/>
          <a:p>
            <a:pPr algn="l">
              <a:lnSpc>
                <a:spcPct val="90000"/>
              </a:lnSpc>
            </a:pPr>
            <a:r>
              <a:rPr lang="en-US" sz="1400">
                <a:solidFill>
                  <a:schemeClr val="bg1"/>
                </a:solidFill>
              </a:rPr>
              <a:t>Proteins</a:t>
            </a:r>
          </a:p>
        </p:txBody>
      </p:sp>
      <p:sp>
        <p:nvSpPr>
          <p:cNvPr id="629770" name="Text Box 10"/>
          <p:cNvSpPr txBox="1">
            <a:spLocks noChangeArrowheads="1"/>
          </p:cNvSpPr>
          <p:nvPr/>
        </p:nvSpPr>
        <p:spPr bwMode="auto">
          <a:xfrm>
            <a:off x="4370388" y="4151313"/>
            <a:ext cx="387350" cy="177800"/>
          </a:xfrm>
          <a:prstGeom prst="rect">
            <a:avLst/>
          </a:prstGeom>
          <a:noFill/>
          <a:ln w="9525">
            <a:noFill/>
            <a:miter lim="800000"/>
            <a:headEnd/>
            <a:tailEnd/>
          </a:ln>
          <a:effectLst/>
        </p:spPr>
        <p:txBody>
          <a:bodyPr wrap="none" lIns="0" tIns="0" rIns="0" bIns="0"/>
          <a:lstStyle/>
          <a:p>
            <a:pPr algn="l">
              <a:lnSpc>
                <a:spcPct val="90000"/>
              </a:lnSpc>
            </a:pPr>
            <a:r>
              <a:rPr lang="en-US" sz="1400">
                <a:solidFill>
                  <a:schemeClr val="bg1"/>
                </a:solidFill>
              </a:rPr>
              <a:t>Fats</a:t>
            </a:r>
          </a:p>
        </p:txBody>
      </p:sp>
      <p:sp>
        <p:nvSpPr>
          <p:cNvPr id="629771" name="Text Box 11"/>
          <p:cNvSpPr txBox="1">
            <a:spLocks noChangeArrowheads="1"/>
          </p:cNvSpPr>
          <p:nvPr/>
        </p:nvSpPr>
        <p:spPr bwMode="auto">
          <a:xfrm>
            <a:off x="6016625" y="4140200"/>
            <a:ext cx="1327150" cy="193675"/>
          </a:xfrm>
          <a:prstGeom prst="rect">
            <a:avLst/>
          </a:prstGeom>
          <a:noFill/>
          <a:ln w="9525">
            <a:noFill/>
            <a:miter lim="800000"/>
            <a:headEnd/>
            <a:tailEnd/>
          </a:ln>
          <a:effectLst/>
        </p:spPr>
        <p:txBody>
          <a:bodyPr wrap="none" lIns="0" tIns="0" rIns="0" bIns="0"/>
          <a:lstStyle/>
          <a:p>
            <a:pPr algn="l">
              <a:lnSpc>
                <a:spcPct val="90000"/>
              </a:lnSpc>
            </a:pPr>
            <a:r>
              <a:rPr lang="en-US" sz="1400">
                <a:solidFill>
                  <a:schemeClr val="bg1"/>
                </a:solidFill>
              </a:rPr>
              <a:t>Carbohydrates</a:t>
            </a:r>
          </a:p>
        </p:txBody>
      </p:sp>
      <p:sp>
        <p:nvSpPr>
          <p:cNvPr id="629772" name="Text Box 12"/>
          <p:cNvSpPr txBox="1">
            <a:spLocks noChangeArrowheads="1"/>
          </p:cNvSpPr>
          <p:nvPr/>
        </p:nvSpPr>
        <p:spPr bwMode="auto">
          <a:xfrm>
            <a:off x="6454775" y="2068513"/>
            <a:ext cx="749300" cy="192087"/>
          </a:xfrm>
          <a:prstGeom prst="rect">
            <a:avLst/>
          </a:prstGeom>
          <a:noFill/>
          <a:ln w="9525">
            <a:noFill/>
            <a:miter lim="800000"/>
            <a:headEnd/>
            <a:tailEnd/>
          </a:ln>
          <a:effectLst/>
        </p:spPr>
        <p:txBody>
          <a:bodyPr wrap="none" lIns="0" tIns="0" rIns="0" bIns="0"/>
          <a:lstStyle/>
          <a:p>
            <a:pPr algn="ctr">
              <a:lnSpc>
                <a:spcPct val="90000"/>
              </a:lnSpc>
            </a:pPr>
            <a:r>
              <a:rPr lang="en-US" sz="1400"/>
              <a:t>Glucose</a:t>
            </a:r>
          </a:p>
        </p:txBody>
      </p:sp>
      <p:sp>
        <p:nvSpPr>
          <p:cNvPr id="629773" name="Text Box 13"/>
          <p:cNvSpPr txBox="1">
            <a:spLocks noChangeArrowheads="1"/>
          </p:cNvSpPr>
          <p:nvPr/>
        </p:nvSpPr>
        <p:spPr bwMode="auto">
          <a:xfrm>
            <a:off x="2662238" y="158750"/>
            <a:ext cx="2860675" cy="198438"/>
          </a:xfrm>
          <a:prstGeom prst="rect">
            <a:avLst/>
          </a:prstGeom>
          <a:noFill/>
          <a:ln w="9525">
            <a:noFill/>
            <a:miter lim="800000"/>
            <a:headEnd/>
            <a:tailEnd/>
          </a:ln>
          <a:effectLst/>
        </p:spPr>
        <p:txBody>
          <a:bodyPr wrap="none" lIns="0" tIns="0" rIns="0" bIns="0"/>
          <a:lstStyle/>
          <a:p>
            <a:pPr algn="l">
              <a:lnSpc>
                <a:spcPct val="90000"/>
              </a:lnSpc>
            </a:pPr>
            <a:r>
              <a:rPr lang="en-US" sz="1400"/>
              <a:t>ATP needed to drive biosynthesis</a:t>
            </a:r>
          </a:p>
        </p:txBody>
      </p:sp>
      <p:sp>
        <p:nvSpPr>
          <p:cNvPr id="629774" name="Text Box 14"/>
          <p:cNvSpPr txBox="1">
            <a:spLocks noChangeArrowheads="1"/>
          </p:cNvSpPr>
          <p:nvPr/>
        </p:nvSpPr>
        <p:spPr bwMode="auto">
          <a:xfrm>
            <a:off x="2444750" y="1885950"/>
            <a:ext cx="671513" cy="590550"/>
          </a:xfrm>
          <a:prstGeom prst="rect">
            <a:avLst/>
          </a:prstGeom>
          <a:noFill/>
          <a:ln w="9525">
            <a:noFill/>
            <a:miter lim="800000"/>
            <a:headEnd/>
            <a:tailEnd/>
          </a:ln>
          <a:effectLst/>
        </p:spPr>
        <p:txBody>
          <a:bodyPr wrap="none" lIns="0" tIns="0" rIns="0" bIns="0"/>
          <a:lstStyle/>
          <a:p>
            <a:pPr algn="ctr">
              <a:lnSpc>
                <a:spcPct val="90000"/>
              </a:lnSpc>
            </a:pPr>
            <a:r>
              <a:rPr lang="en-US" sz="1400"/>
              <a:t>CITRIC</a:t>
            </a:r>
          </a:p>
          <a:p>
            <a:pPr algn="ctr">
              <a:lnSpc>
                <a:spcPct val="90000"/>
              </a:lnSpc>
            </a:pPr>
            <a:r>
              <a:rPr lang="en-US" sz="1400"/>
              <a:t>ACID</a:t>
            </a:r>
          </a:p>
          <a:p>
            <a:pPr algn="ctr">
              <a:lnSpc>
                <a:spcPct val="90000"/>
              </a:lnSpc>
            </a:pPr>
            <a:r>
              <a:rPr lang="en-US" sz="1400"/>
              <a:t>CYCLE</a:t>
            </a:r>
          </a:p>
        </p:txBody>
      </p:sp>
      <p:sp>
        <p:nvSpPr>
          <p:cNvPr id="629775" name="Text Box 15"/>
          <p:cNvSpPr txBox="1">
            <a:spLocks noChangeArrowheads="1"/>
          </p:cNvSpPr>
          <p:nvPr/>
        </p:nvSpPr>
        <p:spPr bwMode="auto">
          <a:xfrm>
            <a:off x="3790950" y="1930400"/>
            <a:ext cx="733425" cy="452438"/>
          </a:xfrm>
          <a:prstGeom prst="rect">
            <a:avLst/>
          </a:prstGeom>
          <a:noFill/>
          <a:ln w="9525">
            <a:noFill/>
            <a:miter lim="800000"/>
            <a:headEnd/>
            <a:tailEnd/>
          </a:ln>
          <a:effectLst/>
        </p:spPr>
        <p:txBody>
          <a:bodyPr wrap="none" lIns="0" tIns="0" rIns="0" bIns="0"/>
          <a:lstStyle/>
          <a:p>
            <a:pPr algn="ctr"/>
            <a:r>
              <a:rPr lang="en-US" sz="1400"/>
              <a:t>Acetyl</a:t>
            </a:r>
          </a:p>
          <a:p>
            <a:pPr algn="ctr"/>
            <a:r>
              <a:rPr lang="en-US" sz="1400"/>
              <a:t>CoA</a:t>
            </a:r>
          </a:p>
        </p:txBody>
      </p:sp>
      <p:sp>
        <p:nvSpPr>
          <p:cNvPr id="629776" name="Text Box 16"/>
          <p:cNvSpPr txBox="1">
            <a:spLocks noChangeArrowheads="1"/>
          </p:cNvSpPr>
          <p:nvPr/>
        </p:nvSpPr>
        <p:spPr bwMode="auto">
          <a:xfrm>
            <a:off x="5030788" y="1751013"/>
            <a:ext cx="1968500" cy="185737"/>
          </a:xfrm>
          <a:prstGeom prst="rect">
            <a:avLst/>
          </a:prstGeom>
          <a:noFill/>
          <a:ln w="9525">
            <a:noFill/>
            <a:miter lim="800000"/>
            <a:headEnd/>
            <a:tailEnd/>
          </a:ln>
          <a:effectLst/>
        </p:spPr>
        <p:txBody>
          <a:bodyPr wrap="none" lIns="0" tIns="0" rIns="0" bIns="0"/>
          <a:lstStyle/>
          <a:p>
            <a:pPr algn="ctr">
              <a:lnSpc>
                <a:spcPct val="90000"/>
              </a:lnSpc>
            </a:pPr>
            <a:r>
              <a:rPr lang="en-US" sz="1400"/>
              <a:t>GLUCOSE SYNTHESIS</a:t>
            </a:r>
          </a:p>
        </p:txBody>
      </p:sp>
      <p:sp>
        <p:nvSpPr>
          <p:cNvPr id="629777" name="Text Box 17"/>
          <p:cNvSpPr txBox="1">
            <a:spLocks noChangeArrowheads="1"/>
          </p:cNvSpPr>
          <p:nvPr/>
        </p:nvSpPr>
        <p:spPr bwMode="auto">
          <a:xfrm>
            <a:off x="4772025" y="2062163"/>
            <a:ext cx="752475" cy="182562"/>
          </a:xfrm>
          <a:prstGeom prst="rect">
            <a:avLst/>
          </a:prstGeom>
          <a:noFill/>
          <a:ln w="9525">
            <a:noFill/>
            <a:miter lim="800000"/>
            <a:headEnd/>
            <a:tailEnd/>
          </a:ln>
          <a:effectLst/>
        </p:spPr>
        <p:txBody>
          <a:bodyPr wrap="none" lIns="0" tIns="0" rIns="0" bIns="0"/>
          <a:lstStyle/>
          <a:p>
            <a:pPr algn="ctr">
              <a:lnSpc>
                <a:spcPct val="90000"/>
              </a:lnSpc>
            </a:pPr>
            <a:r>
              <a:rPr lang="en-US" sz="1400"/>
              <a:t>Pyruvate</a:t>
            </a:r>
          </a:p>
        </p:txBody>
      </p:sp>
      <p:sp>
        <p:nvSpPr>
          <p:cNvPr id="629778" name="Text Box 18"/>
          <p:cNvSpPr txBox="1">
            <a:spLocks noChangeArrowheads="1"/>
          </p:cNvSpPr>
          <p:nvPr/>
        </p:nvSpPr>
        <p:spPr bwMode="auto">
          <a:xfrm>
            <a:off x="2212975" y="3560763"/>
            <a:ext cx="1108075" cy="219075"/>
          </a:xfrm>
          <a:prstGeom prst="rect">
            <a:avLst/>
          </a:prstGeom>
          <a:noFill/>
          <a:ln w="9525">
            <a:noFill/>
            <a:miter lim="800000"/>
            <a:headEnd/>
            <a:tailEnd/>
          </a:ln>
          <a:effectLst/>
        </p:spPr>
        <p:txBody>
          <a:bodyPr wrap="none" lIns="0" tIns="0" rIns="0" bIns="0"/>
          <a:lstStyle/>
          <a:p>
            <a:pPr algn="l">
              <a:lnSpc>
                <a:spcPct val="90000"/>
              </a:lnSpc>
            </a:pPr>
            <a:r>
              <a:rPr lang="en-US" sz="1400"/>
              <a:t>Amino acids</a:t>
            </a:r>
          </a:p>
        </p:txBody>
      </p:sp>
      <p:sp>
        <p:nvSpPr>
          <p:cNvPr id="629779" name="Text Box 19"/>
          <p:cNvSpPr txBox="1">
            <a:spLocks noChangeArrowheads="1"/>
          </p:cNvSpPr>
          <p:nvPr/>
        </p:nvSpPr>
        <p:spPr bwMode="auto">
          <a:xfrm>
            <a:off x="4602163" y="3559175"/>
            <a:ext cx="827087" cy="185738"/>
          </a:xfrm>
          <a:prstGeom prst="rect">
            <a:avLst/>
          </a:prstGeom>
          <a:noFill/>
          <a:ln w="9525">
            <a:noFill/>
            <a:miter lim="800000"/>
            <a:headEnd/>
            <a:tailEnd/>
          </a:ln>
          <a:effectLst/>
        </p:spPr>
        <p:txBody>
          <a:bodyPr wrap="none" lIns="0" tIns="0" rIns="0" bIns="0"/>
          <a:lstStyle/>
          <a:p>
            <a:pPr algn="l">
              <a:lnSpc>
                <a:spcPct val="90000"/>
              </a:lnSpc>
            </a:pPr>
            <a:r>
              <a:rPr lang="en-US" sz="1400"/>
              <a:t>Glycerol</a:t>
            </a:r>
          </a:p>
        </p:txBody>
      </p:sp>
      <p:sp>
        <p:nvSpPr>
          <p:cNvPr id="629780" name="Text Box 20"/>
          <p:cNvSpPr txBox="1">
            <a:spLocks noChangeArrowheads="1"/>
          </p:cNvSpPr>
          <p:nvPr/>
        </p:nvSpPr>
        <p:spPr bwMode="auto">
          <a:xfrm>
            <a:off x="6346825" y="3557588"/>
            <a:ext cx="644525" cy="193675"/>
          </a:xfrm>
          <a:prstGeom prst="rect">
            <a:avLst/>
          </a:prstGeom>
          <a:noFill/>
          <a:ln w="9525">
            <a:noFill/>
            <a:miter lim="800000"/>
            <a:headEnd/>
            <a:tailEnd/>
          </a:ln>
          <a:effectLst/>
        </p:spPr>
        <p:txBody>
          <a:bodyPr wrap="none" lIns="0" tIns="0" rIns="0" bIns="0"/>
          <a:lstStyle/>
          <a:p>
            <a:pPr algn="l">
              <a:lnSpc>
                <a:spcPct val="90000"/>
              </a:lnSpc>
            </a:pPr>
            <a:r>
              <a:rPr lang="en-US" sz="1400"/>
              <a:t>Sugars</a:t>
            </a:r>
          </a:p>
        </p:txBody>
      </p:sp>
      <p:sp>
        <p:nvSpPr>
          <p:cNvPr id="629781" name="Text Box 21"/>
          <p:cNvSpPr txBox="1">
            <a:spLocks noChangeArrowheads="1"/>
          </p:cNvSpPr>
          <p:nvPr/>
        </p:nvSpPr>
        <p:spPr bwMode="auto">
          <a:xfrm>
            <a:off x="3602038" y="3560763"/>
            <a:ext cx="954087" cy="198437"/>
          </a:xfrm>
          <a:prstGeom prst="rect">
            <a:avLst/>
          </a:prstGeom>
          <a:noFill/>
          <a:ln w="9525">
            <a:noFill/>
            <a:miter lim="800000"/>
            <a:headEnd/>
            <a:tailEnd/>
          </a:ln>
          <a:effectLst/>
        </p:spPr>
        <p:txBody>
          <a:bodyPr wrap="none" lIns="0" tIns="0" rIns="0" bIns="0"/>
          <a:lstStyle/>
          <a:p>
            <a:pPr algn="l">
              <a:lnSpc>
                <a:spcPct val="90000"/>
              </a:lnSpc>
            </a:pPr>
            <a:r>
              <a:rPr lang="en-US" sz="1400"/>
              <a:t>Fatty acids</a:t>
            </a:r>
          </a:p>
        </p:txBody>
      </p:sp>
      <p:sp>
        <p:nvSpPr>
          <p:cNvPr id="629782" name="Text Box 22"/>
          <p:cNvSpPr txBox="1">
            <a:spLocks noChangeArrowheads="1"/>
          </p:cNvSpPr>
          <p:nvPr/>
        </p:nvSpPr>
        <p:spPr bwMode="auto">
          <a:xfrm>
            <a:off x="1843088" y="2952750"/>
            <a:ext cx="695325" cy="415925"/>
          </a:xfrm>
          <a:prstGeom prst="rect">
            <a:avLst/>
          </a:prstGeom>
          <a:noFill/>
          <a:ln w="9525">
            <a:noFill/>
            <a:miter lim="800000"/>
            <a:headEnd/>
            <a:tailEnd/>
          </a:ln>
          <a:effectLst/>
        </p:spPr>
        <p:txBody>
          <a:bodyPr wrap="none" lIns="0" tIns="0" rIns="0" bIns="0"/>
          <a:lstStyle/>
          <a:p>
            <a:pPr algn="l">
              <a:lnSpc>
                <a:spcPct val="90000"/>
              </a:lnSpc>
            </a:pPr>
            <a:r>
              <a:rPr lang="en-US" sz="1400"/>
              <a:t>Amino </a:t>
            </a:r>
          </a:p>
          <a:p>
            <a:pPr algn="l">
              <a:lnSpc>
                <a:spcPct val="90000"/>
              </a:lnSpc>
            </a:pPr>
            <a:r>
              <a:rPr lang="en-US" sz="1400"/>
              <a:t>groups</a:t>
            </a:r>
          </a:p>
        </p:txBody>
      </p:sp>
      <p:sp>
        <p:nvSpPr>
          <p:cNvPr id="629783" name="Text Box 23"/>
          <p:cNvSpPr txBox="1">
            <a:spLocks noChangeArrowheads="1"/>
          </p:cNvSpPr>
          <p:nvPr/>
        </p:nvSpPr>
        <p:spPr bwMode="auto">
          <a:xfrm>
            <a:off x="5816600" y="2058988"/>
            <a:ext cx="342900" cy="160337"/>
          </a:xfrm>
          <a:prstGeom prst="rect">
            <a:avLst/>
          </a:prstGeom>
          <a:noFill/>
          <a:ln w="9525">
            <a:noFill/>
            <a:miter lim="800000"/>
            <a:headEnd/>
            <a:tailEnd/>
          </a:ln>
          <a:effectLst/>
        </p:spPr>
        <p:txBody>
          <a:bodyPr wrap="none" lIns="0" tIns="0" rIns="0" bIns="0"/>
          <a:lstStyle/>
          <a:p>
            <a:pPr algn="ctr">
              <a:lnSpc>
                <a:spcPct val="90000"/>
              </a:lnSpc>
            </a:pPr>
            <a:r>
              <a:rPr lang="en-US" sz="1400"/>
              <a:t>G3P</a:t>
            </a:r>
          </a:p>
        </p:txBody>
      </p:sp>
      <p:sp>
        <p:nvSpPr>
          <p:cNvPr id="629784" name="Text Box 24"/>
          <p:cNvSpPr txBox="1">
            <a:spLocks noChangeArrowheads="1"/>
          </p:cNvSpPr>
          <p:nvPr/>
        </p:nvSpPr>
        <p:spPr bwMode="auto">
          <a:xfrm>
            <a:off x="3978275" y="630238"/>
            <a:ext cx="342900" cy="160337"/>
          </a:xfrm>
          <a:prstGeom prst="rect">
            <a:avLst/>
          </a:prstGeom>
          <a:noFill/>
          <a:ln w="9525">
            <a:noFill/>
            <a:miter lim="800000"/>
            <a:headEnd/>
            <a:tailEnd/>
          </a:ln>
          <a:effectLst/>
        </p:spPr>
        <p:txBody>
          <a:bodyPr wrap="none" lIns="0" tIns="0" rIns="0" bIns="0"/>
          <a:lstStyle/>
          <a:p>
            <a:pPr algn="ctr">
              <a:lnSpc>
                <a:spcPct val="90000"/>
              </a:lnSpc>
            </a:pPr>
            <a:r>
              <a:rPr lang="en-US" sz="1400"/>
              <a:t>ATP</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0740" name="Picture 20" descr="06_UN01Review-U"/>
          <p:cNvPicPr>
            <a:picLocks noChangeAspect="1" noChangeArrowheads="1"/>
          </p:cNvPicPr>
          <p:nvPr/>
        </p:nvPicPr>
        <p:blipFill>
          <a:blip r:embed="rId3" cstate="print"/>
          <a:srcRect/>
          <a:stretch>
            <a:fillRect/>
          </a:stretch>
        </p:blipFill>
        <p:spPr bwMode="auto">
          <a:xfrm>
            <a:off x="296863" y="733425"/>
            <a:ext cx="8548687" cy="5389563"/>
          </a:xfrm>
          <a:prstGeom prst="rect">
            <a:avLst/>
          </a:prstGeom>
          <a:noFill/>
        </p:spPr>
      </p:pic>
      <p:sp>
        <p:nvSpPr>
          <p:cNvPr id="670741" name="Text Box 21"/>
          <p:cNvSpPr txBox="1">
            <a:spLocks noChangeArrowheads="1"/>
          </p:cNvSpPr>
          <p:nvPr/>
        </p:nvSpPr>
        <p:spPr bwMode="auto">
          <a:xfrm>
            <a:off x="501650" y="987425"/>
            <a:ext cx="2135188" cy="277813"/>
          </a:xfrm>
          <a:prstGeom prst="rect">
            <a:avLst/>
          </a:prstGeom>
          <a:noFill/>
          <a:ln w="9525">
            <a:noFill/>
            <a:miter lim="800000"/>
            <a:headEnd/>
            <a:tailEnd/>
          </a:ln>
          <a:effectLst/>
        </p:spPr>
        <p:txBody>
          <a:bodyPr wrap="none" lIns="0" tIns="0" rIns="0" bIns="0"/>
          <a:lstStyle/>
          <a:p>
            <a:pPr algn="l"/>
            <a:r>
              <a:rPr lang="en-US" sz="1800"/>
              <a:t>Cytoplasm</a:t>
            </a:r>
          </a:p>
        </p:txBody>
      </p:sp>
      <p:sp>
        <p:nvSpPr>
          <p:cNvPr id="670742" name="Text Box 22"/>
          <p:cNvSpPr txBox="1">
            <a:spLocks noChangeArrowheads="1"/>
          </p:cNvSpPr>
          <p:nvPr/>
        </p:nvSpPr>
        <p:spPr bwMode="auto">
          <a:xfrm>
            <a:off x="409575" y="2936875"/>
            <a:ext cx="930275" cy="227013"/>
          </a:xfrm>
          <a:prstGeom prst="rect">
            <a:avLst/>
          </a:prstGeom>
          <a:noFill/>
          <a:ln w="9525">
            <a:noFill/>
            <a:miter lim="800000"/>
            <a:headEnd/>
            <a:tailEnd/>
          </a:ln>
          <a:effectLst/>
        </p:spPr>
        <p:txBody>
          <a:bodyPr wrap="none" lIns="0" tIns="0" rIns="0" bIns="0"/>
          <a:lstStyle/>
          <a:p>
            <a:pPr algn="ctr">
              <a:lnSpc>
                <a:spcPct val="90000"/>
              </a:lnSpc>
            </a:pPr>
            <a:r>
              <a:rPr lang="en-US" sz="1800"/>
              <a:t>Glucose</a:t>
            </a:r>
          </a:p>
        </p:txBody>
      </p:sp>
      <p:sp>
        <p:nvSpPr>
          <p:cNvPr id="670743" name="Text Box 23"/>
          <p:cNvSpPr txBox="1">
            <a:spLocks noChangeArrowheads="1"/>
          </p:cNvSpPr>
          <p:nvPr/>
        </p:nvSpPr>
        <p:spPr bwMode="auto">
          <a:xfrm>
            <a:off x="6138863" y="2652713"/>
            <a:ext cx="2019300" cy="1154112"/>
          </a:xfrm>
          <a:prstGeom prst="rect">
            <a:avLst/>
          </a:prstGeom>
          <a:noFill/>
          <a:ln w="9525">
            <a:noFill/>
            <a:miter lim="800000"/>
            <a:headEnd/>
            <a:tailEnd/>
          </a:ln>
          <a:effectLst/>
        </p:spPr>
        <p:txBody>
          <a:bodyPr wrap="none" lIns="0" tIns="0" rIns="0" bIns="0"/>
          <a:lstStyle/>
          <a:p>
            <a:pPr algn="ctr"/>
            <a:r>
              <a:rPr lang="en-US" sz="1700"/>
              <a:t>Oxidative</a:t>
            </a:r>
          </a:p>
          <a:p>
            <a:pPr algn="ctr"/>
            <a:r>
              <a:rPr lang="en-US" sz="1700"/>
              <a:t>phosphorylation</a:t>
            </a:r>
            <a:endParaRPr lang="en-US" sz="1800"/>
          </a:p>
          <a:p>
            <a:pPr algn="ctr"/>
            <a:r>
              <a:rPr lang="en-US" sz="1700"/>
              <a:t>(Electron Transport</a:t>
            </a:r>
          </a:p>
          <a:p>
            <a:pPr algn="ctr"/>
            <a:r>
              <a:rPr lang="en-US" sz="1700"/>
              <a:t>and Chemiosmosis)</a:t>
            </a:r>
          </a:p>
        </p:txBody>
      </p:sp>
      <p:sp>
        <p:nvSpPr>
          <p:cNvPr id="670744" name="Text Box 24"/>
          <p:cNvSpPr txBox="1">
            <a:spLocks noChangeArrowheads="1"/>
          </p:cNvSpPr>
          <p:nvPr/>
        </p:nvSpPr>
        <p:spPr bwMode="auto">
          <a:xfrm>
            <a:off x="4554538" y="2681288"/>
            <a:ext cx="722312" cy="822325"/>
          </a:xfrm>
          <a:prstGeom prst="rect">
            <a:avLst/>
          </a:prstGeom>
          <a:noFill/>
          <a:ln w="9525">
            <a:noFill/>
            <a:miter lim="800000"/>
            <a:headEnd/>
            <a:tailEnd/>
          </a:ln>
          <a:effectLst/>
        </p:spPr>
        <p:txBody>
          <a:bodyPr wrap="none" lIns="0" tIns="0" rIns="0" bIns="0"/>
          <a:lstStyle/>
          <a:p>
            <a:pPr algn="ctr">
              <a:lnSpc>
                <a:spcPct val="90000"/>
              </a:lnSpc>
            </a:pPr>
            <a:r>
              <a:rPr lang="en-US" sz="1800"/>
              <a:t>Citric</a:t>
            </a:r>
          </a:p>
          <a:p>
            <a:pPr algn="ctr">
              <a:lnSpc>
                <a:spcPct val="90000"/>
              </a:lnSpc>
            </a:pPr>
            <a:r>
              <a:rPr lang="en-US" sz="1800"/>
              <a:t>acid</a:t>
            </a:r>
          </a:p>
          <a:p>
            <a:pPr algn="ctr">
              <a:lnSpc>
                <a:spcPct val="90000"/>
              </a:lnSpc>
            </a:pPr>
            <a:r>
              <a:rPr lang="en-US" sz="1800"/>
              <a:t>cycle</a:t>
            </a:r>
          </a:p>
        </p:txBody>
      </p:sp>
      <p:sp>
        <p:nvSpPr>
          <p:cNvPr id="670745" name="Text Box 25"/>
          <p:cNvSpPr txBox="1">
            <a:spLocks noChangeArrowheads="1"/>
          </p:cNvSpPr>
          <p:nvPr/>
        </p:nvSpPr>
        <p:spPr bwMode="auto">
          <a:xfrm>
            <a:off x="1217613" y="2644775"/>
            <a:ext cx="1209675" cy="195263"/>
          </a:xfrm>
          <a:prstGeom prst="rect">
            <a:avLst/>
          </a:prstGeom>
          <a:noFill/>
          <a:ln w="9525">
            <a:noFill/>
            <a:miter lim="800000"/>
            <a:headEnd/>
            <a:tailEnd/>
          </a:ln>
          <a:effectLst/>
        </p:spPr>
        <p:txBody>
          <a:bodyPr wrap="none" lIns="0" tIns="0" rIns="0" bIns="0"/>
          <a:lstStyle/>
          <a:p>
            <a:pPr algn="ctr">
              <a:lnSpc>
                <a:spcPct val="90000"/>
              </a:lnSpc>
            </a:pPr>
            <a:r>
              <a:rPr lang="en-US" sz="1800"/>
              <a:t>Glycolysis</a:t>
            </a:r>
          </a:p>
        </p:txBody>
      </p:sp>
      <p:sp>
        <p:nvSpPr>
          <p:cNvPr id="670746" name="Text Box 26"/>
          <p:cNvSpPr txBox="1">
            <a:spLocks noChangeArrowheads="1"/>
          </p:cNvSpPr>
          <p:nvPr/>
        </p:nvSpPr>
        <p:spPr bwMode="auto">
          <a:xfrm>
            <a:off x="2366963" y="2938463"/>
            <a:ext cx="946150" cy="252412"/>
          </a:xfrm>
          <a:prstGeom prst="rect">
            <a:avLst/>
          </a:prstGeom>
          <a:noFill/>
          <a:ln w="9525">
            <a:noFill/>
            <a:miter lim="800000"/>
            <a:headEnd/>
            <a:tailEnd/>
          </a:ln>
          <a:effectLst/>
        </p:spPr>
        <p:txBody>
          <a:bodyPr wrap="none" lIns="0" tIns="0" rIns="0" bIns="0"/>
          <a:lstStyle/>
          <a:p>
            <a:pPr algn="ctr">
              <a:lnSpc>
                <a:spcPct val="90000"/>
              </a:lnSpc>
            </a:pPr>
            <a:r>
              <a:rPr lang="en-US" sz="1800"/>
              <a:t>Pyruvate</a:t>
            </a:r>
          </a:p>
        </p:txBody>
      </p:sp>
      <p:sp>
        <p:nvSpPr>
          <p:cNvPr id="670747" name="Text Box 27"/>
          <p:cNvSpPr txBox="1">
            <a:spLocks noChangeArrowheads="1"/>
          </p:cNvSpPr>
          <p:nvPr/>
        </p:nvSpPr>
        <p:spPr bwMode="auto">
          <a:xfrm>
            <a:off x="3675063" y="4924425"/>
            <a:ext cx="495300" cy="244475"/>
          </a:xfrm>
          <a:prstGeom prst="rect">
            <a:avLst/>
          </a:prstGeom>
          <a:noFill/>
          <a:ln w="9525">
            <a:noFill/>
            <a:miter lim="800000"/>
            <a:headEnd/>
            <a:tailEnd/>
          </a:ln>
          <a:effectLst/>
        </p:spPr>
        <p:txBody>
          <a:bodyPr wrap="none" lIns="0" tIns="0" rIns="0" bIns="0"/>
          <a:lstStyle/>
          <a:p>
            <a:pPr algn="ctr">
              <a:lnSpc>
                <a:spcPct val="90000"/>
              </a:lnSpc>
            </a:pPr>
            <a:r>
              <a:rPr lang="en-US" sz="1800"/>
              <a:t>CO</a:t>
            </a:r>
            <a:r>
              <a:rPr lang="en-US" sz="1800" baseline="-25000"/>
              <a:t>2</a:t>
            </a:r>
            <a:endParaRPr lang="en-US" sz="1800"/>
          </a:p>
        </p:txBody>
      </p:sp>
      <p:sp>
        <p:nvSpPr>
          <p:cNvPr id="670748" name="Text Box 28"/>
          <p:cNvSpPr txBox="1">
            <a:spLocks noChangeArrowheads="1"/>
          </p:cNvSpPr>
          <p:nvPr/>
        </p:nvSpPr>
        <p:spPr bwMode="auto">
          <a:xfrm>
            <a:off x="4625975" y="5272088"/>
            <a:ext cx="503238" cy="219075"/>
          </a:xfrm>
          <a:prstGeom prst="rect">
            <a:avLst/>
          </a:prstGeom>
          <a:noFill/>
          <a:ln w="9525">
            <a:noFill/>
            <a:miter lim="800000"/>
            <a:headEnd/>
            <a:tailEnd/>
          </a:ln>
          <a:effectLst/>
        </p:spPr>
        <p:txBody>
          <a:bodyPr wrap="none" lIns="0" tIns="0" rIns="0" bIns="0"/>
          <a:lstStyle/>
          <a:p>
            <a:pPr algn="ctr">
              <a:lnSpc>
                <a:spcPct val="90000"/>
              </a:lnSpc>
            </a:pPr>
            <a:r>
              <a:rPr lang="en-US" sz="1800"/>
              <a:t>ATP</a:t>
            </a:r>
          </a:p>
        </p:txBody>
      </p:sp>
      <p:sp>
        <p:nvSpPr>
          <p:cNvPr id="670749" name="Text Box 29"/>
          <p:cNvSpPr txBox="1">
            <a:spLocks noChangeArrowheads="1"/>
          </p:cNvSpPr>
          <p:nvPr/>
        </p:nvSpPr>
        <p:spPr bwMode="auto">
          <a:xfrm>
            <a:off x="5373688" y="4927600"/>
            <a:ext cx="495300" cy="244475"/>
          </a:xfrm>
          <a:prstGeom prst="rect">
            <a:avLst/>
          </a:prstGeom>
          <a:noFill/>
          <a:ln w="9525">
            <a:noFill/>
            <a:miter lim="800000"/>
            <a:headEnd/>
            <a:tailEnd/>
          </a:ln>
          <a:effectLst/>
        </p:spPr>
        <p:txBody>
          <a:bodyPr wrap="none" lIns="0" tIns="0" rIns="0" bIns="0"/>
          <a:lstStyle/>
          <a:p>
            <a:pPr algn="ctr">
              <a:lnSpc>
                <a:spcPct val="90000"/>
              </a:lnSpc>
            </a:pPr>
            <a:r>
              <a:rPr lang="en-US" sz="1800"/>
              <a:t>CO</a:t>
            </a:r>
            <a:r>
              <a:rPr lang="en-US" sz="1800" baseline="-25000"/>
              <a:t>2</a:t>
            </a:r>
            <a:endParaRPr lang="en-US" sz="1800"/>
          </a:p>
        </p:txBody>
      </p:sp>
      <p:sp>
        <p:nvSpPr>
          <p:cNvPr id="670750" name="Text Box 30"/>
          <p:cNvSpPr txBox="1">
            <a:spLocks noChangeArrowheads="1"/>
          </p:cNvSpPr>
          <p:nvPr/>
        </p:nvSpPr>
        <p:spPr bwMode="auto">
          <a:xfrm>
            <a:off x="1643063" y="5270500"/>
            <a:ext cx="503237" cy="219075"/>
          </a:xfrm>
          <a:prstGeom prst="rect">
            <a:avLst/>
          </a:prstGeom>
          <a:noFill/>
          <a:ln w="9525">
            <a:noFill/>
            <a:miter lim="800000"/>
            <a:headEnd/>
            <a:tailEnd/>
          </a:ln>
          <a:effectLst/>
        </p:spPr>
        <p:txBody>
          <a:bodyPr wrap="none" lIns="0" tIns="0" rIns="0" bIns="0"/>
          <a:lstStyle/>
          <a:p>
            <a:pPr algn="ctr">
              <a:lnSpc>
                <a:spcPct val="90000"/>
              </a:lnSpc>
            </a:pPr>
            <a:r>
              <a:rPr lang="en-US" sz="1800"/>
              <a:t>ATP</a:t>
            </a:r>
          </a:p>
        </p:txBody>
      </p:sp>
      <p:sp>
        <p:nvSpPr>
          <p:cNvPr id="670751" name="Text Box 31"/>
          <p:cNvSpPr txBox="1">
            <a:spLocks noChangeArrowheads="1"/>
          </p:cNvSpPr>
          <p:nvPr/>
        </p:nvSpPr>
        <p:spPr bwMode="auto">
          <a:xfrm>
            <a:off x="4956175" y="2008188"/>
            <a:ext cx="2135188" cy="277812"/>
          </a:xfrm>
          <a:prstGeom prst="rect">
            <a:avLst/>
          </a:prstGeom>
          <a:noFill/>
          <a:ln w="9525">
            <a:noFill/>
            <a:miter lim="800000"/>
            <a:headEnd/>
            <a:tailEnd/>
          </a:ln>
          <a:effectLst/>
        </p:spPr>
        <p:txBody>
          <a:bodyPr wrap="none" lIns="0" tIns="0" rIns="0" bIns="0"/>
          <a:lstStyle/>
          <a:p>
            <a:pPr algn="l"/>
            <a:r>
              <a:rPr lang="en-US" sz="1700"/>
              <a:t>NADH and FADH</a:t>
            </a:r>
            <a:r>
              <a:rPr lang="en-US" sz="1700" baseline="-25000"/>
              <a:t>2</a:t>
            </a:r>
            <a:endParaRPr lang="en-US" sz="1700"/>
          </a:p>
        </p:txBody>
      </p:sp>
      <p:sp>
        <p:nvSpPr>
          <p:cNvPr id="670752" name="Text Box 32"/>
          <p:cNvSpPr txBox="1">
            <a:spLocks noChangeArrowheads="1"/>
          </p:cNvSpPr>
          <p:nvPr/>
        </p:nvSpPr>
        <p:spPr bwMode="auto">
          <a:xfrm>
            <a:off x="5165725" y="1381125"/>
            <a:ext cx="1598613" cy="280988"/>
          </a:xfrm>
          <a:prstGeom prst="rect">
            <a:avLst/>
          </a:prstGeom>
          <a:noFill/>
          <a:ln w="9525">
            <a:noFill/>
            <a:miter lim="800000"/>
            <a:headEnd/>
            <a:tailEnd/>
          </a:ln>
          <a:effectLst/>
        </p:spPr>
        <p:txBody>
          <a:bodyPr wrap="none" lIns="0" tIns="0" rIns="0" bIns="0"/>
          <a:lstStyle/>
          <a:p>
            <a:pPr algn="l"/>
            <a:r>
              <a:rPr lang="en-US" sz="1800"/>
              <a:t>Mitochondrion</a:t>
            </a:r>
          </a:p>
        </p:txBody>
      </p:sp>
      <p:sp>
        <p:nvSpPr>
          <p:cNvPr id="670753" name="Text Box 33"/>
          <p:cNvSpPr txBox="1">
            <a:spLocks noChangeArrowheads="1"/>
          </p:cNvSpPr>
          <p:nvPr/>
        </p:nvSpPr>
        <p:spPr bwMode="auto">
          <a:xfrm>
            <a:off x="3935413" y="1135063"/>
            <a:ext cx="712787" cy="252412"/>
          </a:xfrm>
          <a:prstGeom prst="rect">
            <a:avLst/>
          </a:prstGeom>
          <a:noFill/>
          <a:ln w="9525">
            <a:noFill/>
            <a:miter lim="800000"/>
            <a:headEnd/>
            <a:tailEnd/>
          </a:ln>
          <a:effectLst/>
        </p:spPr>
        <p:txBody>
          <a:bodyPr wrap="none" lIns="0" tIns="0" rIns="0" bIns="0"/>
          <a:lstStyle/>
          <a:p>
            <a:pPr algn="l"/>
            <a:r>
              <a:rPr lang="en-US" sz="1800"/>
              <a:t>NADH</a:t>
            </a:r>
          </a:p>
        </p:txBody>
      </p:sp>
      <p:sp>
        <p:nvSpPr>
          <p:cNvPr id="670754" name="Text Box 34"/>
          <p:cNvSpPr txBox="1">
            <a:spLocks noChangeArrowheads="1"/>
          </p:cNvSpPr>
          <p:nvPr/>
        </p:nvSpPr>
        <p:spPr bwMode="auto">
          <a:xfrm>
            <a:off x="7243763" y="5070475"/>
            <a:ext cx="503237" cy="219075"/>
          </a:xfrm>
          <a:prstGeom prst="rect">
            <a:avLst/>
          </a:prstGeom>
          <a:noFill/>
          <a:ln w="9525">
            <a:noFill/>
            <a:miter lim="800000"/>
            <a:headEnd/>
            <a:tailEnd/>
          </a:ln>
          <a:effectLst/>
        </p:spPr>
        <p:txBody>
          <a:bodyPr wrap="none" lIns="0" tIns="0" rIns="0" bIns="0"/>
          <a:lstStyle/>
          <a:p>
            <a:pPr algn="ctr">
              <a:lnSpc>
                <a:spcPct val="90000"/>
              </a:lnSpc>
            </a:pPr>
            <a:r>
              <a:rPr lang="en-US" sz="1800"/>
              <a:t>ATP</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2770" name="Picture 2" descr="06_UN02ConceptMap-U"/>
          <p:cNvPicPr>
            <a:picLocks noChangeAspect="1" noChangeArrowheads="1"/>
          </p:cNvPicPr>
          <p:nvPr/>
        </p:nvPicPr>
        <p:blipFill>
          <a:blip r:embed="rId3" cstate="print"/>
          <a:srcRect/>
          <a:stretch>
            <a:fillRect/>
          </a:stretch>
        </p:blipFill>
        <p:spPr bwMode="auto">
          <a:xfrm>
            <a:off x="1084263" y="136525"/>
            <a:ext cx="6975475" cy="6584950"/>
          </a:xfrm>
          <a:prstGeom prst="rect">
            <a:avLst/>
          </a:prstGeom>
          <a:noFill/>
        </p:spPr>
      </p:pic>
      <p:sp>
        <p:nvSpPr>
          <p:cNvPr id="672771" name="Text Box 3"/>
          <p:cNvSpPr txBox="1">
            <a:spLocks noChangeArrowheads="1"/>
          </p:cNvSpPr>
          <p:nvPr/>
        </p:nvSpPr>
        <p:spPr bwMode="auto">
          <a:xfrm>
            <a:off x="1684338" y="1708150"/>
            <a:ext cx="420687" cy="242888"/>
          </a:xfrm>
          <a:prstGeom prst="rect">
            <a:avLst/>
          </a:prstGeom>
          <a:noFill/>
          <a:ln w="9525">
            <a:noFill/>
            <a:miter lim="800000"/>
            <a:headEnd/>
            <a:tailEnd/>
          </a:ln>
          <a:effectLst/>
        </p:spPr>
        <p:txBody>
          <a:bodyPr wrap="none" lIns="0" tIns="0" rIns="0" bIns="0"/>
          <a:lstStyle/>
          <a:p>
            <a:pPr algn="l"/>
            <a:r>
              <a:rPr lang="en-US" sz="1600"/>
              <a:t>ATP</a:t>
            </a:r>
          </a:p>
        </p:txBody>
      </p:sp>
      <p:sp>
        <p:nvSpPr>
          <p:cNvPr id="672772" name="Text Box 4"/>
          <p:cNvSpPr txBox="1">
            <a:spLocks noChangeArrowheads="1"/>
          </p:cNvSpPr>
          <p:nvPr/>
        </p:nvSpPr>
        <p:spPr bwMode="auto">
          <a:xfrm>
            <a:off x="3505200" y="1801813"/>
            <a:ext cx="420688" cy="242887"/>
          </a:xfrm>
          <a:prstGeom prst="rect">
            <a:avLst/>
          </a:prstGeom>
          <a:noFill/>
          <a:ln w="9525">
            <a:noFill/>
            <a:miter lim="800000"/>
            <a:headEnd/>
            <a:tailEnd/>
          </a:ln>
          <a:effectLst/>
        </p:spPr>
        <p:txBody>
          <a:bodyPr wrap="none" lIns="0" tIns="0" rIns="0" bIns="0"/>
          <a:lstStyle/>
          <a:p>
            <a:pPr algn="l"/>
            <a:r>
              <a:rPr lang="en-US" sz="1600"/>
              <a:t>(a)</a:t>
            </a:r>
          </a:p>
        </p:txBody>
      </p:sp>
      <p:sp>
        <p:nvSpPr>
          <p:cNvPr id="672773" name="Text Box 5"/>
          <p:cNvSpPr txBox="1">
            <a:spLocks noChangeArrowheads="1"/>
          </p:cNvSpPr>
          <p:nvPr/>
        </p:nvSpPr>
        <p:spPr bwMode="auto">
          <a:xfrm>
            <a:off x="6588125" y="1711325"/>
            <a:ext cx="1309688" cy="468313"/>
          </a:xfrm>
          <a:prstGeom prst="rect">
            <a:avLst/>
          </a:prstGeom>
          <a:noFill/>
          <a:ln w="9525">
            <a:noFill/>
            <a:miter lim="800000"/>
            <a:headEnd/>
            <a:tailEnd/>
          </a:ln>
          <a:effectLst/>
        </p:spPr>
        <p:txBody>
          <a:bodyPr wrap="none" lIns="0" tIns="0" rIns="0" bIns="0"/>
          <a:lstStyle/>
          <a:p>
            <a:pPr algn="ctr"/>
            <a:r>
              <a:rPr lang="en-US" sz="1600"/>
              <a:t>glucose and</a:t>
            </a:r>
          </a:p>
          <a:p>
            <a:pPr algn="ctr"/>
            <a:r>
              <a:rPr lang="en-US" sz="1600"/>
              <a:t>organic fuels</a:t>
            </a:r>
          </a:p>
        </p:txBody>
      </p:sp>
      <p:sp>
        <p:nvSpPr>
          <p:cNvPr id="672774" name="Text Box 6"/>
          <p:cNvSpPr txBox="1">
            <a:spLocks noChangeArrowheads="1"/>
          </p:cNvSpPr>
          <p:nvPr/>
        </p:nvSpPr>
        <p:spPr bwMode="auto">
          <a:xfrm>
            <a:off x="4167188" y="1112838"/>
            <a:ext cx="1677987" cy="242887"/>
          </a:xfrm>
          <a:prstGeom prst="rect">
            <a:avLst/>
          </a:prstGeom>
          <a:noFill/>
          <a:ln w="9525">
            <a:noFill/>
            <a:miter lim="800000"/>
            <a:headEnd/>
            <a:tailEnd/>
          </a:ln>
          <a:effectLst/>
        </p:spPr>
        <p:txBody>
          <a:bodyPr wrap="none" lIns="0" tIns="0" rIns="0" bIns="0"/>
          <a:lstStyle/>
          <a:p>
            <a:pPr algn="l"/>
            <a:r>
              <a:rPr lang="en-US" sz="1400"/>
              <a:t>has three stages</a:t>
            </a:r>
          </a:p>
        </p:txBody>
      </p:sp>
      <p:sp>
        <p:nvSpPr>
          <p:cNvPr id="672775" name="Text Box 7"/>
          <p:cNvSpPr txBox="1">
            <a:spLocks noChangeArrowheads="1"/>
          </p:cNvSpPr>
          <p:nvPr/>
        </p:nvSpPr>
        <p:spPr bwMode="auto">
          <a:xfrm>
            <a:off x="2528888" y="1935163"/>
            <a:ext cx="808037" cy="458787"/>
          </a:xfrm>
          <a:prstGeom prst="rect">
            <a:avLst/>
          </a:prstGeom>
          <a:noFill/>
          <a:ln w="9525">
            <a:noFill/>
            <a:miter lim="800000"/>
            <a:headEnd/>
            <a:tailEnd/>
          </a:ln>
          <a:effectLst/>
        </p:spPr>
        <p:txBody>
          <a:bodyPr wrap="none" lIns="0" tIns="0" rIns="0" bIns="0"/>
          <a:lstStyle/>
          <a:p>
            <a:pPr algn="ctr">
              <a:lnSpc>
                <a:spcPct val="90000"/>
              </a:lnSpc>
            </a:pPr>
            <a:r>
              <a:rPr lang="en-US" sz="1400"/>
              <a:t>produce</a:t>
            </a:r>
          </a:p>
          <a:p>
            <a:pPr algn="ctr">
              <a:lnSpc>
                <a:spcPct val="90000"/>
              </a:lnSpc>
            </a:pPr>
            <a:r>
              <a:rPr lang="en-US" sz="1400"/>
              <a:t>some</a:t>
            </a:r>
          </a:p>
        </p:txBody>
      </p:sp>
      <p:sp>
        <p:nvSpPr>
          <p:cNvPr id="672776" name="Text Box 8"/>
          <p:cNvSpPr txBox="1">
            <a:spLocks noChangeArrowheads="1"/>
          </p:cNvSpPr>
          <p:nvPr/>
        </p:nvSpPr>
        <p:spPr bwMode="auto">
          <a:xfrm>
            <a:off x="2849563" y="1111250"/>
            <a:ext cx="989012" cy="239713"/>
          </a:xfrm>
          <a:prstGeom prst="rect">
            <a:avLst/>
          </a:prstGeom>
          <a:noFill/>
          <a:ln w="9525">
            <a:noFill/>
            <a:miter lim="800000"/>
            <a:headEnd/>
            <a:tailEnd/>
          </a:ln>
          <a:effectLst/>
        </p:spPr>
        <p:txBody>
          <a:bodyPr wrap="none" lIns="0" tIns="0" rIns="0" bIns="0"/>
          <a:lstStyle/>
          <a:p>
            <a:pPr algn="l"/>
            <a:r>
              <a:rPr lang="en-US" sz="1400"/>
              <a:t>generates</a:t>
            </a:r>
          </a:p>
        </p:txBody>
      </p:sp>
      <p:sp>
        <p:nvSpPr>
          <p:cNvPr id="672777" name="Text Box 9"/>
          <p:cNvSpPr txBox="1">
            <a:spLocks noChangeArrowheads="1"/>
          </p:cNvSpPr>
          <p:nvPr/>
        </p:nvSpPr>
        <p:spPr bwMode="auto">
          <a:xfrm>
            <a:off x="4462463" y="342900"/>
            <a:ext cx="1116012" cy="623888"/>
          </a:xfrm>
          <a:prstGeom prst="rect">
            <a:avLst/>
          </a:prstGeom>
          <a:noFill/>
          <a:ln w="9525">
            <a:noFill/>
            <a:miter lim="800000"/>
            <a:headEnd/>
            <a:tailEnd/>
          </a:ln>
          <a:effectLst/>
        </p:spPr>
        <p:txBody>
          <a:bodyPr wrap="none" lIns="0" tIns="0" rIns="0" bIns="0"/>
          <a:lstStyle/>
          <a:p>
            <a:pPr algn="ctr">
              <a:lnSpc>
                <a:spcPct val="90000"/>
              </a:lnSpc>
            </a:pPr>
            <a:r>
              <a:rPr lang="en-US" sz="1600"/>
              <a:t>Cellular</a:t>
            </a:r>
          </a:p>
          <a:p>
            <a:pPr algn="ctr">
              <a:lnSpc>
                <a:spcPct val="90000"/>
              </a:lnSpc>
            </a:pPr>
            <a:r>
              <a:rPr lang="en-US" sz="1600"/>
              <a:t>respiration</a:t>
            </a:r>
          </a:p>
        </p:txBody>
      </p:sp>
      <p:sp>
        <p:nvSpPr>
          <p:cNvPr id="672778" name="Text Box 10"/>
          <p:cNvSpPr txBox="1">
            <a:spLocks noChangeArrowheads="1"/>
          </p:cNvSpPr>
          <p:nvPr/>
        </p:nvSpPr>
        <p:spPr bwMode="auto">
          <a:xfrm>
            <a:off x="5353050" y="4078288"/>
            <a:ext cx="455613" cy="242887"/>
          </a:xfrm>
          <a:prstGeom prst="rect">
            <a:avLst/>
          </a:prstGeom>
          <a:noFill/>
          <a:ln w="9525">
            <a:noFill/>
            <a:miter lim="800000"/>
            <a:headEnd/>
            <a:tailEnd/>
          </a:ln>
          <a:effectLst/>
        </p:spPr>
        <p:txBody>
          <a:bodyPr wrap="none" lIns="0" tIns="0" rIns="0" bIns="0"/>
          <a:lstStyle/>
          <a:p>
            <a:pPr algn="l"/>
            <a:r>
              <a:rPr lang="en-US" sz="1400"/>
              <a:t>uses</a:t>
            </a:r>
          </a:p>
        </p:txBody>
      </p:sp>
      <p:sp>
        <p:nvSpPr>
          <p:cNvPr id="672779" name="Text Box 11"/>
          <p:cNvSpPr txBox="1">
            <a:spLocks noChangeArrowheads="1"/>
          </p:cNvSpPr>
          <p:nvPr/>
        </p:nvSpPr>
        <p:spPr bwMode="auto">
          <a:xfrm>
            <a:off x="4057650" y="4446588"/>
            <a:ext cx="1490663" cy="827087"/>
          </a:xfrm>
          <a:prstGeom prst="rect">
            <a:avLst/>
          </a:prstGeom>
          <a:noFill/>
          <a:ln w="9525">
            <a:noFill/>
            <a:miter lim="800000"/>
            <a:headEnd/>
            <a:tailEnd/>
          </a:ln>
          <a:effectLst/>
        </p:spPr>
        <p:txBody>
          <a:bodyPr wrap="none" lIns="0" tIns="0" rIns="0" bIns="0"/>
          <a:lstStyle/>
          <a:p>
            <a:pPr algn="ctr">
              <a:lnSpc>
                <a:spcPct val="90000"/>
              </a:lnSpc>
            </a:pPr>
            <a:r>
              <a:rPr lang="en-US" sz="1400"/>
              <a:t>H</a:t>
            </a:r>
            <a:r>
              <a:rPr lang="en-US" sz="1600" baseline="30000"/>
              <a:t>+</a:t>
            </a:r>
            <a:r>
              <a:rPr lang="en-US" sz="1400"/>
              <a:t> diffuse</a:t>
            </a:r>
          </a:p>
          <a:p>
            <a:pPr algn="ctr">
              <a:lnSpc>
                <a:spcPct val="90000"/>
              </a:lnSpc>
            </a:pPr>
            <a:r>
              <a:rPr lang="en-US" sz="1400"/>
              <a:t>through</a:t>
            </a:r>
          </a:p>
          <a:p>
            <a:pPr algn="ctr">
              <a:lnSpc>
                <a:spcPct val="90000"/>
              </a:lnSpc>
            </a:pPr>
            <a:r>
              <a:rPr lang="en-US" sz="1400"/>
              <a:t>ATP synthase</a:t>
            </a:r>
          </a:p>
        </p:txBody>
      </p:sp>
      <p:sp>
        <p:nvSpPr>
          <p:cNvPr id="672780" name="Text Box 12"/>
          <p:cNvSpPr txBox="1">
            <a:spLocks noChangeArrowheads="1"/>
          </p:cNvSpPr>
          <p:nvPr/>
        </p:nvSpPr>
        <p:spPr bwMode="auto">
          <a:xfrm>
            <a:off x="2840038" y="3956050"/>
            <a:ext cx="1738312" cy="268288"/>
          </a:xfrm>
          <a:prstGeom prst="rect">
            <a:avLst/>
          </a:prstGeom>
          <a:noFill/>
          <a:ln w="9525">
            <a:noFill/>
            <a:miter lim="800000"/>
            <a:headEnd/>
            <a:tailEnd/>
          </a:ln>
          <a:effectLst/>
        </p:spPr>
        <p:txBody>
          <a:bodyPr wrap="none" lIns="0" tIns="0" rIns="0" bIns="0"/>
          <a:lstStyle/>
          <a:p>
            <a:pPr algn="l"/>
            <a:r>
              <a:rPr lang="en-US" sz="1400"/>
              <a:t>by process called</a:t>
            </a:r>
          </a:p>
        </p:txBody>
      </p:sp>
      <p:sp>
        <p:nvSpPr>
          <p:cNvPr id="672781" name="Text Box 13"/>
          <p:cNvSpPr txBox="1">
            <a:spLocks noChangeArrowheads="1"/>
          </p:cNvSpPr>
          <p:nvPr/>
        </p:nvSpPr>
        <p:spPr bwMode="auto">
          <a:xfrm>
            <a:off x="2566988" y="4759325"/>
            <a:ext cx="1436687" cy="239713"/>
          </a:xfrm>
          <a:prstGeom prst="rect">
            <a:avLst/>
          </a:prstGeom>
          <a:noFill/>
          <a:ln w="9525">
            <a:noFill/>
            <a:miter lim="800000"/>
            <a:headEnd/>
            <a:tailEnd/>
          </a:ln>
          <a:effectLst/>
        </p:spPr>
        <p:txBody>
          <a:bodyPr wrap="none" lIns="0" tIns="0" rIns="0" bIns="0"/>
          <a:lstStyle/>
          <a:p>
            <a:pPr algn="l"/>
            <a:r>
              <a:rPr lang="en-US" sz="1600"/>
              <a:t>chemiosmosis</a:t>
            </a:r>
          </a:p>
        </p:txBody>
      </p:sp>
      <p:sp>
        <p:nvSpPr>
          <p:cNvPr id="672782" name="Text Box 14"/>
          <p:cNvSpPr txBox="1">
            <a:spLocks noChangeArrowheads="1"/>
          </p:cNvSpPr>
          <p:nvPr/>
        </p:nvSpPr>
        <p:spPr bwMode="auto">
          <a:xfrm>
            <a:off x="1376363" y="2897188"/>
            <a:ext cx="1017587" cy="239712"/>
          </a:xfrm>
          <a:prstGeom prst="rect">
            <a:avLst/>
          </a:prstGeom>
          <a:noFill/>
          <a:ln w="9525">
            <a:noFill/>
            <a:miter lim="800000"/>
            <a:headEnd/>
            <a:tailEnd/>
          </a:ln>
          <a:effectLst/>
        </p:spPr>
        <p:txBody>
          <a:bodyPr wrap="none" lIns="0" tIns="0" rIns="0" bIns="0"/>
          <a:lstStyle/>
          <a:p>
            <a:pPr algn="l"/>
            <a:r>
              <a:rPr lang="en-US" sz="1400"/>
              <a:t>energy for</a:t>
            </a:r>
          </a:p>
        </p:txBody>
      </p:sp>
      <p:sp>
        <p:nvSpPr>
          <p:cNvPr id="672783" name="Text Box 15"/>
          <p:cNvSpPr txBox="1">
            <a:spLocks noChangeArrowheads="1"/>
          </p:cNvSpPr>
          <p:nvPr/>
        </p:nvSpPr>
        <p:spPr bwMode="auto">
          <a:xfrm>
            <a:off x="1268413" y="3792538"/>
            <a:ext cx="1249362" cy="246062"/>
          </a:xfrm>
          <a:prstGeom prst="rect">
            <a:avLst/>
          </a:prstGeom>
          <a:noFill/>
          <a:ln w="9525">
            <a:noFill/>
            <a:miter lim="800000"/>
            <a:headEnd/>
            <a:tailEnd/>
          </a:ln>
          <a:effectLst/>
        </p:spPr>
        <p:txBody>
          <a:bodyPr wrap="none" lIns="0" tIns="0" rIns="0" bIns="0"/>
          <a:lstStyle/>
          <a:p>
            <a:pPr algn="l"/>
            <a:r>
              <a:rPr lang="en-US" sz="1600"/>
              <a:t>cellular work</a:t>
            </a:r>
          </a:p>
        </p:txBody>
      </p:sp>
      <p:sp>
        <p:nvSpPr>
          <p:cNvPr id="672784" name="Text Box 16"/>
          <p:cNvSpPr txBox="1">
            <a:spLocks noChangeArrowheads="1"/>
          </p:cNvSpPr>
          <p:nvPr/>
        </p:nvSpPr>
        <p:spPr bwMode="auto">
          <a:xfrm>
            <a:off x="5807075" y="1477963"/>
            <a:ext cx="503238" cy="255587"/>
          </a:xfrm>
          <a:prstGeom prst="rect">
            <a:avLst/>
          </a:prstGeom>
          <a:noFill/>
          <a:ln w="9525">
            <a:noFill/>
            <a:miter lim="800000"/>
            <a:headEnd/>
            <a:tailEnd/>
          </a:ln>
          <a:effectLst/>
        </p:spPr>
        <p:txBody>
          <a:bodyPr wrap="none" lIns="0" tIns="0" rIns="0" bIns="0"/>
          <a:lstStyle/>
          <a:p>
            <a:pPr algn="l"/>
            <a:r>
              <a:rPr lang="en-US" sz="1400"/>
              <a:t>uses</a:t>
            </a:r>
          </a:p>
        </p:txBody>
      </p:sp>
      <p:sp>
        <p:nvSpPr>
          <p:cNvPr id="672785" name="Text Box 17"/>
          <p:cNvSpPr txBox="1">
            <a:spLocks noChangeArrowheads="1"/>
          </p:cNvSpPr>
          <p:nvPr/>
        </p:nvSpPr>
        <p:spPr bwMode="auto">
          <a:xfrm>
            <a:off x="3749675" y="2552700"/>
            <a:ext cx="420688" cy="242888"/>
          </a:xfrm>
          <a:prstGeom prst="rect">
            <a:avLst/>
          </a:prstGeom>
          <a:noFill/>
          <a:ln w="9525">
            <a:noFill/>
            <a:miter lim="800000"/>
            <a:headEnd/>
            <a:tailEnd/>
          </a:ln>
          <a:effectLst/>
        </p:spPr>
        <p:txBody>
          <a:bodyPr wrap="none" lIns="0" tIns="0" rIns="0" bIns="0"/>
          <a:lstStyle/>
          <a:p>
            <a:pPr algn="l"/>
            <a:r>
              <a:rPr lang="en-US" sz="1600"/>
              <a:t>(b)</a:t>
            </a:r>
          </a:p>
        </p:txBody>
      </p:sp>
      <p:sp>
        <p:nvSpPr>
          <p:cNvPr id="672786" name="Text Box 18"/>
          <p:cNvSpPr txBox="1">
            <a:spLocks noChangeArrowheads="1"/>
          </p:cNvSpPr>
          <p:nvPr/>
        </p:nvSpPr>
        <p:spPr bwMode="auto">
          <a:xfrm>
            <a:off x="5722938" y="2635250"/>
            <a:ext cx="420687" cy="242888"/>
          </a:xfrm>
          <a:prstGeom prst="rect">
            <a:avLst/>
          </a:prstGeom>
          <a:noFill/>
          <a:ln w="9525">
            <a:noFill/>
            <a:miter lim="800000"/>
            <a:headEnd/>
            <a:tailEnd/>
          </a:ln>
          <a:effectLst/>
        </p:spPr>
        <p:txBody>
          <a:bodyPr wrap="none" lIns="0" tIns="0" rIns="0" bIns="0"/>
          <a:lstStyle/>
          <a:p>
            <a:pPr algn="l"/>
            <a:r>
              <a:rPr lang="en-US" sz="1600"/>
              <a:t>(d)</a:t>
            </a:r>
          </a:p>
        </p:txBody>
      </p:sp>
      <p:sp>
        <p:nvSpPr>
          <p:cNvPr id="672787" name="Text Box 19"/>
          <p:cNvSpPr txBox="1">
            <a:spLocks noChangeArrowheads="1"/>
          </p:cNvSpPr>
          <p:nvPr/>
        </p:nvSpPr>
        <p:spPr bwMode="auto">
          <a:xfrm>
            <a:off x="4102100" y="3305175"/>
            <a:ext cx="420688" cy="242888"/>
          </a:xfrm>
          <a:prstGeom prst="rect">
            <a:avLst/>
          </a:prstGeom>
          <a:noFill/>
          <a:ln w="9525">
            <a:noFill/>
            <a:miter lim="800000"/>
            <a:headEnd/>
            <a:tailEnd/>
          </a:ln>
          <a:effectLst/>
        </p:spPr>
        <p:txBody>
          <a:bodyPr wrap="none" lIns="0" tIns="0" rIns="0" bIns="0"/>
          <a:lstStyle/>
          <a:p>
            <a:pPr algn="l"/>
            <a:r>
              <a:rPr lang="en-US" sz="1600"/>
              <a:t>(c)</a:t>
            </a:r>
          </a:p>
        </p:txBody>
      </p:sp>
      <p:sp>
        <p:nvSpPr>
          <p:cNvPr id="672788" name="Text Box 20"/>
          <p:cNvSpPr txBox="1">
            <a:spLocks noChangeArrowheads="1"/>
          </p:cNvSpPr>
          <p:nvPr/>
        </p:nvSpPr>
        <p:spPr bwMode="auto">
          <a:xfrm>
            <a:off x="6624638" y="3894138"/>
            <a:ext cx="420687" cy="242887"/>
          </a:xfrm>
          <a:prstGeom prst="rect">
            <a:avLst/>
          </a:prstGeom>
          <a:noFill/>
          <a:ln w="9525">
            <a:noFill/>
            <a:miter lim="800000"/>
            <a:headEnd/>
            <a:tailEnd/>
          </a:ln>
          <a:effectLst/>
        </p:spPr>
        <p:txBody>
          <a:bodyPr wrap="none" lIns="0" tIns="0" rIns="0" bIns="0"/>
          <a:lstStyle/>
          <a:p>
            <a:pPr algn="l"/>
            <a:r>
              <a:rPr lang="en-US" sz="1600"/>
              <a:t>(f)</a:t>
            </a:r>
          </a:p>
        </p:txBody>
      </p:sp>
      <p:sp>
        <p:nvSpPr>
          <p:cNvPr id="672789" name="Text Box 21"/>
          <p:cNvSpPr txBox="1">
            <a:spLocks noChangeArrowheads="1"/>
          </p:cNvSpPr>
          <p:nvPr/>
        </p:nvSpPr>
        <p:spPr bwMode="auto">
          <a:xfrm>
            <a:off x="5705475" y="4748213"/>
            <a:ext cx="420688" cy="242887"/>
          </a:xfrm>
          <a:prstGeom prst="rect">
            <a:avLst/>
          </a:prstGeom>
          <a:noFill/>
          <a:ln w="9525">
            <a:noFill/>
            <a:miter lim="800000"/>
            <a:headEnd/>
            <a:tailEnd/>
          </a:ln>
          <a:effectLst/>
        </p:spPr>
        <p:txBody>
          <a:bodyPr wrap="none" lIns="0" tIns="0" rIns="0" bIns="0"/>
          <a:lstStyle/>
          <a:p>
            <a:pPr algn="l"/>
            <a:r>
              <a:rPr lang="en-US" sz="1600"/>
              <a:t>(e)</a:t>
            </a:r>
          </a:p>
        </p:txBody>
      </p:sp>
      <p:sp>
        <p:nvSpPr>
          <p:cNvPr id="672790" name="Text Box 22"/>
          <p:cNvSpPr txBox="1">
            <a:spLocks noChangeArrowheads="1"/>
          </p:cNvSpPr>
          <p:nvPr/>
        </p:nvSpPr>
        <p:spPr bwMode="auto">
          <a:xfrm>
            <a:off x="6172200" y="1114425"/>
            <a:ext cx="817563" cy="239713"/>
          </a:xfrm>
          <a:prstGeom prst="rect">
            <a:avLst/>
          </a:prstGeom>
          <a:noFill/>
          <a:ln w="9525">
            <a:noFill/>
            <a:miter lim="800000"/>
            <a:headEnd/>
            <a:tailEnd/>
          </a:ln>
          <a:effectLst/>
        </p:spPr>
        <p:txBody>
          <a:bodyPr wrap="none" lIns="0" tIns="0" rIns="0" bIns="0"/>
          <a:lstStyle/>
          <a:p>
            <a:pPr algn="l"/>
            <a:r>
              <a:rPr lang="en-US" sz="1400"/>
              <a:t>oxidizes</a:t>
            </a:r>
          </a:p>
        </p:txBody>
      </p:sp>
      <p:sp>
        <p:nvSpPr>
          <p:cNvPr id="672791" name="Text Box 23"/>
          <p:cNvSpPr txBox="1">
            <a:spLocks noChangeArrowheads="1"/>
          </p:cNvSpPr>
          <p:nvPr/>
        </p:nvSpPr>
        <p:spPr bwMode="auto">
          <a:xfrm>
            <a:off x="7407275" y="2311400"/>
            <a:ext cx="630238" cy="233363"/>
          </a:xfrm>
          <a:prstGeom prst="rect">
            <a:avLst/>
          </a:prstGeom>
          <a:noFill/>
          <a:ln w="9525">
            <a:noFill/>
            <a:miter lim="800000"/>
            <a:headEnd/>
            <a:tailEnd/>
          </a:ln>
          <a:effectLst/>
        </p:spPr>
        <p:txBody>
          <a:bodyPr wrap="none" lIns="0" tIns="0" rIns="0" bIns="0"/>
          <a:lstStyle/>
          <a:p>
            <a:pPr algn="l"/>
            <a:r>
              <a:rPr lang="en-US" sz="1100"/>
              <a:t>C</a:t>
            </a:r>
            <a:r>
              <a:rPr lang="en-US" sz="1100" baseline="-25000"/>
              <a:t>6</a:t>
            </a:r>
            <a:r>
              <a:rPr lang="en-US" sz="1100"/>
              <a:t>H</a:t>
            </a:r>
            <a:r>
              <a:rPr lang="en-US" sz="1100" baseline="-25000"/>
              <a:t>12</a:t>
            </a:r>
            <a:r>
              <a:rPr lang="en-US" sz="1100"/>
              <a:t>O</a:t>
            </a:r>
            <a:r>
              <a:rPr lang="en-US" sz="1100" baseline="-25000"/>
              <a:t>6</a:t>
            </a:r>
            <a:endParaRPr lang="en-US" sz="1100"/>
          </a:p>
        </p:txBody>
      </p:sp>
      <p:sp>
        <p:nvSpPr>
          <p:cNvPr id="672792" name="Text Box 24"/>
          <p:cNvSpPr txBox="1">
            <a:spLocks noChangeArrowheads="1"/>
          </p:cNvSpPr>
          <p:nvPr/>
        </p:nvSpPr>
        <p:spPr bwMode="auto">
          <a:xfrm>
            <a:off x="5589588" y="3197225"/>
            <a:ext cx="1528762" cy="471488"/>
          </a:xfrm>
          <a:prstGeom prst="rect">
            <a:avLst/>
          </a:prstGeom>
          <a:noFill/>
          <a:ln w="9525">
            <a:noFill/>
            <a:miter lim="800000"/>
            <a:headEnd/>
            <a:tailEnd/>
          </a:ln>
          <a:effectLst/>
        </p:spPr>
        <p:txBody>
          <a:bodyPr wrap="none" lIns="0" tIns="0" rIns="0" bIns="0"/>
          <a:lstStyle/>
          <a:p>
            <a:pPr algn="ctr">
              <a:lnSpc>
                <a:spcPct val="90000"/>
              </a:lnSpc>
            </a:pPr>
            <a:r>
              <a:rPr lang="en-US" sz="1400"/>
              <a:t>to pull</a:t>
            </a:r>
          </a:p>
          <a:p>
            <a:pPr algn="ctr">
              <a:lnSpc>
                <a:spcPct val="90000"/>
              </a:lnSpc>
            </a:pPr>
            <a:r>
              <a:rPr lang="en-US" sz="1400"/>
              <a:t>electrons down</a:t>
            </a:r>
          </a:p>
        </p:txBody>
      </p:sp>
      <p:sp>
        <p:nvSpPr>
          <p:cNvPr id="672793" name="Text Box 25"/>
          <p:cNvSpPr txBox="1">
            <a:spLocks noChangeArrowheads="1"/>
          </p:cNvSpPr>
          <p:nvPr/>
        </p:nvSpPr>
        <p:spPr bwMode="auto">
          <a:xfrm>
            <a:off x="7151688" y="3187700"/>
            <a:ext cx="420687" cy="242888"/>
          </a:xfrm>
          <a:prstGeom prst="rect">
            <a:avLst/>
          </a:prstGeom>
          <a:noFill/>
          <a:ln w="9525">
            <a:noFill/>
            <a:miter lim="800000"/>
            <a:headEnd/>
            <a:tailEnd/>
          </a:ln>
          <a:effectLst/>
        </p:spPr>
        <p:txBody>
          <a:bodyPr wrap="none" lIns="0" tIns="0" rIns="0" bIns="0"/>
          <a:lstStyle/>
          <a:p>
            <a:pPr algn="l"/>
            <a:r>
              <a:rPr lang="en-US" sz="1400"/>
              <a:t>to</a:t>
            </a:r>
          </a:p>
        </p:txBody>
      </p:sp>
      <p:sp>
        <p:nvSpPr>
          <p:cNvPr id="672794" name="Text Box 26"/>
          <p:cNvSpPr txBox="1">
            <a:spLocks noChangeArrowheads="1"/>
          </p:cNvSpPr>
          <p:nvPr/>
        </p:nvSpPr>
        <p:spPr bwMode="auto">
          <a:xfrm>
            <a:off x="3851275" y="5405438"/>
            <a:ext cx="455613" cy="242887"/>
          </a:xfrm>
          <a:prstGeom prst="rect">
            <a:avLst/>
          </a:prstGeom>
          <a:noFill/>
          <a:ln w="9525">
            <a:noFill/>
            <a:miter lim="800000"/>
            <a:headEnd/>
            <a:tailEnd/>
          </a:ln>
          <a:effectLst/>
        </p:spPr>
        <p:txBody>
          <a:bodyPr wrap="none" lIns="0" tIns="0" rIns="0" bIns="0"/>
          <a:lstStyle/>
          <a:p>
            <a:pPr algn="l"/>
            <a:r>
              <a:rPr lang="en-US" sz="1400"/>
              <a:t>uses</a:t>
            </a:r>
          </a:p>
        </p:txBody>
      </p:sp>
      <p:sp>
        <p:nvSpPr>
          <p:cNvPr id="672795" name="Text Box 27"/>
          <p:cNvSpPr txBox="1">
            <a:spLocks noChangeArrowheads="1"/>
          </p:cNvSpPr>
          <p:nvPr/>
        </p:nvSpPr>
        <p:spPr bwMode="auto">
          <a:xfrm>
            <a:off x="4841875" y="5418138"/>
            <a:ext cx="1906588" cy="214312"/>
          </a:xfrm>
          <a:prstGeom prst="rect">
            <a:avLst/>
          </a:prstGeom>
          <a:noFill/>
          <a:ln w="9525">
            <a:noFill/>
            <a:miter lim="800000"/>
            <a:headEnd/>
            <a:tailEnd/>
          </a:ln>
          <a:effectLst/>
        </p:spPr>
        <p:txBody>
          <a:bodyPr wrap="none" lIns="0" tIns="0" rIns="0" bIns="0"/>
          <a:lstStyle/>
          <a:p>
            <a:pPr algn="ctr">
              <a:lnSpc>
                <a:spcPct val="90000"/>
              </a:lnSpc>
            </a:pPr>
            <a:r>
              <a:rPr lang="en-US" sz="1400"/>
              <a:t>pumps H</a:t>
            </a:r>
            <a:r>
              <a:rPr lang="en-US" sz="1600" baseline="30000"/>
              <a:t>+</a:t>
            </a:r>
            <a:r>
              <a:rPr lang="en-US" sz="1400"/>
              <a:t> to create</a:t>
            </a:r>
          </a:p>
        </p:txBody>
      </p:sp>
      <p:sp>
        <p:nvSpPr>
          <p:cNvPr id="672796" name="Text Box 28"/>
          <p:cNvSpPr txBox="1">
            <a:spLocks noChangeArrowheads="1"/>
          </p:cNvSpPr>
          <p:nvPr/>
        </p:nvSpPr>
        <p:spPr bwMode="auto">
          <a:xfrm>
            <a:off x="4210050" y="6122988"/>
            <a:ext cx="1185863" cy="201612"/>
          </a:xfrm>
          <a:prstGeom prst="rect">
            <a:avLst/>
          </a:prstGeom>
          <a:noFill/>
          <a:ln w="9525">
            <a:noFill/>
            <a:miter lim="800000"/>
            <a:headEnd/>
            <a:tailEnd/>
          </a:ln>
          <a:effectLst/>
        </p:spPr>
        <p:txBody>
          <a:bodyPr wrap="none" lIns="0" tIns="0" rIns="0" bIns="0"/>
          <a:lstStyle/>
          <a:p>
            <a:pPr algn="ctr">
              <a:lnSpc>
                <a:spcPct val="90000"/>
              </a:lnSpc>
            </a:pPr>
            <a:r>
              <a:rPr lang="en-US" sz="1600"/>
              <a:t>H</a:t>
            </a:r>
            <a:r>
              <a:rPr lang="en-US" sz="1800" baseline="30000"/>
              <a:t>+</a:t>
            </a:r>
            <a:r>
              <a:rPr lang="en-US" sz="1600"/>
              <a:t> gradient</a:t>
            </a:r>
          </a:p>
        </p:txBody>
      </p:sp>
      <p:sp>
        <p:nvSpPr>
          <p:cNvPr id="672797" name="Text Box 29"/>
          <p:cNvSpPr txBox="1">
            <a:spLocks noChangeArrowheads="1"/>
          </p:cNvSpPr>
          <p:nvPr/>
        </p:nvSpPr>
        <p:spPr bwMode="auto">
          <a:xfrm>
            <a:off x="2646363" y="2728913"/>
            <a:ext cx="903287" cy="458787"/>
          </a:xfrm>
          <a:prstGeom prst="rect">
            <a:avLst/>
          </a:prstGeom>
          <a:noFill/>
          <a:ln w="9525">
            <a:noFill/>
            <a:miter lim="800000"/>
            <a:headEnd/>
            <a:tailEnd/>
          </a:ln>
          <a:effectLst/>
        </p:spPr>
        <p:txBody>
          <a:bodyPr wrap="none" lIns="0" tIns="0" rIns="0" bIns="0"/>
          <a:lstStyle/>
          <a:p>
            <a:pPr algn="ctr">
              <a:lnSpc>
                <a:spcPct val="80000"/>
              </a:lnSpc>
            </a:pPr>
            <a:r>
              <a:rPr lang="en-US" sz="1400"/>
              <a:t>produces</a:t>
            </a:r>
          </a:p>
          <a:p>
            <a:pPr algn="ctr">
              <a:lnSpc>
                <a:spcPct val="80000"/>
              </a:lnSpc>
            </a:pPr>
            <a:r>
              <a:rPr lang="en-US" sz="1400"/>
              <a:t>many</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4818" name="Picture 2" descr="06_UN03ApplyingConcepts-U"/>
          <p:cNvPicPr>
            <a:picLocks noChangeAspect="1" noChangeArrowheads="1"/>
          </p:cNvPicPr>
          <p:nvPr/>
        </p:nvPicPr>
        <p:blipFill>
          <a:blip r:embed="rId3" cstate="print"/>
          <a:srcRect/>
          <a:stretch>
            <a:fillRect/>
          </a:stretch>
        </p:blipFill>
        <p:spPr bwMode="auto">
          <a:xfrm>
            <a:off x="296863" y="1895475"/>
            <a:ext cx="8548687" cy="3067050"/>
          </a:xfrm>
          <a:prstGeom prst="rect">
            <a:avLst/>
          </a:prstGeom>
          <a:noFill/>
        </p:spPr>
      </p:pic>
      <p:sp>
        <p:nvSpPr>
          <p:cNvPr id="674819" name="Text Box 3"/>
          <p:cNvSpPr txBox="1">
            <a:spLocks noChangeArrowheads="1"/>
          </p:cNvSpPr>
          <p:nvPr/>
        </p:nvSpPr>
        <p:spPr bwMode="auto">
          <a:xfrm>
            <a:off x="781050" y="4532313"/>
            <a:ext cx="1365250" cy="282575"/>
          </a:xfrm>
          <a:prstGeom prst="rect">
            <a:avLst/>
          </a:prstGeom>
          <a:noFill/>
          <a:ln w="9525">
            <a:noFill/>
            <a:miter lim="800000"/>
            <a:headEnd/>
            <a:tailEnd/>
          </a:ln>
          <a:effectLst/>
        </p:spPr>
        <p:txBody>
          <a:bodyPr wrap="none" lIns="0" tIns="0" rIns="0" bIns="0"/>
          <a:lstStyle/>
          <a:p>
            <a:pPr algn="l">
              <a:lnSpc>
                <a:spcPct val="90000"/>
              </a:lnSpc>
            </a:pPr>
            <a:r>
              <a:rPr lang="en-US" sz="2100"/>
              <a:t>a.      Time</a:t>
            </a:r>
          </a:p>
        </p:txBody>
      </p:sp>
      <p:sp>
        <p:nvSpPr>
          <p:cNvPr id="674820" name="Text Box 4"/>
          <p:cNvSpPr txBox="1">
            <a:spLocks noChangeArrowheads="1"/>
          </p:cNvSpPr>
          <p:nvPr/>
        </p:nvSpPr>
        <p:spPr bwMode="auto">
          <a:xfrm>
            <a:off x="3630613" y="2051050"/>
            <a:ext cx="623887" cy="361950"/>
          </a:xfrm>
          <a:prstGeom prst="rect">
            <a:avLst/>
          </a:prstGeom>
          <a:noFill/>
          <a:ln w="9525">
            <a:noFill/>
            <a:miter lim="800000"/>
            <a:headEnd/>
            <a:tailEnd/>
          </a:ln>
          <a:effectLst/>
        </p:spPr>
        <p:txBody>
          <a:bodyPr wrap="none" lIns="0" tIns="0" rIns="0" bIns="0"/>
          <a:lstStyle/>
          <a:p>
            <a:pPr algn="ctr">
              <a:lnSpc>
                <a:spcPct val="90000"/>
              </a:lnSpc>
            </a:pPr>
            <a:r>
              <a:rPr lang="en-US" sz="2100"/>
              <a:t>0.3</a:t>
            </a:r>
          </a:p>
        </p:txBody>
      </p:sp>
      <p:sp>
        <p:nvSpPr>
          <p:cNvPr id="674821" name="Text Box 5"/>
          <p:cNvSpPr txBox="1">
            <a:spLocks noChangeArrowheads="1"/>
          </p:cNvSpPr>
          <p:nvPr/>
        </p:nvSpPr>
        <p:spPr bwMode="auto">
          <a:xfrm>
            <a:off x="6362700" y="4532313"/>
            <a:ext cx="1365250" cy="282575"/>
          </a:xfrm>
          <a:prstGeom prst="rect">
            <a:avLst/>
          </a:prstGeom>
          <a:noFill/>
          <a:ln w="9525">
            <a:noFill/>
            <a:miter lim="800000"/>
            <a:headEnd/>
            <a:tailEnd/>
          </a:ln>
          <a:effectLst/>
        </p:spPr>
        <p:txBody>
          <a:bodyPr wrap="none" lIns="0" tIns="0" rIns="0" bIns="0"/>
          <a:lstStyle/>
          <a:p>
            <a:pPr algn="l">
              <a:lnSpc>
                <a:spcPct val="90000"/>
              </a:lnSpc>
            </a:pPr>
            <a:r>
              <a:rPr lang="en-US" sz="2100"/>
              <a:t>c.      Time</a:t>
            </a:r>
          </a:p>
        </p:txBody>
      </p:sp>
      <p:sp>
        <p:nvSpPr>
          <p:cNvPr id="674822" name="Text Box 6"/>
          <p:cNvSpPr txBox="1">
            <a:spLocks noChangeArrowheads="1"/>
          </p:cNvSpPr>
          <p:nvPr/>
        </p:nvSpPr>
        <p:spPr bwMode="auto">
          <a:xfrm>
            <a:off x="3559175" y="4532313"/>
            <a:ext cx="1365250" cy="282575"/>
          </a:xfrm>
          <a:prstGeom prst="rect">
            <a:avLst/>
          </a:prstGeom>
          <a:noFill/>
          <a:ln w="9525">
            <a:noFill/>
            <a:miter lim="800000"/>
            <a:headEnd/>
            <a:tailEnd/>
          </a:ln>
          <a:effectLst/>
        </p:spPr>
        <p:txBody>
          <a:bodyPr wrap="none" lIns="0" tIns="0" rIns="0" bIns="0"/>
          <a:lstStyle/>
          <a:p>
            <a:pPr algn="l">
              <a:lnSpc>
                <a:spcPct val="90000"/>
              </a:lnSpc>
            </a:pPr>
            <a:r>
              <a:rPr lang="en-US" sz="2100"/>
              <a:t>b.      Time</a:t>
            </a:r>
          </a:p>
        </p:txBody>
      </p:sp>
      <p:sp>
        <p:nvSpPr>
          <p:cNvPr id="674823" name="Text Box 7"/>
          <p:cNvSpPr txBox="1">
            <a:spLocks noChangeArrowheads="1"/>
          </p:cNvSpPr>
          <p:nvPr/>
        </p:nvSpPr>
        <p:spPr bwMode="auto">
          <a:xfrm>
            <a:off x="3565525" y="2786063"/>
            <a:ext cx="623888" cy="361950"/>
          </a:xfrm>
          <a:prstGeom prst="rect">
            <a:avLst/>
          </a:prstGeom>
          <a:noFill/>
          <a:ln w="9525">
            <a:noFill/>
            <a:miter lim="800000"/>
            <a:headEnd/>
            <a:tailEnd/>
          </a:ln>
          <a:effectLst/>
        </p:spPr>
        <p:txBody>
          <a:bodyPr wrap="none" lIns="0" tIns="0" rIns="0" bIns="0"/>
          <a:lstStyle/>
          <a:p>
            <a:pPr algn="ctr">
              <a:lnSpc>
                <a:spcPct val="90000"/>
              </a:lnSpc>
            </a:pPr>
            <a:r>
              <a:rPr lang="en-US" sz="2100"/>
              <a:t>0.2</a:t>
            </a:r>
          </a:p>
        </p:txBody>
      </p:sp>
      <p:sp>
        <p:nvSpPr>
          <p:cNvPr id="674824" name="Text Box 8"/>
          <p:cNvSpPr txBox="1">
            <a:spLocks noChangeArrowheads="1"/>
          </p:cNvSpPr>
          <p:nvPr/>
        </p:nvSpPr>
        <p:spPr bwMode="auto">
          <a:xfrm>
            <a:off x="3563938" y="3489325"/>
            <a:ext cx="623887" cy="361950"/>
          </a:xfrm>
          <a:prstGeom prst="rect">
            <a:avLst/>
          </a:prstGeom>
          <a:noFill/>
          <a:ln w="9525">
            <a:noFill/>
            <a:miter lim="800000"/>
            <a:headEnd/>
            <a:tailEnd/>
          </a:ln>
          <a:effectLst/>
        </p:spPr>
        <p:txBody>
          <a:bodyPr wrap="none" lIns="0" tIns="0" rIns="0" bIns="0"/>
          <a:lstStyle/>
          <a:p>
            <a:pPr algn="ctr">
              <a:lnSpc>
                <a:spcPct val="90000"/>
              </a:lnSpc>
            </a:pPr>
            <a:r>
              <a:rPr lang="en-US" sz="2100"/>
              <a:t>0.1</a:t>
            </a:r>
          </a:p>
        </p:txBody>
      </p:sp>
      <p:sp>
        <p:nvSpPr>
          <p:cNvPr id="674825" name="Text Box 9"/>
          <p:cNvSpPr txBox="1">
            <a:spLocks noChangeArrowheads="1"/>
          </p:cNvSpPr>
          <p:nvPr/>
        </p:nvSpPr>
        <p:spPr bwMode="auto">
          <a:xfrm>
            <a:off x="1468438" y="2060575"/>
            <a:ext cx="623887" cy="361950"/>
          </a:xfrm>
          <a:prstGeom prst="rect">
            <a:avLst/>
          </a:prstGeom>
          <a:noFill/>
          <a:ln w="9525">
            <a:noFill/>
            <a:miter lim="800000"/>
            <a:headEnd/>
            <a:tailEnd/>
          </a:ln>
          <a:effectLst/>
        </p:spPr>
        <p:txBody>
          <a:bodyPr wrap="none" lIns="0" tIns="0" rIns="0" bIns="0"/>
          <a:lstStyle/>
          <a:p>
            <a:pPr algn="ctr">
              <a:lnSpc>
                <a:spcPct val="90000"/>
              </a:lnSpc>
            </a:pPr>
            <a:r>
              <a:rPr lang="en-US" sz="2100"/>
              <a:t>0.3</a:t>
            </a:r>
          </a:p>
        </p:txBody>
      </p:sp>
      <p:sp>
        <p:nvSpPr>
          <p:cNvPr id="674826" name="Text Box 10"/>
          <p:cNvSpPr txBox="1">
            <a:spLocks noChangeArrowheads="1"/>
          </p:cNvSpPr>
          <p:nvPr/>
        </p:nvSpPr>
        <p:spPr bwMode="auto">
          <a:xfrm>
            <a:off x="2609850" y="2344738"/>
            <a:ext cx="623888" cy="361950"/>
          </a:xfrm>
          <a:prstGeom prst="rect">
            <a:avLst/>
          </a:prstGeom>
          <a:noFill/>
          <a:ln w="9525">
            <a:noFill/>
            <a:miter lim="800000"/>
            <a:headEnd/>
            <a:tailEnd/>
          </a:ln>
          <a:effectLst/>
        </p:spPr>
        <p:txBody>
          <a:bodyPr wrap="none" lIns="0" tIns="0" rIns="0" bIns="0"/>
          <a:lstStyle/>
          <a:p>
            <a:pPr algn="ctr">
              <a:lnSpc>
                <a:spcPct val="90000"/>
              </a:lnSpc>
            </a:pPr>
            <a:r>
              <a:rPr lang="en-US" sz="2100"/>
              <a:t>0.2</a:t>
            </a:r>
          </a:p>
        </p:txBody>
      </p:sp>
      <p:sp>
        <p:nvSpPr>
          <p:cNvPr id="674827" name="Text Box 11"/>
          <p:cNvSpPr txBox="1">
            <a:spLocks noChangeArrowheads="1"/>
          </p:cNvSpPr>
          <p:nvPr/>
        </p:nvSpPr>
        <p:spPr bwMode="auto">
          <a:xfrm>
            <a:off x="2678113" y="3486150"/>
            <a:ext cx="623887" cy="361950"/>
          </a:xfrm>
          <a:prstGeom prst="rect">
            <a:avLst/>
          </a:prstGeom>
          <a:noFill/>
          <a:ln w="9525">
            <a:noFill/>
            <a:miter lim="800000"/>
            <a:headEnd/>
            <a:tailEnd/>
          </a:ln>
          <a:effectLst/>
        </p:spPr>
        <p:txBody>
          <a:bodyPr wrap="none" lIns="0" tIns="0" rIns="0" bIns="0"/>
          <a:lstStyle/>
          <a:p>
            <a:pPr algn="ctr">
              <a:lnSpc>
                <a:spcPct val="90000"/>
              </a:lnSpc>
            </a:pPr>
            <a:r>
              <a:rPr lang="en-US" sz="2100"/>
              <a:t>0.1</a:t>
            </a:r>
          </a:p>
        </p:txBody>
      </p:sp>
      <p:sp>
        <p:nvSpPr>
          <p:cNvPr id="674828" name="Text Box 12"/>
          <p:cNvSpPr txBox="1">
            <a:spLocks noChangeArrowheads="1"/>
          </p:cNvSpPr>
          <p:nvPr/>
        </p:nvSpPr>
        <p:spPr bwMode="auto">
          <a:xfrm>
            <a:off x="8161338" y="3635375"/>
            <a:ext cx="623887" cy="361950"/>
          </a:xfrm>
          <a:prstGeom prst="rect">
            <a:avLst/>
          </a:prstGeom>
          <a:noFill/>
          <a:ln w="9525">
            <a:noFill/>
            <a:miter lim="800000"/>
            <a:headEnd/>
            <a:tailEnd/>
          </a:ln>
          <a:effectLst/>
        </p:spPr>
        <p:txBody>
          <a:bodyPr wrap="none" lIns="0" tIns="0" rIns="0" bIns="0"/>
          <a:lstStyle/>
          <a:p>
            <a:pPr algn="ctr">
              <a:lnSpc>
                <a:spcPct val="90000"/>
              </a:lnSpc>
            </a:pPr>
            <a:r>
              <a:rPr lang="en-US" sz="2100"/>
              <a:t>0.3</a:t>
            </a:r>
          </a:p>
        </p:txBody>
      </p:sp>
      <p:sp>
        <p:nvSpPr>
          <p:cNvPr id="674829" name="Text Box 13"/>
          <p:cNvSpPr txBox="1">
            <a:spLocks noChangeArrowheads="1"/>
          </p:cNvSpPr>
          <p:nvPr/>
        </p:nvSpPr>
        <p:spPr bwMode="auto">
          <a:xfrm>
            <a:off x="8172450" y="2944813"/>
            <a:ext cx="623888" cy="361950"/>
          </a:xfrm>
          <a:prstGeom prst="rect">
            <a:avLst/>
          </a:prstGeom>
          <a:noFill/>
          <a:ln w="9525">
            <a:noFill/>
            <a:miter lim="800000"/>
            <a:headEnd/>
            <a:tailEnd/>
          </a:ln>
          <a:effectLst/>
        </p:spPr>
        <p:txBody>
          <a:bodyPr wrap="none" lIns="0" tIns="0" rIns="0" bIns="0"/>
          <a:lstStyle/>
          <a:p>
            <a:pPr algn="ctr">
              <a:lnSpc>
                <a:spcPct val="90000"/>
              </a:lnSpc>
            </a:pPr>
            <a:r>
              <a:rPr lang="en-US" sz="2100"/>
              <a:t>0.2</a:t>
            </a:r>
          </a:p>
        </p:txBody>
      </p:sp>
      <p:sp>
        <p:nvSpPr>
          <p:cNvPr id="674830" name="Text Box 14"/>
          <p:cNvSpPr txBox="1">
            <a:spLocks noChangeArrowheads="1"/>
          </p:cNvSpPr>
          <p:nvPr/>
        </p:nvSpPr>
        <p:spPr bwMode="auto">
          <a:xfrm>
            <a:off x="8164513" y="2441575"/>
            <a:ext cx="623887" cy="361950"/>
          </a:xfrm>
          <a:prstGeom prst="rect">
            <a:avLst/>
          </a:prstGeom>
          <a:noFill/>
          <a:ln w="9525">
            <a:noFill/>
            <a:miter lim="800000"/>
            <a:headEnd/>
            <a:tailEnd/>
          </a:ln>
          <a:effectLst/>
        </p:spPr>
        <p:txBody>
          <a:bodyPr wrap="none" lIns="0" tIns="0" rIns="0" bIns="0"/>
          <a:lstStyle/>
          <a:p>
            <a:pPr algn="ctr">
              <a:lnSpc>
                <a:spcPct val="90000"/>
              </a:lnSpc>
            </a:pPr>
            <a:r>
              <a:rPr lang="en-US" sz="2100"/>
              <a:t>0.1</a:t>
            </a:r>
          </a:p>
        </p:txBody>
      </p:sp>
      <p:sp>
        <p:nvSpPr>
          <p:cNvPr id="674831" name="Text Box 15"/>
          <p:cNvSpPr txBox="1">
            <a:spLocks noChangeArrowheads="1"/>
          </p:cNvSpPr>
          <p:nvPr/>
        </p:nvSpPr>
        <p:spPr bwMode="auto">
          <a:xfrm rot="-5400000">
            <a:off x="-538956" y="3305969"/>
            <a:ext cx="2071688" cy="361950"/>
          </a:xfrm>
          <a:prstGeom prst="rect">
            <a:avLst/>
          </a:prstGeom>
          <a:noFill/>
          <a:ln w="9525">
            <a:noFill/>
            <a:miter lim="800000"/>
            <a:headEnd/>
            <a:tailEnd/>
          </a:ln>
          <a:effectLst/>
        </p:spPr>
        <p:txBody>
          <a:bodyPr wrap="none" lIns="0" tIns="0" rIns="0" bIns="0"/>
          <a:lstStyle/>
          <a:p>
            <a:pPr algn="ctr">
              <a:lnSpc>
                <a:spcPct val="90000"/>
              </a:lnSpc>
            </a:pPr>
            <a:r>
              <a:rPr lang="en-US" sz="2100"/>
              <a:t>Color intensity</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a:xfrm>
            <a:off x="193675" y="180975"/>
            <a:ext cx="8534400" cy="503238"/>
          </a:xfrm>
        </p:spPr>
        <p:txBody>
          <a:bodyPr/>
          <a:lstStyle/>
          <a:p>
            <a:r>
              <a:rPr lang="en-US" sz="3200"/>
              <a:t>You should now be able to</a:t>
            </a:r>
          </a:p>
        </p:txBody>
      </p:sp>
      <p:sp>
        <p:nvSpPr>
          <p:cNvPr id="636931" name="Rectangle 3"/>
          <p:cNvSpPr>
            <a:spLocks noGrp="1" noChangeArrowheads="1"/>
          </p:cNvSpPr>
          <p:nvPr>
            <p:ph type="body" idx="1"/>
          </p:nvPr>
        </p:nvSpPr>
        <p:spPr>
          <a:xfrm>
            <a:off x="206375" y="1298575"/>
            <a:ext cx="8534400" cy="4427538"/>
          </a:xfrm>
        </p:spPr>
        <p:txBody>
          <a:bodyPr/>
          <a:lstStyle/>
          <a:p>
            <a:pPr marL="533400" indent="-533400">
              <a:buFont typeface="Arial" charset="0"/>
              <a:buAutoNum type="arabicPeriod"/>
            </a:pPr>
            <a:r>
              <a:rPr lang="en-US"/>
              <a:t>Explain how photosynthesis and cellular respiration are necessary to provide energy that is required to sustain your life</a:t>
            </a:r>
          </a:p>
          <a:p>
            <a:pPr marL="533400" indent="-533400">
              <a:buFont typeface="Arial" charset="0"/>
              <a:buAutoNum type="arabicPeriod"/>
            </a:pPr>
            <a:r>
              <a:rPr lang="en-US"/>
              <a:t>Explain why breathing is necessary to support cellular respiration</a:t>
            </a:r>
          </a:p>
          <a:p>
            <a:pPr marL="533400" indent="-533400">
              <a:buFont typeface="Arial" charset="0"/>
              <a:buAutoNum type="arabicPeriod"/>
            </a:pPr>
            <a:r>
              <a:rPr lang="en-US"/>
              <a:t>Describe how cellular respiration produces energy that can be stored in ATP</a:t>
            </a:r>
          </a:p>
          <a:p>
            <a:pPr marL="533400" indent="-533400">
              <a:buFont typeface="Arial" charset="0"/>
              <a:buAutoNum type="arabicPeriod"/>
            </a:pPr>
            <a:r>
              <a:rPr lang="en-US"/>
              <a:t>Explain why ATP is required for human activities</a:t>
            </a:r>
          </a:p>
        </p:txBody>
      </p:sp>
      <p:sp>
        <p:nvSpPr>
          <p:cNvPr id="636932"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636933"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36934"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4" name="Rectangle 2"/>
          <p:cNvSpPr>
            <a:spLocks noGrp="1" noChangeArrowheads="1"/>
          </p:cNvSpPr>
          <p:nvPr>
            <p:ph type="title"/>
          </p:nvPr>
        </p:nvSpPr>
        <p:spPr>
          <a:xfrm>
            <a:off x="193675" y="180975"/>
            <a:ext cx="8534400" cy="503238"/>
          </a:xfrm>
        </p:spPr>
        <p:txBody>
          <a:bodyPr/>
          <a:lstStyle/>
          <a:p>
            <a:r>
              <a:rPr lang="en-US" sz="3200"/>
              <a:t>You should now be able to</a:t>
            </a:r>
          </a:p>
        </p:txBody>
      </p:sp>
      <p:sp>
        <p:nvSpPr>
          <p:cNvPr id="637955" name="Rectangle 3"/>
          <p:cNvSpPr>
            <a:spLocks noGrp="1" noChangeArrowheads="1"/>
          </p:cNvSpPr>
          <p:nvPr>
            <p:ph type="body" idx="1"/>
          </p:nvPr>
        </p:nvSpPr>
        <p:spPr>
          <a:xfrm>
            <a:off x="168275" y="1298575"/>
            <a:ext cx="8534400" cy="5281613"/>
          </a:xfrm>
        </p:spPr>
        <p:txBody>
          <a:bodyPr/>
          <a:lstStyle/>
          <a:p>
            <a:pPr marL="533400" indent="-533400">
              <a:buFont typeface="Arial" charset="0"/>
              <a:buAutoNum type="arabicPeriod" startAt="5"/>
            </a:pPr>
            <a:r>
              <a:rPr lang="en-US"/>
              <a:t>Describe the process of energy production from movement of electrons</a:t>
            </a:r>
          </a:p>
          <a:p>
            <a:pPr marL="533400" indent="-533400">
              <a:buFont typeface="Arial" charset="0"/>
              <a:buAutoNum type="arabicPeriod" startAt="5"/>
            </a:pPr>
            <a:r>
              <a:rPr lang="en-US"/>
              <a:t>List and describe the three main stages of cellular respiration</a:t>
            </a:r>
          </a:p>
          <a:p>
            <a:pPr marL="533400" indent="-533400">
              <a:buFont typeface="Arial" charset="0"/>
              <a:buAutoNum type="arabicPeriod" startAt="5"/>
            </a:pPr>
            <a:r>
              <a:rPr lang="en-US"/>
              <a:t>Describe the major steps of glycolysis and explain why glycolysis is considered to be a metabolic pathway</a:t>
            </a:r>
          </a:p>
          <a:p>
            <a:pPr marL="533400" indent="-533400">
              <a:buFont typeface="Arial" charset="0"/>
              <a:buAutoNum type="arabicPeriod" startAt="5"/>
            </a:pPr>
            <a:r>
              <a:rPr lang="en-US"/>
              <a:t>Explain how pyruvate is altered to enter the citric acid cycle and why coenzymes are important to the process</a:t>
            </a:r>
          </a:p>
        </p:txBody>
      </p:sp>
      <p:sp>
        <p:nvSpPr>
          <p:cNvPr id="637956"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637957"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37958"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8" name="Rectangle 2"/>
          <p:cNvSpPr>
            <a:spLocks noGrp="1" noChangeArrowheads="1"/>
          </p:cNvSpPr>
          <p:nvPr>
            <p:ph type="title"/>
          </p:nvPr>
        </p:nvSpPr>
        <p:spPr>
          <a:xfrm>
            <a:off x="193675" y="180975"/>
            <a:ext cx="8534400" cy="503238"/>
          </a:xfrm>
        </p:spPr>
        <p:txBody>
          <a:bodyPr/>
          <a:lstStyle/>
          <a:p>
            <a:r>
              <a:rPr lang="en-US" sz="3200"/>
              <a:t>You should now be able to</a:t>
            </a:r>
          </a:p>
        </p:txBody>
      </p:sp>
      <p:sp>
        <p:nvSpPr>
          <p:cNvPr id="638979" name="Rectangle 3"/>
          <p:cNvSpPr>
            <a:spLocks noGrp="1" noChangeArrowheads="1"/>
          </p:cNvSpPr>
          <p:nvPr>
            <p:ph type="body" idx="1"/>
          </p:nvPr>
        </p:nvSpPr>
        <p:spPr>
          <a:xfrm>
            <a:off x="168275" y="1298575"/>
            <a:ext cx="8534400" cy="4854575"/>
          </a:xfrm>
        </p:spPr>
        <p:txBody>
          <a:bodyPr/>
          <a:lstStyle/>
          <a:p>
            <a:pPr marL="647700" indent="-647700">
              <a:buFont typeface="Arial" charset="0"/>
              <a:buAutoNum type="arabicPeriod" startAt="9"/>
            </a:pPr>
            <a:r>
              <a:rPr lang="en-US"/>
              <a:t>Describe the citric acid cycle as a metabolic pathway designed for generating additional energy from glucose</a:t>
            </a:r>
          </a:p>
          <a:p>
            <a:pPr marL="647700" indent="-647700">
              <a:buFont typeface="Arial" charset="0"/>
              <a:buAutoNum type="arabicPeriod" startAt="9"/>
            </a:pPr>
            <a:r>
              <a:rPr lang="en-US"/>
              <a:t>Discuss the importance of oxidative phosphorylation in producing ATP</a:t>
            </a:r>
          </a:p>
          <a:p>
            <a:pPr marL="647700" indent="-647700">
              <a:buFont typeface="Arial" charset="0"/>
              <a:buAutoNum type="arabicPeriod" startAt="9"/>
            </a:pPr>
            <a:r>
              <a:rPr lang="en-US"/>
              <a:t>Describe useful applications of poisons that interrupt critical steps in cellular respiration</a:t>
            </a:r>
          </a:p>
          <a:p>
            <a:pPr marL="647700" indent="-647700">
              <a:buFont typeface="Arial" charset="0"/>
              <a:buAutoNum type="arabicPeriod" startAt="9"/>
            </a:pPr>
            <a:r>
              <a:rPr lang="en-US"/>
              <a:t>Review the steps in oxidation of a glucose molecule aerobically</a:t>
            </a:r>
          </a:p>
        </p:txBody>
      </p:sp>
      <p:sp>
        <p:nvSpPr>
          <p:cNvPr id="638980"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63898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3898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Rectangle 2"/>
          <p:cNvSpPr>
            <a:spLocks noGrp="1" noChangeArrowheads="1"/>
          </p:cNvSpPr>
          <p:nvPr>
            <p:ph type="title"/>
          </p:nvPr>
        </p:nvSpPr>
        <p:spPr>
          <a:xfrm>
            <a:off x="193675" y="180975"/>
            <a:ext cx="8534400" cy="503238"/>
          </a:xfrm>
        </p:spPr>
        <p:txBody>
          <a:bodyPr/>
          <a:lstStyle/>
          <a:p>
            <a:r>
              <a:rPr lang="en-US" sz="3200"/>
              <a:t>You should now be able to</a:t>
            </a:r>
          </a:p>
        </p:txBody>
      </p:sp>
      <p:sp>
        <p:nvSpPr>
          <p:cNvPr id="640003" name="Rectangle 3"/>
          <p:cNvSpPr>
            <a:spLocks noGrp="1" noChangeArrowheads="1"/>
          </p:cNvSpPr>
          <p:nvPr>
            <p:ph type="body" idx="1"/>
          </p:nvPr>
        </p:nvSpPr>
        <p:spPr>
          <a:xfrm>
            <a:off x="168275" y="1298575"/>
            <a:ext cx="8534400" cy="4000500"/>
          </a:xfrm>
        </p:spPr>
        <p:txBody>
          <a:bodyPr/>
          <a:lstStyle/>
          <a:p>
            <a:pPr marL="635000" indent="-635000">
              <a:buFont typeface="Arial" charset="0"/>
              <a:buAutoNum type="arabicPeriod" startAt="13"/>
            </a:pPr>
            <a:r>
              <a:rPr lang="en-US"/>
              <a:t>Compare respiration and fermentation</a:t>
            </a:r>
          </a:p>
          <a:p>
            <a:pPr marL="635000" indent="-635000">
              <a:buFont typeface="Arial" charset="0"/>
              <a:buAutoNum type="arabicPeriod" startAt="13"/>
            </a:pPr>
            <a:r>
              <a:rPr lang="en-US"/>
              <a:t>Provide evidence that glycolysis evolved early in the history of life on Earth</a:t>
            </a:r>
          </a:p>
          <a:p>
            <a:pPr marL="635000" indent="-635000">
              <a:buFont typeface="Arial" charset="0"/>
              <a:buAutoNum type="arabicPeriod" startAt="13"/>
            </a:pPr>
            <a:r>
              <a:rPr lang="en-US"/>
              <a:t>Provide criteria that a molecule must possess to be considered a fuel for cellular respiration</a:t>
            </a:r>
          </a:p>
          <a:p>
            <a:pPr marL="635000" indent="-635000">
              <a:buFont typeface="Arial" charset="0"/>
              <a:buAutoNum type="arabicPeriod" startAt="13"/>
            </a:pPr>
            <a:r>
              <a:rPr lang="en-US"/>
              <a:t>Discuss the mechanisms that cells use to biosynthesize cell components from food</a:t>
            </a:r>
          </a:p>
        </p:txBody>
      </p:sp>
      <p:sp>
        <p:nvSpPr>
          <p:cNvPr id="640004" name="Line 4"/>
          <p:cNvSpPr>
            <a:spLocks noChangeShapeType="1"/>
          </p:cNvSpPr>
          <p:nvPr/>
        </p:nvSpPr>
        <p:spPr bwMode="auto">
          <a:xfrm>
            <a:off x="195263" y="1106488"/>
            <a:ext cx="8775700" cy="0"/>
          </a:xfrm>
          <a:prstGeom prst="line">
            <a:avLst/>
          </a:prstGeom>
          <a:noFill/>
          <a:ln w="76200">
            <a:solidFill>
              <a:srgbClr val="A8B99B"/>
            </a:solidFill>
            <a:round/>
            <a:headEnd/>
            <a:tailEnd/>
          </a:ln>
        </p:spPr>
        <p:txBody>
          <a:bodyPr wrap="none" anchor="ctr"/>
          <a:lstStyle/>
          <a:p>
            <a:endParaRPr lang="en-US"/>
          </a:p>
        </p:txBody>
      </p:sp>
      <p:sp>
        <p:nvSpPr>
          <p:cNvPr id="640005"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40006"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b="0"/>
              <a:t>Copyright © 2009 Pearson Education, Inc.</a:t>
            </a:r>
            <a:endParaRPr lang="en-US" b="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GAMESHOW" val="False"/>
  <p:tag name="PPTVERSION" val="XP"/>
</p:tagLst>
</file>

<file path=ppt/tags/tag2.xml><?xml version="1.0" encoding="utf-8"?>
<p:tagLst xmlns:a="http://schemas.openxmlformats.org/drawingml/2006/main" xmlns:r="http://schemas.openxmlformats.org/officeDocument/2006/relationships" xmlns:p="http://schemas.openxmlformats.org/presentationml/2006/main">
  <p:tag name="TBTEXT" val=""/>
</p:tagLst>
</file>

<file path=ppt/theme/theme1.xml><?xml version="1.0" encoding="utf-8"?>
<a:theme xmlns:a="http://schemas.openxmlformats.org/drawingml/2006/main" name="2_CC4eActiveLectureQuestions">
  <a:themeElements>
    <a:clrScheme name="2_CC4eActiveLectureQuestions 15">
      <a:dk1>
        <a:srgbClr val="000000"/>
      </a:dk1>
      <a:lt1>
        <a:srgbClr val="FFFFFF"/>
      </a:lt1>
      <a:dk2>
        <a:srgbClr val="0060AF"/>
      </a:dk2>
      <a:lt2>
        <a:srgbClr val="000000"/>
      </a:lt2>
      <a:accent1>
        <a:srgbClr val="F7955A"/>
      </a:accent1>
      <a:accent2>
        <a:srgbClr val="009247"/>
      </a:accent2>
      <a:accent3>
        <a:srgbClr val="FFFFFF"/>
      </a:accent3>
      <a:accent4>
        <a:srgbClr val="000000"/>
      </a:accent4>
      <a:accent5>
        <a:srgbClr val="FAC8B5"/>
      </a:accent5>
      <a:accent6>
        <a:srgbClr val="00843F"/>
      </a:accent6>
      <a:hlink>
        <a:srgbClr val="009999"/>
      </a:hlink>
      <a:folHlink>
        <a:srgbClr val="99CC00"/>
      </a:folHlink>
    </a:clrScheme>
    <a:fontScheme name="2_CC4eActiveLectureQuestions">
      <a:majorFont>
        <a:latin typeface="Times New Roman"/>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lnDef>
  </a:objectDefaults>
  <a:extraClrSchemeLst>
    <a:extraClrScheme>
      <a:clrScheme name="2_CC4eActiveLectureQuestion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C4eActiveLectureQuestion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C4eActiveLectureQuestion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C4eActiveLectureQuestion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C4eActiveLectureQuestion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C4eActiveLectureQuestion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C4eActiveLectureQuestion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C4eActiveLectureQuestion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C4eActiveLectureQuestion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C4eActiveLectureQuestion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C4eActiveLectureQuestion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C4eActiveLectureQuestion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CC4eActiveLectureQuestions 13">
        <a:dk1>
          <a:srgbClr val="000000"/>
        </a:dk1>
        <a:lt1>
          <a:srgbClr val="FFFFFF"/>
        </a:lt1>
        <a:dk2>
          <a:srgbClr val="005472"/>
        </a:dk2>
        <a:lt2>
          <a:srgbClr val="00000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C4eActiveLectureQuestions 14">
        <a:dk1>
          <a:srgbClr val="000000"/>
        </a:dk1>
        <a:lt1>
          <a:srgbClr val="FFFFFF"/>
        </a:lt1>
        <a:dk2>
          <a:srgbClr val="333399"/>
        </a:dk2>
        <a:lt2>
          <a:srgbClr val="000000"/>
        </a:lt2>
        <a:accent1>
          <a:srgbClr val="B7DAB8"/>
        </a:accent1>
        <a:accent2>
          <a:srgbClr val="005472"/>
        </a:accent2>
        <a:accent3>
          <a:srgbClr val="FFFFFF"/>
        </a:accent3>
        <a:accent4>
          <a:srgbClr val="000000"/>
        </a:accent4>
        <a:accent5>
          <a:srgbClr val="D8EAD8"/>
        </a:accent5>
        <a:accent6>
          <a:srgbClr val="004B67"/>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C4eActiveLectureQuestions 15">
        <a:dk1>
          <a:srgbClr val="000000"/>
        </a:dk1>
        <a:lt1>
          <a:srgbClr val="FFFFFF"/>
        </a:lt1>
        <a:dk2>
          <a:srgbClr val="0060AF"/>
        </a:dk2>
        <a:lt2>
          <a:srgbClr val="000000"/>
        </a:lt2>
        <a:accent1>
          <a:srgbClr val="F7955A"/>
        </a:accent1>
        <a:accent2>
          <a:srgbClr val="009247"/>
        </a:accent2>
        <a:accent3>
          <a:srgbClr val="FFFFFF"/>
        </a:accent3>
        <a:accent4>
          <a:srgbClr val="000000"/>
        </a:accent4>
        <a:accent5>
          <a:srgbClr val="FAC8B5"/>
        </a:accent5>
        <a:accent6>
          <a:srgbClr val="00843F"/>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1841</TotalTime>
  <Words>11278</Words>
  <Application>Microsoft Office PowerPoint</Application>
  <PresentationFormat>On-screen Show (4:3)</PresentationFormat>
  <Paragraphs>1188</Paragraphs>
  <Slides>72</Slides>
  <Notes>71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72</vt:i4>
      </vt:variant>
    </vt:vector>
  </HeadingPairs>
  <TitlesOfParts>
    <vt:vector size="82" baseType="lpstr">
      <vt:lpstr>Times New Roman</vt:lpstr>
      <vt:lpstr>Arial</vt:lpstr>
      <vt:lpstr>Tahoma</vt:lpstr>
      <vt:lpstr>Wingdings</vt:lpstr>
      <vt:lpstr>Geneva</vt:lpstr>
      <vt:lpstr>Arial Narrow</vt:lpstr>
      <vt:lpstr>Times</vt:lpstr>
      <vt:lpstr>Symbol</vt:lpstr>
      <vt:lpstr>ＭＳ Ｐゴシック</vt:lpstr>
      <vt:lpstr>2_CC4eActiveLectureQuestions</vt:lpstr>
      <vt:lpstr>Chapter 6</vt:lpstr>
      <vt:lpstr>Introduction: How Is a Marathoner Different     from a Sprinter?</vt:lpstr>
      <vt:lpstr>Slide 3</vt:lpstr>
      <vt:lpstr>Slide 4</vt:lpstr>
      <vt:lpstr>Introduction: How Is a Marathoner Different from a Sprinter?</vt:lpstr>
      <vt:lpstr>Slide 6</vt:lpstr>
      <vt:lpstr>6.1 Photosynthesis and cellular respiration provide energy for life</vt:lpstr>
      <vt:lpstr>6.1 Photosynthesis and cellular respiration provide energy for life</vt:lpstr>
      <vt:lpstr>Slide 9</vt:lpstr>
      <vt:lpstr>6.2 Breathing supplies oxygen to our cells for use in cellular respiration and removes carbon dioxide</vt:lpstr>
      <vt:lpstr>Slide 11</vt:lpstr>
      <vt:lpstr>6.3 Cellular respiration banks energy in ATP molecules</vt:lpstr>
      <vt:lpstr>6.4 CONNECTION: The human body uses energy from ATP for all its activities</vt:lpstr>
      <vt:lpstr>Slide 14</vt:lpstr>
      <vt:lpstr>6.5 Cells tap energy from electrons “falling” from organic fuels to oxygen</vt:lpstr>
      <vt:lpstr>6.5 Cells tap energy from electrons “falling” from organic fuels to oxygen</vt:lpstr>
      <vt:lpstr>6.5 Cells tap energy from electrons “falling” from organic fuels to oxygen</vt:lpstr>
      <vt:lpstr>6.5 Cells tap energy from electrons “falling” from organic fuels to oxygen</vt:lpstr>
      <vt:lpstr>6.5 Cells tap energy from electrons “falling” from organic fuels to oxygen</vt:lpstr>
      <vt:lpstr>Slide 20</vt:lpstr>
      <vt:lpstr>6.5 Cells tap energy from electrons “falling” from organic fuels to oxygen</vt:lpstr>
      <vt:lpstr>Slide 22</vt:lpstr>
      <vt:lpstr>6.5 Cells tap energy from electrons “falling” from organic fuels to oxygen</vt:lpstr>
      <vt:lpstr>6.5 Cells tap energy from electrons “falling” from organic fuels to oxygen</vt:lpstr>
      <vt:lpstr>Slide 25</vt:lpstr>
      <vt:lpstr>Slide 26</vt:lpstr>
      <vt:lpstr>6.6 Overview: Aerobic cellular respiration occurs in three main stages</vt:lpstr>
      <vt:lpstr>6.6 Overview: Aerobic cellular respiration occurs in three main stages</vt:lpstr>
      <vt:lpstr>6.6 Overview: Aerobic cellular respiration occurs in three main stages</vt:lpstr>
      <vt:lpstr>6.6 Overview: Aerobic cellular respiration occurs in three main stages</vt:lpstr>
      <vt:lpstr>Slide 31</vt:lpstr>
      <vt:lpstr>6.7 Glycolysis harvests chemical energy by oxidizing glucose to pyruvate</vt:lpstr>
      <vt:lpstr>6.7 Glycolysis harvests chemical energy by oxidizing glucose to pyruvate</vt:lpstr>
      <vt:lpstr>Slide 34</vt:lpstr>
      <vt:lpstr>Slide 35</vt:lpstr>
      <vt:lpstr>Slide 36</vt:lpstr>
      <vt:lpstr>Slide 37</vt:lpstr>
      <vt:lpstr>Slide 38</vt:lpstr>
      <vt:lpstr>Slide 39</vt:lpstr>
      <vt:lpstr>6.8 Pyruvate is chemically groomed for the citric acid cycle</vt:lpstr>
      <vt:lpstr>Slide 41</vt:lpstr>
      <vt:lpstr>6.9 The citric acid cycle completes the oxidation of organic molecules, generating many NADH and FADH2 molecules</vt:lpstr>
      <vt:lpstr>Slide 43</vt:lpstr>
      <vt:lpstr>Slide 44</vt:lpstr>
      <vt:lpstr>Slide 45</vt:lpstr>
      <vt:lpstr>Slide 46</vt:lpstr>
      <vt:lpstr>6.10 Most ATP production occurs by oxidative phosphorylation</vt:lpstr>
      <vt:lpstr>Slide 48</vt:lpstr>
      <vt:lpstr>6.11 CONNECTION: Certain poisons interrupt critical events in cellular respiration</vt:lpstr>
      <vt:lpstr>Slide 50</vt:lpstr>
      <vt:lpstr>6.12 Review: Each molecule of glucose yields many molecules of ATP</vt:lpstr>
      <vt:lpstr>Slide 52</vt:lpstr>
      <vt:lpstr>6.13 Fermentation enables cells to produce ATP without oxygen (anaerobic cellular respiration)</vt:lpstr>
      <vt:lpstr>6.13 Fermentation enables cells to produce ATP without oxygen (anaerobic cellular respiration)</vt:lpstr>
      <vt:lpstr>Slide 55</vt:lpstr>
      <vt:lpstr>Lactic Acid Fermentation</vt:lpstr>
      <vt:lpstr>6.13 Fermentation enables cells to produce ATP without oxygen (anaerobic cellular fermentation)</vt:lpstr>
      <vt:lpstr>Slide 58</vt:lpstr>
      <vt:lpstr>Slide 59</vt:lpstr>
      <vt:lpstr>6.14 EVOLUTION CONNECTION: Glycolysis evolved early in the history of life on Earth</vt:lpstr>
      <vt:lpstr>Slide 61</vt:lpstr>
      <vt:lpstr>6.15 Cells use many kinds of organic molecules as fuel for cellular respiration</vt:lpstr>
      <vt:lpstr>Slide 63</vt:lpstr>
      <vt:lpstr>6.16 Food molecules provide raw materials for biosynthesis</vt:lpstr>
      <vt:lpstr>Slide 65</vt:lpstr>
      <vt:lpstr>Slide 66</vt:lpstr>
      <vt:lpstr>Slide 67</vt:lpstr>
      <vt:lpstr>Slide 68</vt:lpstr>
      <vt:lpstr>You should now be able to</vt:lpstr>
      <vt:lpstr>You should now be able to</vt:lpstr>
      <vt:lpstr>You should now be able to</vt:lpstr>
      <vt:lpstr>You should now be able to</vt:lpstr>
    </vt:vector>
  </TitlesOfParts>
  <Company>Pearson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Christopher Delgado</dc:creator>
  <cp:lastModifiedBy>ltorres</cp:lastModifiedBy>
  <cp:revision>270</cp:revision>
  <cp:lastPrinted>2005-04-13T07:40:10Z</cp:lastPrinted>
  <dcterms:created xsi:type="dcterms:W3CDTF">2004-07-21T00:54:38Z</dcterms:created>
  <dcterms:modified xsi:type="dcterms:W3CDTF">2011-03-27T18:41:57Z</dcterms:modified>
</cp:coreProperties>
</file>