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86"/>
  </p:notesMasterIdLst>
  <p:handoutMasterIdLst>
    <p:handoutMasterId r:id="rId87"/>
  </p:handoutMasterIdLst>
  <p:sldIdLst>
    <p:sldId id="256" r:id="rId2"/>
    <p:sldId id="296" r:id="rId3"/>
    <p:sldId id="297" r:id="rId4"/>
    <p:sldId id="313" r:id="rId5"/>
    <p:sldId id="382" r:id="rId6"/>
    <p:sldId id="383" r:id="rId7"/>
    <p:sldId id="298" r:id="rId8"/>
    <p:sldId id="299" r:id="rId9"/>
    <p:sldId id="300" r:id="rId10"/>
    <p:sldId id="378" r:id="rId11"/>
    <p:sldId id="379" r:id="rId12"/>
    <p:sldId id="380" r:id="rId13"/>
    <p:sldId id="381" r:id="rId14"/>
    <p:sldId id="301" r:id="rId15"/>
    <p:sldId id="302" r:id="rId16"/>
    <p:sldId id="303" r:id="rId17"/>
    <p:sldId id="362" r:id="rId18"/>
    <p:sldId id="363" r:id="rId19"/>
    <p:sldId id="306" r:id="rId20"/>
    <p:sldId id="377" r:id="rId21"/>
    <p:sldId id="308" r:id="rId22"/>
    <p:sldId id="309" r:id="rId23"/>
    <p:sldId id="310" r:id="rId24"/>
    <p:sldId id="311" r:id="rId25"/>
    <p:sldId id="312" r:id="rId26"/>
    <p:sldId id="314" r:id="rId27"/>
    <p:sldId id="315" r:id="rId28"/>
    <p:sldId id="316" r:id="rId29"/>
    <p:sldId id="317" r:id="rId30"/>
    <p:sldId id="318" r:id="rId31"/>
    <p:sldId id="319" r:id="rId32"/>
    <p:sldId id="320" r:id="rId33"/>
    <p:sldId id="364" r:id="rId34"/>
    <p:sldId id="365" r:id="rId35"/>
    <p:sldId id="321" r:id="rId36"/>
    <p:sldId id="322" r:id="rId37"/>
    <p:sldId id="327" r:id="rId38"/>
    <p:sldId id="323" r:id="rId39"/>
    <p:sldId id="324" r:id="rId40"/>
    <p:sldId id="325" r:id="rId41"/>
    <p:sldId id="326" r:id="rId42"/>
    <p:sldId id="328" r:id="rId43"/>
    <p:sldId id="332" r:id="rId44"/>
    <p:sldId id="329" r:id="rId45"/>
    <p:sldId id="330" r:id="rId46"/>
    <p:sldId id="331" r:id="rId47"/>
    <p:sldId id="333" r:id="rId48"/>
    <p:sldId id="334" r:id="rId49"/>
    <p:sldId id="335" r:id="rId50"/>
    <p:sldId id="336" r:id="rId51"/>
    <p:sldId id="337" r:id="rId52"/>
    <p:sldId id="338" r:id="rId53"/>
    <p:sldId id="339" r:id="rId54"/>
    <p:sldId id="340" r:id="rId55"/>
    <p:sldId id="341" r:id="rId56"/>
    <p:sldId id="342" r:id="rId57"/>
    <p:sldId id="343" r:id="rId58"/>
    <p:sldId id="344" r:id="rId59"/>
    <p:sldId id="345" r:id="rId60"/>
    <p:sldId id="369" r:id="rId61"/>
    <p:sldId id="370" r:id="rId62"/>
    <p:sldId id="371" r:id="rId63"/>
    <p:sldId id="346" r:id="rId64"/>
    <p:sldId id="347" r:id="rId65"/>
    <p:sldId id="348" r:id="rId66"/>
    <p:sldId id="349" r:id="rId67"/>
    <p:sldId id="350" r:id="rId68"/>
    <p:sldId id="351" r:id="rId69"/>
    <p:sldId id="352" r:id="rId70"/>
    <p:sldId id="353" r:id="rId71"/>
    <p:sldId id="354" r:id="rId72"/>
    <p:sldId id="355" r:id="rId73"/>
    <p:sldId id="356" r:id="rId74"/>
    <p:sldId id="384" r:id="rId75"/>
    <p:sldId id="357" r:id="rId76"/>
    <p:sldId id="358" r:id="rId77"/>
    <p:sldId id="375" r:id="rId78"/>
    <p:sldId id="376" r:id="rId79"/>
    <p:sldId id="372" r:id="rId80"/>
    <p:sldId id="373" r:id="rId81"/>
    <p:sldId id="374" r:id="rId82"/>
    <p:sldId id="359" r:id="rId83"/>
    <p:sldId id="360" r:id="rId84"/>
    <p:sldId id="361" r:id="rId85"/>
  </p:sldIdLst>
  <p:sldSz cx="9144000" cy="6858000" type="screen4x3"/>
  <p:notesSz cx="6858000" cy="9144000"/>
  <p:custDataLst>
    <p:tags r:id="rId88"/>
  </p:custDataLst>
  <p:defaultTextStyle>
    <a:defPPr>
      <a:defRPr lang="en-US"/>
    </a:defPPr>
    <a:lvl1pPr algn="r" rtl="0" eaLnBrk="0" fontAlgn="base" hangingPunct="0">
      <a:spcBef>
        <a:spcPct val="0"/>
      </a:spcBef>
      <a:spcAft>
        <a:spcPct val="0"/>
      </a:spcAft>
      <a:defRPr sz="2400" kern="1200">
        <a:solidFill>
          <a:schemeClr val="tx1"/>
        </a:solidFill>
        <a:latin typeface="Arial" charset="0"/>
        <a:ea typeface="+mn-ea"/>
        <a:cs typeface="+mn-cs"/>
      </a:defRPr>
    </a:lvl1pPr>
    <a:lvl2pPr marL="457200" algn="r" rtl="0" eaLnBrk="0" fontAlgn="base" hangingPunct="0">
      <a:spcBef>
        <a:spcPct val="0"/>
      </a:spcBef>
      <a:spcAft>
        <a:spcPct val="0"/>
      </a:spcAft>
      <a:defRPr sz="2400" kern="1200">
        <a:solidFill>
          <a:schemeClr val="tx1"/>
        </a:solidFill>
        <a:latin typeface="Arial" charset="0"/>
        <a:ea typeface="+mn-ea"/>
        <a:cs typeface="+mn-cs"/>
      </a:defRPr>
    </a:lvl2pPr>
    <a:lvl3pPr marL="914400" algn="r" rtl="0" eaLnBrk="0" fontAlgn="base" hangingPunct="0">
      <a:spcBef>
        <a:spcPct val="0"/>
      </a:spcBef>
      <a:spcAft>
        <a:spcPct val="0"/>
      </a:spcAft>
      <a:defRPr sz="2400" kern="1200">
        <a:solidFill>
          <a:schemeClr val="tx1"/>
        </a:solidFill>
        <a:latin typeface="Arial" charset="0"/>
        <a:ea typeface="+mn-ea"/>
        <a:cs typeface="+mn-cs"/>
      </a:defRPr>
    </a:lvl3pPr>
    <a:lvl4pPr marL="1371600" algn="r" rtl="0" eaLnBrk="0" fontAlgn="base" hangingPunct="0">
      <a:spcBef>
        <a:spcPct val="0"/>
      </a:spcBef>
      <a:spcAft>
        <a:spcPct val="0"/>
      </a:spcAft>
      <a:defRPr sz="2400" kern="1200">
        <a:solidFill>
          <a:schemeClr val="tx1"/>
        </a:solidFill>
        <a:latin typeface="Arial" charset="0"/>
        <a:ea typeface="+mn-ea"/>
        <a:cs typeface="+mn-cs"/>
      </a:defRPr>
    </a:lvl4pPr>
    <a:lvl5pPr marL="1828800" algn="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09"/>
    <a:srgbClr val="990066"/>
    <a:srgbClr val="009247"/>
    <a:srgbClr val="FFECD7"/>
    <a:srgbClr val="0060AF"/>
    <a:srgbClr val="FFE5C1"/>
    <a:srgbClr val="F7955A"/>
    <a:srgbClr val="005EA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2818" autoAdjust="0"/>
  </p:normalViewPr>
  <p:slideViewPr>
    <p:cSldViewPr snapToGrid="0">
      <p:cViewPr>
        <p:scale>
          <a:sx n="80" d="100"/>
          <a:sy n="80" d="100"/>
        </p:scale>
        <p:origin x="-1272" y="-78"/>
      </p:cViewPr>
      <p:guideLst>
        <p:guide orient="horz" pos="319"/>
        <p:guide orient="horz" pos="1160"/>
        <p:guide orient="horz" pos="670"/>
        <p:guide pos="113"/>
        <p:guide pos="5646"/>
        <p:guide pos="2874"/>
        <p:guide pos="4170"/>
        <p:guide pos="156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4" d="100"/>
          <a:sy n="84"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gs" Target="tags/tag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defRPr>
            </a:lvl1pPr>
          </a:lstStyle>
          <a:p>
            <a:endParaRPr lang="en-US"/>
          </a:p>
        </p:txBody>
      </p:sp>
      <p:sp>
        <p:nvSpPr>
          <p:cNvPr id="4628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4628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defRPr>
            </a:lvl1pPr>
          </a:lstStyle>
          <a:p>
            <a:endParaRPr lang="en-US"/>
          </a:p>
        </p:txBody>
      </p:sp>
      <p:sp>
        <p:nvSpPr>
          <p:cNvPr id="4628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fld id="{771D242D-5AB5-44E3-8083-C8526AC083BF}"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1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defRPr>
            </a:lvl1pPr>
          </a:lstStyle>
          <a:p>
            <a:endParaRPr lang="en-US"/>
          </a:p>
        </p:txBody>
      </p:sp>
      <p:sp>
        <p:nvSpPr>
          <p:cNvPr id="551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551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51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1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defRPr>
            </a:lvl1pPr>
          </a:lstStyle>
          <a:p>
            <a:endParaRPr lang="en-US"/>
          </a:p>
        </p:txBody>
      </p:sp>
      <p:sp>
        <p:nvSpPr>
          <p:cNvPr id="551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fld id="{5007F7A1-FD42-46F3-B5F4-3639FB6D2D1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CCDA4A-CE21-41D1-8440-2B14F80375D0}" type="slidenum">
              <a:rPr lang="en-US"/>
              <a:pPr/>
              <a:t>1</a:t>
            </a:fld>
            <a:endParaRPr lang="en-US"/>
          </a:p>
        </p:txBody>
      </p:sp>
      <p:sp>
        <p:nvSpPr>
          <p:cNvPr id="671746" name="Rectangle 2"/>
          <p:cNvSpPr>
            <a:spLocks noGrp="1" noRot="1" noChangeAspect="1" noChangeArrowheads="1" noTextEdit="1"/>
          </p:cNvSpPr>
          <p:nvPr>
            <p:ph type="sldImg"/>
          </p:nvPr>
        </p:nvSpPr>
        <p:spPr>
          <a:ln/>
        </p:spPr>
      </p:sp>
      <p:sp>
        <p:nvSpPr>
          <p:cNvPr id="67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61F96-0155-4B94-9D18-4FFB79594477}" type="slidenum">
              <a:rPr lang="en-US"/>
              <a:pPr/>
              <a:t>2</a:t>
            </a:fld>
            <a:endParaRPr lang="en-US"/>
          </a:p>
        </p:txBody>
      </p:sp>
      <p:sp>
        <p:nvSpPr>
          <p:cNvPr id="552962" name="Rectangle 2"/>
          <p:cNvSpPr>
            <a:spLocks noGrp="1" noRot="1" noChangeAspect="1" noChangeArrowheads="1" noTextEdit="1"/>
          </p:cNvSpPr>
          <p:nvPr>
            <p:ph type="sldImg"/>
          </p:nvPr>
        </p:nvSpPr>
        <p:spPr>
          <a:ln/>
        </p:spPr>
      </p:sp>
      <p:sp>
        <p:nvSpPr>
          <p:cNvPr id="552963" name="Rectangle 3"/>
          <p:cNvSpPr>
            <a:spLocks noGrp="1" noChangeArrowheads="1"/>
          </p:cNvSpPr>
          <p:nvPr>
            <p:ph type="body" idx="1"/>
          </p:nvPr>
        </p:nvSpPr>
        <p:spPr/>
        <p:txBody>
          <a:bodyPr/>
          <a:lstStyle/>
          <a:p>
            <a:r>
              <a:rPr lang="en-US"/>
              <a:t>Photosynthesis nourishes almost the entire living world directly or indirectly. Almost all plants are autotrophs, meaning that they sustain themselves without eating anything derived from other living beings. </a:t>
            </a:r>
          </a:p>
          <a:p>
            <a:r>
              <a:rPr lang="en-US"/>
              <a:t>Plants produce oxygen, a by-product of photosynthesis, that is used in respiration.</a:t>
            </a:r>
          </a:p>
          <a:p>
            <a:r>
              <a:rPr lang="en-US"/>
              <a:t>The solar energy used in photosynthesis traveled 150 million kilometers from the sun to Earth to be converted into chemical energy.</a:t>
            </a:r>
          </a:p>
          <a:p>
            <a:r>
              <a:rPr lang="en-US"/>
              <a:t>You may want to reintroduce the terms </a:t>
            </a:r>
            <a:r>
              <a:rPr lang="en-US" i="1"/>
              <a:t>producers</a:t>
            </a:r>
            <a:r>
              <a:rPr lang="en-US"/>
              <a:t> and </a:t>
            </a:r>
            <a:r>
              <a:rPr lang="en-US" i="1"/>
              <a:t>consumers</a:t>
            </a:r>
            <a:r>
              <a:rPr lang="en-US"/>
              <a:t> within the context of this chapter.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6B27C-C415-4267-8176-2C16A44F72B7}" type="slidenum">
              <a:rPr lang="en-US"/>
              <a:pPr/>
              <a:t>3</a:t>
            </a:fld>
            <a:endParaRPr lang="en-US"/>
          </a:p>
        </p:txBody>
      </p:sp>
      <p:sp>
        <p:nvSpPr>
          <p:cNvPr id="655362" name="Rectangle 2"/>
          <p:cNvSpPr>
            <a:spLocks noGrp="1" noRot="1" noChangeAspect="1" noChangeArrowheads="1" noTextEdit="1"/>
          </p:cNvSpPr>
          <p:nvPr>
            <p:ph type="sldImg"/>
          </p:nvPr>
        </p:nvSpPr>
        <p:spPr>
          <a:ln/>
        </p:spPr>
      </p:sp>
      <p:sp>
        <p:nvSpPr>
          <p:cNvPr id="655363" name="Rectangle 3"/>
          <p:cNvSpPr>
            <a:spLocks noGrp="1" noChangeArrowheads="1"/>
          </p:cNvSpPr>
          <p:nvPr>
            <p:ph type="body" idx="1"/>
          </p:nvPr>
        </p:nvSpPr>
        <p:spPr/>
        <p:txBody>
          <a:bodyPr/>
          <a:lstStyle/>
          <a:p>
            <a:r>
              <a:rPr lang="en-US"/>
              <a:t>The importance of greenhouse gases that lead to global warming will be discussed later in this chapter.</a:t>
            </a:r>
          </a:p>
          <a:p>
            <a:r>
              <a:rPr lang="en-US"/>
              <a:t>Although photosynthesis occurs on a microscopic level, when carried out repeatedly in plants around the world, it is responsible for an enormous amount of product.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55F087-C3A6-496B-92E8-28772F587E6D}" type="slidenum">
              <a:rPr lang="en-US"/>
              <a:pPr/>
              <a:t>4</a:t>
            </a:fld>
            <a:endParaRPr lang="en-US"/>
          </a:p>
        </p:txBody>
      </p:sp>
      <p:sp>
        <p:nvSpPr>
          <p:cNvPr id="677890" name="Rectangle 2"/>
          <p:cNvSpPr>
            <a:spLocks noGrp="1" noRot="1" noChangeAspect="1" noChangeArrowheads="1" noTextEdit="1"/>
          </p:cNvSpPr>
          <p:nvPr>
            <p:ph type="sldImg"/>
          </p:nvPr>
        </p:nvSpPr>
        <p:spPr>
          <a:ln/>
        </p:spPr>
      </p:sp>
      <p:sp>
        <p:nvSpPr>
          <p:cNvPr id="67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8CD13A-649E-4B3E-9CF1-2DB9C10D31A4}" type="slidenum">
              <a:rPr lang="en-US"/>
              <a:pPr/>
              <a:t>5</a:t>
            </a:fld>
            <a:endParaRPr lang="en-US"/>
          </a:p>
        </p:txBody>
      </p:sp>
      <p:sp>
        <p:nvSpPr>
          <p:cNvPr id="748546" name="Rectangle 2"/>
          <p:cNvSpPr>
            <a:spLocks noGrp="1" noRot="1" noChangeAspect="1" noChangeArrowheads="1" noTextEdit="1"/>
          </p:cNvSpPr>
          <p:nvPr>
            <p:ph type="sldImg"/>
          </p:nvPr>
        </p:nvSpPr>
        <p:spPr>
          <a:ln/>
        </p:spPr>
      </p:sp>
      <p:sp>
        <p:nvSpPr>
          <p:cNvPr id="74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065BC-54DC-4872-B615-65A25114F8B3}" type="slidenum">
              <a:rPr lang="en-US"/>
              <a:pPr/>
              <a:t>6</a:t>
            </a:fld>
            <a:endParaRPr lang="en-US"/>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B8E5DF-BB1F-41F8-A701-A0926ADB02D9}" type="slidenum">
              <a:rPr lang="en-US"/>
              <a:pPr/>
              <a:t>7</a:t>
            </a:fld>
            <a:endParaRPr lang="en-US"/>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778200-BBA2-4DCE-81DC-1819DCDD3639}" type="slidenum">
              <a:rPr lang="en-US"/>
              <a:pPr/>
              <a:t>8</a:t>
            </a:fld>
            <a:endParaRPr lang="en-US"/>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r>
              <a:rPr lang="en-US" dirty="0"/>
              <a:t>A very interesting class of </a:t>
            </a:r>
            <a:r>
              <a:rPr lang="en-US" dirty="0" err="1"/>
              <a:t>autotrophs</a:t>
            </a:r>
            <a:r>
              <a:rPr lang="en-US" dirty="0"/>
              <a:t> are the autotrophic bacteria that use carbon dioxide to synthesize organic molecules without solar energy.</a:t>
            </a:r>
          </a:p>
          <a:p>
            <a:endParaRPr lang="en-US" dirty="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7A7BA-51CB-4D45-A973-CC9A483CA688}" type="slidenum">
              <a:rPr lang="en-US"/>
              <a:pPr/>
              <a:t>9</a:t>
            </a:fld>
            <a:endParaRPr lang="en-US"/>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r>
              <a:rPr lang="en-US" dirty="0"/>
              <a:t>There are about half a million chloroplasts per square millimeter of leaf surface.</a:t>
            </a:r>
          </a:p>
          <a:p>
            <a:r>
              <a:rPr lang="en-US" dirty="0"/>
              <a:t>Chloroplast membranes are similar to mitochondrial membranes in that both are important in energy-harvesting duties of the cell.</a:t>
            </a:r>
          </a:p>
          <a:p>
            <a:endParaRPr lang="en-US" dirty="0"/>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F3649-170E-4165-8C6F-8549E518C39A}" type="slidenum">
              <a:rPr lang="en-US"/>
              <a:pPr/>
              <a:t>10</a:t>
            </a:fld>
            <a:endParaRPr lang="en-US"/>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r>
              <a:rPr lang="en-US"/>
              <a:t>Figure 7.1A Forest plants.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305BAF-D3FB-456B-9F08-35568806C0B8}" type="slidenum">
              <a:rPr lang="en-US"/>
              <a:pPr/>
              <a:t>11</a:t>
            </a:fld>
            <a:endParaRPr lang="en-US"/>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r>
              <a:rPr lang="en-US"/>
              <a:t>Figure 7.1B Wheat field.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54C461-6638-4825-B3AC-7DA8FAB01915}" type="slidenum">
              <a:rPr lang="en-US"/>
              <a:pPr/>
              <a:t>12</a:t>
            </a:fld>
            <a:endParaRPr lang="en-US"/>
          </a:p>
        </p:txBody>
      </p:sp>
      <p:sp>
        <p:nvSpPr>
          <p:cNvPr id="744450" name="Rectangle 2"/>
          <p:cNvSpPr>
            <a:spLocks noGrp="1" noRot="1" noChangeAspect="1" noChangeArrowheads="1" noTextEdit="1"/>
          </p:cNvSpPr>
          <p:nvPr>
            <p:ph type="sldImg"/>
          </p:nvPr>
        </p:nvSpPr>
        <p:spPr>
          <a:ln/>
        </p:spPr>
      </p:sp>
      <p:sp>
        <p:nvSpPr>
          <p:cNvPr id="744451" name="Rectangle 3"/>
          <p:cNvSpPr>
            <a:spLocks noGrp="1" noChangeArrowheads="1"/>
          </p:cNvSpPr>
          <p:nvPr>
            <p:ph type="body" idx="1"/>
          </p:nvPr>
        </p:nvSpPr>
        <p:spPr/>
        <p:txBody>
          <a:bodyPr/>
          <a:lstStyle/>
          <a:p>
            <a:r>
              <a:rPr lang="en-US"/>
              <a:t>Figure 7.1C Kelp, a large algae.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29F2B-C6BD-4560-944C-945B7F737DF7}" type="slidenum">
              <a:rPr lang="en-US"/>
              <a:pPr/>
              <a:t>13</a:t>
            </a:fld>
            <a:endParaRPr lang="en-US"/>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r>
              <a:rPr lang="en-US"/>
              <a:t>Figure 7.1D Micrograph of cyanobacteria (photosynthetic bacteria).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2CE1D0-4386-4A10-903A-CF2AF79B7CAB}" type="slidenum">
              <a:rPr lang="en-US"/>
              <a:pPr/>
              <a:t>14</a:t>
            </a:fld>
            <a:endParaRPr lang="en-US"/>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r>
              <a:rPr lang="en-US" dirty="0"/>
              <a:t>Chlorophyll absorbs light energy and drives the synthesis of organic molecules.</a:t>
            </a:r>
          </a:p>
          <a:p>
            <a:endParaRPr lang="en-US" dirty="0"/>
          </a:p>
          <a:p>
            <a:endParaRPr lang="en-US" dirty="0"/>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D7A377-721D-4882-B0A6-29C1DCFF6EB2}" type="slidenum">
              <a:rPr lang="en-US"/>
              <a:pPr/>
              <a:t>15</a:t>
            </a:fld>
            <a:endParaRPr lang="en-US"/>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r>
              <a:rPr lang="en-US" dirty="0"/>
              <a:t>Leaves also use veins to export sugar to roots and other </a:t>
            </a:r>
            <a:r>
              <a:rPr lang="en-US" dirty="0" err="1"/>
              <a:t>nonphotosynthetic</a:t>
            </a:r>
            <a:r>
              <a:rPr lang="en-US" dirty="0"/>
              <a:t> parts of the plant.</a:t>
            </a:r>
          </a:p>
          <a:p>
            <a:endParaRPr lang="en-US" dirty="0"/>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C5ADA4-ADBA-4A7B-B2C3-4367734DA9EC}" type="slidenum">
              <a:rPr lang="en-US"/>
              <a:pPr/>
              <a:t>16</a:t>
            </a:fld>
            <a:endParaRPr lang="en-US"/>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r>
              <a:rPr lang="en-US" dirty="0"/>
              <a:t>Chlorophyll resides in the </a:t>
            </a:r>
            <a:r>
              <a:rPr lang="en-US" dirty="0" err="1"/>
              <a:t>thylakoid</a:t>
            </a:r>
            <a:r>
              <a:rPr lang="en-US" dirty="0"/>
              <a:t> membranes.</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28CD12-5D15-4C41-BE65-2E4D2DAA396B}" type="slidenum">
              <a:rPr lang="en-US"/>
              <a:pPr/>
              <a:t>17</a:t>
            </a:fld>
            <a:endParaRPr lang="en-US"/>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r>
              <a:rPr lang="en-US"/>
              <a:t>Figure 7.2 The location and structure of chloroplasts.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6B9E2B-084B-435A-84AA-87C54F99F064}" type="slidenum">
              <a:rPr lang="en-US"/>
              <a:pPr/>
              <a:t>18</a:t>
            </a:fld>
            <a:endParaRPr lang="en-US"/>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r>
              <a:rPr lang="en-US"/>
              <a:t>Figure 7.2 The location and structure of chloroplasts.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F8945E-34BC-4B8D-90D9-26AFB7B13CBC}" type="slidenum">
              <a:rPr lang="en-US"/>
              <a:pPr/>
              <a:t>19</a:t>
            </a:fld>
            <a:endParaRPr lang="en-US"/>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r>
              <a:rPr lang="en-US" dirty="0"/>
              <a:t>C. B. van </a:t>
            </a:r>
            <a:r>
              <a:rPr lang="en-US" dirty="0" err="1"/>
              <a:t>Niel</a:t>
            </a:r>
            <a:r>
              <a:rPr lang="en-US" dirty="0"/>
              <a:t> of Stanford University hypothesized that plants split water into hydrogen and oxygen. His hypothesis was confirmed 20 years later.</a:t>
            </a:r>
          </a:p>
          <a:p>
            <a:r>
              <a:rPr lang="en-US" dirty="0"/>
              <a:t>A significant result of photosynthesis is the extraction of hydrogen from water and its incorporation into sugar. Oxygen is a waste product of photosynthesis.</a:t>
            </a:r>
          </a:p>
          <a:p>
            <a:r>
              <a:rPr lang="en-US" dirty="0"/>
              <a:t>The chloroplast is the site where water is split into hydrogen and oxygen.</a:t>
            </a:r>
          </a:p>
          <a:p>
            <a:endParaRPr lang="en-US" dirty="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B64712-6CE0-4CE1-BD6D-75029E7873DF}" type="slidenum">
              <a:rPr lang="en-US"/>
              <a:pPr/>
              <a:t>20</a:t>
            </a:fld>
            <a:endParaRPr lang="en-US"/>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r>
              <a:rPr lang="en-US"/>
              <a:t>Figure 7.3A Oxygen bubbles on the leaves of an aquatic plant.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60515-858B-4298-8D53-7D61A0919A3F}" type="slidenum">
              <a:rPr lang="en-US"/>
              <a:pPr/>
              <a:t>21</a:t>
            </a:fld>
            <a:endParaRPr lang="en-US"/>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r>
              <a:rPr lang="en-US"/>
              <a:t>Figure 7.3B Experiments tracking the oxygen atoms in photosynthesis.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DCDEC6-8374-43EA-A47C-77C71FE79435}" type="slidenum">
              <a:rPr lang="en-US"/>
              <a:pPr/>
              <a:t>22</a:t>
            </a:fld>
            <a:endParaRPr lang="en-US"/>
          </a:p>
        </p:txBody>
      </p:sp>
      <p:sp>
        <p:nvSpPr>
          <p:cNvPr id="675842" name="Rectangle 2"/>
          <p:cNvSpPr>
            <a:spLocks noGrp="1" noRot="1" noChangeAspect="1" noChangeArrowheads="1" noTextEdit="1"/>
          </p:cNvSpPr>
          <p:nvPr>
            <p:ph type="sldImg"/>
          </p:nvPr>
        </p:nvSpPr>
        <p:spPr>
          <a:ln/>
        </p:spPr>
      </p:sp>
      <p:sp>
        <p:nvSpPr>
          <p:cNvPr id="675843" name="Rectangle 3"/>
          <p:cNvSpPr>
            <a:spLocks noGrp="1" noChangeArrowheads="1"/>
          </p:cNvSpPr>
          <p:nvPr>
            <p:ph type="body" idx="1"/>
          </p:nvPr>
        </p:nvSpPr>
        <p:spPr/>
        <p:txBody>
          <a:bodyPr/>
          <a:lstStyle/>
          <a:p>
            <a:r>
              <a:rPr lang="en-US"/>
              <a:t>Figure 7.3C Fates of all the atoms in photosynthesis.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55A124-A58D-465E-9C10-0B5A0C44D89F}" type="slidenum">
              <a:rPr lang="en-US"/>
              <a:pPr/>
              <a:t>23</a:t>
            </a:fld>
            <a:endParaRPr lang="en-US"/>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r>
              <a:rPr lang="en-US" dirty="0"/>
              <a:t>The simple sugar produced in photosynthesis is glucose, using a number of energy-releasing </a:t>
            </a:r>
            <a:r>
              <a:rPr lang="en-US" dirty="0" err="1"/>
              <a:t>redox</a:t>
            </a:r>
            <a:r>
              <a:rPr lang="en-US" dirty="0"/>
              <a:t> reactions.</a:t>
            </a:r>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D809E-9A9C-45CA-BAC0-EA9430841328}" type="slidenum">
              <a:rPr lang="en-US"/>
              <a:pPr/>
              <a:t>24</a:t>
            </a:fld>
            <a:endParaRPr lang="en-US"/>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r>
              <a:rPr lang="en-US"/>
              <a:t>Figure 7.4A Photosynthesis (uses light energy).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087F4D-A872-4D57-9571-A9E2D49EFF4D}" type="slidenum">
              <a:rPr lang="en-US"/>
              <a:pPr/>
              <a:t>25</a:t>
            </a:fld>
            <a:endParaRPr lang="en-US"/>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r>
              <a:rPr lang="en-US" dirty="0"/>
              <a:t>In respiration, mitochondria harness chemical energy to synthesize ATP.</a:t>
            </a:r>
          </a:p>
          <a:p>
            <a:r>
              <a:rPr lang="en-US" dirty="0"/>
              <a:t>In photosynthesis, the energy boost is provided by light and occurs in chloroplasts. Eventually, ATP is synthesized.</a:t>
            </a:r>
          </a:p>
          <a:p>
            <a:endParaRPr lang="en-US" dirty="0"/>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8D8EF3-7A90-4427-A82F-CCF8E57904AC}" type="slidenum">
              <a:rPr lang="en-US"/>
              <a:pPr/>
              <a:t>26</a:t>
            </a:fld>
            <a:endParaRPr lang="en-US"/>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r>
              <a:rPr lang="en-US"/>
              <a:t>Figure 7.4B Cellular respiration (releases chemical energy).</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4009A9-C4A9-4151-9EE8-3DD01ED19D08}" type="slidenum">
              <a:rPr lang="en-US"/>
              <a:pPr/>
              <a:t>27</a:t>
            </a:fld>
            <a:endParaRPr lang="en-US"/>
          </a:p>
        </p:txBody>
      </p:sp>
      <p:sp>
        <p:nvSpPr>
          <p:cNvPr id="585730" name="Rectangle 2"/>
          <p:cNvSpPr>
            <a:spLocks noGrp="1" noRot="1" noChangeAspect="1" noChangeArrowheads="1" noTextEdit="1"/>
          </p:cNvSpPr>
          <p:nvPr>
            <p:ph type="sldImg"/>
          </p:nvPr>
        </p:nvSpPr>
        <p:spPr>
          <a:ln/>
        </p:spPr>
      </p:sp>
      <p:sp>
        <p:nvSpPr>
          <p:cNvPr id="585731" name="Rectangle 3"/>
          <p:cNvSpPr>
            <a:spLocks noGrp="1" noChangeArrowheads="1"/>
          </p:cNvSpPr>
          <p:nvPr>
            <p:ph type="body" idx="1"/>
          </p:nvPr>
        </p:nvSpPr>
        <p:spPr/>
        <p:txBody>
          <a:bodyPr/>
          <a:lstStyle/>
          <a:p>
            <a:r>
              <a:rPr lang="en-US" dirty="0"/>
              <a:t>The sugar produced in photosynthesis is stored for later use or as raw material for biosynthesis of new plant material.</a:t>
            </a:r>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D8CB3D-9AA1-4E28-AB0C-A46549F7E586}" type="slidenum">
              <a:rPr lang="en-US"/>
              <a:pPr/>
              <a:t>28</a:t>
            </a:fld>
            <a:endParaRPr lang="en-US"/>
          </a:p>
        </p:txBody>
      </p:sp>
      <p:sp>
        <p:nvSpPr>
          <p:cNvPr id="658434" name="Rectangle 2"/>
          <p:cNvSpPr>
            <a:spLocks noGrp="1" noRot="1" noChangeAspect="1" noChangeArrowheads="1" noTextEdit="1"/>
          </p:cNvSpPr>
          <p:nvPr>
            <p:ph type="sldImg"/>
          </p:nvPr>
        </p:nvSpPr>
        <p:spPr>
          <a:ln/>
        </p:spPr>
      </p:sp>
      <p:sp>
        <p:nvSpPr>
          <p:cNvPr id="658435" name="Rectangle 3"/>
          <p:cNvSpPr>
            <a:spLocks noGrp="1" noChangeArrowheads="1"/>
          </p:cNvSpPr>
          <p:nvPr>
            <p:ph type="body" idx="1"/>
          </p:nvPr>
        </p:nvSpPr>
        <p:spPr/>
        <p:txBody>
          <a:bodyPr/>
          <a:lstStyle/>
          <a:p>
            <a:r>
              <a:rPr lang="en-US" dirty="0"/>
              <a:t>The two metabolic stages are the light reactions and the Calvin cycle.</a:t>
            </a:r>
          </a:p>
          <a:p>
            <a:endParaRPr lang="en-US" dirty="0"/>
          </a:p>
          <a:p>
            <a:endParaRPr lang="en-US" dirty="0"/>
          </a:p>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D426F-F048-48FA-BF51-576D89965156}" type="slidenum">
              <a:rPr lang="en-US"/>
              <a:pPr/>
              <a:t>29</a:t>
            </a:fld>
            <a:endParaRPr lang="en-US"/>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r>
              <a:rPr lang="en-US" dirty="0"/>
              <a:t>Catabolic processes like cellular respiration generally use NAD</a:t>
            </a:r>
            <a:r>
              <a:rPr lang="en-US" baseline="30000" dirty="0"/>
              <a:t>+</a:t>
            </a:r>
            <a:r>
              <a:rPr lang="en-US" dirty="0"/>
              <a:t> as the initial hydrogen acceptor, while anabolic reactions, such as photosynthesis, use NADP</a:t>
            </a:r>
            <a:r>
              <a:rPr lang="en-US" baseline="30000" dirty="0"/>
              <a:t>+</a:t>
            </a:r>
            <a:r>
              <a:rPr lang="en-US" dirty="0"/>
              <a:t>.</a:t>
            </a:r>
          </a:p>
          <a:p>
            <a:r>
              <a:rPr lang="en-US" dirty="0"/>
              <a:t>Sugar is not produced in the light reactions; it is not produced until the Calvin cycle, the second stage of photosynthesis.</a:t>
            </a: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E81A1-A27D-4BE6-95A2-F6F121825EED}" type="slidenum">
              <a:rPr lang="en-US"/>
              <a:pPr/>
              <a:t>30</a:t>
            </a:fld>
            <a:endParaRPr lang="en-US"/>
          </a:p>
        </p:txBody>
      </p:sp>
      <p:sp>
        <p:nvSpPr>
          <p:cNvPr id="590850" name="Rectangle 2"/>
          <p:cNvSpPr>
            <a:spLocks noGrp="1" noRot="1" noChangeAspect="1" noChangeArrowheads="1" noTextEdit="1"/>
          </p:cNvSpPr>
          <p:nvPr>
            <p:ph type="sldImg"/>
          </p:nvPr>
        </p:nvSpPr>
        <p:spPr>
          <a:ln/>
        </p:spPr>
      </p:sp>
      <p:sp>
        <p:nvSpPr>
          <p:cNvPr id="590851" name="Rectangle 3"/>
          <p:cNvSpPr>
            <a:spLocks noGrp="1" noChangeArrowheads="1"/>
          </p:cNvSpPr>
          <p:nvPr>
            <p:ph type="body" idx="1"/>
          </p:nvPr>
        </p:nvSpPr>
        <p:spPr/>
        <p:txBody>
          <a:bodyPr/>
          <a:lstStyle/>
          <a:p>
            <a:r>
              <a:rPr lang="en-US" dirty="0"/>
              <a:t>The Calvin cycle was named for the Nobel laureate, Melvin Calvin, who traced the path of carbon in the cycle.</a:t>
            </a:r>
          </a:p>
          <a:p>
            <a:endParaRPr lang="en-US" dirty="0"/>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73619A-68CF-4B27-A661-F720DF4C617C}" type="slidenum">
              <a:rPr lang="en-US"/>
              <a:pPr/>
              <a:t>31</a:t>
            </a:fld>
            <a:endParaRPr lang="en-US"/>
          </a:p>
        </p:txBody>
      </p:sp>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r>
              <a:rPr lang="en-US" dirty="0"/>
              <a:t>The Calvin cycle occurs during daytime in most plants when the light reactions are powering the cycle’s sugar assembly line.</a:t>
            </a:r>
          </a:p>
          <a:p>
            <a:endParaRPr lang="en-US" dirty="0"/>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CF57D-DB92-48D0-B11B-685371AA2D53}" type="slidenum">
              <a:rPr lang="en-US"/>
              <a:pPr/>
              <a:t>32</a:t>
            </a:fld>
            <a:endParaRPr lang="en-US"/>
          </a:p>
        </p:txBody>
      </p:sp>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r>
              <a:rPr lang="en-US"/>
              <a:t>Figure 7.5 An overview of the two stages of photosynthesis that take place in a chloroplast.</a:t>
            </a:r>
          </a:p>
          <a:p>
            <a:r>
              <a:rPr lang="en-US"/>
              <a:t>Figure 7.5 is an important visual organizer that notes the key structures and functions of the two stages of photosynthesis. This figure reminds students where water and sunlight are used in the thylakoid membranes to generate oxygen, ATP, and NADPH. The second step, in the stroma, reveals the use of carbon dioxide, ATP, and NADPH to generate carbohydrates.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489D9-DCA4-44DB-9F1A-88D16889EBD6}" type="slidenum">
              <a:rPr lang="en-US"/>
              <a:pPr/>
              <a:t>33</a:t>
            </a:fld>
            <a:endParaRPr lang="en-US"/>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r>
              <a:rPr lang="en-US"/>
              <a:t>Figure 7.5 An overview of the two stages of photosynthesis that take place in a chloroplast.</a:t>
            </a:r>
          </a:p>
          <a:p>
            <a:r>
              <a:rPr lang="en-US"/>
              <a:t>Figure 7.5 is an important visual organizer that notes the key structures and functions of the two stages of photosynthesis. This figure reminds students where water and sunlight are used in the thylakoid membranes to generate oxygen, ATP, and NADPH. The second step, in the stroma, reveals the use of carbon dioxide, ATP, and NADPH to generate carbohydrates.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236F3A-47D6-42D7-A2E3-E78BAE19E8EE}" type="slidenum">
              <a:rPr lang="en-US"/>
              <a:pPr/>
              <a:t>34</a:t>
            </a:fld>
            <a:endParaRPr lang="en-US"/>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r>
              <a:rPr lang="en-US"/>
              <a:t>Figure 7.5 An overview of the two stages of photosynthesis that take place in a chloroplast.</a:t>
            </a:r>
          </a:p>
          <a:p>
            <a:r>
              <a:rPr lang="en-US"/>
              <a:t>Figure 7.5 is an important visual organizer that notes the key structures and functions of the two stages of photosynthesis. This figure reminds students where water and sunlight are used in the thylakoid membranes to generate oxygen, ATP, and NADPH. The second step, in the stroma, reveals the use of carbon dioxide, ATP, and NADPH to generate carbohydrates.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D0AA32-EDEF-49CF-884C-820FEC62EF6F}" type="slidenum">
              <a:rPr lang="en-US"/>
              <a:pPr/>
              <a:t>35</a:t>
            </a:fld>
            <a:endParaRPr lang="en-US"/>
          </a:p>
        </p:txBody>
      </p:sp>
      <p:sp>
        <p:nvSpPr>
          <p:cNvPr id="679938" name="Rectangle 2"/>
          <p:cNvSpPr>
            <a:spLocks noGrp="1" noRot="1" noChangeAspect="1" noChangeArrowheads="1" noTextEdit="1"/>
          </p:cNvSpPr>
          <p:nvPr>
            <p:ph type="sldImg"/>
          </p:nvPr>
        </p:nvSpPr>
        <p:spPr>
          <a:ln/>
        </p:spPr>
      </p:sp>
      <p:sp>
        <p:nvSpPr>
          <p:cNvPr id="67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35C81B-4B27-4B0D-B7D1-4911AAD0727F}" type="slidenum">
              <a:rPr lang="en-US"/>
              <a:pPr/>
              <a:t>36</a:t>
            </a:fld>
            <a:endParaRPr lang="en-US"/>
          </a:p>
        </p:txBody>
      </p:sp>
      <p:sp>
        <p:nvSpPr>
          <p:cNvPr id="605186" name="Rectangle 2"/>
          <p:cNvSpPr>
            <a:spLocks noGrp="1" noRot="1" noChangeAspect="1" noChangeArrowheads="1" noTextEdit="1"/>
          </p:cNvSpPr>
          <p:nvPr>
            <p:ph type="sldImg"/>
          </p:nvPr>
        </p:nvSpPr>
        <p:spPr>
          <a:ln/>
        </p:spPr>
      </p:sp>
      <p:sp>
        <p:nvSpPr>
          <p:cNvPr id="6051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62D595-0DCC-4686-9168-5C943583AA06}" type="slidenum">
              <a:rPr lang="en-US"/>
              <a:pPr/>
              <a:t>37</a:t>
            </a:fld>
            <a:endParaRPr lang="en-US"/>
          </a:p>
        </p:txBody>
      </p:sp>
      <p:sp>
        <p:nvSpPr>
          <p:cNvPr id="660482" name="Rectangle 2"/>
          <p:cNvSpPr>
            <a:spLocks noGrp="1" noRot="1" noChangeAspect="1" noChangeArrowheads="1" noTextEdit="1"/>
          </p:cNvSpPr>
          <p:nvPr>
            <p:ph type="sldImg"/>
          </p:nvPr>
        </p:nvSpPr>
        <p:spPr>
          <a:ln/>
        </p:spPr>
      </p:sp>
      <p:sp>
        <p:nvSpPr>
          <p:cNvPr id="660483" name="Rectangle 3"/>
          <p:cNvSpPr>
            <a:spLocks noGrp="1" noChangeArrowheads="1"/>
          </p:cNvSpPr>
          <p:nvPr>
            <p:ph type="body" idx="1"/>
          </p:nvPr>
        </p:nvSpPr>
        <p:spPr/>
        <p:txBody>
          <a:bodyPr/>
          <a:lstStyle/>
          <a:p>
            <a:r>
              <a:rPr lang="en-US" dirty="0"/>
              <a:t>Shorter wavelengths such as gamma rays and X-rays contain much more energy than the longer wavelengths, such as radio waves.</a:t>
            </a:r>
          </a:p>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0150A7-315D-43F1-904D-E5C2E745D83E}" type="slidenum">
              <a:rPr lang="en-US"/>
              <a:pPr/>
              <a:t>38</a:t>
            </a:fld>
            <a:endParaRPr lang="en-US"/>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r>
              <a:rPr lang="en-US"/>
              <a:t>Figure 7.6A The electromagnetic spectrum and the wavelengths of visible light. (A wavelength of 650 nm is illustrated.)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E20EC3-77F9-491A-8305-3D9C4D1C8BE2}" type="slidenum">
              <a:rPr lang="en-US"/>
              <a:pPr/>
              <a:t>39</a:t>
            </a:fld>
            <a:endParaRPr lang="en-US"/>
          </a:p>
        </p:txBody>
      </p:sp>
      <p:sp>
        <p:nvSpPr>
          <p:cNvPr id="607234" name="Rectangle 2"/>
          <p:cNvSpPr>
            <a:spLocks noGrp="1" noRot="1" noChangeAspect="1" noChangeArrowheads="1" noTextEdit="1"/>
          </p:cNvSpPr>
          <p:nvPr>
            <p:ph type="sldImg"/>
          </p:nvPr>
        </p:nvSpPr>
        <p:spPr>
          <a:ln/>
        </p:spPr>
      </p:sp>
      <p:sp>
        <p:nvSpPr>
          <p:cNvPr id="607235" name="Rectangle 3"/>
          <p:cNvSpPr>
            <a:spLocks noGrp="1" noChangeArrowheads="1"/>
          </p:cNvSpPr>
          <p:nvPr>
            <p:ph type="body" idx="1"/>
          </p:nvPr>
        </p:nvSpPr>
        <p:spPr/>
        <p:txBody>
          <a:bodyPr/>
          <a:lstStyle/>
          <a:p>
            <a:r>
              <a:rPr lang="en-US" dirty="0"/>
              <a:t>Each type of pigment absorbs certain wavelengths of light because it is able to absorb the specific amount of energy in those photons.</a:t>
            </a:r>
          </a:p>
          <a:p>
            <a:endParaRPr lang="en-US" dirty="0"/>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3AAC99-EC44-4931-87FF-CEB024B0D1BB}" type="slidenum">
              <a:rPr lang="en-US"/>
              <a:pPr/>
              <a:t>40</a:t>
            </a:fld>
            <a:endParaRPr lang="en-US"/>
          </a:p>
        </p:txBody>
      </p:sp>
      <p:sp>
        <p:nvSpPr>
          <p:cNvPr id="681986" name="Rectangle 2"/>
          <p:cNvSpPr>
            <a:spLocks noGrp="1" noRot="1" noChangeAspect="1" noChangeArrowheads="1" noTextEdit="1"/>
          </p:cNvSpPr>
          <p:nvPr>
            <p:ph type="sldImg"/>
          </p:nvPr>
        </p:nvSpPr>
        <p:spPr>
          <a:ln/>
        </p:spPr>
      </p:sp>
      <p:sp>
        <p:nvSpPr>
          <p:cNvPr id="681987" name="Rectangle 3"/>
          <p:cNvSpPr>
            <a:spLocks noGrp="1" noChangeArrowheads="1"/>
          </p:cNvSpPr>
          <p:nvPr>
            <p:ph type="body" idx="1"/>
          </p:nvPr>
        </p:nvSpPr>
        <p:spPr/>
        <p:txBody>
          <a:bodyPr/>
          <a:lstStyle/>
          <a:p>
            <a:r>
              <a:rPr lang="en-US"/>
              <a:t>Figure 7.6B The interaction of light with a chloroplast.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5B2C47-E05B-461E-ADBF-4F2B2E843C85}" type="slidenum">
              <a:rPr lang="en-US"/>
              <a:pPr/>
              <a:t>41</a:t>
            </a:fld>
            <a:endParaRPr lang="en-US"/>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r>
              <a:rPr lang="en-US" dirty="0"/>
              <a:t>The colors of fall foliage in certain parts of the world are due partly to the yellow-orange hues of longer lasting </a:t>
            </a:r>
            <a:r>
              <a:rPr lang="en-US" dirty="0" err="1"/>
              <a:t>carotenoids</a:t>
            </a:r>
            <a:r>
              <a:rPr lang="en-US" dirty="0"/>
              <a:t> that show through once the green chlorophyll breaks down.</a:t>
            </a:r>
          </a:p>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EEFF21-97AB-4BAC-B7BD-5B429BBF36AF}" type="slidenum">
              <a:rPr lang="en-US"/>
              <a:pPr/>
              <a:t>42</a:t>
            </a:fld>
            <a:endParaRPr lang="en-US"/>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994220-4B55-4D9D-BCBF-C1A7005502E7}" type="slidenum">
              <a:rPr lang="en-US"/>
              <a:pPr/>
              <a:t>43</a:t>
            </a:fld>
            <a:endParaRPr lang="en-US"/>
          </a:p>
        </p:txBody>
      </p:sp>
      <p:sp>
        <p:nvSpPr>
          <p:cNvPr id="684034" name="Rectangle 2"/>
          <p:cNvSpPr>
            <a:spLocks noGrp="1" noRot="1" noChangeAspect="1" noChangeArrowheads="1" noTextEdit="1"/>
          </p:cNvSpPr>
          <p:nvPr>
            <p:ph type="sldImg"/>
          </p:nvPr>
        </p:nvSpPr>
        <p:spPr>
          <a:ln/>
        </p:spPr>
      </p:sp>
      <p:sp>
        <p:nvSpPr>
          <p:cNvPr id="684035" name="Rectangle 3"/>
          <p:cNvSpPr>
            <a:spLocks noGrp="1" noChangeArrowheads="1"/>
          </p:cNvSpPr>
          <p:nvPr>
            <p:ph type="body" idx="1"/>
          </p:nvPr>
        </p:nvSpPr>
        <p:spPr/>
        <p:txBody>
          <a:bodyPr/>
          <a:lstStyle/>
          <a:p>
            <a:r>
              <a:rPr lang="en-US"/>
              <a:t>Figure 7.7A A solution of chlorophyll glowing red when illuminated (left); a diagram of an isolated, light-excited chlorophyll molecule that releases a photon of red light (right).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B71DED-5811-4531-BCC5-4DF00779EE6D}" type="slidenum">
              <a:rPr lang="en-US"/>
              <a:pPr/>
              <a:t>44</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r>
              <a:rPr lang="en-US" dirty="0"/>
              <a:t>Because of their functions, you can think of </a:t>
            </a:r>
            <a:r>
              <a:rPr lang="en-US" dirty="0" err="1"/>
              <a:t>photosystems</a:t>
            </a:r>
            <a:r>
              <a:rPr lang="en-US" dirty="0"/>
              <a:t> as light-gathering antennae.</a:t>
            </a:r>
          </a:p>
          <a:p>
            <a:endParaRPr lang="en-US" dirty="0"/>
          </a:p>
          <a:p>
            <a:endParaRPr lang="en-US" dirty="0"/>
          </a:p>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29F8B7-5EC3-4498-AB15-4BF9861D9DA5}" type="slidenum">
              <a:rPr lang="en-US"/>
              <a:pPr/>
              <a:t>45</a:t>
            </a:fld>
            <a:endParaRPr lang="en-US"/>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271104-1B3D-49FF-8CA7-573FD3D93EA7}" type="slidenum">
              <a:rPr lang="en-US"/>
              <a:pPr/>
              <a:t>46</a:t>
            </a:fld>
            <a:endParaRPr lang="en-US"/>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r>
              <a:rPr lang="en-US" dirty="0"/>
              <a:t>The </a:t>
            </a:r>
            <a:r>
              <a:rPr lang="en-US" dirty="0" err="1"/>
              <a:t>photosystems</a:t>
            </a:r>
            <a:r>
              <a:rPr lang="en-US" dirty="0"/>
              <a:t> were named in order of their discovery, not in order of their function.</a:t>
            </a:r>
          </a:p>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6974-A248-4FDE-A9CF-B00CC6A1BE78}" type="slidenum">
              <a:rPr lang="en-US"/>
              <a:pPr/>
              <a:t>47</a:t>
            </a:fld>
            <a:endParaRPr lang="en-US"/>
          </a:p>
        </p:txBody>
      </p:sp>
      <p:sp>
        <p:nvSpPr>
          <p:cNvPr id="686082" name="Rectangle 2"/>
          <p:cNvSpPr>
            <a:spLocks noGrp="1" noRot="1" noChangeAspect="1" noChangeArrowheads="1" noTextEdit="1"/>
          </p:cNvSpPr>
          <p:nvPr>
            <p:ph type="sldImg"/>
          </p:nvPr>
        </p:nvSpPr>
        <p:spPr>
          <a:ln/>
        </p:spPr>
      </p:sp>
      <p:sp>
        <p:nvSpPr>
          <p:cNvPr id="686083" name="Rectangle 3"/>
          <p:cNvSpPr>
            <a:spLocks noGrp="1" noChangeArrowheads="1"/>
          </p:cNvSpPr>
          <p:nvPr>
            <p:ph type="body" idx="1"/>
          </p:nvPr>
        </p:nvSpPr>
        <p:spPr/>
        <p:txBody>
          <a:bodyPr/>
          <a:lstStyle/>
          <a:p>
            <a:r>
              <a:rPr lang="en-US"/>
              <a:t>Figure 7.7B Light-excited chlorophyll embedded in a photosystem: Its electron is transferred to a primary electron acceptor before it returns to ground state.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7E6793-B9FE-4798-AA58-5BFC057D3B9C}" type="slidenum">
              <a:rPr lang="en-US"/>
              <a:pPr/>
              <a:t>48</a:t>
            </a:fld>
            <a:endParaRPr lang="en-US"/>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927A3-3365-49D2-B06B-7F6CBBE4AF85}" type="slidenum">
              <a:rPr lang="en-US"/>
              <a:pPr/>
              <a:t>49</a:t>
            </a:fld>
            <a:endParaRPr lang="en-US"/>
          </a:p>
        </p:txBody>
      </p:sp>
      <p:sp>
        <p:nvSpPr>
          <p:cNvPr id="668674" name="Rectangle 2"/>
          <p:cNvSpPr>
            <a:spLocks noGrp="1" noRot="1" noChangeAspect="1" noChangeArrowheads="1" noTextEdit="1"/>
          </p:cNvSpPr>
          <p:nvPr>
            <p:ph type="sldImg"/>
          </p:nvPr>
        </p:nvSpPr>
        <p:spPr>
          <a:ln/>
        </p:spPr>
      </p:sp>
      <p:sp>
        <p:nvSpPr>
          <p:cNvPr id="668675" name="Rectangle 3"/>
          <p:cNvSpPr>
            <a:spLocks noGrp="1" noChangeArrowheads="1"/>
          </p:cNvSpPr>
          <p:nvPr>
            <p:ph type="body" idx="1"/>
          </p:nvPr>
        </p:nvSpPr>
        <p:spPr/>
        <p:txBody>
          <a:bodyPr/>
          <a:lstStyle/>
          <a:p>
            <a:r>
              <a:rPr lang="en-US"/>
              <a:t>Figure 7.8B A mechanical analogy of the light reactions.</a:t>
            </a:r>
          </a:p>
          <a:p>
            <a:r>
              <a:rPr lang="en-US"/>
              <a:t>Although Figure 7.8B can be very effective, students might need to be carefully led through the analogy to understand precisely what is represented.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0A13D-F63E-4516-8280-ADD7249BAB3F}" type="slidenum">
              <a:rPr lang="en-US"/>
              <a:pPr/>
              <a:t>50</a:t>
            </a:fld>
            <a:endParaRPr lang="en-US"/>
          </a:p>
        </p:txBody>
      </p:sp>
      <p:sp>
        <p:nvSpPr>
          <p:cNvPr id="688130" name="Rectangle 2"/>
          <p:cNvSpPr>
            <a:spLocks noGrp="1" noRot="1" noChangeAspect="1" noChangeArrowheads="1" noTextEdit="1"/>
          </p:cNvSpPr>
          <p:nvPr>
            <p:ph type="sldImg"/>
          </p:nvPr>
        </p:nvSpPr>
        <p:spPr>
          <a:ln/>
        </p:spPr>
      </p:sp>
      <p:sp>
        <p:nvSpPr>
          <p:cNvPr id="6881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FDA6F6-9448-4B8E-BDF1-8D97EA379F0A}" type="slidenum">
              <a:rPr lang="en-US"/>
              <a:pPr/>
              <a:t>51</a:t>
            </a:fld>
            <a:endParaRPr lang="en-US"/>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r>
              <a:rPr lang="en-US"/>
              <a:t>Figure 7.8A Electron flow in the light reactions of photosynthesis: Both photosystems and the electron transport chain that connects them are located in the thylakoid membrane. The energy from light drives electrons from water to NADPH.</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2681F-D3B0-4844-9CC9-C8BD3581BB1A}" type="slidenum">
              <a:rPr lang="en-US"/>
              <a:pPr/>
              <a:t>52</a:t>
            </a:fld>
            <a:endParaRPr lang="en-US"/>
          </a:p>
        </p:txBody>
      </p:sp>
      <p:sp>
        <p:nvSpPr>
          <p:cNvPr id="662530" name="Rectangle 2"/>
          <p:cNvSpPr>
            <a:spLocks noGrp="1" noRot="1" noChangeAspect="1" noChangeArrowheads="1" noTextEdit="1"/>
          </p:cNvSpPr>
          <p:nvPr>
            <p:ph type="sldImg"/>
          </p:nvPr>
        </p:nvSpPr>
        <p:spPr>
          <a:ln/>
        </p:spPr>
      </p:sp>
      <p:sp>
        <p:nvSpPr>
          <p:cNvPr id="662531" name="Rectangle 3"/>
          <p:cNvSpPr>
            <a:spLocks noGrp="1" noChangeArrowheads="1"/>
          </p:cNvSpPr>
          <p:nvPr>
            <p:ph type="body" idx="1"/>
          </p:nvPr>
        </p:nvSpPr>
        <p:spPr/>
        <p:txBody>
          <a:bodyPr/>
          <a:lstStyle/>
          <a:p>
            <a:r>
              <a:rPr lang="en-US" dirty="0"/>
              <a:t>The gradient is produced as the electron transport chain passes electrons down the chain.</a:t>
            </a:r>
          </a:p>
          <a:p>
            <a:endParaRPr lang="en-US" dirty="0"/>
          </a:p>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9C4426-EC34-4D37-AC0E-1F7FCAA7EDB9}" type="slidenum">
              <a:rPr lang="en-US"/>
              <a:pPr/>
              <a:t>53</a:t>
            </a:fld>
            <a:endParaRPr lang="en-US"/>
          </a:p>
        </p:txBody>
      </p:sp>
      <p:sp>
        <p:nvSpPr>
          <p:cNvPr id="663554" name="Rectangle 2"/>
          <p:cNvSpPr>
            <a:spLocks noGrp="1" noRot="1" noChangeAspect="1" noChangeArrowheads="1" noTextEdit="1"/>
          </p:cNvSpPr>
          <p:nvPr>
            <p:ph type="sldImg"/>
          </p:nvPr>
        </p:nvSpPr>
        <p:spPr>
          <a:ln/>
        </p:spPr>
      </p:sp>
      <p:sp>
        <p:nvSpPr>
          <p:cNvPr id="663555" name="Rectangle 3"/>
          <p:cNvSpPr>
            <a:spLocks noGrp="1" noChangeArrowheads="1"/>
          </p:cNvSpPr>
          <p:nvPr>
            <p:ph type="body" idx="1"/>
          </p:nvPr>
        </p:nvSpPr>
        <p:spPr/>
        <p:txBody>
          <a:bodyPr/>
          <a:lstStyle/>
          <a:p>
            <a:r>
              <a:rPr lang="en-US" dirty="0"/>
              <a:t>Students should realize that electrons flowing between the two </a:t>
            </a:r>
            <a:r>
              <a:rPr lang="en-US" dirty="0" err="1"/>
              <a:t>photosystems</a:t>
            </a:r>
            <a:r>
              <a:rPr lang="en-US" dirty="0"/>
              <a:t> do not end up at a low energy level in water as they do in respiration; instead they are stored at a high state of potential energy in NADPH.</a:t>
            </a:r>
          </a:p>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D843E-9D8F-41A4-BC5E-8211520CDB2B}" type="slidenum">
              <a:rPr lang="en-US"/>
              <a:pPr/>
              <a:t>54</a:t>
            </a:fld>
            <a:endParaRPr lang="en-US"/>
          </a:p>
        </p:txBody>
      </p:sp>
      <p:sp>
        <p:nvSpPr>
          <p:cNvPr id="690178" name="Rectangle 2"/>
          <p:cNvSpPr>
            <a:spLocks noGrp="1" noRot="1" noChangeAspect="1" noChangeArrowheads="1" noTextEdit="1"/>
          </p:cNvSpPr>
          <p:nvPr>
            <p:ph type="sldImg"/>
          </p:nvPr>
        </p:nvSpPr>
        <p:spPr>
          <a:ln/>
        </p:spPr>
      </p:sp>
      <p:sp>
        <p:nvSpPr>
          <p:cNvPr id="690179" name="Rectangle 3"/>
          <p:cNvSpPr>
            <a:spLocks noGrp="1" noChangeArrowheads="1"/>
          </p:cNvSpPr>
          <p:nvPr>
            <p:ph type="body" idx="1"/>
          </p:nvPr>
        </p:nvSpPr>
        <p:spPr/>
        <p:txBody>
          <a:bodyPr/>
          <a:lstStyle/>
          <a:p>
            <a:r>
              <a:rPr lang="en-US"/>
              <a:t>Figure 7.9 The production of ATP by chemiosmosis in photosynthesis: The small diagram on the upper left illustrates the location of the components of the light reactions in a thylakoid membrane. Numerous copies of these components are present in each thylakoid.</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B3D52E-3537-436E-B87D-672BBD0549D5}" type="slidenum">
              <a:rPr lang="en-US"/>
              <a:pPr/>
              <a:t>55</a:t>
            </a:fld>
            <a:endParaRPr lang="en-US"/>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8B330A-DF4B-46F9-8343-FD0D55318F7C}" type="slidenum">
              <a:rPr lang="en-US"/>
              <a:pPr/>
              <a:t>56</a:t>
            </a:fld>
            <a:endParaRPr lang="en-US"/>
          </a:p>
        </p:txBody>
      </p:sp>
      <p:sp>
        <p:nvSpPr>
          <p:cNvPr id="629762" name="Rectangle 2"/>
          <p:cNvSpPr>
            <a:spLocks noGrp="1" noRot="1" noChangeAspect="1" noChangeArrowheads="1" noTextEdit="1"/>
          </p:cNvSpPr>
          <p:nvPr>
            <p:ph type="sldImg"/>
          </p:nvPr>
        </p:nvSpPr>
        <p:spPr>
          <a:ln/>
        </p:spPr>
      </p:sp>
      <p:sp>
        <p:nvSpPr>
          <p:cNvPr id="629763" name="Rectangle 3"/>
          <p:cNvSpPr>
            <a:spLocks noGrp="1" noChangeArrowheads="1"/>
          </p:cNvSpPr>
          <p:nvPr>
            <p:ph type="body" idx="1"/>
          </p:nvPr>
        </p:nvSpPr>
        <p:spPr/>
        <p:txBody>
          <a:bodyPr/>
          <a:lstStyle/>
          <a:p>
            <a:r>
              <a:rPr lang="en-US" dirty="0"/>
              <a:t>The Calvin cycle is called a “cycle” because the starting material is regenerated as the process occurs.</a:t>
            </a:r>
          </a:p>
          <a:p>
            <a:endParaRPr lang="en-US" dirty="0"/>
          </a:p>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A1778-FEB5-43F6-961F-31BA2AEDC4E7}" type="slidenum">
              <a:rPr lang="en-US"/>
              <a:pPr/>
              <a:t>57</a:t>
            </a:fld>
            <a:endParaRPr lang="en-US"/>
          </a:p>
        </p:txBody>
      </p:sp>
      <p:sp>
        <p:nvSpPr>
          <p:cNvPr id="692226" name="Rectangle 2"/>
          <p:cNvSpPr>
            <a:spLocks noGrp="1" noRot="1" noChangeAspect="1" noChangeArrowheads="1" noTextEdit="1"/>
          </p:cNvSpPr>
          <p:nvPr>
            <p:ph type="sldImg"/>
          </p:nvPr>
        </p:nvSpPr>
        <p:spPr>
          <a:ln/>
        </p:spPr>
      </p:sp>
      <p:sp>
        <p:nvSpPr>
          <p:cNvPr id="692227" name="Rectangle 3"/>
          <p:cNvSpPr>
            <a:spLocks noGrp="1" noChangeArrowheads="1"/>
          </p:cNvSpPr>
          <p:nvPr>
            <p:ph type="body" idx="1"/>
          </p:nvPr>
        </p:nvSpPr>
        <p:spPr/>
        <p:txBody>
          <a:bodyPr/>
          <a:lstStyle/>
          <a:p>
            <a:r>
              <a:rPr lang="en-US"/>
              <a:t>Figure 7.10A An overview of the Calvin cycle.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318DAC-D548-45E1-99AD-0F607073AD2F}" type="slidenum">
              <a:rPr lang="en-US"/>
              <a:pPr/>
              <a:t>58</a:t>
            </a:fld>
            <a:endParaRPr lang="en-US"/>
          </a:p>
        </p:txBody>
      </p:sp>
      <p:sp>
        <p:nvSpPr>
          <p:cNvPr id="664578" name="Rectangle 2"/>
          <p:cNvSpPr>
            <a:spLocks noGrp="1" noRot="1" noChangeAspect="1" noChangeArrowheads="1" noTextEdit="1"/>
          </p:cNvSpPr>
          <p:nvPr>
            <p:ph type="sldImg"/>
          </p:nvPr>
        </p:nvSpPr>
        <p:spPr>
          <a:ln/>
        </p:spPr>
      </p:sp>
      <p:sp>
        <p:nvSpPr>
          <p:cNvPr id="664579" name="Rectangle 3"/>
          <p:cNvSpPr>
            <a:spLocks noGrp="1" noChangeArrowheads="1"/>
          </p:cNvSpPr>
          <p:nvPr>
            <p:ph type="body" idx="1"/>
          </p:nvPr>
        </p:nvSpPr>
        <p:spPr/>
        <p:txBody>
          <a:bodyPr/>
          <a:lstStyle/>
          <a:p>
            <a:r>
              <a:rPr lang="en-US" dirty="0"/>
              <a:t>To synthesize one G3P molecule, the Calvin cycle consumes nine ATP and six NADPH molecules, which were provided by the light reactions.</a:t>
            </a:r>
          </a:p>
          <a:p>
            <a:endParaRPr lang="en-US" dirty="0"/>
          </a:p>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9F3D8D-7C93-419D-B561-0F4A08C006A5}" type="slidenum">
              <a:rPr lang="en-US"/>
              <a:pPr/>
              <a:t>59</a:t>
            </a:fld>
            <a:endParaRPr lang="en-US"/>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r>
              <a:rPr lang="en-US"/>
              <a:t>Figure 7.10B Details of the Calvin cycle, which takes place in the stroma of a chloroplast.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58B0FD-33D2-4E12-8ACB-ECFFCA423DBA}" type="slidenum">
              <a:rPr lang="en-US"/>
              <a:pPr/>
              <a:t>60</a:t>
            </a:fld>
            <a:endParaRPr lang="en-US"/>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r>
              <a:rPr lang="en-US"/>
              <a:t>Figure 7.10B Details of the Calvin cycle, which takes place in the stroma of a chloroplast.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36F0C9-0AE9-4C1F-8587-D058E2716827}" type="slidenum">
              <a:rPr lang="en-US"/>
              <a:pPr/>
              <a:t>61</a:t>
            </a:fld>
            <a:endParaRPr lang="en-US"/>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r>
              <a:rPr lang="en-US"/>
              <a:t>Figure 7.10B Details of the Calvin cycle, which takes place in the stroma of a chloroplast.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894926-A47E-4A2A-89DC-CF5A89F1D427}" type="slidenum">
              <a:rPr lang="en-US"/>
              <a:pPr/>
              <a:t>62</a:t>
            </a:fld>
            <a:endParaRPr lang="en-US"/>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r>
              <a:rPr lang="en-US"/>
              <a:t>Figure 7.10B Details of the Calvin cycle, which takes place in the stroma of a chloroplast.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8C407F-6767-40A2-8389-8D445BFC201E}" type="slidenum">
              <a:rPr lang="en-US"/>
              <a:pPr/>
              <a:t>63</a:t>
            </a:fld>
            <a:endParaRPr lang="en-US"/>
          </a:p>
        </p:txBody>
      </p:sp>
      <p:sp>
        <p:nvSpPr>
          <p:cNvPr id="694274" name="Rectangle 2"/>
          <p:cNvSpPr>
            <a:spLocks noGrp="1" noRot="1" noChangeAspect="1" noChangeArrowheads="1" noTextEdit="1"/>
          </p:cNvSpPr>
          <p:nvPr>
            <p:ph type="sldImg"/>
          </p:nvPr>
        </p:nvSpPr>
        <p:spPr>
          <a:ln/>
        </p:spPr>
      </p:sp>
      <p:sp>
        <p:nvSpPr>
          <p:cNvPr id="69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1BB974-1F88-4EDD-9015-E66E5D3DE6B8}" type="slidenum">
              <a:rPr lang="en-US"/>
              <a:pPr/>
              <a:t>64</a:t>
            </a:fld>
            <a:endParaRPr lang="en-US"/>
          </a:p>
        </p:txBody>
      </p:sp>
      <p:sp>
        <p:nvSpPr>
          <p:cNvPr id="637954" name="Rectangle 2"/>
          <p:cNvSpPr>
            <a:spLocks noGrp="1" noRot="1" noChangeAspect="1" noChangeArrowheads="1" noTextEdit="1"/>
          </p:cNvSpPr>
          <p:nvPr>
            <p:ph type="sldImg"/>
          </p:nvPr>
        </p:nvSpPr>
        <p:spPr>
          <a:ln/>
        </p:spPr>
      </p:sp>
      <p:sp>
        <p:nvSpPr>
          <p:cNvPr id="637955" name="Rectangle 3"/>
          <p:cNvSpPr>
            <a:spLocks noGrp="1" noChangeArrowheads="1"/>
          </p:cNvSpPr>
          <p:nvPr>
            <p:ph type="body" idx="1"/>
          </p:nvPr>
        </p:nvSpPr>
        <p:spPr/>
        <p:txBody>
          <a:bodyPr/>
          <a:lstStyle/>
          <a:p>
            <a:r>
              <a:rPr lang="en-US" dirty="0"/>
              <a:t>Although </a:t>
            </a:r>
            <a:r>
              <a:rPr lang="en-US" dirty="0" err="1"/>
              <a:t>photosynthesizers</a:t>
            </a:r>
            <a:r>
              <a:rPr lang="en-US" dirty="0"/>
              <a:t> produce sugar for self-consumption, their sugar is a source for virtually all other organisms on Earth.</a:t>
            </a:r>
          </a:p>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ED7050-4D99-450A-9AEE-F7D571536B7F}" type="slidenum">
              <a:rPr lang="en-US"/>
              <a:pPr/>
              <a:t>65</a:t>
            </a:fld>
            <a:endParaRPr lang="en-US"/>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r>
              <a:rPr lang="en-US"/>
              <a:t>Figure 7.11 A summary of the chemical processes of photosynthesis.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C957A1-B3D0-4FFB-8234-FE28B7C7F66D}" type="slidenum">
              <a:rPr lang="en-US"/>
              <a:pPr/>
              <a:t>66</a:t>
            </a:fld>
            <a:endParaRPr lang="en-US"/>
          </a:p>
        </p:txBody>
      </p:sp>
      <p:sp>
        <p:nvSpPr>
          <p:cNvPr id="642050" name="Rectangle 2"/>
          <p:cNvSpPr>
            <a:spLocks noGrp="1" noRot="1" noChangeAspect="1" noChangeArrowheads="1" noTextEdit="1"/>
          </p:cNvSpPr>
          <p:nvPr>
            <p:ph type="sldImg"/>
          </p:nvPr>
        </p:nvSpPr>
        <p:spPr>
          <a:ln/>
        </p:spPr>
      </p:sp>
      <p:sp>
        <p:nvSpPr>
          <p:cNvPr id="642051" name="Rectangle 3"/>
          <p:cNvSpPr>
            <a:spLocks noGrp="1" noChangeArrowheads="1"/>
          </p:cNvSpPr>
          <p:nvPr>
            <p:ph type="body" idx="1"/>
          </p:nvPr>
        </p:nvSpPr>
        <p:spPr/>
        <p:txBody>
          <a:bodyPr/>
          <a:lstStyle/>
          <a:p>
            <a:r>
              <a:rPr lang="en-US" dirty="0"/>
              <a:t>Botanists believe photorespiration is an evolutionary relic, left from times when there was little oxygen in the atmosphere.</a:t>
            </a:r>
          </a:p>
          <a:p>
            <a:endParaRPr lang="en-US" dirty="0"/>
          </a:p>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EC8B8-B5EF-4410-B831-D9E75BA9A480}" type="slidenum">
              <a:rPr lang="en-US"/>
              <a:pPr/>
              <a:t>67</a:t>
            </a:fld>
            <a:endParaRPr lang="en-US"/>
          </a:p>
        </p:txBody>
      </p:sp>
      <p:sp>
        <p:nvSpPr>
          <p:cNvPr id="696322" name="Rectangle 2"/>
          <p:cNvSpPr>
            <a:spLocks noGrp="1" noRot="1" noChangeAspect="1" noChangeArrowheads="1" noTextEdit="1"/>
          </p:cNvSpPr>
          <p:nvPr>
            <p:ph type="sldImg"/>
          </p:nvPr>
        </p:nvSpPr>
        <p:spPr>
          <a:ln/>
        </p:spPr>
      </p:sp>
      <p:sp>
        <p:nvSpPr>
          <p:cNvPr id="69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20AC0B-B0E5-417E-A6D6-289170FE3786}" type="slidenum">
              <a:rPr lang="en-US"/>
              <a:pPr/>
              <a:t>68</a:t>
            </a:fld>
            <a:endParaRPr lang="en-US"/>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r>
              <a:rPr lang="en-US" dirty="0"/>
              <a:t>For the BLAST Animation Photosynthesis: Light-Independent Reactions, go to Animation and Video Files.</a:t>
            </a:r>
          </a:p>
          <a:p>
            <a:endParaRPr lang="en-US" dirty="0"/>
          </a:p>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007E74-99FF-446B-86A9-E618842004E6}" type="slidenum">
              <a:rPr lang="en-US"/>
              <a:pPr/>
              <a:t>69</a:t>
            </a:fld>
            <a:endParaRPr lang="en-US"/>
          </a:p>
        </p:txBody>
      </p:sp>
      <p:sp>
        <p:nvSpPr>
          <p:cNvPr id="698370" name="Rectangle 2"/>
          <p:cNvSpPr>
            <a:spLocks noGrp="1" noRot="1" noChangeAspect="1" noChangeArrowheads="1" noTextEdit="1"/>
          </p:cNvSpPr>
          <p:nvPr>
            <p:ph type="sldImg"/>
          </p:nvPr>
        </p:nvSpPr>
        <p:spPr>
          <a:ln/>
        </p:spPr>
      </p:sp>
      <p:sp>
        <p:nvSpPr>
          <p:cNvPr id="698371" name="Rectangle 3"/>
          <p:cNvSpPr>
            <a:spLocks noGrp="1" noChangeArrowheads="1"/>
          </p:cNvSpPr>
          <p:nvPr>
            <p:ph type="body" idx="1"/>
          </p:nvPr>
        </p:nvSpPr>
        <p:spPr/>
        <p:txBody>
          <a:bodyPr/>
          <a:lstStyle/>
          <a:p>
            <a:r>
              <a:rPr lang="en-US"/>
              <a:t>Figure 7.12 Comparison of photosynthesis in C</a:t>
            </a:r>
            <a:r>
              <a:rPr lang="en-US" baseline="-25000"/>
              <a:t>4</a:t>
            </a:r>
            <a:r>
              <a:rPr lang="en-US"/>
              <a:t> and CAM plants: In both pathways, CO</a:t>
            </a:r>
            <a:r>
              <a:rPr lang="en-US" baseline="-25000"/>
              <a:t>2</a:t>
            </a:r>
            <a:r>
              <a:rPr lang="en-US"/>
              <a:t> is first incorporated into a four-carbon compound, which then provides CO</a:t>
            </a:r>
            <a:r>
              <a:rPr lang="en-US" baseline="-25000"/>
              <a:t>2</a:t>
            </a:r>
            <a:r>
              <a:rPr lang="en-US"/>
              <a:t> to the Calvin cycle.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4F415-7DF6-4B44-9DC2-74D11D730E59}" type="slidenum">
              <a:rPr lang="en-US"/>
              <a:pPr/>
              <a:t>70</a:t>
            </a:fld>
            <a:endParaRPr lang="en-US"/>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B3E14-105A-466F-88B3-B661F0FC9DC5}" type="slidenum">
              <a:rPr lang="en-US"/>
              <a:pPr/>
              <a:t>71</a:t>
            </a:fld>
            <a:endParaRPr lang="en-US"/>
          </a:p>
        </p:txBody>
      </p:sp>
      <p:sp>
        <p:nvSpPr>
          <p:cNvPr id="700418" name="Rectangle 2"/>
          <p:cNvSpPr>
            <a:spLocks noGrp="1" noRot="1" noChangeAspect="1" noChangeArrowheads="1" noTextEdit="1"/>
          </p:cNvSpPr>
          <p:nvPr>
            <p:ph type="sldImg"/>
          </p:nvPr>
        </p:nvSpPr>
        <p:spPr>
          <a:ln/>
        </p:spPr>
      </p:sp>
      <p:sp>
        <p:nvSpPr>
          <p:cNvPr id="700419" name="Rectangle 3"/>
          <p:cNvSpPr>
            <a:spLocks noGrp="1" noChangeArrowheads="1"/>
          </p:cNvSpPr>
          <p:nvPr>
            <p:ph type="body" idx="1"/>
          </p:nvPr>
        </p:nvSpPr>
        <p:spPr/>
        <p:txBody>
          <a:bodyPr/>
          <a:lstStyle/>
          <a:p>
            <a:endParaRPr lang="en-US" b="1"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427834-DB3A-4619-912A-25F6CBC81256}" type="slidenum">
              <a:rPr lang="en-US"/>
              <a:pPr/>
              <a:t>72</a:t>
            </a:fld>
            <a:endParaRPr lang="en-US"/>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en-US" dirty="0"/>
          </a:p>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494E96-91CA-4EB7-AC8F-02459DD75A9F}" type="slidenum">
              <a:rPr lang="en-US"/>
              <a:pPr/>
              <a:t>73</a:t>
            </a:fld>
            <a:endParaRPr lang="en-US"/>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BBB10-9FA9-4E8A-A7DE-103BF45BB574}" type="slidenum">
              <a:rPr lang="en-US"/>
              <a:pPr/>
              <a:t>74</a:t>
            </a:fld>
            <a:endParaRPr lang="en-US"/>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p:txBody>
          <a:bodyPr/>
          <a:lstStyle/>
          <a:p>
            <a:r>
              <a:rPr lang="en-US"/>
              <a:t>Figure 7.13A Plants growing in a greenhouse.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EED9FB-CC41-4A55-A391-AD8F874C9041}" type="slidenum">
              <a:rPr lang="en-US"/>
              <a:pPr/>
              <a:t>75</a:t>
            </a:fld>
            <a:endParaRPr lang="en-US"/>
          </a:p>
        </p:txBody>
      </p:sp>
      <p:sp>
        <p:nvSpPr>
          <p:cNvPr id="702466" name="Rectangle 2"/>
          <p:cNvSpPr>
            <a:spLocks noGrp="1" noRot="1" noChangeAspect="1" noChangeArrowheads="1" noTextEdit="1"/>
          </p:cNvSpPr>
          <p:nvPr>
            <p:ph type="sldImg"/>
          </p:nvPr>
        </p:nvSpPr>
        <p:spPr>
          <a:ln/>
        </p:spPr>
      </p:sp>
      <p:sp>
        <p:nvSpPr>
          <p:cNvPr id="702467" name="Rectangle 3"/>
          <p:cNvSpPr>
            <a:spLocks noGrp="1" noChangeArrowheads="1"/>
          </p:cNvSpPr>
          <p:nvPr>
            <p:ph type="body" idx="1"/>
          </p:nvPr>
        </p:nvSpPr>
        <p:spPr/>
        <p:txBody>
          <a:bodyPr/>
          <a:lstStyle/>
          <a:p>
            <a:r>
              <a:rPr lang="en-US"/>
              <a:t>Figure 7.13B CO</a:t>
            </a:r>
            <a:r>
              <a:rPr lang="en-US" baseline="-25000"/>
              <a:t>2</a:t>
            </a:r>
            <a:r>
              <a:rPr lang="en-US"/>
              <a:t> in the atmosphere and global warming.</a:t>
            </a:r>
          </a:p>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16B687-1C80-48E4-9837-2C9F4DF78C9B}" type="slidenum">
              <a:rPr lang="en-US"/>
              <a:pPr/>
              <a:t>76</a:t>
            </a:fld>
            <a:endParaRPr lang="en-US"/>
          </a:p>
        </p:txBody>
      </p:sp>
      <p:sp>
        <p:nvSpPr>
          <p:cNvPr id="670722" name="Rectangle 2"/>
          <p:cNvSpPr>
            <a:spLocks noGrp="1" noRot="1" noChangeAspect="1" noChangeArrowheads="1" noTextEdit="1"/>
          </p:cNvSpPr>
          <p:nvPr>
            <p:ph type="sldImg"/>
          </p:nvPr>
        </p:nvSpPr>
        <p:spPr>
          <a:ln/>
        </p:spPr>
      </p:sp>
      <p:sp>
        <p:nvSpPr>
          <p:cNvPr id="6707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A0FD0B-E3F3-4EC8-B643-6AE3196B8897}" type="slidenum">
              <a:rPr lang="en-US"/>
              <a:pPr/>
              <a:t>77</a:t>
            </a:fld>
            <a:endParaRPr lang="en-US"/>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r>
              <a:rPr lang="en-US"/>
              <a:t>Figure 7.14A Mario Molina.</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F9DBBC-4B17-45D8-9069-2E376D7C64DD}" type="slidenum">
              <a:rPr lang="en-US"/>
              <a:pPr/>
              <a:t>78</a:t>
            </a:fld>
            <a:endParaRPr lang="en-US"/>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r>
              <a:rPr lang="en-US"/>
              <a:t>Figure 7.14B The ozone hole in the Southern Hemisphere, spring 2006.</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224A8-3CAB-43E3-A581-FC7EED9148A7}" type="slidenum">
              <a:rPr lang="en-US"/>
              <a:pPr/>
              <a:t>79</a:t>
            </a:fld>
            <a:endParaRPr lang="en-US"/>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2D4576-4133-43FB-85F2-D3C2DDE6105B}" type="slidenum">
              <a:rPr lang="en-US"/>
              <a:pPr/>
              <a:t>80</a:t>
            </a:fld>
            <a:endParaRPr lang="en-US"/>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919E49-CB31-48E8-8529-C34FA4F587AD}" type="slidenum">
              <a:rPr lang="en-US"/>
              <a:pPr/>
              <a:t>81</a:t>
            </a:fld>
            <a:endParaRPr lang="en-US"/>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EAEA86-52A8-4C2F-B3C5-4796000C7149}" type="slidenum">
              <a:rPr lang="en-US"/>
              <a:pPr/>
              <a:t>82</a:t>
            </a:fld>
            <a:endParaRPr lang="en-US"/>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6BEB80-8BF8-40F7-A796-EE3268EDE2CB}" type="slidenum">
              <a:rPr lang="en-US"/>
              <a:pPr/>
              <a:t>83</a:t>
            </a:fld>
            <a:endParaRPr lang="en-US"/>
          </a:p>
        </p:txBody>
      </p:sp>
      <p:sp>
        <p:nvSpPr>
          <p:cNvPr id="704514" name="Rectangle 2"/>
          <p:cNvSpPr>
            <a:spLocks noGrp="1" noRot="1" noChangeAspect="1" noChangeArrowheads="1" noTextEdit="1"/>
          </p:cNvSpPr>
          <p:nvPr>
            <p:ph type="sldImg"/>
          </p:nvPr>
        </p:nvSpPr>
        <p:spPr>
          <a:ln/>
        </p:spPr>
      </p:sp>
      <p:sp>
        <p:nvSpPr>
          <p:cNvPr id="70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525C9-7B7C-466D-8F43-25D5D6E98A05}" type="slidenum">
              <a:rPr lang="en-US"/>
              <a:pPr/>
              <a:t>84</a:t>
            </a:fld>
            <a:endParaRPr lang="en-US"/>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48873" name="Picture 9" descr="art_hires_leopardfront"/>
          <p:cNvPicPr>
            <a:picLocks noChangeAspect="1" noChangeArrowheads="1"/>
          </p:cNvPicPr>
          <p:nvPr userDrawn="1"/>
        </p:nvPicPr>
        <p:blipFill>
          <a:blip r:embed="rId2" cstate="print"/>
          <a:srcRect t="40196" b="4932"/>
          <a:stretch>
            <a:fillRect/>
          </a:stretch>
        </p:blipFill>
        <p:spPr bwMode="auto">
          <a:xfrm>
            <a:off x="3175" y="0"/>
            <a:ext cx="9140825" cy="6553200"/>
          </a:xfrm>
          <a:prstGeom prst="rect">
            <a:avLst/>
          </a:prstGeom>
          <a:noFill/>
        </p:spPr>
      </p:pic>
      <p:sp>
        <p:nvSpPr>
          <p:cNvPr id="548874" name="Rectangle 10"/>
          <p:cNvSpPr>
            <a:spLocks noChangeArrowheads="1"/>
          </p:cNvSpPr>
          <p:nvPr userDrawn="1"/>
        </p:nvSpPr>
        <p:spPr bwMode="auto">
          <a:xfrm>
            <a:off x="0" y="0"/>
            <a:ext cx="9140825" cy="6856413"/>
          </a:xfrm>
          <a:prstGeom prst="rect">
            <a:avLst/>
          </a:prstGeom>
          <a:solidFill>
            <a:schemeClr val="bg1">
              <a:alpha val="64999"/>
            </a:schemeClr>
          </a:solidFill>
          <a:ln w="9525">
            <a:noFill/>
            <a:miter lim="800000"/>
            <a:headEnd/>
            <a:tailEnd/>
          </a:ln>
        </p:spPr>
        <p:txBody>
          <a:bodyPr wrap="none" anchor="ctr"/>
          <a:lstStyle/>
          <a:p>
            <a:endParaRPr lang="en-US"/>
          </a:p>
        </p:txBody>
      </p:sp>
      <p:sp>
        <p:nvSpPr>
          <p:cNvPr id="548875" name="Rectangle 11"/>
          <p:cNvSpPr>
            <a:spLocks noChangeArrowheads="1"/>
          </p:cNvSpPr>
          <p:nvPr userDrawn="1"/>
        </p:nvSpPr>
        <p:spPr bwMode="auto">
          <a:xfrm>
            <a:off x="0" y="190500"/>
            <a:ext cx="3271838" cy="1096963"/>
          </a:xfrm>
          <a:prstGeom prst="rect">
            <a:avLst/>
          </a:prstGeom>
          <a:solidFill>
            <a:srgbClr val="F99D28"/>
          </a:solidFill>
          <a:ln w="9525">
            <a:noFill/>
            <a:miter lim="800000"/>
            <a:headEnd/>
            <a:tailEnd/>
          </a:ln>
        </p:spPr>
        <p:txBody>
          <a:bodyPr wrap="none" anchor="ctr"/>
          <a:lstStyle/>
          <a:p>
            <a:endParaRPr lang="en-US"/>
          </a:p>
        </p:txBody>
      </p:sp>
      <p:sp>
        <p:nvSpPr>
          <p:cNvPr id="548876" name="Rectangle 12"/>
          <p:cNvSpPr>
            <a:spLocks noChangeArrowheads="1"/>
          </p:cNvSpPr>
          <p:nvPr userDrawn="1"/>
        </p:nvSpPr>
        <p:spPr bwMode="auto">
          <a:xfrm>
            <a:off x="3271838" y="190500"/>
            <a:ext cx="5868987" cy="1096963"/>
          </a:xfrm>
          <a:prstGeom prst="rect">
            <a:avLst/>
          </a:prstGeom>
          <a:solidFill>
            <a:srgbClr val="64888C"/>
          </a:solidFill>
          <a:ln w="9525">
            <a:noFill/>
            <a:miter lim="800000"/>
            <a:headEnd/>
            <a:tailEnd/>
          </a:ln>
        </p:spPr>
        <p:txBody>
          <a:bodyPr wrap="none" anchor="ctr"/>
          <a:lstStyle/>
          <a:p>
            <a:endParaRPr lang="en-US"/>
          </a:p>
        </p:txBody>
      </p:sp>
      <p:sp>
        <p:nvSpPr>
          <p:cNvPr id="548877" name="Rectangle 13"/>
          <p:cNvSpPr>
            <a:spLocks noChangeArrowheads="1"/>
          </p:cNvSpPr>
          <p:nvPr userDrawn="1"/>
        </p:nvSpPr>
        <p:spPr bwMode="auto">
          <a:xfrm>
            <a:off x="0" y="6126163"/>
            <a:ext cx="9144000" cy="731837"/>
          </a:xfrm>
          <a:prstGeom prst="rect">
            <a:avLst/>
          </a:prstGeom>
          <a:solidFill>
            <a:srgbClr val="F4E06C"/>
          </a:solidFill>
          <a:ln w="9525">
            <a:noFill/>
            <a:miter lim="800000"/>
            <a:headEnd/>
            <a:tailEnd/>
          </a:ln>
        </p:spPr>
        <p:txBody>
          <a:bodyPr wrap="none" anchor="ctr"/>
          <a:lstStyle/>
          <a:p>
            <a:endParaRPr lang="en-US"/>
          </a:p>
        </p:txBody>
      </p:sp>
      <p:sp>
        <p:nvSpPr>
          <p:cNvPr id="548878" name="Text Box 14"/>
          <p:cNvSpPr txBox="1">
            <a:spLocks noChangeArrowheads="1"/>
          </p:cNvSpPr>
          <p:nvPr userDrawn="1"/>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548879" name="Rectangle 15"/>
          <p:cNvSpPr>
            <a:spLocks noChangeArrowheads="1"/>
          </p:cNvSpPr>
          <p:nvPr userDrawn="1"/>
        </p:nvSpPr>
        <p:spPr bwMode="auto">
          <a:xfrm>
            <a:off x="0" y="0"/>
            <a:ext cx="9140825" cy="155575"/>
          </a:xfrm>
          <a:prstGeom prst="rect">
            <a:avLst/>
          </a:prstGeom>
          <a:solidFill>
            <a:srgbClr val="84A05E"/>
          </a:solidFill>
          <a:ln w="9525">
            <a:noFill/>
            <a:miter lim="800000"/>
            <a:headEnd/>
            <a:tailEnd/>
          </a:ln>
        </p:spPr>
        <p:txBody>
          <a:bodyPr wrap="none" anchor="ctr"/>
          <a:lstStyle/>
          <a:p>
            <a:endParaRPr lang="en-US"/>
          </a:p>
        </p:txBody>
      </p:sp>
      <p:sp>
        <p:nvSpPr>
          <p:cNvPr id="548880" name="Rectangle 16"/>
          <p:cNvSpPr>
            <a:spLocks noGrp="1" noChangeArrowheads="1"/>
          </p:cNvSpPr>
          <p:nvPr>
            <p:ph type="subTitle" idx="1"/>
          </p:nvPr>
        </p:nvSpPr>
        <p:spPr>
          <a:xfrm>
            <a:off x="3400425" y="190500"/>
            <a:ext cx="5667375" cy="1096963"/>
          </a:xfrm>
        </p:spPr>
        <p:txBody>
          <a:bodyPr rIns="0" anchor="ctr"/>
          <a:lstStyle>
            <a:lvl1pPr marL="0" indent="0">
              <a:buFont typeface="Wingdings" pitchFamily="2" charset="2"/>
              <a:buNone/>
              <a:defRPr sz="5100">
                <a:solidFill>
                  <a:srgbClr val="0060AF"/>
                </a:solidFill>
                <a:latin typeface="Times New Roman" pitchFamily="18" charset="0"/>
              </a:defRPr>
            </a:lvl1pPr>
          </a:lstStyle>
          <a:p>
            <a:r>
              <a:rPr lang="en-US"/>
              <a:t>Click to edit Master subtitle style</a:t>
            </a:r>
          </a:p>
        </p:txBody>
      </p:sp>
      <p:sp>
        <p:nvSpPr>
          <p:cNvPr id="548881" name="Rectangle 17"/>
          <p:cNvSpPr>
            <a:spLocks noGrp="1" noChangeArrowheads="1"/>
          </p:cNvSpPr>
          <p:nvPr>
            <p:ph type="ctrTitle" sz="quarter"/>
          </p:nvPr>
        </p:nvSpPr>
        <p:spPr>
          <a:xfrm>
            <a:off x="182563" y="190500"/>
            <a:ext cx="3089275" cy="1096963"/>
          </a:xfrm>
        </p:spPr>
        <p:txBody>
          <a:bodyPr anchor="ctr"/>
          <a:lstStyle>
            <a:lvl1pPr marL="0" indent="0">
              <a:defRPr sz="5000">
                <a:solidFill>
                  <a:schemeClr val="bg1"/>
                </a:solidFill>
                <a:latin typeface="Arial" charset="0"/>
              </a:defRPr>
            </a:lvl1pPr>
          </a:lstStyle>
          <a:p>
            <a:r>
              <a:rPr lang="en-US"/>
              <a:t>Click to edit Master title style</a:t>
            </a:r>
          </a:p>
        </p:txBody>
      </p:sp>
      <p:sp>
        <p:nvSpPr>
          <p:cNvPr id="548882" name="Text Box 18"/>
          <p:cNvSpPr txBox="1">
            <a:spLocks noChangeArrowheads="1"/>
          </p:cNvSpPr>
          <p:nvPr userDrawn="1"/>
        </p:nvSpPr>
        <p:spPr bwMode="auto">
          <a:xfrm>
            <a:off x="0" y="5027613"/>
            <a:ext cx="9140825" cy="1004887"/>
          </a:xfrm>
          <a:prstGeom prst="rect">
            <a:avLst/>
          </a:prstGeom>
          <a:solidFill>
            <a:srgbClr val="C2D6B2">
              <a:alpha val="59000"/>
            </a:srgbClr>
          </a:solidFill>
          <a:ln w="9525">
            <a:noFill/>
            <a:miter lim="800000"/>
            <a:headEnd/>
            <a:tailEnd/>
          </a:ln>
        </p:spPr>
        <p:txBody>
          <a:bodyPr lIns="182880" tIns="0" rIns="0" bIns="0" anchor="ctr"/>
          <a:lstStyle/>
          <a:p>
            <a:pPr algn="l"/>
            <a:r>
              <a:rPr lang="en-US" sz="1800">
                <a:latin typeface="Arial Narrow" pitchFamily="34" charset="0"/>
              </a:rPr>
              <a:t>PowerPoint Lectures for</a:t>
            </a:r>
          </a:p>
          <a:p>
            <a:pPr algn="l"/>
            <a:r>
              <a:rPr lang="en-US" sz="2200" b="1" i="1">
                <a:latin typeface="Arial Narrow" pitchFamily="34" charset="0"/>
              </a:rPr>
              <a:t>Biology: Concepts &amp; Connections, </a:t>
            </a:r>
            <a:r>
              <a:rPr lang="en-US" sz="1800" b="1" i="1">
                <a:latin typeface="Arial Narrow" pitchFamily="34" charset="0"/>
              </a:rPr>
              <a:t>Sixth Edition</a:t>
            </a:r>
          </a:p>
          <a:p>
            <a:pPr algn="l"/>
            <a:r>
              <a:rPr lang="en-US" sz="1800" b="1" i="1">
                <a:latin typeface="Arial Narrow" pitchFamily="34" charset="0"/>
              </a:rPr>
              <a:t>Campbell, Reece, Taylor, Simon, and Dickey</a:t>
            </a:r>
            <a:endParaRPr lang="en-US"/>
          </a:p>
        </p:txBody>
      </p:sp>
      <p:sp>
        <p:nvSpPr>
          <p:cNvPr id="548883" name="Rectangle 19"/>
          <p:cNvSpPr>
            <a:spLocks noChangeArrowheads="1"/>
          </p:cNvSpPr>
          <p:nvPr userDrawn="1"/>
        </p:nvSpPr>
        <p:spPr bwMode="auto">
          <a:xfrm>
            <a:off x="0" y="6122988"/>
            <a:ext cx="9144000" cy="109537"/>
          </a:xfrm>
          <a:prstGeom prst="rect">
            <a:avLst/>
          </a:prstGeom>
          <a:solidFill>
            <a:srgbClr val="F4CA2F"/>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4338" y="182563"/>
            <a:ext cx="2193925" cy="6170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182563"/>
            <a:ext cx="6429375"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7847" name="Rectangle 7"/>
          <p:cNvSpPr>
            <a:spLocks noGrp="1" noChangeArrowheads="1"/>
          </p:cNvSpPr>
          <p:nvPr>
            <p:ph type="title"/>
          </p:nvPr>
        </p:nvSpPr>
        <p:spPr bwMode="auto">
          <a:xfrm>
            <a:off x="182563" y="182563"/>
            <a:ext cx="8775700" cy="822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47848" name="Rectangle 8"/>
          <p:cNvSpPr>
            <a:spLocks noGrp="1" noChangeArrowheads="1"/>
          </p:cNvSpPr>
          <p:nvPr>
            <p:ph type="body" idx="1"/>
          </p:nvPr>
        </p:nvSpPr>
        <p:spPr bwMode="auto">
          <a:xfrm>
            <a:off x="182563" y="1279525"/>
            <a:ext cx="8775700" cy="5073650"/>
          </a:xfrm>
          <a:prstGeom prst="rect">
            <a:avLst/>
          </a:prstGeom>
          <a:noFill/>
          <a:ln w="9525">
            <a:noFill/>
            <a:miter lim="800000"/>
            <a:headEnd/>
            <a:tailEnd/>
          </a:ln>
        </p:spPr>
        <p:txBody>
          <a:bodyPr vert="horz" wrap="square" lIns="0" tIns="0" rIns="13716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marL="450850" indent="-450850" algn="l" rtl="0" fontAlgn="base">
        <a:lnSpc>
          <a:spcPct val="90000"/>
        </a:lnSpc>
        <a:spcBef>
          <a:spcPct val="0"/>
        </a:spcBef>
        <a:spcAft>
          <a:spcPct val="0"/>
        </a:spcAft>
        <a:defRPr sz="3000" b="1">
          <a:solidFill>
            <a:schemeClr val="tx2"/>
          </a:solidFill>
          <a:latin typeface="+mj-lt"/>
          <a:ea typeface="+mj-ea"/>
          <a:cs typeface="+mj-cs"/>
        </a:defRPr>
      </a:lvl1pPr>
      <a:lvl2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2pPr>
      <a:lvl3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3pPr>
      <a:lvl4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4pPr>
      <a:lvl5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5pPr>
      <a:lvl6pPr marL="9080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6pPr>
      <a:lvl7pPr marL="13652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7pPr>
      <a:lvl8pPr marL="18224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8pPr>
      <a:lvl9pPr marL="22796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9pPr>
    </p:titleStyle>
    <p:bodyStyle>
      <a:lvl1pPr marL="339725" indent="-339725" algn="l" rtl="0" fontAlgn="base">
        <a:spcBef>
          <a:spcPct val="45000"/>
        </a:spcBef>
        <a:spcAft>
          <a:spcPct val="20000"/>
        </a:spcAft>
        <a:buClr>
          <a:schemeClr val="tx2"/>
        </a:buClr>
        <a:buFont typeface="Wingdings" pitchFamily="2" charset="2"/>
        <a:buChar char="§"/>
        <a:defRPr sz="2800">
          <a:solidFill>
            <a:schemeClr val="tx1"/>
          </a:solidFill>
          <a:latin typeface="+mn-lt"/>
          <a:ea typeface="+mn-ea"/>
          <a:cs typeface="+mn-cs"/>
        </a:defRPr>
      </a:lvl1pPr>
      <a:lvl2pPr marL="798513" indent="-341313" algn="l" rtl="0" fontAlgn="base">
        <a:spcBef>
          <a:spcPct val="45000"/>
        </a:spcBef>
        <a:spcAft>
          <a:spcPct val="20000"/>
        </a:spcAft>
        <a:buClr>
          <a:schemeClr val="tx2"/>
        </a:buClr>
        <a:buFont typeface="Wingdings" pitchFamily="2" charset="2"/>
        <a:buChar char="§"/>
        <a:defRPr sz="2400">
          <a:solidFill>
            <a:schemeClr val="tx1"/>
          </a:solidFill>
          <a:latin typeface="+mn-lt"/>
          <a:cs typeface="+mn-cs"/>
        </a:defRPr>
      </a:lvl2pPr>
      <a:lvl3pPr marL="1485900" indent="-339725"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3pPr>
      <a:lvl4pPr marL="2176463"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4pPr>
      <a:lvl5pPr marL="28590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5pPr>
      <a:lvl6pPr marL="33162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6pPr>
      <a:lvl7pPr marL="37734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7pPr>
      <a:lvl8pPr marL="42306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8pPr>
      <a:lvl9pPr marL="46878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07_06BLightAndPigments_A.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07_06BLightAndPigments_A.html"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ctrTitle"/>
          </p:nvPr>
        </p:nvSpPr>
        <p:spPr>
          <a:xfrm>
            <a:off x="206375" y="157163"/>
            <a:ext cx="8709025" cy="1143000"/>
          </a:xfrm>
        </p:spPr>
        <p:txBody>
          <a:bodyPr/>
          <a:lstStyle/>
          <a:p>
            <a:r>
              <a:rPr lang="en-US" sz="4400">
                <a:solidFill>
                  <a:schemeClr val="tx1"/>
                </a:solidFill>
                <a:effectLst>
                  <a:outerShdw blurRad="38100" dist="38100" dir="2700000" algn="tl">
                    <a:srgbClr val="C0C0C0"/>
                  </a:outerShdw>
                </a:effectLst>
              </a:rPr>
              <a:t>Chapter 7</a:t>
            </a:r>
            <a:endParaRPr lang="en-US"/>
          </a:p>
        </p:txBody>
      </p:sp>
      <p:sp>
        <p:nvSpPr>
          <p:cNvPr id="456707" name="Rectangle 3"/>
          <p:cNvSpPr>
            <a:spLocks noGrp="1" noChangeArrowheads="1"/>
          </p:cNvSpPr>
          <p:nvPr>
            <p:ph type="subTitle" idx="1"/>
          </p:nvPr>
        </p:nvSpPr>
        <p:spPr>
          <a:xfrm>
            <a:off x="3392488" y="182563"/>
            <a:ext cx="4765675" cy="1141412"/>
          </a:xfrm>
        </p:spPr>
        <p:txBody>
          <a:bodyPr/>
          <a:lstStyle/>
          <a:p>
            <a:r>
              <a:rPr lang="en-US" sz="2800" b="1">
                <a:solidFill>
                  <a:schemeClr val="bg1"/>
                </a:solidFill>
              </a:rPr>
              <a:t>Photosynthesis: Using Light to Make Food</a:t>
            </a:r>
          </a:p>
        </p:txBody>
      </p:sp>
      <p:sp>
        <p:nvSpPr>
          <p:cNvPr id="456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34" charset="0"/>
              </a:rPr>
              <a:t>0</a:t>
            </a:r>
          </a:p>
        </p:txBody>
      </p:sp>
      <p:sp>
        <p:nvSpPr>
          <p:cNvPr id="456709" name="Text Box 5"/>
          <p:cNvSpPr txBox="1">
            <a:spLocks noChangeArrowheads="1"/>
          </p:cNvSpPr>
          <p:nvPr/>
        </p:nvSpPr>
        <p:spPr bwMode="auto">
          <a:xfrm>
            <a:off x="182563" y="6242050"/>
            <a:ext cx="8775700" cy="228600"/>
          </a:xfrm>
          <a:prstGeom prst="rect">
            <a:avLst/>
          </a:prstGeom>
          <a:noFill/>
          <a:ln w="9525">
            <a:noFill/>
            <a:miter lim="800000"/>
            <a:headEnd/>
            <a:tailEnd/>
          </a:ln>
        </p:spPr>
        <p:txBody>
          <a:bodyPr lIns="0" tIns="0" rIns="0" bIns="0"/>
          <a:lstStyle/>
          <a:p>
            <a:r>
              <a:rPr lang="en-US" sz="2000" b="1">
                <a:solidFill>
                  <a:srgbClr val="10648C"/>
                </a:solidFill>
                <a:latin typeface="Times New Roman" pitchFamily="18" charset="0"/>
              </a:rPr>
              <a:t>Lecture by Richard L. Myers</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174625" y="169863"/>
            <a:ext cx="8534400" cy="914400"/>
          </a:xfrm>
        </p:spPr>
        <p:txBody>
          <a:bodyPr/>
          <a:lstStyle/>
          <a:p>
            <a:r>
              <a:rPr lang="en-US" sz="3200"/>
              <a:t>Introduction: </a:t>
            </a:r>
            <a:r>
              <a:rPr lang="en-US" sz="3200" i="1"/>
              <a:t>Plant Power</a:t>
            </a:r>
          </a:p>
        </p:txBody>
      </p:sp>
      <p:sp>
        <p:nvSpPr>
          <p:cNvPr id="549891" name="Rectangle 3"/>
          <p:cNvSpPr>
            <a:spLocks noGrp="1" noChangeArrowheads="1"/>
          </p:cNvSpPr>
          <p:nvPr>
            <p:ph type="body" idx="1"/>
          </p:nvPr>
        </p:nvSpPr>
        <p:spPr>
          <a:xfrm>
            <a:off x="153988" y="1298575"/>
            <a:ext cx="8534400" cy="3333750"/>
          </a:xfrm>
        </p:spPr>
        <p:txBody>
          <a:bodyPr/>
          <a:lstStyle/>
          <a:p>
            <a:r>
              <a:rPr lang="en-US"/>
              <a:t>Plants use water and atmospheric carbon dioxide to produce a simple sugar and liberate oxygen</a:t>
            </a:r>
          </a:p>
          <a:p>
            <a:pPr lvl="1">
              <a:buFontTx/>
              <a:buChar char="–"/>
            </a:pPr>
            <a:r>
              <a:rPr lang="en-US"/>
              <a:t>Earth’s plants produce 160 billion metric tons of sugar each year through </a:t>
            </a:r>
            <a:r>
              <a:rPr lang="en-US" b="1"/>
              <a:t>photosynthesis</a:t>
            </a:r>
            <a:r>
              <a:rPr lang="en-US"/>
              <a:t>, a process that converts solar energy to chemical energy</a:t>
            </a:r>
          </a:p>
          <a:p>
            <a:pPr lvl="1">
              <a:buFontTx/>
              <a:buChar char="–"/>
            </a:pPr>
            <a:r>
              <a:rPr lang="en-US"/>
              <a:t>Sugar is food for humans and for animals that we consume </a:t>
            </a:r>
          </a:p>
        </p:txBody>
      </p:sp>
      <p:sp>
        <p:nvSpPr>
          <p:cNvPr id="54989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498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98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p:nvPr>
        </p:nvSpPr>
        <p:spPr>
          <a:xfrm>
            <a:off x="171450" y="169863"/>
            <a:ext cx="8534400" cy="914400"/>
          </a:xfrm>
        </p:spPr>
        <p:txBody>
          <a:bodyPr/>
          <a:lstStyle/>
          <a:p>
            <a:r>
              <a:rPr lang="en-US" sz="3200"/>
              <a:t>Introduction: </a:t>
            </a:r>
            <a:r>
              <a:rPr lang="en-US" sz="3200" i="1"/>
              <a:t>Plant Power</a:t>
            </a:r>
          </a:p>
        </p:txBody>
      </p:sp>
      <p:sp>
        <p:nvSpPr>
          <p:cNvPr id="550915" name="Rectangle 3"/>
          <p:cNvSpPr>
            <a:spLocks noGrp="1" noChangeArrowheads="1"/>
          </p:cNvSpPr>
          <p:nvPr>
            <p:ph type="body" idx="1"/>
          </p:nvPr>
        </p:nvSpPr>
        <p:spPr>
          <a:xfrm>
            <a:off x="155575" y="1298575"/>
            <a:ext cx="8534400" cy="2792413"/>
          </a:xfrm>
        </p:spPr>
        <p:txBody>
          <a:bodyPr/>
          <a:lstStyle/>
          <a:p>
            <a:r>
              <a:rPr lang="en-US"/>
              <a:t>Scientists have suggested that plants can be used in “energy plantations” to create a fuel source to replace fossil fuels</a:t>
            </a:r>
          </a:p>
          <a:p>
            <a:pPr lvl="1">
              <a:buFontTx/>
              <a:buChar char="–"/>
            </a:pPr>
            <a:r>
              <a:rPr lang="en-US"/>
              <a:t>This would be an excellent energy solution, because air pollution, acid precipitation, and greenhouse gases    could be significantly reduced</a:t>
            </a:r>
          </a:p>
        </p:txBody>
      </p:sp>
      <p:sp>
        <p:nvSpPr>
          <p:cNvPr id="55091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509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09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0623" name="Picture 15" descr="07_00aWillowPlantation-L"/>
          <p:cNvPicPr>
            <a:picLocks noChangeAspect="1" noChangeArrowheads="1"/>
          </p:cNvPicPr>
          <p:nvPr/>
        </p:nvPicPr>
        <p:blipFill>
          <a:blip r:embed="rId3" cstate="print"/>
          <a:srcRect/>
          <a:stretch>
            <a:fillRect/>
          </a:stretch>
        </p:blipFill>
        <p:spPr bwMode="auto">
          <a:xfrm>
            <a:off x="2389188" y="139700"/>
            <a:ext cx="4365625" cy="6578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22" name="Picture 2" descr="07_00bFuelwoodPlantation-L"/>
          <p:cNvPicPr>
            <a:picLocks noChangeAspect="1" noChangeArrowheads="1"/>
          </p:cNvPicPr>
          <p:nvPr/>
        </p:nvPicPr>
        <p:blipFill>
          <a:blip r:embed="rId3" cstate="print"/>
          <a:srcRect/>
          <a:stretch>
            <a:fillRect/>
          </a:stretch>
        </p:blipFill>
        <p:spPr bwMode="auto">
          <a:xfrm>
            <a:off x="1690688" y="139700"/>
            <a:ext cx="5761037" cy="6578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9570" name="Picture 2" descr="07_00cPhotosynthesisEqu-U"/>
          <p:cNvPicPr>
            <a:picLocks noChangeAspect="1" noChangeArrowheads="1"/>
          </p:cNvPicPr>
          <p:nvPr/>
        </p:nvPicPr>
        <p:blipFill>
          <a:blip r:embed="rId3" cstate="print"/>
          <a:srcRect/>
          <a:stretch>
            <a:fillRect/>
          </a:stretch>
        </p:blipFill>
        <p:spPr bwMode="auto">
          <a:xfrm>
            <a:off x="303213" y="2565400"/>
            <a:ext cx="8535987" cy="1725613"/>
          </a:xfrm>
          <a:prstGeom prst="rect">
            <a:avLst/>
          </a:prstGeom>
          <a:noFill/>
        </p:spPr>
      </p:pic>
      <p:sp>
        <p:nvSpPr>
          <p:cNvPr id="749571" name="Text Box 3"/>
          <p:cNvSpPr txBox="1">
            <a:spLocks noChangeArrowheads="1"/>
          </p:cNvSpPr>
          <p:nvPr/>
        </p:nvSpPr>
        <p:spPr bwMode="auto">
          <a:xfrm>
            <a:off x="1444625" y="3573463"/>
            <a:ext cx="1416050" cy="217487"/>
          </a:xfrm>
          <a:prstGeom prst="rect">
            <a:avLst/>
          </a:prstGeom>
          <a:noFill/>
          <a:ln w="9525">
            <a:noFill/>
            <a:miter lim="800000"/>
            <a:headEnd/>
            <a:tailEnd/>
          </a:ln>
          <a:effectLst/>
        </p:spPr>
        <p:txBody>
          <a:bodyPr wrap="none" lIns="0" tIns="0" rIns="0" bIns="0"/>
          <a:lstStyle/>
          <a:p>
            <a:pPr algn="l">
              <a:lnSpc>
                <a:spcPct val="80000"/>
              </a:lnSpc>
            </a:pPr>
            <a:r>
              <a:rPr lang="en-US" sz="1500" b="1"/>
              <a:t>Carbon dioxide</a:t>
            </a:r>
          </a:p>
        </p:txBody>
      </p:sp>
      <p:sp>
        <p:nvSpPr>
          <p:cNvPr id="749572" name="Text Box 4"/>
          <p:cNvSpPr txBox="1">
            <a:spLocks noChangeArrowheads="1"/>
          </p:cNvSpPr>
          <p:nvPr/>
        </p:nvSpPr>
        <p:spPr bwMode="auto">
          <a:xfrm>
            <a:off x="5184775" y="3241675"/>
            <a:ext cx="615950" cy="182563"/>
          </a:xfrm>
          <a:prstGeom prst="rect">
            <a:avLst/>
          </a:prstGeom>
          <a:noFill/>
          <a:ln w="9525">
            <a:noFill/>
            <a:miter lim="800000"/>
            <a:headEnd/>
            <a:tailEnd/>
          </a:ln>
          <a:effectLst/>
        </p:spPr>
        <p:txBody>
          <a:bodyPr wrap="none" lIns="0" tIns="0" rIns="0" bIns="0"/>
          <a:lstStyle/>
          <a:p>
            <a:pPr algn="ctr">
              <a:lnSpc>
                <a:spcPct val="90000"/>
              </a:lnSpc>
            </a:pPr>
            <a:r>
              <a:rPr lang="en-US" sz="1300" b="1"/>
              <a:t>C</a:t>
            </a:r>
            <a:r>
              <a:rPr lang="en-US" sz="1300" b="1" baseline="-25000"/>
              <a:t>6</a:t>
            </a:r>
            <a:r>
              <a:rPr lang="en-US" sz="1300" b="1"/>
              <a:t>H</a:t>
            </a:r>
            <a:r>
              <a:rPr lang="en-US" sz="1300" b="1" baseline="-25000"/>
              <a:t>12</a:t>
            </a:r>
            <a:r>
              <a:rPr lang="en-US" sz="1300" b="1"/>
              <a:t>O</a:t>
            </a:r>
            <a:r>
              <a:rPr lang="en-US" sz="1300" b="1" baseline="-25000"/>
              <a:t>6</a:t>
            </a:r>
            <a:endParaRPr lang="en-US" sz="1300" b="1"/>
          </a:p>
        </p:txBody>
      </p:sp>
      <p:sp>
        <p:nvSpPr>
          <p:cNvPr id="749573" name="Text Box 5"/>
          <p:cNvSpPr txBox="1">
            <a:spLocks noChangeArrowheads="1"/>
          </p:cNvSpPr>
          <p:nvPr/>
        </p:nvSpPr>
        <p:spPr bwMode="auto">
          <a:xfrm>
            <a:off x="3481388" y="3673475"/>
            <a:ext cx="1657350" cy="214313"/>
          </a:xfrm>
          <a:prstGeom prst="rect">
            <a:avLst/>
          </a:prstGeom>
          <a:noFill/>
          <a:ln w="9525">
            <a:noFill/>
            <a:miter lim="800000"/>
            <a:headEnd/>
            <a:tailEnd/>
          </a:ln>
          <a:effectLst/>
        </p:spPr>
        <p:txBody>
          <a:bodyPr wrap="none" lIns="0" tIns="0" rIns="0" bIns="0"/>
          <a:lstStyle/>
          <a:p>
            <a:pPr algn="ctr"/>
            <a:r>
              <a:rPr lang="en-US" sz="1600" b="1"/>
              <a:t>Photosynthesis</a:t>
            </a:r>
          </a:p>
        </p:txBody>
      </p:sp>
      <p:sp>
        <p:nvSpPr>
          <p:cNvPr id="749574" name="Text Box 6"/>
          <p:cNvSpPr txBox="1">
            <a:spLocks noChangeArrowheads="1"/>
          </p:cNvSpPr>
          <p:nvPr/>
        </p:nvSpPr>
        <p:spPr bwMode="auto">
          <a:xfrm>
            <a:off x="3033713" y="3235325"/>
            <a:ext cx="339725" cy="185738"/>
          </a:xfrm>
          <a:prstGeom prst="rect">
            <a:avLst/>
          </a:prstGeom>
          <a:noFill/>
          <a:ln w="9525">
            <a:noFill/>
            <a:miter lim="800000"/>
            <a:headEnd/>
            <a:tailEnd/>
          </a:ln>
          <a:effectLst/>
        </p:spPr>
        <p:txBody>
          <a:bodyPr wrap="none" lIns="0" tIns="0" rIns="0" bIns="0"/>
          <a:lstStyle/>
          <a:p>
            <a:pPr algn="ctr">
              <a:lnSpc>
                <a:spcPct val="90000"/>
              </a:lnSpc>
            </a:pPr>
            <a:r>
              <a:rPr lang="en-US" sz="1400" b="1"/>
              <a:t>H</a:t>
            </a:r>
            <a:r>
              <a:rPr lang="en-US" sz="1400" b="1" baseline="-25000"/>
              <a:t>2</a:t>
            </a:r>
            <a:r>
              <a:rPr lang="en-US" sz="1400" b="1"/>
              <a:t>O</a:t>
            </a:r>
          </a:p>
        </p:txBody>
      </p:sp>
      <p:sp>
        <p:nvSpPr>
          <p:cNvPr id="749575" name="Text Box 7"/>
          <p:cNvSpPr txBox="1">
            <a:spLocks noChangeArrowheads="1"/>
          </p:cNvSpPr>
          <p:nvPr/>
        </p:nvSpPr>
        <p:spPr bwMode="auto">
          <a:xfrm>
            <a:off x="2049463" y="3238500"/>
            <a:ext cx="339725" cy="185738"/>
          </a:xfrm>
          <a:prstGeom prst="rect">
            <a:avLst/>
          </a:prstGeom>
          <a:noFill/>
          <a:ln w="9525">
            <a:noFill/>
            <a:miter lim="800000"/>
            <a:headEnd/>
            <a:tailEnd/>
          </a:ln>
          <a:effectLst/>
        </p:spPr>
        <p:txBody>
          <a:bodyPr wrap="none" lIns="0" tIns="0" rIns="0" bIns="0"/>
          <a:lstStyle/>
          <a:p>
            <a:pPr algn="ctr">
              <a:lnSpc>
                <a:spcPct val="90000"/>
              </a:lnSpc>
            </a:pPr>
            <a:r>
              <a:rPr lang="en-US" sz="1400" b="1"/>
              <a:t>CO</a:t>
            </a:r>
            <a:r>
              <a:rPr lang="en-US" sz="1400" b="1" baseline="-25000"/>
              <a:t>2</a:t>
            </a:r>
            <a:endParaRPr lang="en-US" sz="1400" b="1"/>
          </a:p>
        </p:txBody>
      </p:sp>
      <p:sp>
        <p:nvSpPr>
          <p:cNvPr id="749576" name="Text Box 8"/>
          <p:cNvSpPr txBox="1">
            <a:spLocks noChangeArrowheads="1"/>
          </p:cNvSpPr>
          <p:nvPr/>
        </p:nvSpPr>
        <p:spPr bwMode="auto">
          <a:xfrm>
            <a:off x="6459538" y="3246438"/>
            <a:ext cx="339725" cy="185737"/>
          </a:xfrm>
          <a:prstGeom prst="rect">
            <a:avLst/>
          </a:prstGeom>
          <a:noFill/>
          <a:ln w="9525">
            <a:noFill/>
            <a:miter lim="800000"/>
            <a:headEnd/>
            <a:tailEnd/>
          </a:ln>
          <a:effectLst/>
        </p:spPr>
        <p:txBody>
          <a:bodyPr wrap="none" lIns="0" tIns="0" rIns="0" bIns="0"/>
          <a:lstStyle/>
          <a:p>
            <a:pPr algn="ctr">
              <a:lnSpc>
                <a:spcPct val="90000"/>
              </a:lnSpc>
            </a:pPr>
            <a:r>
              <a:rPr lang="en-US" sz="1400" b="1"/>
              <a:t>O</a:t>
            </a:r>
            <a:r>
              <a:rPr lang="en-US" sz="1400" b="1" baseline="-25000"/>
              <a:t>2</a:t>
            </a:r>
            <a:endParaRPr lang="en-US" sz="1400" b="1"/>
          </a:p>
        </p:txBody>
      </p:sp>
      <p:sp>
        <p:nvSpPr>
          <p:cNvPr id="749577" name="Text Box 9"/>
          <p:cNvSpPr txBox="1">
            <a:spLocks noChangeArrowheads="1"/>
          </p:cNvSpPr>
          <p:nvPr/>
        </p:nvSpPr>
        <p:spPr bwMode="auto">
          <a:xfrm>
            <a:off x="2949575" y="3576638"/>
            <a:ext cx="542925" cy="169862"/>
          </a:xfrm>
          <a:prstGeom prst="rect">
            <a:avLst/>
          </a:prstGeom>
          <a:noFill/>
          <a:ln w="9525">
            <a:noFill/>
            <a:miter lim="800000"/>
            <a:headEnd/>
            <a:tailEnd/>
          </a:ln>
          <a:effectLst/>
        </p:spPr>
        <p:txBody>
          <a:bodyPr wrap="none" lIns="0" tIns="0" rIns="0" bIns="0"/>
          <a:lstStyle/>
          <a:p>
            <a:pPr algn="l">
              <a:lnSpc>
                <a:spcPct val="80000"/>
              </a:lnSpc>
            </a:pPr>
            <a:r>
              <a:rPr lang="en-US" sz="1500" b="1"/>
              <a:t>Water</a:t>
            </a:r>
          </a:p>
        </p:txBody>
      </p:sp>
      <p:sp>
        <p:nvSpPr>
          <p:cNvPr id="749578" name="Text Box 10"/>
          <p:cNvSpPr txBox="1">
            <a:spLocks noChangeArrowheads="1"/>
          </p:cNvSpPr>
          <p:nvPr/>
        </p:nvSpPr>
        <p:spPr bwMode="auto">
          <a:xfrm>
            <a:off x="2535238" y="3235325"/>
            <a:ext cx="292100" cy="185738"/>
          </a:xfrm>
          <a:prstGeom prst="rect">
            <a:avLst/>
          </a:prstGeom>
          <a:noFill/>
          <a:ln w="9525">
            <a:noFill/>
            <a:miter lim="800000"/>
            <a:headEnd/>
            <a:tailEnd/>
          </a:ln>
          <a:effectLst/>
        </p:spPr>
        <p:txBody>
          <a:bodyPr wrap="none" lIns="0" tIns="0" rIns="0" bIns="0"/>
          <a:lstStyle/>
          <a:p>
            <a:pPr algn="ctr">
              <a:lnSpc>
                <a:spcPct val="90000"/>
              </a:lnSpc>
            </a:pPr>
            <a:r>
              <a:rPr lang="en-US" sz="1400" b="1"/>
              <a:t>+ 6</a:t>
            </a:r>
          </a:p>
          <a:p>
            <a:pPr algn="ctr">
              <a:lnSpc>
                <a:spcPct val="90000"/>
              </a:lnSpc>
            </a:pPr>
            <a:endParaRPr lang="en-US" sz="1400" b="1"/>
          </a:p>
        </p:txBody>
      </p:sp>
      <p:sp>
        <p:nvSpPr>
          <p:cNvPr id="749579" name="Text Box 11"/>
          <p:cNvSpPr txBox="1">
            <a:spLocks noChangeArrowheads="1"/>
          </p:cNvSpPr>
          <p:nvPr/>
        </p:nvSpPr>
        <p:spPr bwMode="auto">
          <a:xfrm>
            <a:off x="1852613" y="3235325"/>
            <a:ext cx="146050" cy="201613"/>
          </a:xfrm>
          <a:prstGeom prst="rect">
            <a:avLst/>
          </a:prstGeom>
          <a:noFill/>
          <a:ln w="9525">
            <a:noFill/>
            <a:miter lim="800000"/>
            <a:headEnd/>
            <a:tailEnd/>
          </a:ln>
          <a:effectLst/>
        </p:spPr>
        <p:txBody>
          <a:bodyPr wrap="none" lIns="0" tIns="0" rIns="0" bIns="0"/>
          <a:lstStyle/>
          <a:p>
            <a:pPr algn="ctr">
              <a:lnSpc>
                <a:spcPct val="90000"/>
              </a:lnSpc>
            </a:pPr>
            <a:r>
              <a:rPr lang="en-US" sz="1400" b="1"/>
              <a:t>6</a:t>
            </a:r>
          </a:p>
        </p:txBody>
      </p:sp>
      <p:sp>
        <p:nvSpPr>
          <p:cNvPr id="749580" name="Text Box 12"/>
          <p:cNvSpPr txBox="1">
            <a:spLocks noChangeArrowheads="1"/>
          </p:cNvSpPr>
          <p:nvPr/>
        </p:nvSpPr>
        <p:spPr bwMode="auto">
          <a:xfrm>
            <a:off x="3973513" y="2841625"/>
            <a:ext cx="615950" cy="455613"/>
          </a:xfrm>
          <a:prstGeom prst="rect">
            <a:avLst/>
          </a:prstGeom>
          <a:noFill/>
          <a:ln w="9525">
            <a:noFill/>
            <a:miter lim="800000"/>
            <a:headEnd/>
            <a:tailEnd/>
          </a:ln>
          <a:effectLst/>
        </p:spPr>
        <p:txBody>
          <a:bodyPr wrap="none" lIns="0" tIns="0" rIns="0" bIns="0"/>
          <a:lstStyle/>
          <a:p>
            <a:pPr algn="ctr">
              <a:lnSpc>
                <a:spcPct val="80000"/>
              </a:lnSpc>
            </a:pPr>
            <a:r>
              <a:rPr lang="en-US" sz="1600" b="1"/>
              <a:t>Light</a:t>
            </a:r>
          </a:p>
          <a:p>
            <a:pPr algn="ctr">
              <a:lnSpc>
                <a:spcPct val="80000"/>
              </a:lnSpc>
            </a:pPr>
            <a:r>
              <a:rPr lang="en-US" sz="1600" b="1"/>
              <a:t>energy</a:t>
            </a:r>
          </a:p>
        </p:txBody>
      </p:sp>
      <p:sp>
        <p:nvSpPr>
          <p:cNvPr id="749581" name="Text Box 13"/>
          <p:cNvSpPr txBox="1">
            <a:spLocks noChangeArrowheads="1"/>
          </p:cNvSpPr>
          <p:nvPr/>
        </p:nvSpPr>
        <p:spPr bwMode="auto">
          <a:xfrm>
            <a:off x="6089650" y="3543300"/>
            <a:ext cx="1146175" cy="217488"/>
          </a:xfrm>
          <a:prstGeom prst="rect">
            <a:avLst/>
          </a:prstGeom>
          <a:noFill/>
          <a:ln w="9525">
            <a:noFill/>
            <a:miter lim="800000"/>
            <a:headEnd/>
            <a:tailEnd/>
          </a:ln>
          <a:effectLst/>
        </p:spPr>
        <p:txBody>
          <a:bodyPr wrap="none" lIns="0" tIns="0" rIns="0" bIns="0"/>
          <a:lstStyle/>
          <a:p>
            <a:pPr algn="ctr">
              <a:lnSpc>
                <a:spcPct val="90000"/>
              </a:lnSpc>
            </a:pPr>
            <a:r>
              <a:rPr lang="en-US" sz="1600" b="1"/>
              <a:t>Oxygen gas</a:t>
            </a:r>
          </a:p>
        </p:txBody>
      </p:sp>
      <p:sp>
        <p:nvSpPr>
          <p:cNvPr id="749582" name="Text Box 14"/>
          <p:cNvSpPr txBox="1">
            <a:spLocks noChangeArrowheads="1"/>
          </p:cNvSpPr>
          <p:nvPr/>
        </p:nvSpPr>
        <p:spPr bwMode="auto">
          <a:xfrm>
            <a:off x="5054600" y="3584575"/>
            <a:ext cx="901700" cy="236538"/>
          </a:xfrm>
          <a:prstGeom prst="rect">
            <a:avLst/>
          </a:prstGeom>
          <a:noFill/>
          <a:ln w="9525">
            <a:noFill/>
            <a:miter lim="800000"/>
            <a:headEnd/>
            <a:tailEnd/>
          </a:ln>
          <a:effectLst/>
        </p:spPr>
        <p:txBody>
          <a:bodyPr wrap="none" lIns="0" tIns="0" rIns="0" bIns="0"/>
          <a:lstStyle/>
          <a:p>
            <a:pPr algn="ctr">
              <a:lnSpc>
                <a:spcPct val="90000"/>
              </a:lnSpc>
            </a:pPr>
            <a:r>
              <a:rPr lang="en-US" sz="1600" b="1"/>
              <a:t>Glucose</a:t>
            </a:r>
          </a:p>
        </p:txBody>
      </p:sp>
      <p:sp>
        <p:nvSpPr>
          <p:cNvPr id="749583" name="Text Box 15"/>
          <p:cNvSpPr txBox="1">
            <a:spLocks noChangeArrowheads="1"/>
          </p:cNvSpPr>
          <p:nvPr/>
        </p:nvSpPr>
        <p:spPr bwMode="auto">
          <a:xfrm>
            <a:off x="6037263" y="3248025"/>
            <a:ext cx="292100" cy="185738"/>
          </a:xfrm>
          <a:prstGeom prst="rect">
            <a:avLst/>
          </a:prstGeom>
          <a:noFill/>
          <a:ln w="9525">
            <a:noFill/>
            <a:miter lim="800000"/>
            <a:headEnd/>
            <a:tailEnd/>
          </a:ln>
          <a:effectLst/>
        </p:spPr>
        <p:txBody>
          <a:bodyPr wrap="none" lIns="0" tIns="0" rIns="0" bIns="0"/>
          <a:lstStyle/>
          <a:p>
            <a:pPr algn="ctr">
              <a:lnSpc>
                <a:spcPct val="90000"/>
              </a:lnSpc>
            </a:pPr>
            <a:r>
              <a:rPr lang="en-US" sz="1400" b="1"/>
              <a:t>+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7" name="Rectangle 3"/>
          <p:cNvSpPr>
            <a:spLocks noGrp="1" noChangeArrowheads="1"/>
          </p:cNvSpPr>
          <p:nvPr>
            <p:ph type="body" idx="1"/>
          </p:nvPr>
        </p:nvSpPr>
        <p:spPr>
          <a:xfrm>
            <a:off x="304800" y="1247775"/>
            <a:ext cx="8534400" cy="1565275"/>
          </a:xfrm>
        </p:spPr>
        <p:txBody>
          <a:bodyPr/>
          <a:lstStyle/>
          <a:p>
            <a:pPr algn="ctr">
              <a:buFont typeface="Wingdings" pitchFamily="2" charset="2"/>
              <a:buNone/>
            </a:pPr>
            <a:r>
              <a:rPr lang="en-US" sz="4400"/>
              <a:t>AN OVERVIEW </a:t>
            </a:r>
            <a:br>
              <a:rPr lang="en-US" sz="4400"/>
            </a:br>
            <a:r>
              <a:rPr lang="en-US" sz="4400"/>
              <a:t>OF PHOTOSYNTHESIS</a:t>
            </a:r>
          </a:p>
        </p:txBody>
      </p:sp>
      <p:sp>
        <p:nvSpPr>
          <p:cNvPr id="55398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539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39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a:xfrm>
            <a:off x="171450" y="169863"/>
            <a:ext cx="8840788" cy="793750"/>
          </a:xfrm>
        </p:spPr>
        <p:txBody>
          <a:bodyPr/>
          <a:lstStyle/>
          <a:p>
            <a:r>
              <a:rPr lang="en-US" sz="3200"/>
              <a:t>7.1 Autotrophs are the producers of the biosphere</a:t>
            </a:r>
          </a:p>
        </p:txBody>
      </p:sp>
      <p:sp>
        <p:nvSpPr>
          <p:cNvPr id="555011" name="Rectangle 3"/>
          <p:cNvSpPr>
            <a:spLocks noGrp="1" noChangeArrowheads="1"/>
          </p:cNvSpPr>
          <p:nvPr>
            <p:ph type="body" idx="1"/>
          </p:nvPr>
        </p:nvSpPr>
        <p:spPr>
          <a:xfrm>
            <a:off x="155575" y="1298575"/>
            <a:ext cx="8534400" cy="3395663"/>
          </a:xfrm>
        </p:spPr>
        <p:txBody>
          <a:bodyPr/>
          <a:lstStyle/>
          <a:p>
            <a:r>
              <a:rPr lang="en-US" b="1"/>
              <a:t>Autotrophs</a:t>
            </a:r>
            <a:r>
              <a:rPr lang="en-US"/>
              <a:t> are living things that are able to make their own food without using organic molecules derived from any other living thing</a:t>
            </a:r>
          </a:p>
          <a:p>
            <a:pPr lvl="1">
              <a:buFontTx/>
              <a:buChar char="–"/>
            </a:pPr>
            <a:r>
              <a:rPr lang="en-US"/>
              <a:t>Autotrophs that use the energy of light to produce organic molecules are called </a:t>
            </a:r>
            <a:r>
              <a:rPr lang="en-US" b="1"/>
              <a:t>photoautotrophs</a:t>
            </a:r>
            <a:endParaRPr lang="en-US"/>
          </a:p>
          <a:p>
            <a:pPr lvl="1">
              <a:buFontTx/>
              <a:buChar char="–"/>
            </a:pPr>
            <a:r>
              <a:rPr lang="en-US"/>
              <a:t>Most plants, algae and other protists, and some prokaryotes are photoautotrophs</a:t>
            </a:r>
          </a:p>
        </p:txBody>
      </p:sp>
      <p:sp>
        <p:nvSpPr>
          <p:cNvPr id="55501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5501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501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Grp="1" noChangeArrowheads="1"/>
          </p:cNvSpPr>
          <p:nvPr>
            <p:ph type="title"/>
          </p:nvPr>
        </p:nvSpPr>
        <p:spPr>
          <a:xfrm>
            <a:off x="171450" y="169863"/>
            <a:ext cx="8839200" cy="503237"/>
          </a:xfrm>
        </p:spPr>
        <p:txBody>
          <a:bodyPr/>
          <a:lstStyle/>
          <a:p>
            <a:r>
              <a:rPr lang="en-US" sz="3200"/>
              <a:t>7.1 Autotrophs are the producers of the biosphere</a:t>
            </a:r>
          </a:p>
        </p:txBody>
      </p:sp>
      <p:sp>
        <p:nvSpPr>
          <p:cNvPr id="556035" name="Rectangle 3"/>
          <p:cNvSpPr>
            <a:spLocks noGrp="1" noChangeArrowheads="1"/>
          </p:cNvSpPr>
          <p:nvPr>
            <p:ph type="body" idx="1"/>
          </p:nvPr>
        </p:nvSpPr>
        <p:spPr>
          <a:xfrm>
            <a:off x="155575" y="1298575"/>
            <a:ext cx="8534400" cy="2365375"/>
          </a:xfrm>
        </p:spPr>
        <p:txBody>
          <a:bodyPr/>
          <a:lstStyle/>
          <a:p>
            <a:r>
              <a:rPr lang="en-US"/>
              <a:t>The ability to photosynthesize is directly related to  the structure of chloroplasts</a:t>
            </a:r>
          </a:p>
          <a:p>
            <a:pPr lvl="1">
              <a:buFontTx/>
              <a:buChar char="–"/>
            </a:pPr>
            <a:r>
              <a:rPr lang="en-US" b="1"/>
              <a:t>Chloroplasts</a:t>
            </a:r>
            <a:r>
              <a:rPr lang="en-US"/>
              <a:t> are organelles consisting of photosynthetic pigments, enzymes, and other molecules grouped together in membranes</a:t>
            </a:r>
          </a:p>
        </p:txBody>
      </p:sp>
      <p:sp>
        <p:nvSpPr>
          <p:cNvPr id="55603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5603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603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9337" name="Picture 9" descr="07_01aForestPlants-L"/>
          <p:cNvPicPr>
            <a:picLocks noChangeAspect="1" noChangeArrowheads="1"/>
          </p:cNvPicPr>
          <p:nvPr/>
        </p:nvPicPr>
        <p:blipFill>
          <a:blip r:embed="rId3" cstate="print"/>
          <a:srcRect/>
          <a:stretch>
            <a:fillRect/>
          </a:stretch>
        </p:blipFill>
        <p:spPr bwMode="auto">
          <a:xfrm>
            <a:off x="303213" y="723900"/>
            <a:ext cx="8535987" cy="540861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1378" name="Picture 2" descr="07_01bWheatField-L"/>
          <p:cNvPicPr>
            <a:picLocks noChangeAspect="1" noChangeArrowheads="1"/>
          </p:cNvPicPr>
          <p:nvPr/>
        </p:nvPicPr>
        <p:blipFill>
          <a:blip r:embed="rId3" cstate="print"/>
          <a:srcRect/>
          <a:stretch>
            <a:fillRect/>
          </a:stretch>
        </p:blipFill>
        <p:spPr bwMode="auto">
          <a:xfrm>
            <a:off x="303213" y="723900"/>
            <a:ext cx="8535987" cy="540861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3426" name="Picture 2" descr="07_01cKelp-L"/>
          <p:cNvPicPr>
            <a:picLocks noChangeAspect="1" noChangeArrowheads="1"/>
          </p:cNvPicPr>
          <p:nvPr/>
        </p:nvPicPr>
        <p:blipFill>
          <a:blip r:embed="rId3" cstate="print"/>
          <a:srcRect/>
          <a:stretch>
            <a:fillRect/>
          </a:stretch>
        </p:blipFill>
        <p:spPr bwMode="auto">
          <a:xfrm>
            <a:off x="303213" y="723900"/>
            <a:ext cx="8535987" cy="540861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5474" name="Picture 2" descr="07_01dCyanobacteria-L"/>
          <p:cNvPicPr>
            <a:picLocks noChangeAspect="1" noChangeArrowheads="1"/>
          </p:cNvPicPr>
          <p:nvPr/>
        </p:nvPicPr>
        <p:blipFill>
          <a:blip r:embed="rId3" cstate="print"/>
          <a:srcRect/>
          <a:stretch>
            <a:fillRect/>
          </a:stretch>
        </p:blipFill>
        <p:spPr bwMode="auto">
          <a:xfrm>
            <a:off x="303213" y="715963"/>
            <a:ext cx="8535987" cy="542607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a:xfrm>
            <a:off x="171450" y="169863"/>
            <a:ext cx="8534400" cy="914400"/>
          </a:xfrm>
        </p:spPr>
        <p:txBody>
          <a:bodyPr/>
          <a:lstStyle/>
          <a:p>
            <a:pPr marL="574675" indent="-574675"/>
            <a:r>
              <a:rPr lang="en-US" sz="3200"/>
              <a:t>7.2 Photosynthesis occurs in chloroplasts in plant cells</a:t>
            </a:r>
          </a:p>
        </p:txBody>
      </p:sp>
      <p:sp>
        <p:nvSpPr>
          <p:cNvPr id="558083" name="Rectangle 3"/>
          <p:cNvSpPr>
            <a:spLocks noGrp="1" noChangeArrowheads="1"/>
          </p:cNvSpPr>
          <p:nvPr>
            <p:ph type="body" idx="1"/>
          </p:nvPr>
        </p:nvSpPr>
        <p:spPr>
          <a:xfrm>
            <a:off x="155575" y="1298575"/>
            <a:ext cx="8534400" cy="2968625"/>
          </a:xfrm>
        </p:spPr>
        <p:txBody>
          <a:bodyPr/>
          <a:lstStyle/>
          <a:p>
            <a:r>
              <a:rPr lang="en-US"/>
              <a:t>Chloroplasts are the major sites of photosynthesis in green plants</a:t>
            </a:r>
          </a:p>
          <a:p>
            <a:pPr lvl="1">
              <a:buFontTx/>
              <a:buChar char="–"/>
            </a:pPr>
            <a:r>
              <a:rPr lang="en-US" b="1"/>
              <a:t>Chlorophyll</a:t>
            </a:r>
            <a:r>
              <a:rPr lang="en-US"/>
              <a:t>, an important light absorbing pigment in chloroplasts, is responsible for the green color of plants</a:t>
            </a:r>
          </a:p>
          <a:p>
            <a:pPr lvl="1">
              <a:buFontTx/>
              <a:buChar char="–"/>
            </a:pPr>
            <a:r>
              <a:rPr lang="en-US"/>
              <a:t>Chlorophyll plays a central role in converting solar energy to chemical energy</a:t>
            </a:r>
          </a:p>
        </p:txBody>
      </p:sp>
      <p:sp>
        <p:nvSpPr>
          <p:cNvPr id="55808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5808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808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a:xfrm>
            <a:off x="171450" y="169863"/>
            <a:ext cx="8534400" cy="914400"/>
          </a:xfrm>
        </p:spPr>
        <p:txBody>
          <a:bodyPr/>
          <a:lstStyle/>
          <a:p>
            <a:pPr marL="574675" indent="-574675"/>
            <a:r>
              <a:rPr lang="en-US" sz="3200"/>
              <a:t>7.2 Photosynthesis occurs in chloroplasts in plant cells</a:t>
            </a:r>
          </a:p>
        </p:txBody>
      </p:sp>
      <p:sp>
        <p:nvSpPr>
          <p:cNvPr id="560131" name="Rectangle 3"/>
          <p:cNvSpPr>
            <a:spLocks noGrp="1" noChangeArrowheads="1"/>
          </p:cNvSpPr>
          <p:nvPr>
            <p:ph type="body" idx="1"/>
          </p:nvPr>
        </p:nvSpPr>
        <p:spPr>
          <a:xfrm>
            <a:off x="155575" y="1298575"/>
            <a:ext cx="8534400" cy="3295650"/>
          </a:xfrm>
        </p:spPr>
        <p:txBody>
          <a:bodyPr/>
          <a:lstStyle/>
          <a:p>
            <a:r>
              <a:rPr lang="en-US"/>
              <a:t>Chloroplasts are concentrated in the cells of the </a:t>
            </a:r>
            <a:r>
              <a:rPr lang="en-US" b="1"/>
              <a:t>mesophyll</a:t>
            </a:r>
            <a:r>
              <a:rPr lang="en-US"/>
              <a:t>, the green tissue in the interior of the leaf</a:t>
            </a:r>
          </a:p>
          <a:p>
            <a:r>
              <a:rPr lang="en-US" b="1"/>
              <a:t>Stomata</a:t>
            </a:r>
            <a:r>
              <a:rPr lang="en-US"/>
              <a:t> are tiny pores in the leaf that allow carbon dioxide to enter and oxygen to exit</a:t>
            </a:r>
          </a:p>
          <a:p>
            <a:r>
              <a:rPr lang="en-US"/>
              <a:t>Veins in the leaf deliver water absorbed by roots</a:t>
            </a:r>
          </a:p>
        </p:txBody>
      </p:sp>
      <p:sp>
        <p:nvSpPr>
          <p:cNvPr id="56013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601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01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a:xfrm>
            <a:off x="171450" y="169863"/>
            <a:ext cx="8534400" cy="914400"/>
          </a:xfrm>
        </p:spPr>
        <p:txBody>
          <a:bodyPr/>
          <a:lstStyle/>
          <a:p>
            <a:pPr marL="574675" indent="-574675"/>
            <a:r>
              <a:rPr lang="en-US" sz="3200"/>
              <a:t>7.2 Photosynthesis occurs in chloroplasts in plant cells</a:t>
            </a:r>
          </a:p>
        </p:txBody>
      </p:sp>
      <p:sp>
        <p:nvSpPr>
          <p:cNvPr id="562179" name="Rectangle 3"/>
          <p:cNvSpPr>
            <a:spLocks noGrp="1" noChangeArrowheads="1"/>
          </p:cNvSpPr>
          <p:nvPr>
            <p:ph type="body" idx="1"/>
          </p:nvPr>
        </p:nvSpPr>
        <p:spPr>
          <a:xfrm>
            <a:off x="155575" y="1298575"/>
            <a:ext cx="8534400" cy="3194050"/>
          </a:xfrm>
        </p:spPr>
        <p:txBody>
          <a:bodyPr/>
          <a:lstStyle/>
          <a:p>
            <a:r>
              <a:rPr lang="en-US"/>
              <a:t>An envelope of two membranes encloses the </a:t>
            </a:r>
            <a:r>
              <a:rPr lang="en-US" b="1"/>
              <a:t>stroma</a:t>
            </a:r>
            <a:r>
              <a:rPr lang="en-US"/>
              <a:t>, the dense fluid within the chloroplast</a:t>
            </a:r>
          </a:p>
          <a:p>
            <a:r>
              <a:rPr lang="en-US"/>
              <a:t>A system of interconnected membranous sacs called </a:t>
            </a:r>
            <a:r>
              <a:rPr lang="en-US" b="1"/>
              <a:t>thylakoids </a:t>
            </a:r>
            <a:r>
              <a:rPr lang="en-US"/>
              <a:t>segregates the stroma from another compartment, the thylakoid space</a:t>
            </a:r>
          </a:p>
          <a:p>
            <a:pPr lvl="1">
              <a:buFontTx/>
              <a:buChar char="–"/>
            </a:pPr>
            <a:r>
              <a:rPr lang="en-US"/>
              <a:t>Thylakoids are concentrated in stacks called </a:t>
            </a:r>
            <a:r>
              <a:rPr lang="en-US" b="1"/>
              <a:t>grana</a:t>
            </a:r>
            <a:endParaRPr lang="en-US"/>
          </a:p>
        </p:txBody>
      </p:sp>
      <p:sp>
        <p:nvSpPr>
          <p:cNvPr id="56218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621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21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0" name="Picture 40" descr="07_02aChloroplasts-U"/>
          <p:cNvPicPr>
            <a:picLocks noChangeAspect="1" noChangeArrowheads="1"/>
          </p:cNvPicPr>
          <p:nvPr/>
        </p:nvPicPr>
        <p:blipFill>
          <a:blip r:embed="rId3" cstate="print"/>
          <a:srcRect/>
          <a:stretch>
            <a:fillRect/>
          </a:stretch>
        </p:blipFill>
        <p:spPr bwMode="auto">
          <a:xfrm>
            <a:off x="1382713" y="139700"/>
            <a:ext cx="6376987" cy="6578600"/>
          </a:xfrm>
          <a:prstGeom prst="rect">
            <a:avLst/>
          </a:prstGeom>
          <a:noFill/>
        </p:spPr>
      </p:pic>
      <p:sp>
        <p:nvSpPr>
          <p:cNvPr id="706601" name="Text Box 41"/>
          <p:cNvSpPr txBox="1">
            <a:spLocks noChangeArrowheads="1"/>
          </p:cNvSpPr>
          <p:nvPr/>
        </p:nvSpPr>
        <p:spPr bwMode="auto">
          <a:xfrm>
            <a:off x="5219700" y="3757613"/>
            <a:ext cx="530225" cy="338137"/>
          </a:xfrm>
          <a:prstGeom prst="rect">
            <a:avLst/>
          </a:prstGeom>
          <a:noFill/>
          <a:ln w="9525">
            <a:noFill/>
            <a:miter lim="800000"/>
            <a:headEnd/>
            <a:tailEnd/>
          </a:ln>
          <a:effectLst/>
        </p:spPr>
        <p:txBody>
          <a:bodyPr wrap="none" lIns="0" tIns="0" rIns="0" bIns="0"/>
          <a:lstStyle/>
          <a:p>
            <a:pPr algn="ctr">
              <a:lnSpc>
                <a:spcPct val="90000"/>
              </a:lnSpc>
            </a:pPr>
            <a:r>
              <a:rPr lang="en-US" sz="2100" b="1"/>
              <a:t>CO</a:t>
            </a:r>
            <a:r>
              <a:rPr lang="en-US" sz="2100" b="1" baseline="-25000"/>
              <a:t>2</a:t>
            </a:r>
            <a:endParaRPr lang="en-US" sz="2100" b="1"/>
          </a:p>
        </p:txBody>
      </p:sp>
      <p:sp>
        <p:nvSpPr>
          <p:cNvPr id="706602" name="Text Box 42"/>
          <p:cNvSpPr txBox="1">
            <a:spLocks noChangeArrowheads="1"/>
          </p:cNvSpPr>
          <p:nvPr/>
        </p:nvSpPr>
        <p:spPr bwMode="auto">
          <a:xfrm>
            <a:off x="5903913" y="3760788"/>
            <a:ext cx="306387" cy="307975"/>
          </a:xfrm>
          <a:prstGeom prst="rect">
            <a:avLst/>
          </a:prstGeom>
          <a:noFill/>
          <a:ln w="9525">
            <a:noFill/>
            <a:miter lim="800000"/>
            <a:headEnd/>
            <a:tailEnd/>
          </a:ln>
          <a:effectLst/>
        </p:spPr>
        <p:txBody>
          <a:bodyPr wrap="none" lIns="0" tIns="0" rIns="0" bIns="0"/>
          <a:lstStyle/>
          <a:p>
            <a:pPr algn="ctr">
              <a:lnSpc>
                <a:spcPct val="90000"/>
              </a:lnSpc>
            </a:pPr>
            <a:r>
              <a:rPr lang="en-US" sz="2100" b="1"/>
              <a:t>O</a:t>
            </a:r>
            <a:r>
              <a:rPr lang="en-US" sz="2100" b="1" baseline="-25000"/>
              <a:t>2</a:t>
            </a:r>
            <a:endParaRPr lang="en-US" sz="2100" b="1"/>
          </a:p>
        </p:txBody>
      </p:sp>
      <p:sp>
        <p:nvSpPr>
          <p:cNvPr id="706603" name="Text Box 43"/>
          <p:cNvSpPr txBox="1">
            <a:spLocks noChangeArrowheads="1"/>
          </p:cNvSpPr>
          <p:nvPr/>
        </p:nvSpPr>
        <p:spPr bwMode="auto">
          <a:xfrm>
            <a:off x="6511925" y="3643313"/>
            <a:ext cx="889000" cy="307975"/>
          </a:xfrm>
          <a:prstGeom prst="rect">
            <a:avLst/>
          </a:prstGeom>
          <a:noFill/>
          <a:ln w="9525">
            <a:noFill/>
            <a:miter lim="800000"/>
            <a:headEnd/>
            <a:tailEnd/>
          </a:ln>
          <a:effectLst/>
        </p:spPr>
        <p:txBody>
          <a:bodyPr wrap="none" lIns="0" tIns="0" rIns="0" bIns="0"/>
          <a:lstStyle/>
          <a:p>
            <a:pPr algn="l">
              <a:lnSpc>
                <a:spcPct val="90000"/>
              </a:lnSpc>
            </a:pPr>
            <a:r>
              <a:rPr lang="en-US" sz="2100" b="1"/>
              <a:t>Stoma</a:t>
            </a:r>
          </a:p>
        </p:txBody>
      </p:sp>
      <p:sp>
        <p:nvSpPr>
          <p:cNvPr id="706604" name="Text Box 44"/>
          <p:cNvSpPr txBox="1">
            <a:spLocks noChangeArrowheads="1"/>
          </p:cNvSpPr>
          <p:nvPr/>
        </p:nvSpPr>
        <p:spPr bwMode="auto">
          <a:xfrm>
            <a:off x="5192713" y="4152900"/>
            <a:ext cx="2008187" cy="317500"/>
          </a:xfrm>
          <a:prstGeom prst="rect">
            <a:avLst/>
          </a:prstGeom>
          <a:noFill/>
          <a:ln w="9525">
            <a:noFill/>
            <a:miter lim="800000"/>
            <a:headEnd/>
            <a:tailEnd/>
          </a:ln>
          <a:effectLst/>
        </p:spPr>
        <p:txBody>
          <a:bodyPr wrap="none" lIns="0" tIns="0" rIns="0" bIns="0"/>
          <a:lstStyle/>
          <a:p>
            <a:pPr algn="l">
              <a:lnSpc>
                <a:spcPct val="90000"/>
              </a:lnSpc>
            </a:pPr>
            <a:r>
              <a:rPr lang="en-US" sz="2100" b="1"/>
              <a:t>Mesophyll Cell</a:t>
            </a:r>
          </a:p>
        </p:txBody>
      </p:sp>
      <p:sp>
        <p:nvSpPr>
          <p:cNvPr id="706605" name="Text Box 45"/>
          <p:cNvSpPr txBox="1">
            <a:spLocks noChangeArrowheads="1"/>
          </p:cNvSpPr>
          <p:nvPr/>
        </p:nvSpPr>
        <p:spPr bwMode="auto">
          <a:xfrm>
            <a:off x="3816350" y="2825750"/>
            <a:ext cx="574675" cy="307975"/>
          </a:xfrm>
          <a:prstGeom prst="rect">
            <a:avLst/>
          </a:prstGeom>
          <a:noFill/>
          <a:ln w="9525">
            <a:noFill/>
            <a:miter lim="800000"/>
            <a:headEnd/>
            <a:tailEnd/>
          </a:ln>
          <a:effectLst/>
        </p:spPr>
        <p:txBody>
          <a:bodyPr wrap="none" lIns="0" tIns="0" rIns="0" bIns="0"/>
          <a:lstStyle/>
          <a:p>
            <a:pPr algn="l">
              <a:lnSpc>
                <a:spcPct val="90000"/>
              </a:lnSpc>
            </a:pPr>
            <a:r>
              <a:rPr lang="en-US" sz="2100" b="1"/>
              <a:t>Vein</a:t>
            </a:r>
          </a:p>
        </p:txBody>
      </p:sp>
      <p:sp>
        <p:nvSpPr>
          <p:cNvPr id="706606" name="Text Box 46"/>
          <p:cNvSpPr txBox="1">
            <a:spLocks noChangeArrowheads="1"/>
          </p:cNvSpPr>
          <p:nvPr/>
        </p:nvSpPr>
        <p:spPr bwMode="auto">
          <a:xfrm>
            <a:off x="3235325" y="5992813"/>
            <a:ext cx="1592263" cy="279400"/>
          </a:xfrm>
          <a:prstGeom prst="rect">
            <a:avLst/>
          </a:prstGeom>
          <a:noFill/>
          <a:ln w="9525">
            <a:noFill/>
            <a:miter lim="800000"/>
            <a:headEnd/>
            <a:tailEnd/>
          </a:ln>
          <a:effectLst/>
        </p:spPr>
        <p:txBody>
          <a:bodyPr wrap="none" lIns="0" tIns="0" rIns="0" bIns="0"/>
          <a:lstStyle/>
          <a:p>
            <a:pPr algn="l">
              <a:lnSpc>
                <a:spcPct val="90000"/>
              </a:lnSpc>
            </a:pPr>
            <a:r>
              <a:rPr lang="en-US" sz="2100" b="1"/>
              <a:t>Chloroplast</a:t>
            </a:r>
          </a:p>
        </p:txBody>
      </p:sp>
      <p:sp>
        <p:nvSpPr>
          <p:cNvPr id="706607" name="Text Box 47"/>
          <p:cNvSpPr txBox="1">
            <a:spLocks noChangeArrowheads="1"/>
          </p:cNvSpPr>
          <p:nvPr/>
        </p:nvSpPr>
        <p:spPr bwMode="auto">
          <a:xfrm>
            <a:off x="2816225" y="1609725"/>
            <a:ext cx="1406525" cy="300038"/>
          </a:xfrm>
          <a:prstGeom prst="rect">
            <a:avLst/>
          </a:prstGeom>
          <a:noFill/>
          <a:ln w="9525">
            <a:noFill/>
            <a:miter lim="800000"/>
            <a:headEnd/>
            <a:tailEnd/>
          </a:ln>
          <a:effectLst/>
        </p:spPr>
        <p:txBody>
          <a:bodyPr wrap="none" lIns="0" tIns="0" rIns="0" bIns="0"/>
          <a:lstStyle/>
          <a:p>
            <a:pPr algn="l">
              <a:lnSpc>
                <a:spcPct val="90000"/>
              </a:lnSpc>
            </a:pPr>
            <a:r>
              <a:rPr lang="en-US" sz="2100" b="1"/>
              <a:t>Mesophyll</a:t>
            </a:r>
          </a:p>
        </p:txBody>
      </p:sp>
      <p:sp>
        <p:nvSpPr>
          <p:cNvPr id="706608" name="Text Box 48"/>
          <p:cNvSpPr txBox="1">
            <a:spLocks noChangeArrowheads="1"/>
          </p:cNvSpPr>
          <p:nvPr/>
        </p:nvSpPr>
        <p:spPr bwMode="auto">
          <a:xfrm>
            <a:off x="4868863" y="157163"/>
            <a:ext cx="2479675" cy="290512"/>
          </a:xfrm>
          <a:prstGeom prst="rect">
            <a:avLst/>
          </a:prstGeom>
          <a:noFill/>
          <a:ln w="9525">
            <a:noFill/>
            <a:miter lim="800000"/>
            <a:headEnd/>
            <a:tailEnd/>
          </a:ln>
          <a:effectLst/>
        </p:spPr>
        <p:txBody>
          <a:bodyPr wrap="none" lIns="0" tIns="0" rIns="0" bIns="0"/>
          <a:lstStyle/>
          <a:p>
            <a:pPr algn="l">
              <a:lnSpc>
                <a:spcPct val="90000"/>
              </a:lnSpc>
            </a:pPr>
            <a:r>
              <a:rPr lang="en-US" sz="2100" b="1"/>
              <a:t>Leaf Cross Section</a:t>
            </a:r>
          </a:p>
        </p:txBody>
      </p:sp>
      <p:sp>
        <p:nvSpPr>
          <p:cNvPr id="706609" name="Text Box 49"/>
          <p:cNvSpPr txBox="1">
            <a:spLocks noChangeArrowheads="1"/>
          </p:cNvSpPr>
          <p:nvPr/>
        </p:nvSpPr>
        <p:spPr bwMode="auto">
          <a:xfrm>
            <a:off x="2968625" y="755650"/>
            <a:ext cx="881063" cy="325438"/>
          </a:xfrm>
          <a:prstGeom prst="rect">
            <a:avLst/>
          </a:prstGeom>
          <a:noFill/>
          <a:ln w="9525">
            <a:noFill/>
            <a:miter lim="800000"/>
            <a:headEnd/>
            <a:tailEnd/>
          </a:ln>
          <a:effectLst/>
        </p:spPr>
        <p:txBody>
          <a:bodyPr wrap="none" lIns="0" tIns="0" rIns="0" bIns="0"/>
          <a:lstStyle/>
          <a:p>
            <a:pPr algn="l">
              <a:lnSpc>
                <a:spcPct val="90000"/>
              </a:lnSpc>
            </a:pPr>
            <a:r>
              <a:rPr lang="en-US" sz="2100" b="1"/>
              <a:t>Leaf</a:t>
            </a:r>
          </a:p>
        </p:txBody>
      </p:sp>
      <p:sp>
        <p:nvSpPr>
          <p:cNvPr id="706610" name="AutoShape 50"/>
          <p:cNvSpPr>
            <a:spLocks/>
          </p:cNvSpPr>
          <p:nvPr/>
        </p:nvSpPr>
        <p:spPr bwMode="auto">
          <a:xfrm>
            <a:off x="4168775" y="1041400"/>
            <a:ext cx="166688" cy="1465263"/>
          </a:xfrm>
          <a:prstGeom prst="leftBrace">
            <a:avLst>
              <a:gd name="adj1" fmla="val 73254"/>
              <a:gd name="adj2" fmla="val 50000"/>
            </a:avLst>
          </a:prstGeom>
          <a:noFill/>
          <a:ln w="25400">
            <a:solidFill>
              <a:schemeClr val="tx1"/>
            </a:solidFill>
            <a:round/>
            <a:headEnd/>
            <a:tailEnd/>
          </a:ln>
          <a:effectLst/>
        </p:spPr>
        <p:txBody>
          <a:bodyPr wrap="none" anchor="ctr"/>
          <a:lstStyle/>
          <a:p>
            <a:endParaRPr lang="en-US"/>
          </a:p>
        </p:txBody>
      </p:sp>
      <p:sp>
        <p:nvSpPr>
          <p:cNvPr id="706611" name="Line 51"/>
          <p:cNvSpPr>
            <a:spLocks noChangeShapeType="1"/>
          </p:cNvSpPr>
          <p:nvPr/>
        </p:nvSpPr>
        <p:spPr bwMode="auto">
          <a:xfrm flipV="1">
            <a:off x="4202113" y="2336800"/>
            <a:ext cx="719137" cy="476250"/>
          </a:xfrm>
          <a:prstGeom prst="line">
            <a:avLst/>
          </a:prstGeom>
          <a:noFill/>
          <a:ln w="25400">
            <a:solidFill>
              <a:schemeClr val="tx1"/>
            </a:solidFill>
            <a:round/>
            <a:headEnd/>
            <a:tailEnd/>
          </a:ln>
          <a:effectLst/>
        </p:spPr>
        <p:txBody>
          <a:bodyPr wrap="none" anchor="ctr"/>
          <a:lstStyle/>
          <a:p>
            <a:endParaRPr lang="en-US"/>
          </a:p>
        </p:txBody>
      </p:sp>
      <p:sp>
        <p:nvSpPr>
          <p:cNvPr id="706612" name="Line 52"/>
          <p:cNvSpPr>
            <a:spLocks noChangeShapeType="1"/>
          </p:cNvSpPr>
          <p:nvPr/>
        </p:nvSpPr>
        <p:spPr bwMode="auto">
          <a:xfrm flipV="1">
            <a:off x="7073900" y="2979738"/>
            <a:ext cx="1588" cy="688975"/>
          </a:xfrm>
          <a:prstGeom prst="line">
            <a:avLst/>
          </a:prstGeom>
          <a:noFill/>
          <a:ln w="25400">
            <a:solidFill>
              <a:schemeClr val="tx1"/>
            </a:solidFill>
            <a:round/>
            <a:headEnd/>
            <a:tailEnd/>
          </a:ln>
          <a:effectLst/>
        </p:spPr>
        <p:txBody>
          <a:bodyPr wrap="none" anchor="ctr"/>
          <a:lstStyle/>
          <a:p>
            <a:endParaRPr lang="en-US"/>
          </a:p>
        </p:txBody>
      </p:sp>
      <p:sp>
        <p:nvSpPr>
          <p:cNvPr id="706613" name="Line 53"/>
          <p:cNvSpPr>
            <a:spLocks noChangeShapeType="1"/>
          </p:cNvSpPr>
          <p:nvPr/>
        </p:nvSpPr>
        <p:spPr bwMode="auto">
          <a:xfrm>
            <a:off x="4779963" y="6164263"/>
            <a:ext cx="189865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8610" name="Picture 2" descr="07_02bChloroplasts-U"/>
          <p:cNvPicPr>
            <a:picLocks noChangeAspect="1" noChangeArrowheads="1"/>
          </p:cNvPicPr>
          <p:nvPr/>
        </p:nvPicPr>
        <p:blipFill>
          <a:blip r:embed="rId3" cstate="print"/>
          <a:srcRect/>
          <a:stretch>
            <a:fillRect/>
          </a:stretch>
        </p:blipFill>
        <p:spPr bwMode="auto">
          <a:xfrm>
            <a:off x="557213" y="219075"/>
            <a:ext cx="8029575" cy="6578600"/>
          </a:xfrm>
          <a:prstGeom prst="rect">
            <a:avLst/>
          </a:prstGeom>
          <a:noFill/>
        </p:spPr>
      </p:pic>
      <p:sp>
        <p:nvSpPr>
          <p:cNvPr id="708611" name="Text Box 3"/>
          <p:cNvSpPr txBox="1">
            <a:spLocks noChangeArrowheads="1"/>
          </p:cNvSpPr>
          <p:nvPr/>
        </p:nvSpPr>
        <p:spPr bwMode="auto">
          <a:xfrm>
            <a:off x="587375" y="215900"/>
            <a:ext cx="1854200" cy="355600"/>
          </a:xfrm>
          <a:prstGeom prst="rect">
            <a:avLst/>
          </a:prstGeom>
          <a:noFill/>
          <a:ln w="9525">
            <a:noFill/>
            <a:miter lim="800000"/>
            <a:headEnd/>
            <a:tailEnd/>
          </a:ln>
          <a:effectLst/>
        </p:spPr>
        <p:txBody>
          <a:bodyPr wrap="none" lIns="0" tIns="0" rIns="0" bIns="0"/>
          <a:lstStyle/>
          <a:p>
            <a:pPr algn="l">
              <a:lnSpc>
                <a:spcPct val="90000"/>
              </a:lnSpc>
            </a:pPr>
            <a:r>
              <a:rPr lang="en-US" b="1"/>
              <a:t>Chloroplast</a:t>
            </a:r>
          </a:p>
        </p:txBody>
      </p:sp>
      <p:sp>
        <p:nvSpPr>
          <p:cNvPr id="708612" name="Line 4"/>
          <p:cNvSpPr>
            <a:spLocks noChangeShapeType="1"/>
          </p:cNvSpPr>
          <p:nvPr/>
        </p:nvSpPr>
        <p:spPr bwMode="auto">
          <a:xfrm>
            <a:off x="1919288" y="549275"/>
            <a:ext cx="350837" cy="430213"/>
          </a:xfrm>
          <a:prstGeom prst="line">
            <a:avLst/>
          </a:prstGeom>
          <a:noFill/>
          <a:ln w="25400">
            <a:solidFill>
              <a:schemeClr val="tx1"/>
            </a:solidFill>
            <a:round/>
            <a:headEnd/>
            <a:tailEnd/>
          </a:ln>
          <a:effectLst/>
        </p:spPr>
        <p:txBody>
          <a:bodyPr wrap="none" anchor="ctr"/>
          <a:lstStyle/>
          <a:p>
            <a:endParaRPr lang="en-US"/>
          </a:p>
        </p:txBody>
      </p:sp>
      <p:sp>
        <p:nvSpPr>
          <p:cNvPr id="708613" name="Line 5"/>
          <p:cNvSpPr>
            <a:spLocks noChangeShapeType="1"/>
          </p:cNvSpPr>
          <p:nvPr/>
        </p:nvSpPr>
        <p:spPr bwMode="auto">
          <a:xfrm>
            <a:off x="5060950" y="1525588"/>
            <a:ext cx="1181100" cy="3175"/>
          </a:xfrm>
          <a:prstGeom prst="line">
            <a:avLst/>
          </a:prstGeom>
          <a:noFill/>
          <a:ln w="25400">
            <a:solidFill>
              <a:schemeClr val="tx1"/>
            </a:solidFill>
            <a:round/>
            <a:headEnd/>
            <a:tailEnd/>
          </a:ln>
          <a:effectLst/>
        </p:spPr>
        <p:txBody>
          <a:bodyPr wrap="none" anchor="ctr"/>
          <a:lstStyle/>
          <a:p>
            <a:endParaRPr lang="en-US"/>
          </a:p>
        </p:txBody>
      </p:sp>
      <p:sp>
        <p:nvSpPr>
          <p:cNvPr id="708614" name="Line 6"/>
          <p:cNvSpPr>
            <a:spLocks noChangeShapeType="1"/>
          </p:cNvSpPr>
          <p:nvPr/>
        </p:nvSpPr>
        <p:spPr bwMode="auto">
          <a:xfrm flipH="1">
            <a:off x="4749800" y="1525588"/>
            <a:ext cx="1489075" cy="695325"/>
          </a:xfrm>
          <a:prstGeom prst="line">
            <a:avLst/>
          </a:prstGeom>
          <a:noFill/>
          <a:ln w="25400">
            <a:solidFill>
              <a:schemeClr val="tx1"/>
            </a:solidFill>
            <a:round/>
            <a:headEnd/>
            <a:tailEnd/>
          </a:ln>
          <a:effectLst/>
        </p:spPr>
        <p:txBody>
          <a:bodyPr wrap="none" anchor="ctr"/>
          <a:lstStyle/>
          <a:p>
            <a:endParaRPr lang="en-US"/>
          </a:p>
        </p:txBody>
      </p:sp>
      <p:sp>
        <p:nvSpPr>
          <p:cNvPr id="708615" name="Text Box 7"/>
          <p:cNvSpPr txBox="1">
            <a:spLocks noChangeArrowheads="1"/>
          </p:cNvSpPr>
          <p:nvPr/>
        </p:nvSpPr>
        <p:spPr bwMode="auto">
          <a:xfrm>
            <a:off x="6300788" y="1303338"/>
            <a:ext cx="2398712" cy="749300"/>
          </a:xfrm>
          <a:prstGeom prst="rect">
            <a:avLst/>
          </a:prstGeom>
          <a:noFill/>
          <a:ln w="9525">
            <a:noFill/>
            <a:miter lim="800000"/>
            <a:headEnd/>
            <a:tailEnd/>
          </a:ln>
          <a:effectLst/>
        </p:spPr>
        <p:txBody>
          <a:bodyPr wrap="none" lIns="0" tIns="0" rIns="0" bIns="0"/>
          <a:lstStyle/>
          <a:p>
            <a:pPr algn="l"/>
            <a:r>
              <a:rPr lang="en-US" b="1"/>
              <a:t>Outer and inner</a:t>
            </a:r>
          </a:p>
          <a:p>
            <a:pPr algn="l"/>
            <a:r>
              <a:rPr lang="en-US" b="1"/>
              <a:t>membranes</a:t>
            </a:r>
          </a:p>
        </p:txBody>
      </p:sp>
      <p:sp>
        <p:nvSpPr>
          <p:cNvPr id="708616" name="Text Box 8"/>
          <p:cNvSpPr txBox="1">
            <a:spLocks noChangeArrowheads="1"/>
          </p:cNvSpPr>
          <p:nvPr/>
        </p:nvSpPr>
        <p:spPr bwMode="auto">
          <a:xfrm>
            <a:off x="5915025" y="3067050"/>
            <a:ext cx="2297113" cy="749300"/>
          </a:xfrm>
          <a:prstGeom prst="rect">
            <a:avLst/>
          </a:prstGeom>
          <a:noFill/>
          <a:ln w="9525">
            <a:noFill/>
            <a:miter lim="800000"/>
            <a:headEnd/>
            <a:tailEnd/>
          </a:ln>
          <a:effectLst/>
        </p:spPr>
        <p:txBody>
          <a:bodyPr wrap="none" lIns="0" tIns="0" rIns="0" bIns="0"/>
          <a:lstStyle/>
          <a:p>
            <a:pPr algn="l"/>
            <a:r>
              <a:rPr lang="en-US" b="1"/>
              <a:t>Intermembrane</a:t>
            </a:r>
          </a:p>
          <a:p>
            <a:pPr algn="l"/>
            <a:r>
              <a:rPr lang="en-US" b="1"/>
              <a:t>space</a:t>
            </a:r>
          </a:p>
        </p:txBody>
      </p:sp>
      <p:sp>
        <p:nvSpPr>
          <p:cNvPr id="708617" name="AutoShape 9"/>
          <p:cNvSpPr>
            <a:spLocks/>
          </p:cNvSpPr>
          <p:nvPr/>
        </p:nvSpPr>
        <p:spPr bwMode="auto">
          <a:xfrm>
            <a:off x="2374900" y="1749425"/>
            <a:ext cx="233363" cy="938213"/>
          </a:xfrm>
          <a:prstGeom prst="leftBrace">
            <a:avLst>
              <a:gd name="adj1" fmla="val 33503"/>
              <a:gd name="adj2" fmla="val 50000"/>
            </a:avLst>
          </a:prstGeom>
          <a:noFill/>
          <a:ln w="50800">
            <a:solidFill>
              <a:schemeClr val="bg1"/>
            </a:solidFill>
            <a:round/>
            <a:headEnd/>
            <a:tailEnd/>
          </a:ln>
          <a:effectLst/>
        </p:spPr>
        <p:txBody>
          <a:bodyPr wrap="none" anchor="ctr"/>
          <a:lstStyle/>
          <a:p>
            <a:endParaRPr lang="en-US"/>
          </a:p>
        </p:txBody>
      </p:sp>
      <p:sp>
        <p:nvSpPr>
          <p:cNvPr id="708618" name="Line 10"/>
          <p:cNvSpPr>
            <a:spLocks noChangeShapeType="1"/>
          </p:cNvSpPr>
          <p:nvPr/>
        </p:nvSpPr>
        <p:spPr bwMode="auto">
          <a:xfrm flipH="1">
            <a:off x="3436938" y="2454275"/>
            <a:ext cx="301625" cy="665163"/>
          </a:xfrm>
          <a:prstGeom prst="line">
            <a:avLst/>
          </a:prstGeom>
          <a:noFill/>
          <a:ln w="25400">
            <a:solidFill>
              <a:schemeClr val="tx1"/>
            </a:solidFill>
            <a:round/>
            <a:headEnd/>
            <a:tailEnd/>
          </a:ln>
          <a:effectLst/>
        </p:spPr>
        <p:txBody>
          <a:bodyPr wrap="none" anchor="ctr"/>
          <a:lstStyle/>
          <a:p>
            <a:endParaRPr lang="en-US"/>
          </a:p>
        </p:txBody>
      </p:sp>
      <p:sp>
        <p:nvSpPr>
          <p:cNvPr id="708619" name="Line 11"/>
          <p:cNvSpPr>
            <a:spLocks noChangeShapeType="1"/>
          </p:cNvSpPr>
          <p:nvPr/>
        </p:nvSpPr>
        <p:spPr bwMode="auto">
          <a:xfrm>
            <a:off x="5135563" y="2800350"/>
            <a:ext cx="742950" cy="468313"/>
          </a:xfrm>
          <a:prstGeom prst="line">
            <a:avLst/>
          </a:prstGeom>
          <a:noFill/>
          <a:ln w="25400">
            <a:solidFill>
              <a:schemeClr val="tx1"/>
            </a:solidFill>
            <a:round/>
            <a:headEnd/>
            <a:tailEnd/>
          </a:ln>
          <a:effectLst/>
        </p:spPr>
        <p:txBody>
          <a:bodyPr wrap="none" anchor="ctr"/>
          <a:lstStyle/>
          <a:p>
            <a:endParaRPr lang="en-US"/>
          </a:p>
        </p:txBody>
      </p:sp>
      <p:sp>
        <p:nvSpPr>
          <p:cNvPr id="708620" name="Line 12"/>
          <p:cNvSpPr>
            <a:spLocks noChangeShapeType="1"/>
          </p:cNvSpPr>
          <p:nvPr/>
        </p:nvSpPr>
        <p:spPr bwMode="auto">
          <a:xfrm>
            <a:off x="1239838" y="3752850"/>
            <a:ext cx="1465262" cy="1660525"/>
          </a:xfrm>
          <a:prstGeom prst="line">
            <a:avLst/>
          </a:prstGeom>
          <a:noFill/>
          <a:ln w="25400">
            <a:solidFill>
              <a:schemeClr val="tx1"/>
            </a:solidFill>
            <a:round/>
            <a:headEnd/>
            <a:tailEnd/>
          </a:ln>
          <a:effectLst/>
        </p:spPr>
        <p:txBody>
          <a:bodyPr wrap="none" anchor="ctr"/>
          <a:lstStyle/>
          <a:p>
            <a:endParaRPr lang="en-US"/>
          </a:p>
        </p:txBody>
      </p:sp>
      <p:sp>
        <p:nvSpPr>
          <p:cNvPr id="708621" name="Line 13"/>
          <p:cNvSpPr>
            <a:spLocks noChangeShapeType="1"/>
          </p:cNvSpPr>
          <p:nvPr/>
        </p:nvSpPr>
        <p:spPr bwMode="auto">
          <a:xfrm flipV="1">
            <a:off x="1289050" y="2482850"/>
            <a:ext cx="858838" cy="987425"/>
          </a:xfrm>
          <a:prstGeom prst="line">
            <a:avLst/>
          </a:prstGeom>
          <a:noFill/>
          <a:ln w="25400">
            <a:solidFill>
              <a:schemeClr val="tx1"/>
            </a:solidFill>
            <a:round/>
            <a:headEnd/>
            <a:tailEnd/>
          </a:ln>
          <a:effectLst/>
        </p:spPr>
        <p:txBody>
          <a:bodyPr wrap="none" anchor="ctr"/>
          <a:lstStyle/>
          <a:p>
            <a:endParaRPr lang="en-US"/>
          </a:p>
        </p:txBody>
      </p:sp>
      <p:sp>
        <p:nvSpPr>
          <p:cNvPr id="708622" name="Line 14"/>
          <p:cNvSpPr>
            <a:spLocks noChangeShapeType="1"/>
          </p:cNvSpPr>
          <p:nvPr/>
        </p:nvSpPr>
        <p:spPr bwMode="auto">
          <a:xfrm>
            <a:off x="2341563" y="2214563"/>
            <a:ext cx="155575" cy="1249362"/>
          </a:xfrm>
          <a:prstGeom prst="line">
            <a:avLst/>
          </a:prstGeom>
          <a:noFill/>
          <a:ln w="50800">
            <a:solidFill>
              <a:schemeClr val="bg1"/>
            </a:solidFill>
            <a:round/>
            <a:headEnd/>
            <a:tailEnd/>
          </a:ln>
          <a:effectLst/>
        </p:spPr>
        <p:txBody>
          <a:bodyPr wrap="none" anchor="ctr"/>
          <a:lstStyle/>
          <a:p>
            <a:endParaRPr lang="en-US"/>
          </a:p>
        </p:txBody>
      </p:sp>
      <p:sp>
        <p:nvSpPr>
          <p:cNvPr id="708623" name="Line 15"/>
          <p:cNvSpPr>
            <a:spLocks noChangeShapeType="1"/>
          </p:cNvSpPr>
          <p:nvPr/>
        </p:nvSpPr>
        <p:spPr bwMode="auto">
          <a:xfrm>
            <a:off x="4040188" y="2430463"/>
            <a:ext cx="488950" cy="1074737"/>
          </a:xfrm>
          <a:prstGeom prst="line">
            <a:avLst/>
          </a:prstGeom>
          <a:noFill/>
          <a:ln w="50800">
            <a:solidFill>
              <a:schemeClr val="bg1"/>
            </a:solidFill>
            <a:round/>
            <a:headEnd/>
            <a:tailEnd/>
          </a:ln>
          <a:effectLst/>
        </p:spPr>
        <p:txBody>
          <a:bodyPr wrap="none" anchor="ctr"/>
          <a:lstStyle/>
          <a:p>
            <a:endParaRPr lang="en-US"/>
          </a:p>
        </p:txBody>
      </p:sp>
      <p:sp>
        <p:nvSpPr>
          <p:cNvPr id="708624" name="Line 16"/>
          <p:cNvSpPr>
            <a:spLocks noChangeShapeType="1"/>
          </p:cNvSpPr>
          <p:nvPr/>
        </p:nvSpPr>
        <p:spPr bwMode="auto">
          <a:xfrm>
            <a:off x="2547938" y="3768725"/>
            <a:ext cx="287337" cy="1468438"/>
          </a:xfrm>
          <a:prstGeom prst="line">
            <a:avLst/>
          </a:prstGeom>
          <a:noFill/>
          <a:ln w="50800">
            <a:solidFill>
              <a:schemeClr val="bg1"/>
            </a:solidFill>
            <a:round/>
            <a:headEnd/>
            <a:tailEnd/>
          </a:ln>
          <a:effectLst/>
        </p:spPr>
        <p:txBody>
          <a:bodyPr wrap="none" anchor="ctr"/>
          <a:lstStyle/>
          <a:p>
            <a:endParaRPr lang="en-US"/>
          </a:p>
        </p:txBody>
      </p:sp>
      <p:sp>
        <p:nvSpPr>
          <p:cNvPr id="708625" name="AutoShape 17"/>
          <p:cNvSpPr>
            <a:spLocks/>
          </p:cNvSpPr>
          <p:nvPr/>
        </p:nvSpPr>
        <p:spPr bwMode="auto">
          <a:xfrm>
            <a:off x="2828925" y="5119688"/>
            <a:ext cx="123825" cy="214312"/>
          </a:xfrm>
          <a:prstGeom prst="leftBrace">
            <a:avLst>
              <a:gd name="adj1" fmla="val 14423"/>
              <a:gd name="adj2" fmla="val 50370"/>
            </a:avLst>
          </a:prstGeom>
          <a:noFill/>
          <a:ln w="50800">
            <a:solidFill>
              <a:schemeClr val="bg1"/>
            </a:solidFill>
            <a:round/>
            <a:headEnd/>
            <a:tailEnd/>
          </a:ln>
          <a:effectLst/>
        </p:spPr>
        <p:txBody>
          <a:bodyPr wrap="none" anchor="ctr"/>
          <a:lstStyle/>
          <a:p>
            <a:endParaRPr lang="en-US"/>
          </a:p>
        </p:txBody>
      </p:sp>
      <p:sp>
        <p:nvSpPr>
          <p:cNvPr id="708626" name="Text Box 18"/>
          <p:cNvSpPr txBox="1">
            <a:spLocks noChangeArrowheads="1"/>
          </p:cNvSpPr>
          <p:nvPr/>
        </p:nvSpPr>
        <p:spPr bwMode="auto">
          <a:xfrm>
            <a:off x="2060575" y="3425825"/>
            <a:ext cx="1228725" cy="385763"/>
          </a:xfrm>
          <a:prstGeom prst="rect">
            <a:avLst/>
          </a:prstGeom>
          <a:noFill/>
          <a:ln w="9525">
            <a:noFill/>
            <a:miter lim="800000"/>
            <a:headEnd/>
            <a:tailEnd/>
          </a:ln>
          <a:effectLst/>
        </p:spPr>
        <p:txBody>
          <a:bodyPr wrap="none" lIns="0" tIns="0" rIns="0" bIns="0"/>
          <a:lstStyle/>
          <a:p>
            <a:pPr algn="l"/>
            <a:r>
              <a:rPr lang="en-US" b="1"/>
              <a:t>Granum</a:t>
            </a:r>
          </a:p>
        </p:txBody>
      </p:sp>
      <p:sp>
        <p:nvSpPr>
          <p:cNvPr id="708627" name="Text Box 19"/>
          <p:cNvSpPr txBox="1">
            <a:spLocks noChangeArrowheads="1"/>
          </p:cNvSpPr>
          <p:nvPr/>
        </p:nvSpPr>
        <p:spPr bwMode="auto">
          <a:xfrm>
            <a:off x="869950" y="3422650"/>
            <a:ext cx="1109663" cy="390525"/>
          </a:xfrm>
          <a:prstGeom prst="rect">
            <a:avLst/>
          </a:prstGeom>
          <a:noFill/>
          <a:ln w="9525">
            <a:noFill/>
            <a:miter lim="800000"/>
            <a:headEnd/>
            <a:tailEnd/>
          </a:ln>
          <a:effectLst/>
        </p:spPr>
        <p:txBody>
          <a:bodyPr wrap="none" lIns="0" tIns="0" rIns="0" bIns="0"/>
          <a:lstStyle/>
          <a:p>
            <a:pPr algn="l"/>
            <a:r>
              <a:rPr lang="en-US" b="1"/>
              <a:t>Stroma</a:t>
            </a:r>
          </a:p>
        </p:txBody>
      </p:sp>
      <p:sp>
        <p:nvSpPr>
          <p:cNvPr id="708628" name="Text Box 20"/>
          <p:cNvSpPr txBox="1">
            <a:spLocks noChangeArrowheads="1"/>
          </p:cNvSpPr>
          <p:nvPr/>
        </p:nvSpPr>
        <p:spPr bwMode="auto">
          <a:xfrm>
            <a:off x="4178300" y="3489325"/>
            <a:ext cx="1470025" cy="747713"/>
          </a:xfrm>
          <a:prstGeom prst="rect">
            <a:avLst/>
          </a:prstGeom>
          <a:noFill/>
          <a:ln w="9525">
            <a:noFill/>
            <a:miter lim="800000"/>
            <a:headEnd/>
            <a:tailEnd/>
          </a:ln>
          <a:effectLst/>
        </p:spPr>
        <p:txBody>
          <a:bodyPr wrap="none" lIns="0" tIns="0" rIns="0" bIns="0"/>
          <a:lstStyle/>
          <a:p>
            <a:pPr algn="l"/>
            <a:r>
              <a:rPr lang="en-US" b="1"/>
              <a:t>Thylakoid</a:t>
            </a:r>
          </a:p>
          <a:p>
            <a:pPr algn="l"/>
            <a:r>
              <a:rPr lang="en-US" b="1"/>
              <a:t>space</a:t>
            </a:r>
          </a:p>
        </p:txBody>
      </p:sp>
      <p:sp>
        <p:nvSpPr>
          <p:cNvPr id="708629" name="Text Box 21"/>
          <p:cNvSpPr txBox="1">
            <a:spLocks noChangeArrowheads="1"/>
          </p:cNvSpPr>
          <p:nvPr/>
        </p:nvSpPr>
        <p:spPr bwMode="auto">
          <a:xfrm>
            <a:off x="2759075" y="3074988"/>
            <a:ext cx="1487488" cy="387350"/>
          </a:xfrm>
          <a:prstGeom prst="rect">
            <a:avLst/>
          </a:prstGeom>
          <a:noFill/>
          <a:ln w="9525">
            <a:noFill/>
            <a:miter lim="800000"/>
            <a:headEnd/>
            <a:tailEnd/>
          </a:ln>
          <a:effectLst/>
        </p:spPr>
        <p:txBody>
          <a:bodyPr wrap="none" lIns="0" tIns="0" rIns="0" bIns="0"/>
          <a:lstStyle/>
          <a:p>
            <a:pPr algn="l"/>
            <a:r>
              <a:rPr lang="en-US" b="1"/>
              <a:t>Thylakoid</a:t>
            </a:r>
          </a:p>
        </p:txBody>
      </p:sp>
      <p:sp>
        <p:nvSpPr>
          <p:cNvPr id="708630" name="AutoShape 22"/>
          <p:cNvSpPr>
            <a:spLocks/>
          </p:cNvSpPr>
          <p:nvPr/>
        </p:nvSpPr>
        <p:spPr bwMode="auto">
          <a:xfrm>
            <a:off x="3733800" y="2390775"/>
            <a:ext cx="66675" cy="130175"/>
          </a:xfrm>
          <a:prstGeom prst="leftBrace">
            <a:avLst>
              <a:gd name="adj1" fmla="val 16270"/>
              <a:gd name="adj2" fmla="val 50000"/>
            </a:avLst>
          </a:prstGeom>
          <a:noFill/>
          <a:ln w="25400">
            <a:solidFill>
              <a:schemeClr val="tx1"/>
            </a:solidFill>
            <a:round/>
            <a:headEnd/>
            <a:tailEnd/>
          </a:ln>
          <a:effectLst/>
        </p:spPr>
        <p:txBody>
          <a:bodyPr wrap="none" anchor="ctr"/>
          <a:lstStyle/>
          <a:p>
            <a:endParaRPr lang="en-US"/>
          </a:p>
        </p:txBody>
      </p:sp>
      <p:sp>
        <p:nvSpPr>
          <p:cNvPr id="708631" name="AutoShape 23"/>
          <p:cNvSpPr>
            <a:spLocks/>
          </p:cNvSpPr>
          <p:nvPr/>
        </p:nvSpPr>
        <p:spPr bwMode="auto">
          <a:xfrm>
            <a:off x="2376488" y="1749425"/>
            <a:ext cx="233362" cy="938213"/>
          </a:xfrm>
          <a:prstGeom prst="leftBrace">
            <a:avLst>
              <a:gd name="adj1" fmla="val 33503"/>
              <a:gd name="adj2" fmla="val 50000"/>
            </a:avLst>
          </a:prstGeom>
          <a:noFill/>
          <a:ln w="25400">
            <a:solidFill>
              <a:schemeClr val="tx1"/>
            </a:solidFill>
            <a:round/>
            <a:headEnd/>
            <a:tailEnd/>
          </a:ln>
          <a:effectLst/>
        </p:spPr>
        <p:txBody>
          <a:bodyPr wrap="none" anchor="ctr"/>
          <a:lstStyle/>
          <a:p>
            <a:endParaRPr lang="en-US"/>
          </a:p>
        </p:txBody>
      </p:sp>
      <p:sp>
        <p:nvSpPr>
          <p:cNvPr id="708632" name="Line 24"/>
          <p:cNvSpPr>
            <a:spLocks noChangeShapeType="1"/>
          </p:cNvSpPr>
          <p:nvPr/>
        </p:nvSpPr>
        <p:spPr bwMode="auto">
          <a:xfrm>
            <a:off x="2343150" y="2214563"/>
            <a:ext cx="155575" cy="1249362"/>
          </a:xfrm>
          <a:prstGeom prst="line">
            <a:avLst/>
          </a:prstGeom>
          <a:noFill/>
          <a:ln w="25400">
            <a:solidFill>
              <a:schemeClr val="tx1"/>
            </a:solidFill>
            <a:round/>
            <a:headEnd/>
            <a:tailEnd/>
          </a:ln>
          <a:effectLst/>
        </p:spPr>
        <p:txBody>
          <a:bodyPr wrap="none" anchor="ctr"/>
          <a:lstStyle/>
          <a:p>
            <a:endParaRPr lang="en-US"/>
          </a:p>
        </p:txBody>
      </p:sp>
      <p:sp>
        <p:nvSpPr>
          <p:cNvPr id="708633" name="Line 25"/>
          <p:cNvSpPr>
            <a:spLocks noChangeShapeType="1"/>
          </p:cNvSpPr>
          <p:nvPr/>
        </p:nvSpPr>
        <p:spPr bwMode="auto">
          <a:xfrm>
            <a:off x="4041775" y="2430463"/>
            <a:ext cx="488950" cy="1074737"/>
          </a:xfrm>
          <a:prstGeom prst="line">
            <a:avLst/>
          </a:prstGeom>
          <a:noFill/>
          <a:ln w="25400">
            <a:solidFill>
              <a:schemeClr val="tx1"/>
            </a:solidFill>
            <a:round/>
            <a:headEnd/>
            <a:tailEnd/>
          </a:ln>
          <a:effectLst/>
        </p:spPr>
        <p:txBody>
          <a:bodyPr wrap="none" anchor="ctr"/>
          <a:lstStyle/>
          <a:p>
            <a:endParaRPr lang="en-US"/>
          </a:p>
        </p:txBody>
      </p:sp>
      <p:sp>
        <p:nvSpPr>
          <p:cNvPr id="708634" name="Line 26"/>
          <p:cNvSpPr>
            <a:spLocks noChangeShapeType="1"/>
          </p:cNvSpPr>
          <p:nvPr/>
        </p:nvSpPr>
        <p:spPr bwMode="auto">
          <a:xfrm>
            <a:off x="2549525" y="3768725"/>
            <a:ext cx="287338" cy="1468438"/>
          </a:xfrm>
          <a:prstGeom prst="line">
            <a:avLst/>
          </a:prstGeom>
          <a:noFill/>
          <a:ln w="25400">
            <a:solidFill>
              <a:schemeClr val="tx1"/>
            </a:solidFill>
            <a:round/>
            <a:headEnd/>
            <a:tailEnd/>
          </a:ln>
          <a:effectLst/>
        </p:spPr>
        <p:txBody>
          <a:bodyPr wrap="none" anchor="ctr"/>
          <a:lstStyle/>
          <a:p>
            <a:endParaRPr lang="en-US"/>
          </a:p>
        </p:txBody>
      </p:sp>
      <p:sp>
        <p:nvSpPr>
          <p:cNvPr id="708635" name="AutoShape 27"/>
          <p:cNvSpPr>
            <a:spLocks/>
          </p:cNvSpPr>
          <p:nvPr/>
        </p:nvSpPr>
        <p:spPr bwMode="auto">
          <a:xfrm>
            <a:off x="2827338" y="5119688"/>
            <a:ext cx="123825" cy="214312"/>
          </a:xfrm>
          <a:prstGeom prst="leftBrace">
            <a:avLst>
              <a:gd name="adj1" fmla="val 14423"/>
              <a:gd name="adj2" fmla="val 5037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a:xfrm>
            <a:off x="179388" y="166688"/>
            <a:ext cx="8534400" cy="503237"/>
          </a:xfrm>
        </p:spPr>
        <p:txBody>
          <a:bodyPr/>
          <a:lstStyle/>
          <a:p>
            <a:r>
              <a:rPr lang="en-US" sz="3200"/>
              <a:t>7.3 Plants produce O</a:t>
            </a:r>
            <a:r>
              <a:rPr lang="en-US" sz="3200" baseline="-25000"/>
              <a:t>2</a:t>
            </a:r>
            <a:r>
              <a:rPr lang="en-US" sz="3200"/>
              <a:t> gas by splitting water</a:t>
            </a:r>
          </a:p>
        </p:txBody>
      </p:sp>
      <p:sp>
        <p:nvSpPr>
          <p:cNvPr id="567299" name="Rectangle 3"/>
          <p:cNvSpPr>
            <a:spLocks noGrp="1" noChangeArrowheads="1"/>
          </p:cNvSpPr>
          <p:nvPr>
            <p:ph type="body" idx="1"/>
          </p:nvPr>
        </p:nvSpPr>
        <p:spPr>
          <a:xfrm>
            <a:off x="155575" y="1298575"/>
            <a:ext cx="8534400" cy="2792413"/>
          </a:xfrm>
        </p:spPr>
        <p:txBody>
          <a:bodyPr/>
          <a:lstStyle/>
          <a:p>
            <a:r>
              <a:rPr lang="en-US"/>
              <a:t>Scientists have known for a long time that plants produce O</a:t>
            </a:r>
            <a:r>
              <a:rPr lang="en-US" baseline="-25000"/>
              <a:t>2</a:t>
            </a:r>
            <a:r>
              <a:rPr lang="en-US"/>
              <a:t>, but early on they assumed it was extracted from CO</a:t>
            </a:r>
            <a:r>
              <a:rPr lang="en-US" baseline="-25000"/>
              <a:t>2 </a:t>
            </a:r>
            <a:r>
              <a:rPr lang="en-US"/>
              <a:t>taken into the plant</a:t>
            </a:r>
          </a:p>
          <a:p>
            <a:pPr lvl="1">
              <a:buFontTx/>
              <a:buChar char="–"/>
            </a:pPr>
            <a:r>
              <a:rPr lang="en-US"/>
              <a:t>Using a heavy isotope of oxygen, </a:t>
            </a:r>
            <a:r>
              <a:rPr lang="en-US" baseline="30000"/>
              <a:t>18</a:t>
            </a:r>
            <a:r>
              <a:rPr lang="en-US"/>
              <a:t>O, they showed with tracer experiments that O</a:t>
            </a:r>
            <a:r>
              <a:rPr lang="en-US" baseline="-25000"/>
              <a:t>2</a:t>
            </a:r>
            <a:r>
              <a:rPr lang="en-US"/>
              <a:t> actually comes from H</a:t>
            </a:r>
            <a:r>
              <a:rPr lang="en-US" baseline="-25000"/>
              <a:t>2</a:t>
            </a:r>
            <a:r>
              <a:rPr lang="en-US"/>
              <a:t>O</a:t>
            </a:r>
          </a:p>
        </p:txBody>
      </p:sp>
      <p:sp>
        <p:nvSpPr>
          <p:cNvPr id="56730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6730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730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89" name="Picture 9" descr="07_03aOxygenBubbles-L"/>
          <p:cNvPicPr>
            <a:picLocks noChangeAspect="1" noChangeArrowheads="1"/>
          </p:cNvPicPr>
          <p:nvPr/>
        </p:nvPicPr>
        <p:blipFill>
          <a:blip r:embed="rId3" cstate="print"/>
          <a:srcRect/>
          <a:stretch>
            <a:fillRect/>
          </a:stretch>
        </p:blipFill>
        <p:spPr bwMode="auto">
          <a:xfrm>
            <a:off x="296863" y="1087438"/>
            <a:ext cx="8548687" cy="46831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351" name="Picture 7" descr="07_03bTrackingPhotosynO2-U"/>
          <p:cNvPicPr>
            <a:picLocks noChangeAspect="1" noChangeArrowheads="1"/>
          </p:cNvPicPr>
          <p:nvPr/>
        </p:nvPicPr>
        <p:blipFill>
          <a:blip r:embed="rId3" cstate="print"/>
          <a:srcRect/>
          <a:stretch>
            <a:fillRect/>
          </a:stretch>
        </p:blipFill>
        <p:spPr bwMode="auto">
          <a:xfrm>
            <a:off x="517525" y="1916113"/>
            <a:ext cx="8108950" cy="3024187"/>
          </a:xfrm>
          <a:prstGeom prst="rect">
            <a:avLst/>
          </a:prstGeom>
          <a:noFill/>
        </p:spPr>
      </p:pic>
      <p:sp>
        <p:nvSpPr>
          <p:cNvPr id="569352" name="Text Box 8"/>
          <p:cNvSpPr txBox="1">
            <a:spLocks noChangeArrowheads="1"/>
          </p:cNvSpPr>
          <p:nvPr/>
        </p:nvSpPr>
        <p:spPr bwMode="auto">
          <a:xfrm>
            <a:off x="285750" y="2478088"/>
            <a:ext cx="2709863" cy="415925"/>
          </a:xfrm>
          <a:prstGeom prst="rect">
            <a:avLst/>
          </a:prstGeom>
          <a:noFill/>
          <a:ln w="9525">
            <a:noFill/>
            <a:miter lim="800000"/>
            <a:headEnd/>
            <a:tailEnd/>
          </a:ln>
          <a:effectLst/>
        </p:spPr>
        <p:txBody>
          <a:bodyPr wrap="none" lIns="0" tIns="0" rIns="0" bIns="0"/>
          <a:lstStyle/>
          <a:p>
            <a:pPr>
              <a:lnSpc>
                <a:spcPct val="90000"/>
              </a:lnSpc>
            </a:pPr>
            <a:r>
              <a:rPr lang="en-US" b="1"/>
              <a:t>6 C</a:t>
            </a:r>
            <a:r>
              <a:rPr lang="en-US" b="1">
                <a:solidFill>
                  <a:srgbClr val="FF6666"/>
                </a:solidFill>
              </a:rPr>
              <a:t>O</a:t>
            </a:r>
            <a:r>
              <a:rPr lang="en-US" b="1" baseline="-25000">
                <a:solidFill>
                  <a:srgbClr val="FF6666"/>
                </a:solidFill>
              </a:rPr>
              <a:t>2</a:t>
            </a:r>
            <a:r>
              <a:rPr lang="en-US" b="1">
                <a:solidFill>
                  <a:srgbClr val="FF6666"/>
                </a:solidFill>
              </a:rPr>
              <a:t> </a:t>
            </a:r>
            <a:r>
              <a:rPr lang="en-US" b="1"/>
              <a:t>  +  12 H</a:t>
            </a:r>
            <a:r>
              <a:rPr lang="en-US" b="1" baseline="-25000"/>
              <a:t>2</a:t>
            </a:r>
            <a:r>
              <a:rPr lang="en-US" b="1"/>
              <a:t>O</a:t>
            </a:r>
          </a:p>
        </p:txBody>
      </p:sp>
      <p:sp>
        <p:nvSpPr>
          <p:cNvPr id="569353" name="Text Box 9"/>
          <p:cNvSpPr txBox="1">
            <a:spLocks noChangeArrowheads="1"/>
          </p:cNvSpPr>
          <p:nvPr/>
        </p:nvSpPr>
        <p:spPr bwMode="auto">
          <a:xfrm>
            <a:off x="565150" y="1935163"/>
            <a:ext cx="2709863" cy="415925"/>
          </a:xfrm>
          <a:prstGeom prst="rect">
            <a:avLst/>
          </a:prstGeom>
          <a:noFill/>
          <a:ln w="9525">
            <a:noFill/>
            <a:miter lim="800000"/>
            <a:headEnd/>
            <a:tailEnd/>
          </a:ln>
          <a:effectLst/>
        </p:spPr>
        <p:txBody>
          <a:bodyPr wrap="none" lIns="0" tIns="0" rIns="0" bIns="0"/>
          <a:lstStyle/>
          <a:p>
            <a:pPr algn="l">
              <a:lnSpc>
                <a:spcPct val="90000"/>
              </a:lnSpc>
            </a:pPr>
            <a:r>
              <a:rPr lang="en-US" b="1"/>
              <a:t>Experiment 1</a:t>
            </a:r>
          </a:p>
        </p:txBody>
      </p:sp>
      <p:sp>
        <p:nvSpPr>
          <p:cNvPr id="569354" name="Text Box 10"/>
          <p:cNvSpPr txBox="1">
            <a:spLocks noChangeArrowheads="1"/>
          </p:cNvSpPr>
          <p:nvPr/>
        </p:nvSpPr>
        <p:spPr bwMode="auto">
          <a:xfrm>
            <a:off x="4537075" y="2468563"/>
            <a:ext cx="3717925" cy="441325"/>
          </a:xfrm>
          <a:prstGeom prst="rect">
            <a:avLst/>
          </a:prstGeom>
          <a:noFill/>
          <a:ln w="9525">
            <a:noFill/>
            <a:miter lim="800000"/>
            <a:headEnd/>
            <a:tailEnd/>
          </a:ln>
          <a:effectLst/>
        </p:spPr>
        <p:txBody>
          <a:bodyPr wrap="none" lIns="0" tIns="0" rIns="0" bIns="0"/>
          <a:lstStyle/>
          <a:p>
            <a:pPr algn="l">
              <a:lnSpc>
                <a:spcPct val="90000"/>
              </a:lnSpc>
            </a:pPr>
            <a:r>
              <a:rPr lang="en-US" b="1"/>
              <a:t>C</a:t>
            </a:r>
            <a:r>
              <a:rPr lang="en-US" b="1" baseline="-25000"/>
              <a:t>6</a:t>
            </a:r>
            <a:r>
              <a:rPr lang="en-US" b="1"/>
              <a:t>H</a:t>
            </a:r>
            <a:r>
              <a:rPr lang="en-US" b="1" baseline="-25000"/>
              <a:t>12</a:t>
            </a:r>
            <a:r>
              <a:rPr lang="en-US" b="1">
                <a:solidFill>
                  <a:srgbClr val="FF6666"/>
                </a:solidFill>
              </a:rPr>
              <a:t>O</a:t>
            </a:r>
            <a:r>
              <a:rPr lang="en-US" b="1" baseline="-25000">
                <a:solidFill>
                  <a:srgbClr val="FF6666"/>
                </a:solidFill>
              </a:rPr>
              <a:t>6</a:t>
            </a:r>
            <a:r>
              <a:rPr lang="en-US" b="1"/>
              <a:t>   +  6 H</a:t>
            </a:r>
            <a:r>
              <a:rPr lang="en-US" b="1" baseline="-25000"/>
              <a:t>2</a:t>
            </a:r>
            <a:r>
              <a:rPr lang="en-US" b="1">
                <a:solidFill>
                  <a:srgbClr val="FF6666"/>
                </a:solidFill>
              </a:rPr>
              <a:t>O</a:t>
            </a:r>
            <a:r>
              <a:rPr lang="en-US" b="1"/>
              <a:t>   +  6 O</a:t>
            </a:r>
            <a:r>
              <a:rPr lang="en-US" b="1" baseline="-25000"/>
              <a:t>2</a:t>
            </a:r>
            <a:endParaRPr lang="en-US" b="1"/>
          </a:p>
          <a:p>
            <a:pPr algn="l">
              <a:lnSpc>
                <a:spcPct val="90000"/>
              </a:lnSpc>
            </a:pPr>
            <a:endParaRPr lang="en-US" b="1"/>
          </a:p>
        </p:txBody>
      </p:sp>
      <p:sp>
        <p:nvSpPr>
          <p:cNvPr id="569355" name="Text Box 11"/>
          <p:cNvSpPr txBox="1">
            <a:spLocks noChangeArrowheads="1"/>
          </p:cNvSpPr>
          <p:nvPr/>
        </p:nvSpPr>
        <p:spPr bwMode="auto">
          <a:xfrm>
            <a:off x="7515225" y="2901950"/>
            <a:ext cx="998538" cy="669925"/>
          </a:xfrm>
          <a:prstGeom prst="rect">
            <a:avLst/>
          </a:prstGeom>
          <a:noFill/>
          <a:ln w="9525">
            <a:noFill/>
            <a:miter lim="800000"/>
            <a:headEnd/>
            <a:tailEnd/>
          </a:ln>
          <a:effectLst/>
        </p:spPr>
        <p:txBody>
          <a:bodyPr wrap="none" lIns="0" tIns="0" rIns="0" bIns="0"/>
          <a:lstStyle/>
          <a:p>
            <a:pPr algn="ctr">
              <a:lnSpc>
                <a:spcPct val="90000"/>
              </a:lnSpc>
            </a:pPr>
            <a:r>
              <a:rPr lang="en-US" b="1"/>
              <a:t>Not</a:t>
            </a:r>
          </a:p>
          <a:p>
            <a:pPr algn="ctr">
              <a:lnSpc>
                <a:spcPct val="90000"/>
              </a:lnSpc>
            </a:pPr>
            <a:r>
              <a:rPr lang="en-US" b="1"/>
              <a:t>labeled</a:t>
            </a:r>
          </a:p>
        </p:txBody>
      </p:sp>
      <p:sp>
        <p:nvSpPr>
          <p:cNvPr id="569356" name="Text Box 12"/>
          <p:cNvSpPr txBox="1">
            <a:spLocks noChangeArrowheads="1"/>
          </p:cNvSpPr>
          <p:nvPr/>
        </p:nvSpPr>
        <p:spPr bwMode="auto">
          <a:xfrm>
            <a:off x="287338" y="4033838"/>
            <a:ext cx="2709862" cy="415925"/>
          </a:xfrm>
          <a:prstGeom prst="rect">
            <a:avLst/>
          </a:prstGeom>
          <a:noFill/>
          <a:ln w="9525">
            <a:noFill/>
            <a:miter lim="800000"/>
            <a:headEnd/>
            <a:tailEnd/>
          </a:ln>
          <a:effectLst/>
        </p:spPr>
        <p:txBody>
          <a:bodyPr wrap="none" lIns="0" tIns="0" rIns="0" bIns="0"/>
          <a:lstStyle/>
          <a:p>
            <a:pPr>
              <a:lnSpc>
                <a:spcPct val="90000"/>
              </a:lnSpc>
            </a:pPr>
            <a:r>
              <a:rPr lang="en-US" b="1"/>
              <a:t>6 CO</a:t>
            </a:r>
            <a:r>
              <a:rPr lang="en-US" b="1" baseline="-25000"/>
              <a:t>2  </a:t>
            </a:r>
            <a:r>
              <a:rPr lang="en-US" b="1">
                <a:solidFill>
                  <a:srgbClr val="FF6666"/>
                </a:solidFill>
              </a:rPr>
              <a:t> </a:t>
            </a:r>
            <a:r>
              <a:rPr lang="en-US" b="1"/>
              <a:t>+   12 H</a:t>
            </a:r>
            <a:r>
              <a:rPr lang="en-US" b="1" baseline="-25000"/>
              <a:t>2</a:t>
            </a:r>
            <a:r>
              <a:rPr lang="en-US" b="1">
                <a:solidFill>
                  <a:srgbClr val="FF6666"/>
                </a:solidFill>
              </a:rPr>
              <a:t>O</a:t>
            </a:r>
          </a:p>
        </p:txBody>
      </p:sp>
      <p:sp>
        <p:nvSpPr>
          <p:cNvPr id="569357" name="Text Box 13"/>
          <p:cNvSpPr txBox="1">
            <a:spLocks noChangeArrowheads="1"/>
          </p:cNvSpPr>
          <p:nvPr/>
        </p:nvSpPr>
        <p:spPr bwMode="auto">
          <a:xfrm>
            <a:off x="566738" y="3490913"/>
            <a:ext cx="2709862" cy="415925"/>
          </a:xfrm>
          <a:prstGeom prst="rect">
            <a:avLst/>
          </a:prstGeom>
          <a:noFill/>
          <a:ln w="9525">
            <a:noFill/>
            <a:miter lim="800000"/>
            <a:headEnd/>
            <a:tailEnd/>
          </a:ln>
          <a:effectLst/>
        </p:spPr>
        <p:txBody>
          <a:bodyPr wrap="none" lIns="0" tIns="0" rIns="0" bIns="0"/>
          <a:lstStyle/>
          <a:p>
            <a:pPr algn="l">
              <a:lnSpc>
                <a:spcPct val="90000"/>
              </a:lnSpc>
            </a:pPr>
            <a:r>
              <a:rPr lang="en-US" b="1"/>
              <a:t>Experiment 2</a:t>
            </a:r>
          </a:p>
        </p:txBody>
      </p:sp>
      <p:sp>
        <p:nvSpPr>
          <p:cNvPr id="569358" name="Text Box 14"/>
          <p:cNvSpPr txBox="1">
            <a:spLocks noChangeArrowheads="1"/>
          </p:cNvSpPr>
          <p:nvPr/>
        </p:nvSpPr>
        <p:spPr bwMode="auto">
          <a:xfrm>
            <a:off x="4538663" y="4024313"/>
            <a:ext cx="3938587" cy="441325"/>
          </a:xfrm>
          <a:prstGeom prst="rect">
            <a:avLst/>
          </a:prstGeom>
          <a:noFill/>
          <a:ln w="9525">
            <a:noFill/>
            <a:miter lim="800000"/>
            <a:headEnd/>
            <a:tailEnd/>
          </a:ln>
          <a:effectLst/>
        </p:spPr>
        <p:txBody>
          <a:bodyPr wrap="none" lIns="0" tIns="0" rIns="0" bIns="0"/>
          <a:lstStyle/>
          <a:p>
            <a:pPr algn="l">
              <a:lnSpc>
                <a:spcPct val="90000"/>
              </a:lnSpc>
            </a:pPr>
            <a:r>
              <a:rPr lang="en-US" b="1"/>
              <a:t>C</a:t>
            </a:r>
            <a:r>
              <a:rPr lang="en-US" b="1" baseline="-25000"/>
              <a:t>6</a:t>
            </a:r>
            <a:r>
              <a:rPr lang="en-US" b="1"/>
              <a:t>H</a:t>
            </a:r>
            <a:r>
              <a:rPr lang="en-US" b="1" baseline="-25000"/>
              <a:t>12</a:t>
            </a:r>
            <a:r>
              <a:rPr lang="en-US" b="1"/>
              <a:t>O</a:t>
            </a:r>
            <a:r>
              <a:rPr lang="en-US" b="1" baseline="-25000"/>
              <a:t>6</a:t>
            </a:r>
            <a:r>
              <a:rPr lang="en-US" b="1"/>
              <a:t>   +   6 H</a:t>
            </a:r>
            <a:r>
              <a:rPr lang="en-US" b="1" baseline="-25000"/>
              <a:t>2</a:t>
            </a:r>
            <a:r>
              <a:rPr lang="en-US" b="1"/>
              <a:t>O  +  6 </a:t>
            </a:r>
            <a:r>
              <a:rPr lang="en-US" b="1">
                <a:solidFill>
                  <a:srgbClr val="FF6666"/>
                </a:solidFill>
              </a:rPr>
              <a:t>O</a:t>
            </a:r>
            <a:r>
              <a:rPr lang="en-US" b="1" baseline="-25000">
                <a:solidFill>
                  <a:srgbClr val="FF6666"/>
                </a:solidFill>
              </a:rPr>
              <a:t>2</a:t>
            </a:r>
            <a:endParaRPr lang="en-US" b="1"/>
          </a:p>
          <a:p>
            <a:pPr algn="l">
              <a:lnSpc>
                <a:spcPct val="90000"/>
              </a:lnSpc>
            </a:pPr>
            <a:endParaRPr lang="en-US" b="1"/>
          </a:p>
        </p:txBody>
      </p:sp>
      <p:sp>
        <p:nvSpPr>
          <p:cNvPr id="569359" name="Text Box 15"/>
          <p:cNvSpPr txBox="1">
            <a:spLocks noChangeArrowheads="1"/>
          </p:cNvSpPr>
          <p:nvPr/>
        </p:nvSpPr>
        <p:spPr bwMode="auto">
          <a:xfrm>
            <a:off x="7469188" y="4473575"/>
            <a:ext cx="1100137" cy="347663"/>
          </a:xfrm>
          <a:prstGeom prst="rect">
            <a:avLst/>
          </a:prstGeom>
          <a:noFill/>
          <a:ln w="9525">
            <a:noFill/>
            <a:miter lim="800000"/>
            <a:headEnd/>
            <a:tailEnd/>
          </a:ln>
          <a:effectLst/>
        </p:spPr>
        <p:txBody>
          <a:bodyPr wrap="none" lIns="0" tIns="0" rIns="0" bIns="0"/>
          <a:lstStyle/>
          <a:p>
            <a:pPr algn="ctr">
              <a:lnSpc>
                <a:spcPct val="90000"/>
              </a:lnSpc>
            </a:pPr>
            <a:r>
              <a:rPr lang="en-US" b="1"/>
              <a:t>Labeled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423" name="Picture 7" descr="07_03cPhotosynAtomFates-U"/>
          <p:cNvPicPr>
            <a:picLocks noChangeAspect="1" noChangeArrowheads="1"/>
          </p:cNvPicPr>
          <p:nvPr/>
        </p:nvPicPr>
        <p:blipFill>
          <a:blip r:embed="rId3" cstate="print"/>
          <a:srcRect/>
          <a:stretch>
            <a:fillRect/>
          </a:stretch>
        </p:blipFill>
        <p:spPr bwMode="auto">
          <a:xfrm>
            <a:off x="1169988" y="2157413"/>
            <a:ext cx="6804025" cy="2541587"/>
          </a:xfrm>
          <a:prstGeom prst="rect">
            <a:avLst/>
          </a:prstGeom>
          <a:noFill/>
        </p:spPr>
      </p:pic>
      <p:sp>
        <p:nvSpPr>
          <p:cNvPr id="572424" name="Text Box 8"/>
          <p:cNvSpPr txBox="1">
            <a:spLocks noChangeArrowheads="1"/>
          </p:cNvSpPr>
          <p:nvPr/>
        </p:nvSpPr>
        <p:spPr bwMode="auto">
          <a:xfrm>
            <a:off x="1200150" y="2278063"/>
            <a:ext cx="1565275" cy="357187"/>
          </a:xfrm>
          <a:prstGeom prst="rect">
            <a:avLst/>
          </a:prstGeom>
          <a:noFill/>
          <a:ln w="9525">
            <a:noFill/>
            <a:miter lim="800000"/>
            <a:headEnd/>
            <a:tailEnd/>
          </a:ln>
          <a:effectLst/>
        </p:spPr>
        <p:txBody>
          <a:bodyPr wrap="none" lIns="0" tIns="0" rIns="0" bIns="0"/>
          <a:lstStyle/>
          <a:p>
            <a:pPr algn="l">
              <a:lnSpc>
                <a:spcPct val="90000"/>
              </a:lnSpc>
            </a:pPr>
            <a:r>
              <a:rPr lang="en-US" b="1"/>
              <a:t>Reactants:</a:t>
            </a:r>
          </a:p>
        </p:txBody>
      </p:sp>
      <p:sp>
        <p:nvSpPr>
          <p:cNvPr id="572425" name="Text Box 9"/>
          <p:cNvSpPr txBox="1">
            <a:spLocks noChangeArrowheads="1"/>
          </p:cNvSpPr>
          <p:nvPr/>
        </p:nvSpPr>
        <p:spPr bwMode="auto">
          <a:xfrm>
            <a:off x="4251325" y="2279650"/>
            <a:ext cx="833438" cy="401638"/>
          </a:xfrm>
          <a:prstGeom prst="rect">
            <a:avLst/>
          </a:prstGeom>
          <a:noFill/>
          <a:ln w="9525">
            <a:noFill/>
            <a:miter lim="800000"/>
            <a:headEnd/>
            <a:tailEnd/>
          </a:ln>
          <a:effectLst/>
        </p:spPr>
        <p:txBody>
          <a:bodyPr wrap="none" lIns="0" tIns="0" rIns="0" bIns="0"/>
          <a:lstStyle/>
          <a:p>
            <a:pPr algn="ctr">
              <a:lnSpc>
                <a:spcPct val="90000"/>
              </a:lnSpc>
            </a:pPr>
            <a:r>
              <a:rPr lang="en-US" b="1"/>
              <a:t>6 </a:t>
            </a:r>
            <a:r>
              <a:rPr lang="en-US" b="1">
                <a:solidFill>
                  <a:srgbClr val="FF0080"/>
                </a:solidFill>
              </a:rPr>
              <a:t>CO</a:t>
            </a:r>
            <a:r>
              <a:rPr lang="en-US" b="1" baseline="-25000">
                <a:solidFill>
                  <a:srgbClr val="FF0080"/>
                </a:solidFill>
              </a:rPr>
              <a:t>2</a:t>
            </a:r>
            <a:endParaRPr lang="en-US" b="1">
              <a:solidFill>
                <a:srgbClr val="FF0080"/>
              </a:solidFill>
            </a:endParaRPr>
          </a:p>
        </p:txBody>
      </p:sp>
      <p:sp>
        <p:nvSpPr>
          <p:cNvPr id="572426" name="Text Box 10"/>
          <p:cNvSpPr txBox="1">
            <a:spLocks noChangeArrowheads="1"/>
          </p:cNvSpPr>
          <p:nvPr/>
        </p:nvSpPr>
        <p:spPr bwMode="auto">
          <a:xfrm>
            <a:off x="1200150" y="4097338"/>
            <a:ext cx="1565275" cy="357187"/>
          </a:xfrm>
          <a:prstGeom prst="rect">
            <a:avLst/>
          </a:prstGeom>
          <a:noFill/>
          <a:ln w="9525">
            <a:noFill/>
            <a:miter lim="800000"/>
            <a:headEnd/>
            <a:tailEnd/>
          </a:ln>
          <a:effectLst/>
        </p:spPr>
        <p:txBody>
          <a:bodyPr wrap="none" lIns="0" tIns="0" rIns="0" bIns="0"/>
          <a:lstStyle/>
          <a:p>
            <a:pPr algn="l">
              <a:lnSpc>
                <a:spcPct val="90000"/>
              </a:lnSpc>
            </a:pPr>
            <a:r>
              <a:rPr lang="en-US" b="1"/>
              <a:t>Products:</a:t>
            </a:r>
          </a:p>
        </p:txBody>
      </p:sp>
      <p:sp>
        <p:nvSpPr>
          <p:cNvPr id="572427" name="Text Box 11"/>
          <p:cNvSpPr txBox="1">
            <a:spLocks noChangeArrowheads="1"/>
          </p:cNvSpPr>
          <p:nvPr/>
        </p:nvSpPr>
        <p:spPr bwMode="auto">
          <a:xfrm>
            <a:off x="5962650" y="2282825"/>
            <a:ext cx="1084263" cy="417513"/>
          </a:xfrm>
          <a:prstGeom prst="rect">
            <a:avLst/>
          </a:prstGeom>
          <a:noFill/>
          <a:ln w="9525">
            <a:noFill/>
            <a:miter lim="800000"/>
            <a:headEnd/>
            <a:tailEnd/>
          </a:ln>
          <a:effectLst/>
        </p:spPr>
        <p:txBody>
          <a:bodyPr wrap="none" lIns="0" tIns="0" rIns="0" bIns="0"/>
          <a:lstStyle/>
          <a:p>
            <a:pPr algn="ctr">
              <a:lnSpc>
                <a:spcPct val="90000"/>
              </a:lnSpc>
            </a:pPr>
            <a:r>
              <a:rPr lang="en-US" b="1"/>
              <a:t>12 </a:t>
            </a:r>
            <a:r>
              <a:rPr lang="en-US" b="1">
                <a:solidFill>
                  <a:srgbClr val="0080FF"/>
                </a:solidFill>
              </a:rPr>
              <a:t>H</a:t>
            </a:r>
            <a:r>
              <a:rPr lang="en-US" b="1" baseline="-25000">
                <a:solidFill>
                  <a:srgbClr val="0080FF"/>
                </a:solidFill>
              </a:rPr>
              <a:t>2</a:t>
            </a:r>
            <a:r>
              <a:rPr lang="en-US" b="1">
                <a:solidFill>
                  <a:srgbClr val="0080FF"/>
                </a:solidFill>
              </a:rPr>
              <a:t>O</a:t>
            </a:r>
          </a:p>
        </p:txBody>
      </p:sp>
      <p:sp>
        <p:nvSpPr>
          <p:cNvPr id="572428" name="Text Box 12"/>
          <p:cNvSpPr txBox="1">
            <a:spLocks noChangeArrowheads="1"/>
          </p:cNvSpPr>
          <p:nvPr/>
        </p:nvSpPr>
        <p:spPr bwMode="auto">
          <a:xfrm>
            <a:off x="3232150" y="4092575"/>
            <a:ext cx="1208088" cy="385763"/>
          </a:xfrm>
          <a:prstGeom prst="rect">
            <a:avLst/>
          </a:prstGeom>
          <a:noFill/>
          <a:ln w="9525">
            <a:noFill/>
            <a:miter lim="800000"/>
            <a:headEnd/>
            <a:tailEnd/>
          </a:ln>
          <a:effectLst/>
        </p:spPr>
        <p:txBody>
          <a:bodyPr wrap="none" lIns="0" tIns="0" rIns="0" bIns="0"/>
          <a:lstStyle/>
          <a:p>
            <a:pPr algn="ctr">
              <a:lnSpc>
                <a:spcPct val="90000"/>
              </a:lnSpc>
            </a:pPr>
            <a:r>
              <a:rPr lang="en-US" b="1">
                <a:solidFill>
                  <a:srgbClr val="FF0080"/>
                </a:solidFill>
              </a:rPr>
              <a:t>C</a:t>
            </a:r>
            <a:r>
              <a:rPr lang="en-US" b="1" baseline="-25000">
                <a:solidFill>
                  <a:srgbClr val="FF0080"/>
                </a:solidFill>
              </a:rPr>
              <a:t>6</a:t>
            </a:r>
            <a:r>
              <a:rPr lang="en-US" b="1">
                <a:solidFill>
                  <a:srgbClr val="0080FF"/>
                </a:solidFill>
              </a:rPr>
              <a:t>H</a:t>
            </a:r>
            <a:r>
              <a:rPr lang="en-US" b="1" baseline="-25000">
                <a:solidFill>
                  <a:srgbClr val="0080FF"/>
                </a:solidFill>
              </a:rPr>
              <a:t>12</a:t>
            </a:r>
            <a:r>
              <a:rPr lang="en-US" b="1">
                <a:solidFill>
                  <a:srgbClr val="FF0080"/>
                </a:solidFill>
              </a:rPr>
              <a:t>O</a:t>
            </a:r>
            <a:r>
              <a:rPr lang="en-US" b="1" baseline="-25000">
                <a:solidFill>
                  <a:srgbClr val="FF0080"/>
                </a:solidFill>
              </a:rPr>
              <a:t>6</a:t>
            </a:r>
            <a:endParaRPr lang="en-US" b="1">
              <a:solidFill>
                <a:srgbClr val="FF0080"/>
              </a:solidFill>
            </a:endParaRPr>
          </a:p>
        </p:txBody>
      </p:sp>
      <p:sp>
        <p:nvSpPr>
          <p:cNvPr id="572429" name="Text Box 13"/>
          <p:cNvSpPr txBox="1">
            <a:spLocks noChangeArrowheads="1"/>
          </p:cNvSpPr>
          <p:nvPr/>
        </p:nvSpPr>
        <p:spPr bwMode="auto">
          <a:xfrm>
            <a:off x="5181600" y="4089400"/>
            <a:ext cx="1084263" cy="417513"/>
          </a:xfrm>
          <a:prstGeom prst="rect">
            <a:avLst/>
          </a:prstGeom>
          <a:noFill/>
          <a:ln w="9525">
            <a:noFill/>
            <a:miter lim="800000"/>
            <a:headEnd/>
            <a:tailEnd/>
          </a:ln>
          <a:effectLst/>
        </p:spPr>
        <p:txBody>
          <a:bodyPr wrap="none" lIns="0" tIns="0" rIns="0" bIns="0"/>
          <a:lstStyle/>
          <a:p>
            <a:pPr algn="ctr">
              <a:lnSpc>
                <a:spcPct val="90000"/>
              </a:lnSpc>
            </a:pPr>
            <a:r>
              <a:rPr lang="en-US" b="1">
                <a:solidFill>
                  <a:srgbClr val="FF0080"/>
                </a:solidFill>
              </a:rPr>
              <a:t>6 </a:t>
            </a:r>
            <a:r>
              <a:rPr lang="en-US" b="1">
                <a:solidFill>
                  <a:srgbClr val="0080FF"/>
                </a:solidFill>
              </a:rPr>
              <a:t>H</a:t>
            </a:r>
            <a:r>
              <a:rPr lang="en-US" b="1" baseline="-25000">
                <a:solidFill>
                  <a:srgbClr val="0080FF"/>
                </a:solidFill>
              </a:rPr>
              <a:t>2</a:t>
            </a:r>
            <a:r>
              <a:rPr lang="en-US" b="1">
                <a:solidFill>
                  <a:srgbClr val="FF0080"/>
                </a:solidFill>
              </a:rPr>
              <a:t>O</a:t>
            </a:r>
          </a:p>
        </p:txBody>
      </p:sp>
      <p:sp>
        <p:nvSpPr>
          <p:cNvPr id="572430" name="Text Box 14"/>
          <p:cNvSpPr txBox="1">
            <a:spLocks noChangeArrowheads="1"/>
          </p:cNvSpPr>
          <p:nvPr/>
        </p:nvSpPr>
        <p:spPr bwMode="auto">
          <a:xfrm>
            <a:off x="6823075" y="4089400"/>
            <a:ext cx="1084263" cy="417513"/>
          </a:xfrm>
          <a:prstGeom prst="rect">
            <a:avLst/>
          </a:prstGeom>
          <a:noFill/>
          <a:ln w="9525">
            <a:noFill/>
            <a:miter lim="800000"/>
            <a:headEnd/>
            <a:tailEnd/>
          </a:ln>
          <a:effectLst/>
        </p:spPr>
        <p:txBody>
          <a:bodyPr wrap="none" lIns="0" tIns="0" rIns="0" bIns="0"/>
          <a:lstStyle/>
          <a:p>
            <a:pPr algn="ctr">
              <a:lnSpc>
                <a:spcPct val="90000"/>
              </a:lnSpc>
            </a:pPr>
            <a:r>
              <a:rPr lang="en-US" b="1"/>
              <a:t>6 </a:t>
            </a:r>
            <a:r>
              <a:rPr lang="en-US" b="1">
                <a:solidFill>
                  <a:srgbClr val="0080FF"/>
                </a:solidFill>
              </a:rPr>
              <a:t>O</a:t>
            </a:r>
            <a:r>
              <a:rPr lang="en-US" b="1" baseline="-25000">
                <a:solidFill>
                  <a:srgbClr val="0080FF"/>
                </a:solidFill>
              </a:rPr>
              <a:t>2</a:t>
            </a:r>
            <a:endParaRPr lang="en-US" b="1">
              <a:solidFill>
                <a:srgbClr val="0080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a:xfrm>
            <a:off x="171450" y="169863"/>
            <a:ext cx="8534400" cy="914400"/>
          </a:xfrm>
        </p:spPr>
        <p:txBody>
          <a:bodyPr/>
          <a:lstStyle/>
          <a:p>
            <a:pPr marL="574675" indent="-574675"/>
            <a:r>
              <a:rPr lang="en-US" sz="3200"/>
              <a:t>7.4 Photosynthesis is a redox process, as is cellular respiration</a:t>
            </a:r>
          </a:p>
        </p:txBody>
      </p:sp>
      <p:sp>
        <p:nvSpPr>
          <p:cNvPr id="575491" name="Rectangle 3"/>
          <p:cNvSpPr>
            <a:spLocks noGrp="1" noChangeArrowheads="1"/>
          </p:cNvSpPr>
          <p:nvPr>
            <p:ph type="body" idx="1"/>
          </p:nvPr>
        </p:nvSpPr>
        <p:spPr>
          <a:xfrm>
            <a:off x="155575" y="1298575"/>
            <a:ext cx="8534400" cy="3333750"/>
          </a:xfrm>
        </p:spPr>
        <p:txBody>
          <a:bodyPr/>
          <a:lstStyle/>
          <a:p>
            <a:r>
              <a:rPr lang="en-US"/>
              <a:t>Photosynthesis, like respiration, is a redox (oxidation-reduction) process</a:t>
            </a:r>
          </a:p>
          <a:p>
            <a:pPr lvl="1">
              <a:buFontTx/>
              <a:buChar char="–"/>
            </a:pPr>
            <a:r>
              <a:rPr lang="en-US"/>
              <a:t>Water molecules are split apart by oxidation, which means that they lose electrons along with hydrogen ions (H</a:t>
            </a:r>
            <a:r>
              <a:rPr lang="en-US" baseline="30000"/>
              <a:t>+</a:t>
            </a:r>
            <a:r>
              <a:rPr lang="en-US"/>
              <a:t>)</a:t>
            </a:r>
          </a:p>
          <a:p>
            <a:pPr lvl="1">
              <a:buFontTx/>
              <a:buChar char="–"/>
            </a:pPr>
            <a:r>
              <a:rPr lang="en-US"/>
              <a:t>Then CO</a:t>
            </a:r>
            <a:r>
              <a:rPr lang="en-US" baseline="-25000"/>
              <a:t>2</a:t>
            </a:r>
            <a:r>
              <a:rPr lang="en-US"/>
              <a:t> is reduced to sugar as electrons and hydrogen ions are added to it</a:t>
            </a:r>
            <a:r>
              <a:rPr lang="en-US" baseline="-25000"/>
              <a:t> </a:t>
            </a:r>
            <a:endParaRPr lang="en-US"/>
          </a:p>
        </p:txBody>
      </p:sp>
      <p:sp>
        <p:nvSpPr>
          <p:cNvPr id="57549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754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54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6519" name="Picture 7" descr="07_04aPhotosynEquation-U"/>
          <p:cNvPicPr>
            <a:picLocks noChangeAspect="1" noChangeArrowheads="1"/>
          </p:cNvPicPr>
          <p:nvPr/>
        </p:nvPicPr>
        <p:blipFill>
          <a:blip r:embed="rId3" cstate="print"/>
          <a:srcRect/>
          <a:stretch>
            <a:fillRect/>
          </a:stretch>
        </p:blipFill>
        <p:spPr bwMode="auto">
          <a:xfrm>
            <a:off x="1398588" y="2455863"/>
            <a:ext cx="6346825" cy="1944687"/>
          </a:xfrm>
          <a:prstGeom prst="rect">
            <a:avLst/>
          </a:prstGeom>
          <a:noFill/>
        </p:spPr>
      </p:pic>
      <p:sp>
        <p:nvSpPr>
          <p:cNvPr id="576520" name="Text Box 8"/>
          <p:cNvSpPr txBox="1">
            <a:spLocks noChangeArrowheads="1"/>
          </p:cNvSpPr>
          <p:nvPr/>
        </p:nvSpPr>
        <p:spPr bwMode="auto">
          <a:xfrm>
            <a:off x="1004888" y="3203575"/>
            <a:ext cx="2709862" cy="415925"/>
          </a:xfrm>
          <a:prstGeom prst="rect">
            <a:avLst/>
          </a:prstGeom>
          <a:noFill/>
          <a:ln w="9525">
            <a:noFill/>
            <a:miter lim="800000"/>
            <a:headEnd/>
            <a:tailEnd/>
          </a:ln>
          <a:effectLst/>
        </p:spPr>
        <p:txBody>
          <a:bodyPr wrap="none" lIns="0" tIns="0" rIns="0" bIns="0"/>
          <a:lstStyle/>
          <a:p>
            <a:pPr>
              <a:lnSpc>
                <a:spcPct val="90000"/>
              </a:lnSpc>
            </a:pPr>
            <a:r>
              <a:rPr lang="en-US" b="1"/>
              <a:t>6 CO</a:t>
            </a:r>
            <a:r>
              <a:rPr lang="en-US" b="1" baseline="-25000"/>
              <a:t>2</a:t>
            </a:r>
            <a:r>
              <a:rPr lang="en-US" b="1"/>
              <a:t>   +   6 H</a:t>
            </a:r>
            <a:r>
              <a:rPr lang="en-US" b="1" baseline="-25000"/>
              <a:t>2</a:t>
            </a:r>
            <a:r>
              <a:rPr lang="en-US" b="1"/>
              <a:t>O</a:t>
            </a:r>
          </a:p>
        </p:txBody>
      </p:sp>
      <p:sp>
        <p:nvSpPr>
          <p:cNvPr id="576521" name="Text Box 9"/>
          <p:cNvSpPr txBox="1">
            <a:spLocks noChangeArrowheads="1"/>
          </p:cNvSpPr>
          <p:nvPr/>
        </p:nvSpPr>
        <p:spPr bwMode="auto">
          <a:xfrm>
            <a:off x="5235575" y="3195638"/>
            <a:ext cx="2528888" cy="447675"/>
          </a:xfrm>
          <a:prstGeom prst="rect">
            <a:avLst/>
          </a:prstGeom>
          <a:noFill/>
          <a:ln w="9525">
            <a:noFill/>
            <a:miter lim="800000"/>
            <a:headEnd/>
            <a:tailEnd/>
          </a:ln>
          <a:effectLst/>
        </p:spPr>
        <p:txBody>
          <a:bodyPr wrap="none" lIns="0" tIns="0" rIns="0" bIns="0"/>
          <a:lstStyle/>
          <a:p>
            <a:pPr algn="l">
              <a:lnSpc>
                <a:spcPct val="90000"/>
              </a:lnSpc>
            </a:pPr>
            <a:r>
              <a:rPr lang="en-US" b="1"/>
              <a:t>C</a:t>
            </a:r>
            <a:r>
              <a:rPr lang="en-US" b="1" baseline="-25000"/>
              <a:t>6</a:t>
            </a:r>
            <a:r>
              <a:rPr lang="en-US" b="1"/>
              <a:t>H</a:t>
            </a:r>
            <a:r>
              <a:rPr lang="en-US" b="1" baseline="-25000"/>
              <a:t>12</a:t>
            </a:r>
            <a:r>
              <a:rPr lang="en-US" b="1"/>
              <a:t>O</a:t>
            </a:r>
            <a:r>
              <a:rPr lang="en-US" b="1" baseline="-25000"/>
              <a:t>6</a:t>
            </a:r>
            <a:r>
              <a:rPr lang="en-US" b="1"/>
              <a:t>   +   6 O</a:t>
            </a:r>
            <a:r>
              <a:rPr lang="en-US" b="1" baseline="-25000"/>
              <a:t>2</a:t>
            </a:r>
            <a:endParaRPr lang="en-US" b="1"/>
          </a:p>
          <a:p>
            <a:pPr algn="l">
              <a:lnSpc>
                <a:spcPct val="90000"/>
              </a:lnSpc>
            </a:pPr>
            <a:endParaRPr lang="en-US" b="1"/>
          </a:p>
        </p:txBody>
      </p:sp>
      <p:sp>
        <p:nvSpPr>
          <p:cNvPr id="576522" name="Text Box 10"/>
          <p:cNvSpPr txBox="1">
            <a:spLocks noChangeArrowheads="1"/>
          </p:cNvSpPr>
          <p:nvPr/>
        </p:nvSpPr>
        <p:spPr bwMode="auto">
          <a:xfrm>
            <a:off x="3009900" y="2482850"/>
            <a:ext cx="1482725" cy="323850"/>
          </a:xfrm>
          <a:prstGeom prst="rect">
            <a:avLst/>
          </a:prstGeom>
          <a:noFill/>
          <a:ln w="9525">
            <a:noFill/>
            <a:miter lim="800000"/>
            <a:headEnd/>
            <a:tailEnd/>
          </a:ln>
          <a:effectLst/>
        </p:spPr>
        <p:txBody>
          <a:bodyPr wrap="none" lIns="0" tIns="0" rIns="0" bIns="0"/>
          <a:lstStyle/>
          <a:p>
            <a:pPr>
              <a:lnSpc>
                <a:spcPct val="90000"/>
              </a:lnSpc>
            </a:pPr>
            <a:r>
              <a:rPr lang="en-US" b="1"/>
              <a:t>Reduction</a:t>
            </a:r>
          </a:p>
        </p:txBody>
      </p:sp>
      <p:sp>
        <p:nvSpPr>
          <p:cNvPr id="576523" name="Text Box 11"/>
          <p:cNvSpPr txBox="1">
            <a:spLocks noChangeArrowheads="1"/>
          </p:cNvSpPr>
          <p:nvPr/>
        </p:nvSpPr>
        <p:spPr bwMode="auto">
          <a:xfrm>
            <a:off x="4600575" y="3943350"/>
            <a:ext cx="1406525" cy="347663"/>
          </a:xfrm>
          <a:prstGeom prst="rect">
            <a:avLst/>
          </a:prstGeom>
          <a:noFill/>
          <a:ln w="9525">
            <a:noFill/>
            <a:miter lim="800000"/>
            <a:headEnd/>
            <a:tailEnd/>
          </a:ln>
          <a:effectLst/>
        </p:spPr>
        <p:txBody>
          <a:bodyPr wrap="none" lIns="0" tIns="0" rIns="0" bIns="0"/>
          <a:lstStyle/>
          <a:p>
            <a:pPr algn="l">
              <a:lnSpc>
                <a:spcPct val="90000"/>
              </a:lnSpc>
            </a:pPr>
            <a:r>
              <a:rPr lang="en-US" b="1"/>
              <a:t>Oxidation</a:t>
            </a:r>
          </a:p>
          <a:p>
            <a:pPr algn="l">
              <a:lnSpc>
                <a:spcPct val="90000"/>
              </a:lnSpc>
            </a:pPr>
            <a:endParaRPr lang="en-US"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a:xfrm>
            <a:off x="171450" y="169863"/>
            <a:ext cx="8534400" cy="914400"/>
          </a:xfrm>
        </p:spPr>
        <p:txBody>
          <a:bodyPr/>
          <a:lstStyle/>
          <a:p>
            <a:pPr marL="574675" indent="-574675"/>
            <a:r>
              <a:rPr lang="en-US" sz="3200"/>
              <a:t>7.4 Photosynthesis is a redox process, as is cellular respiration</a:t>
            </a:r>
          </a:p>
        </p:txBody>
      </p:sp>
      <p:sp>
        <p:nvSpPr>
          <p:cNvPr id="578563" name="Rectangle 3"/>
          <p:cNvSpPr>
            <a:spLocks noGrp="1" noChangeArrowheads="1"/>
          </p:cNvSpPr>
          <p:nvPr>
            <p:ph type="body" idx="1"/>
          </p:nvPr>
        </p:nvSpPr>
        <p:spPr>
          <a:xfrm>
            <a:off x="155575" y="1298575"/>
            <a:ext cx="8534400" cy="4729163"/>
          </a:xfrm>
        </p:spPr>
        <p:txBody>
          <a:bodyPr/>
          <a:lstStyle/>
          <a:p>
            <a:r>
              <a:rPr lang="en-US"/>
              <a:t>Recall that cellular respiration uses redox reactions to harvest the chemical energy stored in a glucose molecule</a:t>
            </a:r>
          </a:p>
          <a:p>
            <a:pPr lvl="1">
              <a:buFontTx/>
              <a:buChar char="–"/>
            </a:pPr>
            <a:r>
              <a:rPr lang="en-US"/>
              <a:t>This is accomplished by oxidizing the sugar and reducing O</a:t>
            </a:r>
            <a:r>
              <a:rPr lang="en-US" baseline="-25000"/>
              <a:t>2</a:t>
            </a:r>
            <a:r>
              <a:rPr lang="en-US"/>
              <a:t> to H</a:t>
            </a:r>
            <a:r>
              <a:rPr lang="en-US" baseline="-25000"/>
              <a:t>2</a:t>
            </a:r>
            <a:r>
              <a:rPr lang="en-US"/>
              <a:t>O</a:t>
            </a:r>
          </a:p>
          <a:p>
            <a:pPr lvl="1">
              <a:buFontTx/>
              <a:buChar char="–"/>
            </a:pPr>
            <a:r>
              <a:rPr lang="en-US"/>
              <a:t>The electrons lose potential as they travel down an energy hill, the electron transport system</a:t>
            </a:r>
          </a:p>
          <a:p>
            <a:pPr lvl="1">
              <a:buFontTx/>
              <a:buChar char="–"/>
            </a:pPr>
            <a:r>
              <a:rPr lang="en-US"/>
              <a:t>In contrast, the food-producing redox reactions of photosynthesis reverse the flow and involve an uphill climb</a:t>
            </a:r>
          </a:p>
        </p:txBody>
      </p:sp>
      <p:sp>
        <p:nvSpPr>
          <p:cNvPr id="57856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7856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856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2663" name="Picture 7" descr="07_04bCellRespEquation-U"/>
          <p:cNvPicPr>
            <a:picLocks noChangeAspect="1" noChangeArrowheads="1"/>
          </p:cNvPicPr>
          <p:nvPr/>
        </p:nvPicPr>
        <p:blipFill>
          <a:blip r:embed="rId3" cstate="print"/>
          <a:srcRect/>
          <a:stretch>
            <a:fillRect/>
          </a:stretch>
        </p:blipFill>
        <p:spPr bwMode="auto">
          <a:xfrm>
            <a:off x="1306513" y="2462213"/>
            <a:ext cx="6529387" cy="1931987"/>
          </a:xfrm>
          <a:prstGeom prst="rect">
            <a:avLst/>
          </a:prstGeom>
          <a:noFill/>
        </p:spPr>
      </p:pic>
      <p:sp>
        <p:nvSpPr>
          <p:cNvPr id="582664" name="Text Box 8"/>
          <p:cNvSpPr txBox="1">
            <a:spLocks noChangeArrowheads="1"/>
          </p:cNvSpPr>
          <p:nvPr/>
        </p:nvSpPr>
        <p:spPr bwMode="auto">
          <a:xfrm>
            <a:off x="5516563" y="3194050"/>
            <a:ext cx="2709862" cy="415925"/>
          </a:xfrm>
          <a:prstGeom prst="rect">
            <a:avLst/>
          </a:prstGeom>
          <a:noFill/>
          <a:ln w="9525">
            <a:noFill/>
            <a:miter lim="800000"/>
            <a:headEnd/>
            <a:tailEnd/>
          </a:ln>
          <a:effectLst/>
        </p:spPr>
        <p:txBody>
          <a:bodyPr wrap="none" lIns="0" tIns="0" rIns="0" bIns="0"/>
          <a:lstStyle/>
          <a:p>
            <a:pPr algn="l">
              <a:lnSpc>
                <a:spcPct val="90000"/>
              </a:lnSpc>
            </a:pPr>
            <a:r>
              <a:rPr lang="en-US" b="1"/>
              <a:t>6 CO</a:t>
            </a:r>
            <a:r>
              <a:rPr lang="en-US" b="1" baseline="-25000"/>
              <a:t>2</a:t>
            </a:r>
            <a:r>
              <a:rPr lang="en-US" b="1"/>
              <a:t>   +  6 H</a:t>
            </a:r>
            <a:r>
              <a:rPr lang="en-US" b="1" baseline="-25000"/>
              <a:t>2</a:t>
            </a:r>
            <a:r>
              <a:rPr lang="en-US" b="1"/>
              <a:t>O</a:t>
            </a:r>
          </a:p>
        </p:txBody>
      </p:sp>
      <p:sp>
        <p:nvSpPr>
          <p:cNvPr id="582665" name="Text Box 9"/>
          <p:cNvSpPr txBox="1">
            <a:spLocks noChangeArrowheads="1"/>
          </p:cNvSpPr>
          <p:nvPr/>
        </p:nvSpPr>
        <p:spPr bwMode="auto">
          <a:xfrm>
            <a:off x="1198563" y="3197225"/>
            <a:ext cx="2528887" cy="447675"/>
          </a:xfrm>
          <a:prstGeom prst="rect">
            <a:avLst/>
          </a:prstGeom>
          <a:noFill/>
          <a:ln w="9525">
            <a:noFill/>
            <a:miter lim="800000"/>
            <a:headEnd/>
            <a:tailEnd/>
          </a:ln>
          <a:effectLst/>
        </p:spPr>
        <p:txBody>
          <a:bodyPr wrap="none" lIns="0" tIns="0" rIns="0" bIns="0"/>
          <a:lstStyle/>
          <a:p>
            <a:pPr>
              <a:lnSpc>
                <a:spcPct val="90000"/>
              </a:lnSpc>
            </a:pPr>
            <a:r>
              <a:rPr lang="en-US" b="1"/>
              <a:t>C</a:t>
            </a:r>
            <a:r>
              <a:rPr lang="en-US" b="1" baseline="-25000"/>
              <a:t>6</a:t>
            </a:r>
            <a:r>
              <a:rPr lang="en-US" b="1"/>
              <a:t>H</a:t>
            </a:r>
            <a:r>
              <a:rPr lang="en-US" b="1" baseline="-25000"/>
              <a:t>12</a:t>
            </a:r>
            <a:r>
              <a:rPr lang="en-US" b="1"/>
              <a:t>O</a:t>
            </a:r>
            <a:r>
              <a:rPr lang="en-US" b="1" baseline="-25000"/>
              <a:t>6</a:t>
            </a:r>
            <a:r>
              <a:rPr lang="en-US" b="1"/>
              <a:t>  +   6 O</a:t>
            </a:r>
            <a:r>
              <a:rPr lang="en-US" b="1" baseline="-25000"/>
              <a:t>2</a:t>
            </a:r>
            <a:endParaRPr lang="en-US" b="1"/>
          </a:p>
          <a:p>
            <a:pPr>
              <a:lnSpc>
                <a:spcPct val="90000"/>
              </a:lnSpc>
            </a:pPr>
            <a:endParaRPr lang="en-US" b="1"/>
          </a:p>
        </p:txBody>
      </p:sp>
      <p:sp>
        <p:nvSpPr>
          <p:cNvPr id="582666" name="Text Box 10"/>
          <p:cNvSpPr txBox="1">
            <a:spLocks noChangeArrowheads="1"/>
          </p:cNvSpPr>
          <p:nvPr/>
        </p:nvSpPr>
        <p:spPr bwMode="auto">
          <a:xfrm>
            <a:off x="4662488" y="3941763"/>
            <a:ext cx="1482725" cy="323850"/>
          </a:xfrm>
          <a:prstGeom prst="rect">
            <a:avLst/>
          </a:prstGeom>
          <a:noFill/>
          <a:ln w="9525">
            <a:noFill/>
            <a:miter lim="800000"/>
            <a:headEnd/>
            <a:tailEnd/>
          </a:ln>
          <a:effectLst/>
        </p:spPr>
        <p:txBody>
          <a:bodyPr wrap="none" lIns="0" tIns="0" rIns="0" bIns="0"/>
          <a:lstStyle/>
          <a:p>
            <a:pPr>
              <a:lnSpc>
                <a:spcPct val="90000"/>
              </a:lnSpc>
            </a:pPr>
            <a:r>
              <a:rPr lang="en-US" b="1"/>
              <a:t>Reduction</a:t>
            </a:r>
          </a:p>
        </p:txBody>
      </p:sp>
      <p:sp>
        <p:nvSpPr>
          <p:cNvPr id="582667" name="Text Box 11"/>
          <p:cNvSpPr txBox="1">
            <a:spLocks noChangeArrowheads="1"/>
          </p:cNvSpPr>
          <p:nvPr/>
        </p:nvSpPr>
        <p:spPr bwMode="auto">
          <a:xfrm>
            <a:off x="3170238" y="2484438"/>
            <a:ext cx="1406525" cy="347662"/>
          </a:xfrm>
          <a:prstGeom prst="rect">
            <a:avLst/>
          </a:prstGeom>
          <a:noFill/>
          <a:ln w="9525">
            <a:noFill/>
            <a:miter lim="800000"/>
            <a:headEnd/>
            <a:tailEnd/>
          </a:ln>
          <a:effectLst/>
        </p:spPr>
        <p:txBody>
          <a:bodyPr wrap="none" lIns="0" tIns="0" rIns="0" bIns="0"/>
          <a:lstStyle/>
          <a:p>
            <a:pPr algn="l">
              <a:lnSpc>
                <a:spcPct val="90000"/>
              </a:lnSpc>
            </a:pPr>
            <a:r>
              <a:rPr lang="en-US" b="1"/>
              <a:t>Oxidation</a:t>
            </a:r>
          </a:p>
          <a:p>
            <a:pPr algn="l">
              <a:lnSpc>
                <a:spcPct val="90000"/>
              </a:lnSpc>
            </a:pPr>
            <a:endParaRPr lang="en-US"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171450" y="169863"/>
            <a:ext cx="8534400" cy="914400"/>
          </a:xfrm>
        </p:spPr>
        <p:txBody>
          <a:bodyPr/>
          <a:lstStyle/>
          <a:p>
            <a:pPr marL="574675" indent="-574675"/>
            <a:r>
              <a:rPr lang="en-US" sz="3200"/>
              <a:t>7.4 Photosynthesis is a redox process, as is cellular respiration</a:t>
            </a:r>
          </a:p>
        </p:txBody>
      </p:sp>
      <p:sp>
        <p:nvSpPr>
          <p:cNvPr id="584707" name="Rectangle 3"/>
          <p:cNvSpPr>
            <a:spLocks noGrp="1" noChangeArrowheads="1"/>
          </p:cNvSpPr>
          <p:nvPr>
            <p:ph type="body" idx="1"/>
          </p:nvPr>
        </p:nvSpPr>
        <p:spPr>
          <a:xfrm>
            <a:off x="155575" y="1298575"/>
            <a:ext cx="8534400" cy="3333750"/>
          </a:xfrm>
        </p:spPr>
        <p:txBody>
          <a:bodyPr/>
          <a:lstStyle/>
          <a:p>
            <a:r>
              <a:rPr lang="en-US"/>
              <a:t>In photosynthesis, electrons gain energy by being boosted up an energy hill</a:t>
            </a:r>
          </a:p>
          <a:p>
            <a:pPr lvl="1">
              <a:buFontTx/>
              <a:buChar char="–"/>
            </a:pPr>
            <a:r>
              <a:rPr lang="en-US"/>
              <a:t>Light energy captured by chlorophyll molecules provides the boost for the electrons</a:t>
            </a:r>
          </a:p>
          <a:p>
            <a:pPr lvl="1">
              <a:buFontTx/>
              <a:buChar char="–"/>
            </a:pPr>
            <a:r>
              <a:rPr lang="en-US"/>
              <a:t>As a result, light energy is converted to chemical energy, which is stored in the chemical bonds of sugar molecules</a:t>
            </a:r>
          </a:p>
        </p:txBody>
      </p:sp>
      <p:sp>
        <p:nvSpPr>
          <p:cNvPr id="58470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8470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471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a:xfrm>
            <a:off x="171450" y="169863"/>
            <a:ext cx="8534400" cy="914400"/>
          </a:xfrm>
        </p:spPr>
        <p:txBody>
          <a:bodyPr/>
          <a:lstStyle/>
          <a:p>
            <a:pPr marL="574675" indent="-574675"/>
            <a:r>
              <a:rPr lang="en-US" sz="3200"/>
              <a:t>7.5 Overview: The two stages of photosynthesis are linked by ATP and NADPH</a:t>
            </a:r>
          </a:p>
        </p:txBody>
      </p:sp>
      <p:sp>
        <p:nvSpPr>
          <p:cNvPr id="586755" name="Rectangle 3"/>
          <p:cNvSpPr>
            <a:spLocks noGrp="1" noChangeArrowheads="1"/>
          </p:cNvSpPr>
          <p:nvPr>
            <p:ph type="body" idx="1"/>
          </p:nvPr>
        </p:nvSpPr>
        <p:spPr>
          <a:xfrm>
            <a:off x="155575" y="1298575"/>
            <a:ext cx="8534400" cy="3206750"/>
          </a:xfrm>
        </p:spPr>
        <p:txBody>
          <a:bodyPr/>
          <a:lstStyle/>
          <a:p>
            <a:r>
              <a:rPr lang="en-US"/>
              <a:t>Actually, photosynthesis occurs in two metabolic stages</a:t>
            </a:r>
          </a:p>
          <a:p>
            <a:pPr lvl="1">
              <a:buFontTx/>
              <a:buChar char="–"/>
            </a:pPr>
            <a:r>
              <a:rPr lang="en-US"/>
              <a:t>One stage involves the light reactions</a:t>
            </a:r>
          </a:p>
          <a:p>
            <a:pPr lvl="1">
              <a:buFontTx/>
              <a:buChar char="–"/>
            </a:pPr>
            <a:r>
              <a:rPr lang="en-US"/>
              <a:t>In the </a:t>
            </a:r>
            <a:r>
              <a:rPr lang="en-US" b="1"/>
              <a:t>light reactions</a:t>
            </a:r>
            <a:r>
              <a:rPr lang="en-US"/>
              <a:t>, light energy is converted in the thylakoid membranes to chemical energy and O</a:t>
            </a:r>
            <a:r>
              <a:rPr lang="en-US" baseline="-25000"/>
              <a:t>2</a:t>
            </a:r>
            <a:endParaRPr lang="en-US"/>
          </a:p>
          <a:p>
            <a:pPr lvl="1">
              <a:buFontTx/>
              <a:buChar char="–"/>
            </a:pPr>
            <a:r>
              <a:rPr lang="en-US"/>
              <a:t>Water is split to provide the O</a:t>
            </a:r>
            <a:r>
              <a:rPr lang="en-US" baseline="-25000"/>
              <a:t>2</a:t>
            </a:r>
            <a:r>
              <a:rPr lang="en-US"/>
              <a:t> as well as electrons</a:t>
            </a:r>
          </a:p>
        </p:txBody>
      </p:sp>
      <p:sp>
        <p:nvSpPr>
          <p:cNvPr id="58675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8675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675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a:xfrm>
            <a:off x="171450" y="169863"/>
            <a:ext cx="8534400" cy="914400"/>
          </a:xfrm>
        </p:spPr>
        <p:txBody>
          <a:bodyPr/>
          <a:lstStyle/>
          <a:p>
            <a:pPr marL="574675" indent="-574675"/>
            <a:r>
              <a:rPr lang="en-US" sz="3200"/>
              <a:t>7.5 Overview: The two stages of photosynthesis are linked by ATP and NADPH</a:t>
            </a:r>
          </a:p>
        </p:txBody>
      </p:sp>
      <p:sp>
        <p:nvSpPr>
          <p:cNvPr id="587779" name="Rectangle 3"/>
          <p:cNvSpPr>
            <a:spLocks noGrp="1" noChangeArrowheads="1"/>
          </p:cNvSpPr>
          <p:nvPr>
            <p:ph type="body" idx="1"/>
          </p:nvPr>
        </p:nvSpPr>
        <p:spPr>
          <a:xfrm>
            <a:off x="155575" y="1298575"/>
            <a:ext cx="8534400" cy="3308350"/>
          </a:xfrm>
        </p:spPr>
        <p:txBody>
          <a:bodyPr/>
          <a:lstStyle/>
          <a:p>
            <a:r>
              <a:rPr lang="en-US"/>
              <a:t>H</a:t>
            </a:r>
            <a:r>
              <a:rPr lang="en-US" baseline="30000"/>
              <a:t>+</a:t>
            </a:r>
            <a:r>
              <a:rPr lang="en-US"/>
              <a:t> ions reduce NADP</a:t>
            </a:r>
            <a:r>
              <a:rPr lang="en-US" baseline="30000"/>
              <a:t>+</a:t>
            </a:r>
            <a:r>
              <a:rPr lang="en-US"/>
              <a:t> to NADPH, which is an electron carrier similar to NADH</a:t>
            </a:r>
          </a:p>
          <a:p>
            <a:pPr lvl="1">
              <a:buFontTx/>
              <a:buChar char="–"/>
            </a:pPr>
            <a:r>
              <a:rPr lang="en-US"/>
              <a:t>NADPH is temporarily stored and then shuttled into the Calvin cycle where it is used to make sugar</a:t>
            </a:r>
          </a:p>
          <a:p>
            <a:pPr lvl="1">
              <a:buFontTx/>
              <a:buChar char="–"/>
            </a:pPr>
            <a:r>
              <a:rPr lang="en-US"/>
              <a:t>Finally, the light reactions generate ATP</a:t>
            </a:r>
          </a:p>
          <a:p>
            <a:pPr>
              <a:buFontTx/>
              <a:buChar char="–"/>
            </a:pPr>
            <a:endParaRPr lang="en-US"/>
          </a:p>
        </p:txBody>
      </p:sp>
      <p:sp>
        <p:nvSpPr>
          <p:cNvPr id="58778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877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77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171450" y="169863"/>
            <a:ext cx="8534400" cy="914400"/>
          </a:xfrm>
        </p:spPr>
        <p:txBody>
          <a:bodyPr/>
          <a:lstStyle/>
          <a:p>
            <a:pPr marL="574675" indent="-574675"/>
            <a:r>
              <a:rPr lang="en-US" sz="3200"/>
              <a:t>7.5 Overview: The two stages of photosynthesis are linked by ATP and NADPH</a:t>
            </a:r>
          </a:p>
        </p:txBody>
      </p:sp>
      <p:sp>
        <p:nvSpPr>
          <p:cNvPr id="589827" name="Rectangle 3"/>
          <p:cNvSpPr>
            <a:spLocks noGrp="1" noChangeArrowheads="1"/>
          </p:cNvSpPr>
          <p:nvPr>
            <p:ph type="body" idx="1"/>
          </p:nvPr>
        </p:nvSpPr>
        <p:spPr>
          <a:xfrm>
            <a:off x="155575" y="1298575"/>
            <a:ext cx="8534400" cy="3333750"/>
          </a:xfrm>
        </p:spPr>
        <p:txBody>
          <a:bodyPr/>
          <a:lstStyle/>
          <a:p>
            <a:r>
              <a:rPr lang="en-US"/>
              <a:t>The second stage is the </a:t>
            </a:r>
            <a:r>
              <a:rPr lang="en-US" b="1"/>
              <a:t>Calvin cycle</a:t>
            </a:r>
            <a:r>
              <a:rPr lang="en-US"/>
              <a:t>, which occurs in the stroma of the chloroplast</a:t>
            </a:r>
          </a:p>
          <a:p>
            <a:pPr lvl="1">
              <a:buFontTx/>
              <a:buChar char="–"/>
            </a:pPr>
            <a:r>
              <a:rPr lang="en-US"/>
              <a:t>It is a cyclic series of reactions that builds sugar molecules from CO</a:t>
            </a:r>
            <a:r>
              <a:rPr lang="en-US" baseline="-25000"/>
              <a:t>2</a:t>
            </a:r>
            <a:r>
              <a:rPr lang="en-US"/>
              <a:t> and the products of the light reactions</a:t>
            </a:r>
          </a:p>
          <a:p>
            <a:pPr lvl="1">
              <a:buFontTx/>
              <a:buChar char="–"/>
            </a:pPr>
            <a:r>
              <a:rPr lang="en-US"/>
              <a:t>During the Calvin cycle, CO</a:t>
            </a:r>
            <a:r>
              <a:rPr lang="en-US" baseline="-25000"/>
              <a:t>2</a:t>
            </a:r>
            <a:r>
              <a:rPr lang="en-US"/>
              <a:t> is incorporated into organic compounds, a process called </a:t>
            </a:r>
            <a:r>
              <a:rPr lang="en-US" b="1"/>
              <a:t>carbon fixation</a:t>
            </a:r>
            <a:endParaRPr lang="en-US"/>
          </a:p>
        </p:txBody>
      </p:sp>
      <p:sp>
        <p:nvSpPr>
          <p:cNvPr id="58982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898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98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171450" y="169863"/>
            <a:ext cx="8534400" cy="914400"/>
          </a:xfrm>
        </p:spPr>
        <p:txBody>
          <a:bodyPr/>
          <a:lstStyle/>
          <a:p>
            <a:pPr marL="574675" indent="-574675"/>
            <a:r>
              <a:rPr lang="en-US" sz="3200"/>
              <a:t>7.5 Overview: The two stages of photosynthesis are linked by ATP and NADPH</a:t>
            </a:r>
          </a:p>
        </p:txBody>
      </p:sp>
      <p:sp>
        <p:nvSpPr>
          <p:cNvPr id="591875" name="Rectangle 3"/>
          <p:cNvSpPr>
            <a:spLocks noGrp="1" noChangeArrowheads="1"/>
          </p:cNvSpPr>
          <p:nvPr>
            <p:ph type="body" idx="1"/>
          </p:nvPr>
        </p:nvSpPr>
        <p:spPr>
          <a:xfrm>
            <a:off x="155575" y="1298575"/>
            <a:ext cx="8534400" cy="3395663"/>
          </a:xfrm>
        </p:spPr>
        <p:txBody>
          <a:bodyPr/>
          <a:lstStyle/>
          <a:p>
            <a:r>
              <a:rPr lang="en-US"/>
              <a:t>NADPH produced by the light reactions provides the electrons for reducing carbon in the Calvin cycle</a:t>
            </a:r>
          </a:p>
          <a:p>
            <a:pPr lvl="1">
              <a:buFontTx/>
              <a:buChar char="–"/>
            </a:pPr>
            <a:r>
              <a:rPr lang="en-US"/>
              <a:t>ATP from the light reactions provides chemical energy for the Calvin cycle</a:t>
            </a:r>
          </a:p>
          <a:p>
            <a:pPr lvl="1">
              <a:buFontTx/>
              <a:buChar char="–"/>
            </a:pPr>
            <a:r>
              <a:rPr lang="en-US"/>
              <a:t>The Calvin cycle is often called the dark (or light-independent) reactions</a:t>
            </a:r>
          </a:p>
        </p:txBody>
      </p:sp>
      <p:sp>
        <p:nvSpPr>
          <p:cNvPr id="59187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9187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187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0" name="Picture 10" descr="07_05PhotosynOverview_1-U"/>
          <p:cNvPicPr>
            <a:picLocks noChangeAspect="1" noChangeArrowheads="1"/>
          </p:cNvPicPr>
          <p:nvPr/>
        </p:nvPicPr>
        <p:blipFill>
          <a:blip r:embed="rId3" cstate="print"/>
          <a:srcRect/>
          <a:stretch>
            <a:fillRect/>
          </a:stretch>
        </p:blipFill>
        <p:spPr bwMode="auto">
          <a:xfrm>
            <a:off x="481013" y="139700"/>
            <a:ext cx="8181975" cy="6578600"/>
          </a:xfrm>
          <a:prstGeom prst="rect">
            <a:avLst/>
          </a:prstGeom>
          <a:noFill/>
        </p:spPr>
      </p:pic>
      <p:sp>
        <p:nvSpPr>
          <p:cNvPr id="593931" name="Text Box 11"/>
          <p:cNvSpPr txBox="1">
            <a:spLocks noChangeArrowheads="1"/>
          </p:cNvSpPr>
          <p:nvPr/>
        </p:nvSpPr>
        <p:spPr bwMode="auto">
          <a:xfrm>
            <a:off x="4306888" y="2481263"/>
            <a:ext cx="296862" cy="222250"/>
          </a:xfrm>
          <a:prstGeom prst="rect">
            <a:avLst/>
          </a:prstGeom>
          <a:noFill/>
          <a:ln w="9525">
            <a:noFill/>
            <a:miter lim="800000"/>
            <a:headEnd/>
            <a:tailEnd/>
          </a:ln>
          <a:effectLst/>
        </p:spPr>
        <p:txBody>
          <a:bodyPr wrap="none" lIns="0" tIns="0" rIns="0" bIns="0"/>
          <a:lstStyle/>
          <a:p>
            <a:pPr algn="ctr">
              <a:lnSpc>
                <a:spcPct val="90000"/>
              </a:lnSpc>
            </a:pPr>
            <a:r>
              <a:rPr lang="en-US" sz="1700" b="1"/>
              <a:t></a:t>
            </a:r>
          </a:p>
        </p:txBody>
      </p:sp>
      <p:sp>
        <p:nvSpPr>
          <p:cNvPr id="593932" name="Text Box 12"/>
          <p:cNvSpPr txBox="1">
            <a:spLocks noChangeArrowheads="1"/>
          </p:cNvSpPr>
          <p:nvPr/>
        </p:nvSpPr>
        <p:spPr bwMode="auto">
          <a:xfrm>
            <a:off x="2711450" y="365125"/>
            <a:ext cx="400050" cy="266700"/>
          </a:xfrm>
          <a:prstGeom prst="rect">
            <a:avLst/>
          </a:prstGeom>
          <a:noFill/>
          <a:ln w="9525">
            <a:noFill/>
            <a:miter lim="800000"/>
            <a:headEnd/>
            <a:tailEnd/>
          </a:ln>
          <a:effectLst/>
        </p:spPr>
        <p:txBody>
          <a:bodyPr wrap="none" lIns="0" tIns="0" rIns="0" bIns="0"/>
          <a:lstStyle/>
          <a:p>
            <a:pPr algn="ctr">
              <a:lnSpc>
                <a:spcPct val="90000"/>
              </a:lnSpc>
            </a:pPr>
            <a:r>
              <a:rPr lang="en-US" sz="1700" b="1"/>
              <a:t>H</a:t>
            </a:r>
            <a:r>
              <a:rPr lang="en-US" sz="1700" b="1" baseline="-25000"/>
              <a:t>2</a:t>
            </a:r>
            <a:r>
              <a:rPr lang="en-US" sz="1700" b="1"/>
              <a:t>O</a:t>
            </a:r>
          </a:p>
        </p:txBody>
      </p:sp>
      <p:sp>
        <p:nvSpPr>
          <p:cNvPr id="593933" name="Text Box 13"/>
          <p:cNvSpPr txBox="1">
            <a:spLocks noChangeArrowheads="1"/>
          </p:cNvSpPr>
          <p:nvPr/>
        </p:nvSpPr>
        <p:spPr bwMode="auto">
          <a:xfrm>
            <a:off x="4373563" y="1735138"/>
            <a:ext cx="660400" cy="247650"/>
          </a:xfrm>
          <a:prstGeom prst="rect">
            <a:avLst/>
          </a:prstGeom>
          <a:noFill/>
          <a:ln w="9525">
            <a:noFill/>
            <a:miter lim="800000"/>
            <a:headEnd/>
            <a:tailEnd/>
          </a:ln>
          <a:effectLst/>
        </p:spPr>
        <p:txBody>
          <a:bodyPr wrap="none" lIns="0" tIns="0" rIns="0" bIns="0"/>
          <a:lstStyle/>
          <a:p>
            <a:pPr algn="ctr">
              <a:lnSpc>
                <a:spcPct val="90000"/>
              </a:lnSpc>
            </a:pPr>
            <a:r>
              <a:rPr lang="en-US" sz="1700" b="1"/>
              <a:t>NADP</a:t>
            </a:r>
            <a:r>
              <a:rPr lang="en-US" sz="2100" b="1" baseline="30000"/>
              <a:t>+</a:t>
            </a:r>
            <a:endParaRPr lang="en-US" sz="1700" b="1"/>
          </a:p>
        </p:txBody>
      </p:sp>
      <p:sp>
        <p:nvSpPr>
          <p:cNvPr id="593934" name="Text Box 14"/>
          <p:cNvSpPr txBox="1">
            <a:spLocks noChangeArrowheads="1"/>
          </p:cNvSpPr>
          <p:nvPr/>
        </p:nvSpPr>
        <p:spPr bwMode="auto">
          <a:xfrm>
            <a:off x="4475163" y="2173288"/>
            <a:ext cx="482600" cy="257175"/>
          </a:xfrm>
          <a:prstGeom prst="rect">
            <a:avLst/>
          </a:prstGeom>
          <a:noFill/>
          <a:ln w="9525">
            <a:noFill/>
            <a:miter lim="800000"/>
            <a:headEnd/>
            <a:tailEnd/>
          </a:ln>
          <a:effectLst/>
        </p:spPr>
        <p:txBody>
          <a:bodyPr wrap="none" lIns="0" tIns="0" rIns="0" bIns="0"/>
          <a:lstStyle/>
          <a:p>
            <a:pPr algn="ctr">
              <a:lnSpc>
                <a:spcPct val="90000"/>
              </a:lnSpc>
            </a:pPr>
            <a:r>
              <a:rPr lang="en-US" sz="1700" b="1"/>
              <a:t>ADP</a:t>
            </a:r>
          </a:p>
        </p:txBody>
      </p:sp>
      <p:sp>
        <p:nvSpPr>
          <p:cNvPr id="593935" name="Text Box 15"/>
          <p:cNvSpPr txBox="1">
            <a:spLocks noChangeArrowheads="1"/>
          </p:cNvSpPr>
          <p:nvPr/>
        </p:nvSpPr>
        <p:spPr bwMode="auto">
          <a:xfrm>
            <a:off x="4640263" y="2481263"/>
            <a:ext cx="228600" cy="219075"/>
          </a:xfrm>
          <a:prstGeom prst="rect">
            <a:avLst/>
          </a:prstGeom>
          <a:noFill/>
          <a:ln w="9525">
            <a:noFill/>
            <a:miter lim="800000"/>
            <a:headEnd/>
            <a:tailEnd/>
          </a:ln>
          <a:effectLst/>
        </p:spPr>
        <p:txBody>
          <a:bodyPr wrap="none" lIns="0" tIns="0" rIns="0" bIns="0"/>
          <a:lstStyle/>
          <a:p>
            <a:pPr algn="ctr">
              <a:lnSpc>
                <a:spcPct val="90000"/>
              </a:lnSpc>
            </a:pPr>
            <a:r>
              <a:rPr lang="en-US" sz="1700" b="1"/>
              <a:t>P</a:t>
            </a:r>
          </a:p>
        </p:txBody>
      </p:sp>
      <p:sp>
        <p:nvSpPr>
          <p:cNvPr id="593936" name="Text Box 16"/>
          <p:cNvSpPr txBox="1">
            <a:spLocks noChangeArrowheads="1"/>
          </p:cNvSpPr>
          <p:nvPr/>
        </p:nvSpPr>
        <p:spPr bwMode="auto">
          <a:xfrm>
            <a:off x="2081213" y="3014663"/>
            <a:ext cx="1644650" cy="514350"/>
          </a:xfrm>
          <a:prstGeom prst="rect">
            <a:avLst/>
          </a:prstGeom>
          <a:noFill/>
          <a:ln w="9525">
            <a:noFill/>
            <a:miter lim="800000"/>
            <a:headEnd/>
            <a:tailEnd/>
          </a:ln>
          <a:effectLst/>
        </p:spPr>
        <p:txBody>
          <a:bodyPr wrap="none" lIns="0" tIns="0" rIns="0" bIns="0"/>
          <a:lstStyle/>
          <a:p>
            <a:pPr algn="ctr"/>
            <a:r>
              <a:rPr lang="en-US" sz="1700" b="1"/>
              <a:t>LIGHT</a:t>
            </a:r>
          </a:p>
          <a:p>
            <a:pPr algn="ctr"/>
            <a:r>
              <a:rPr lang="en-US" sz="1700" b="1"/>
              <a:t>REACTIONS</a:t>
            </a:r>
          </a:p>
        </p:txBody>
      </p:sp>
      <p:sp>
        <p:nvSpPr>
          <p:cNvPr id="593937" name="Text Box 17"/>
          <p:cNvSpPr txBox="1">
            <a:spLocks noChangeArrowheads="1"/>
          </p:cNvSpPr>
          <p:nvPr/>
        </p:nvSpPr>
        <p:spPr bwMode="auto">
          <a:xfrm>
            <a:off x="2058988" y="3611563"/>
            <a:ext cx="1670050" cy="288925"/>
          </a:xfrm>
          <a:prstGeom prst="rect">
            <a:avLst/>
          </a:prstGeom>
          <a:noFill/>
          <a:ln w="9525">
            <a:noFill/>
            <a:miter lim="800000"/>
            <a:headEnd/>
            <a:tailEnd/>
          </a:ln>
          <a:effectLst/>
        </p:spPr>
        <p:txBody>
          <a:bodyPr wrap="none" lIns="0" tIns="0" rIns="0" bIns="0"/>
          <a:lstStyle/>
          <a:p>
            <a:pPr algn="ctr"/>
            <a:r>
              <a:rPr lang="en-US" sz="1700" b="1"/>
              <a:t>(in thylakoids)</a:t>
            </a:r>
          </a:p>
        </p:txBody>
      </p:sp>
      <p:sp>
        <p:nvSpPr>
          <p:cNvPr id="593938" name="Text Box 18"/>
          <p:cNvSpPr txBox="1">
            <a:spLocks noChangeArrowheads="1"/>
          </p:cNvSpPr>
          <p:nvPr/>
        </p:nvSpPr>
        <p:spPr bwMode="auto">
          <a:xfrm>
            <a:off x="636588" y="1169988"/>
            <a:ext cx="898525" cy="296862"/>
          </a:xfrm>
          <a:prstGeom prst="rect">
            <a:avLst/>
          </a:prstGeom>
          <a:noFill/>
          <a:ln w="9525">
            <a:noFill/>
            <a:miter lim="800000"/>
            <a:headEnd/>
            <a:tailEnd/>
          </a:ln>
          <a:effectLst/>
        </p:spPr>
        <p:txBody>
          <a:bodyPr wrap="none" lIns="0" tIns="0" rIns="0" bIns="0"/>
          <a:lstStyle/>
          <a:p>
            <a:pPr algn="ctr"/>
            <a:r>
              <a:rPr lang="en-US" sz="1700" b="1"/>
              <a:t>Light</a:t>
            </a:r>
          </a:p>
        </p:txBody>
      </p:sp>
      <p:sp>
        <p:nvSpPr>
          <p:cNvPr id="593939" name="Text Box 19"/>
          <p:cNvSpPr txBox="1">
            <a:spLocks noChangeArrowheads="1"/>
          </p:cNvSpPr>
          <p:nvPr/>
        </p:nvSpPr>
        <p:spPr bwMode="auto">
          <a:xfrm>
            <a:off x="4022725" y="709613"/>
            <a:ext cx="1355725" cy="309562"/>
          </a:xfrm>
          <a:prstGeom prst="rect">
            <a:avLst/>
          </a:prstGeom>
          <a:noFill/>
          <a:ln w="9525">
            <a:noFill/>
            <a:miter lim="800000"/>
            <a:headEnd/>
            <a:tailEnd/>
          </a:ln>
          <a:effectLst/>
        </p:spPr>
        <p:txBody>
          <a:bodyPr wrap="none" lIns="0" tIns="0" rIns="0" bIns="0"/>
          <a:lstStyle/>
          <a:p>
            <a:pPr algn="ctr"/>
            <a:r>
              <a:rPr lang="en-US" sz="1700" b="1"/>
              <a:t>Chloroplast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0668" name="Picture 12" descr="07_05PhotosynOverview_2-U"/>
          <p:cNvPicPr>
            <a:picLocks noChangeAspect="1" noChangeArrowheads="1"/>
          </p:cNvPicPr>
          <p:nvPr/>
        </p:nvPicPr>
        <p:blipFill>
          <a:blip r:embed="rId3" cstate="print"/>
          <a:srcRect/>
          <a:stretch>
            <a:fillRect/>
          </a:stretch>
        </p:blipFill>
        <p:spPr bwMode="auto">
          <a:xfrm>
            <a:off x="481013" y="139700"/>
            <a:ext cx="8181975" cy="6578600"/>
          </a:xfrm>
          <a:prstGeom prst="rect">
            <a:avLst/>
          </a:prstGeom>
          <a:noFill/>
        </p:spPr>
      </p:pic>
      <p:sp>
        <p:nvSpPr>
          <p:cNvPr id="710669" name="Text Box 13"/>
          <p:cNvSpPr txBox="1">
            <a:spLocks noChangeArrowheads="1"/>
          </p:cNvSpPr>
          <p:nvPr/>
        </p:nvSpPr>
        <p:spPr bwMode="auto">
          <a:xfrm>
            <a:off x="2711450" y="365125"/>
            <a:ext cx="400050" cy="266700"/>
          </a:xfrm>
          <a:prstGeom prst="rect">
            <a:avLst/>
          </a:prstGeom>
          <a:noFill/>
          <a:ln w="9525">
            <a:noFill/>
            <a:miter lim="800000"/>
            <a:headEnd/>
            <a:tailEnd/>
          </a:ln>
          <a:effectLst/>
        </p:spPr>
        <p:txBody>
          <a:bodyPr wrap="none" lIns="0" tIns="0" rIns="0" bIns="0"/>
          <a:lstStyle/>
          <a:p>
            <a:pPr algn="ctr">
              <a:lnSpc>
                <a:spcPct val="90000"/>
              </a:lnSpc>
            </a:pPr>
            <a:r>
              <a:rPr lang="en-US" sz="1700" b="1"/>
              <a:t>H</a:t>
            </a:r>
            <a:r>
              <a:rPr lang="en-US" sz="1700" b="1" baseline="-25000"/>
              <a:t>2</a:t>
            </a:r>
            <a:r>
              <a:rPr lang="en-US" sz="1700" b="1"/>
              <a:t>O</a:t>
            </a:r>
          </a:p>
        </p:txBody>
      </p:sp>
      <p:sp>
        <p:nvSpPr>
          <p:cNvPr id="710670" name="Text Box 14"/>
          <p:cNvSpPr txBox="1">
            <a:spLocks noChangeArrowheads="1"/>
          </p:cNvSpPr>
          <p:nvPr/>
        </p:nvSpPr>
        <p:spPr bwMode="auto">
          <a:xfrm>
            <a:off x="4475163" y="2173288"/>
            <a:ext cx="482600" cy="257175"/>
          </a:xfrm>
          <a:prstGeom prst="rect">
            <a:avLst/>
          </a:prstGeom>
          <a:noFill/>
          <a:ln w="9525">
            <a:noFill/>
            <a:miter lim="800000"/>
            <a:headEnd/>
            <a:tailEnd/>
          </a:ln>
          <a:effectLst/>
        </p:spPr>
        <p:txBody>
          <a:bodyPr wrap="none" lIns="0" tIns="0" rIns="0" bIns="0"/>
          <a:lstStyle/>
          <a:p>
            <a:pPr algn="ctr">
              <a:lnSpc>
                <a:spcPct val="90000"/>
              </a:lnSpc>
            </a:pPr>
            <a:r>
              <a:rPr lang="en-US" sz="1700" b="1"/>
              <a:t>ADP</a:t>
            </a:r>
          </a:p>
        </p:txBody>
      </p:sp>
      <p:sp>
        <p:nvSpPr>
          <p:cNvPr id="710671" name="Text Box 15"/>
          <p:cNvSpPr txBox="1">
            <a:spLocks noChangeArrowheads="1"/>
          </p:cNvSpPr>
          <p:nvPr/>
        </p:nvSpPr>
        <p:spPr bwMode="auto">
          <a:xfrm>
            <a:off x="4640263" y="2481263"/>
            <a:ext cx="228600" cy="219075"/>
          </a:xfrm>
          <a:prstGeom prst="rect">
            <a:avLst/>
          </a:prstGeom>
          <a:noFill/>
          <a:ln w="9525">
            <a:noFill/>
            <a:miter lim="800000"/>
            <a:headEnd/>
            <a:tailEnd/>
          </a:ln>
          <a:effectLst/>
        </p:spPr>
        <p:txBody>
          <a:bodyPr wrap="none" lIns="0" tIns="0" rIns="0" bIns="0"/>
          <a:lstStyle/>
          <a:p>
            <a:pPr algn="ctr">
              <a:lnSpc>
                <a:spcPct val="90000"/>
              </a:lnSpc>
            </a:pPr>
            <a:r>
              <a:rPr lang="en-US" sz="1700" b="1"/>
              <a:t>P</a:t>
            </a:r>
          </a:p>
        </p:txBody>
      </p:sp>
      <p:sp>
        <p:nvSpPr>
          <p:cNvPr id="710672" name="Text Box 16"/>
          <p:cNvSpPr txBox="1">
            <a:spLocks noChangeArrowheads="1"/>
          </p:cNvSpPr>
          <p:nvPr/>
        </p:nvSpPr>
        <p:spPr bwMode="auto">
          <a:xfrm>
            <a:off x="2081213" y="3014663"/>
            <a:ext cx="1644650" cy="514350"/>
          </a:xfrm>
          <a:prstGeom prst="rect">
            <a:avLst/>
          </a:prstGeom>
          <a:noFill/>
          <a:ln w="9525">
            <a:noFill/>
            <a:miter lim="800000"/>
            <a:headEnd/>
            <a:tailEnd/>
          </a:ln>
          <a:effectLst/>
        </p:spPr>
        <p:txBody>
          <a:bodyPr wrap="none" lIns="0" tIns="0" rIns="0" bIns="0"/>
          <a:lstStyle/>
          <a:p>
            <a:pPr algn="ctr"/>
            <a:r>
              <a:rPr lang="en-US" sz="1700" b="1"/>
              <a:t>LIGHT</a:t>
            </a:r>
          </a:p>
          <a:p>
            <a:pPr algn="ctr"/>
            <a:r>
              <a:rPr lang="en-US" sz="1700" b="1"/>
              <a:t>REACTIONS</a:t>
            </a:r>
          </a:p>
        </p:txBody>
      </p:sp>
      <p:sp>
        <p:nvSpPr>
          <p:cNvPr id="710673" name="Text Box 17"/>
          <p:cNvSpPr txBox="1">
            <a:spLocks noChangeArrowheads="1"/>
          </p:cNvSpPr>
          <p:nvPr/>
        </p:nvSpPr>
        <p:spPr bwMode="auto">
          <a:xfrm>
            <a:off x="2058988" y="3611563"/>
            <a:ext cx="1670050" cy="288925"/>
          </a:xfrm>
          <a:prstGeom prst="rect">
            <a:avLst/>
          </a:prstGeom>
          <a:noFill/>
          <a:ln w="9525">
            <a:noFill/>
            <a:miter lim="800000"/>
            <a:headEnd/>
            <a:tailEnd/>
          </a:ln>
          <a:effectLst/>
        </p:spPr>
        <p:txBody>
          <a:bodyPr wrap="none" lIns="0" tIns="0" rIns="0" bIns="0"/>
          <a:lstStyle/>
          <a:p>
            <a:pPr algn="ctr"/>
            <a:r>
              <a:rPr lang="en-US" sz="1700" b="1"/>
              <a:t>(in thylakoids)</a:t>
            </a:r>
          </a:p>
        </p:txBody>
      </p:sp>
      <p:sp>
        <p:nvSpPr>
          <p:cNvPr id="710674" name="Text Box 18"/>
          <p:cNvSpPr txBox="1">
            <a:spLocks noChangeArrowheads="1"/>
          </p:cNvSpPr>
          <p:nvPr/>
        </p:nvSpPr>
        <p:spPr bwMode="auto">
          <a:xfrm>
            <a:off x="636588" y="1169988"/>
            <a:ext cx="898525" cy="296862"/>
          </a:xfrm>
          <a:prstGeom prst="rect">
            <a:avLst/>
          </a:prstGeom>
          <a:noFill/>
          <a:ln w="9525">
            <a:noFill/>
            <a:miter lim="800000"/>
            <a:headEnd/>
            <a:tailEnd/>
          </a:ln>
          <a:effectLst/>
        </p:spPr>
        <p:txBody>
          <a:bodyPr wrap="none" lIns="0" tIns="0" rIns="0" bIns="0"/>
          <a:lstStyle/>
          <a:p>
            <a:pPr algn="ctr"/>
            <a:r>
              <a:rPr lang="en-US" sz="1700" b="1"/>
              <a:t>Light</a:t>
            </a:r>
          </a:p>
        </p:txBody>
      </p:sp>
      <p:sp>
        <p:nvSpPr>
          <p:cNvPr id="710675" name="Text Box 19"/>
          <p:cNvSpPr txBox="1">
            <a:spLocks noChangeArrowheads="1"/>
          </p:cNvSpPr>
          <p:nvPr/>
        </p:nvSpPr>
        <p:spPr bwMode="auto">
          <a:xfrm>
            <a:off x="4022725" y="709613"/>
            <a:ext cx="1355725" cy="309562"/>
          </a:xfrm>
          <a:prstGeom prst="rect">
            <a:avLst/>
          </a:prstGeom>
          <a:noFill/>
          <a:ln w="9525">
            <a:noFill/>
            <a:miter lim="800000"/>
            <a:headEnd/>
            <a:tailEnd/>
          </a:ln>
          <a:effectLst/>
        </p:spPr>
        <p:txBody>
          <a:bodyPr wrap="none" lIns="0" tIns="0" rIns="0" bIns="0"/>
          <a:lstStyle/>
          <a:p>
            <a:pPr algn="ctr"/>
            <a:r>
              <a:rPr lang="en-US" sz="1700" b="1"/>
              <a:t>Chloroplast</a:t>
            </a:r>
          </a:p>
        </p:txBody>
      </p:sp>
      <p:sp>
        <p:nvSpPr>
          <p:cNvPr id="710676" name="Text Box 20"/>
          <p:cNvSpPr txBox="1">
            <a:spLocks noChangeArrowheads="1"/>
          </p:cNvSpPr>
          <p:nvPr/>
        </p:nvSpPr>
        <p:spPr bwMode="auto">
          <a:xfrm>
            <a:off x="4219575" y="4629150"/>
            <a:ext cx="957263" cy="273050"/>
          </a:xfrm>
          <a:prstGeom prst="rect">
            <a:avLst/>
          </a:prstGeom>
          <a:noFill/>
          <a:ln w="9525">
            <a:noFill/>
            <a:miter lim="800000"/>
            <a:headEnd/>
            <a:tailEnd/>
          </a:ln>
          <a:effectLst/>
        </p:spPr>
        <p:txBody>
          <a:bodyPr wrap="none" lIns="0" tIns="0" rIns="0" bIns="0"/>
          <a:lstStyle/>
          <a:p>
            <a:pPr algn="ctr">
              <a:lnSpc>
                <a:spcPct val="90000"/>
              </a:lnSpc>
            </a:pPr>
            <a:r>
              <a:rPr lang="en-US" sz="1700" b="1"/>
              <a:t>NADPH</a:t>
            </a:r>
          </a:p>
        </p:txBody>
      </p:sp>
      <p:sp>
        <p:nvSpPr>
          <p:cNvPr id="710677" name="Text Box 21"/>
          <p:cNvSpPr txBox="1">
            <a:spLocks noChangeArrowheads="1"/>
          </p:cNvSpPr>
          <p:nvPr/>
        </p:nvSpPr>
        <p:spPr bwMode="auto">
          <a:xfrm>
            <a:off x="4459288" y="3983038"/>
            <a:ext cx="482600" cy="257175"/>
          </a:xfrm>
          <a:prstGeom prst="rect">
            <a:avLst/>
          </a:prstGeom>
          <a:noFill/>
          <a:ln w="9525">
            <a:noFill/>
            <a:miter lim="800000"/>
            <a:headEnd/>
            <a:tailEnd/>
          </a:ln>
          <a:effectLst/>
        </p:spPr>
        <p:txBody>
          <a:bodyPr wrap="none" lIns="0" tIns="0" rIns="0" bIns="0"/>
          <a:lstStyle/>
          <a:p>
            <a:pPr algn="ctr">
              <a:lnSpc>
                <a:spcPct val="90000"/>
              </a:lnSpc>
            </a:pPr>
            <a:r>
              <a:rPr lang="en-US" sz="1700" b="1"/>
              <a:t>ATP</a:t>
            </a:r>
          </a:p>
        </p:txBody>
      </p:sp>
      <p:sp>
        <p:nvSpPr>
          <p:cNvPr id="710678" name="Text Box 22"/>
          <p:cNvSpPr txBox="1">
            <a:spLocks noChangeArrowheads="1"/>
          </p:cNvSpPr>
          <p:nvPr/>
        </p:nvSpPr>
        <p:spPr bwMode="auto">
          <a:xfrm>
            <a:off x="2805113" y="6145213"/>
            <a:ext cx="279400" cy="265112"/>
          </a:xfrm>
          <a:prstGeom prst="rect">
            <a:avLst/>
          </a:prstGeom>
          <a:noFill/>
          <a:ln w="9525">
            <a:noFill/>
            <a:miter lim="800000"/>
            <a:headEnd/>
            <a:tailEnd/>
          </a:ln>
          <a:effectLst/>
        </p:spPr>
        <p:txBody>
          <a:bodyPr wrap="none" lIns="0" tIns="0" rIns="0" bIns="0"/>
          <a:lstStyle/>
          <a:p>
            <a:pPr algn="ctr">
              <a:lnSpc>
                <a:spcPct val="90000"/>
              </a:lnSpc>
            </a:pPr>
            <a:r>
              <a:rPr lang="en-US" sz="1700" b="1"/>
              <a:t>O</a:t>
            </a:r>
            <a:r>
              <a:rPr lang="en-US" sz="1700" b="1" baseline="-25000"/>
              <a:t>2</a:t>
            </a:r>
            <a:endParaRPr lang="en-US" sz="1700" b="1"/>
          </a:p>
        </p:txBody>
      </p:sp>
      <p:sp>
        <p:nvSpPr>
          <p:cNvPr id="710679" name="WordArt 23"/>
          <p:cNvSpPr>
            <a:spLocks noChangeArrowheads="1" noChangeShapeType="1" noTextEdit="1"/>
          </p:cNvSpPr>
          <p:nvPr/>
        </p:nvSpPr>
        <p:spPr bwMode="auto">
          <a:xfrm rot="2291064">
            <a:off x="3116263" y="4341813"/>
            <a:ext cx="1076325" cy="247650"/>
          </a:xfrm>
          <a:prstGeom prst="rect">
            <a:avLst/>
          </a:prstGeom>
        </p:spPr>
        <p:txBody>
          <a:bodyPr spcFirstLastPara="1" wrap="none" fromWordArt="1">
            <a:prstTxWarp prst="textArchDown">
              <a:avLst>
                <a:gd name="adj" fmla="val 0"/>
              </a:avLst>
            </a:prstTxWarp>
          </a:bodyPr>
          <a:lstStyle/>
          <a:p>
            <a:pPr algn="ctr"/>
            <a:r>
              <a:rPr lang="en-US" sz="1200" kern="10">
                <a:ln w="9525">
                  <a:solidFill>
                    <a:srgbClr val="000000"/>
                  </a:solidFill>
                  <a:round/>
                  <a:headEnd/>
                  <a:tailEnd/>
                </a:ln>
                <a:solidFill>
                  <a:srgbClr val="000000"/>
                </a:solidFill>
                <a:latin typeface="Arial"/>
                <a:cs typeface="Arial"/>
              </a:rPr>
              <a:t>  Electrons   </a:t>
            </a:r>
          </a:p>
        </p:txBody>
      </p:sp>
      <p:sp>
        <p:nvSpPr>
          <p:cNvPr id="710680" name="Text Box 24"/>
          <p:cNvSpPr txBox="1">
            <a:spLocks noChangeArrowheads="1"/>
          </p:cNvSpPr>
          <p:nvPr/>
        </p:nvSpPr>
        <p:spPr bwMode="auto">
          <a:xfrm>
            <a:off x="4306888" y="2481263"/>
            <a:ext cx="296862" cy="222250"/>
          </a:xfrm>
          <a:prstGeom prst="rect">
            <a:avLst/>
          </a:prstGeom>
          <a:noFill/>
          <a:ln w="9525">
            <a:noFill/>
            <a:miter lim="800000"/>
            <a:headEnd/>
            <a:tailEnd/>
          </a:ln>
          <a:effectLst/>
        </p:spPr>
        <p:txBody>
          <a:bodyPr wrap="none" lIns="0" tIns="0" rIns="0" bIns="0"/>
          <a:lstStyle/>
          <a:p>
            <a:pPr algn="ctr">
              <a:lnSpc>
                <a:spcPct val="90000"/>
              </a:lnSpc>
            </a:pPr>
            <a:r>
              <a:rPr lang="en-US" sz="1700" b="1"/>
              <a:t></a:t>
            </a:r>
          </a:p>
        </p:txBody>
      </p:sp>
      <p:sp>
        <p:nvSpPr>
          <p:cNvPr id="710681" name="Text Box 25"/>
          <p:cNvSpPr txBox="1">
            <a:spLocks noChangeArrowheads="1"/>
          </p:cNvSpPr>
          <p:nvPr/>
        </p:nvSpPr>
        <p:spPr bwMode="auto">
          <a:xfrm>
            <a:off x="4373563" y="1735138"/>
            <a:ext cx="660400" cy="247650"/>
          </a:xfrm>
          <a:prstGeom prst="rect">
            <a:avLst/>
          </a:prstGeom>
          <a:noFill/>
          <a:ln w="9525">
            <a:noFill/>
            <a:miter lim="800000"/>
            <a:headEnd/>
            <a:tailEnd/>
          </a:ln>
          <a:effectLst/>
        </p:spPr>
        <p:txBody>
          <a:bodyPr wrap="none" lIns="0" tIns="0" rIns="0" bIns="0"/>
          <a:lstStyle/>
          <a:p>
            <a:pPr algn="ctr">
              <a:lnSpc>
                <a:spcPct val="90000"/>
              </a:lnSpc>
            </a:pPr>
            <a:r>
              <a:rPr lang="en-US" sz="1700" b="1"/>
              <a:t>NADP</a:t>
            </a:r>
            <a:r>
              <a:rPr lang="en-US" sz="2100" b="1" baseline="30000"/>
              <a:t>+</a:t>
            </a:r>
            <a:endParaRPr lang="en-US" sz="1700" b="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2706" name="Picture 2" descr="07_05PhotosynOverview_3-U"/>
          <p:cNvPicPr>
            <a:picLocks noChangeAspect="1" noChangeArrowheads="1"/>
          </p:cNvPicPr>
          <p:nvPr/>
        </p:nvPicPr>
        <p:blipFill>
          <a:blip r:embed="rId3" cstate="print"/>
          <a:srcRect/>
          <a:stretch>
            <a:fillRect/>
          </a:stretch>
        </p:blipFill>
        <p:spPr bwMode="auto">
          <a:xfrm>
            <a:off x="481013" y="139700"/>
            <a:ext cx="8181975" cy="6578600"/>
          </a:xfrm>
          <a:prstGeom prst="rect">
            <a:avLst/>
          </a:prstGeom>
          <a:noFill/>
        </p:spPr>
      </p:pic>
      <p:sp>
        <p:nvSpPr>
          <p:cNvPr id="712707" name="Text Box 3"/>
          <p:cNvSpPr txBox="1">
            <a:spLocks noChangeArrowheads="1"/>
          </p:cNvSpPr>
          <p:nvPr/>
        </p:nvSpPr>
        <p:spPr bwMode="auto">
          <a:xfrm>
            <a:off x="2711450" y="365125"/>
            <a:ext cx="400050" cy="266700"/>
          </a:xfrm>
          <a:prstGeom prst="rect">
            <a:avLst/>
          </a:prstGeom>
          <a:noFill/>
          <a:ln w="9525">
            <a:noFill/>
            <a:miter lim="800000"/>
            <a:headEnd/>
            <a:tailEnd/>
          </a:ln>
          <a:effectLst/>
        </p:spPr>
        <p:txBody>
          <a:bodyPr wrap="none" lIns="0" tIns="0" rIns="0" bIns="0"/>
          <a:lstStyle/>
          <a:p>
            <a:pPr algn="ctr">
              <a:lnSpc>
                <a:spcPct val="90000"/>
              </a:lnSpc>
            </a:pPr>
            <a:r>
              <a:rPr lang="en-US" sz="1700" b="1"/>
              <a:t>H</a:t>
            </a:r>
            <a:r>
              <a:rPr lang="en-US" sz="1700" b="1" baseline="-25000"/>
              <a:t>2</a:t>
            </a:r>
            <a:r>
              <a:rPr lang="en-US" sz="1700" b="1"/>
              <a:t>O</a:t>
            </a:r>
          </a:p>
        </p:txBody>
      </p:sp>
      <p:sp>
        <p:nvSpPr>
          <p:cNvPr id="712708" name="Text Box 4"/>
          <p:cNvSpPr txBox="1">
            <a:spLocks noChangeArrowheads="1"/>
          </p:cNvSpPr>
          <p:nvPr/>
        </p:nvSpPr>
        <p:spPr bwMode="auto">
          <a:xfrm>
            <a:off x="4475163" y="2173288"/>
            <a:ext cx="482600" cy="257175"/>
          </a:xfrm>
          <a:prstGeom prst="rect">
            <a:avLst/>
          </a:prstGeom>
          <a:noFill/>
          <a:ln w="9525">
            <a:noFill/>
            <a:miter lim="800000"/>
            <a:headEnd/>
            <a:tailEnd/>
          </a:ln>
          <a:effectLst/>
        </p:spPr>
        <p:txBody>
          <a:bodyPr wrap="none" lIns="0" tIns="0" rIns="0" bIns="0"/>
          <a:lstStyle/>
          <a:p>
            <a:pPr algn="ctr">
              <a:lnSpc>
                <a:spcPct val="90000"/>
              </a:lnSpc>
            </a:pPr>
            <a:r>
              <a:rPr lang="en-US" sz="1700" b="1"/>
              <a:t>ADP</a:t>
            </a:r>
          </a:p>
        </p:txBody>
      </p:sp>
      <p:sp>
        <p:nvSpPr>
          <p:cNvPr id="712709" name="Text Box 5"/>
          <p:cNvSpPr txBox="1">
            <a:spLocks noChangeArrowheads="1"/>
          </p:cNvSpPr>
          <p:nvPr/>
        </p:nvSpPr>
        <p:spPr bwMode="auto">
          <a:xfrm>
            <a:off x="4640263" y="2481263"/>
            <a:ext cx="228600" cy="219075"/>
          </a:xfrm>
          <a:prstGeom prst="rect">
            <a:avLst/>
          </a:prstGeom>
          <a:noFill/>
          <a:ln w="9525">
            <a:noFill/>
            <a:miter lim="800000"/>
            <a:headEnd/>
            <a:tailEnd/>
          </a:ln>
          <a:effectLst/>
        </p:spPr>
        <p:txBody>
          <a:bodyPr wrap="none" lIns="0" tIns="0" rIns="0" bIns="0"/>
          <a:lstStyle/>
          <a:p>
            <a:pPr algn="ctr">
              <a:lnSpc>
                <a:spcPct val="90000"/>
              </a:lnSpc>
            </a:pPr>
            <a:r>
              <a:rPr lang="en-US" sz="1700" b="1"/>
              <a:t>P</a:t>
            </a:r>
          </a:p>
        </p:txBody>
      </p:sp>
      <p:sp>
        <p:nvSpPr>
          <p:cNvPr id="712710" name="Text Box 6"/>
          <p:cNvSpPr txBox="1">
            <a:spLocks noChangeArrowheads="1"/>
          </p:cNvSpPr>
          <p:nvPr/>
        </p:nvSpPr>
        <p:spPr bwMode="auto">
          <a:xfrm>
            <a:off x="2081213" y="3014663"/>
            <a:ext cx="1644650" cy="514350"/>
          </a:xfrm>
          <a:prstGeom prst="rect">
            <a:avLst/>
          </a:prstGeom>
          <a:noFill/>
          <a:ln w="9525">
            <a:noFill/>
            <a:miter lim="800000"/>
            <a:headEnd/>
            <a:tailEnd/>
          </a:ln>
          <a:effectLst/>
        </p:spPr>
        <p:txBody>
          <a:bodyPr wrap="none" lIns="0" tIns="0" rIns="0" bIns="0"/>
          <a:lstStyle/>
          <a:p>
            <a:pPr algn="ctr"/>
            <a:r>
              <a:rPr lang="en-US" sz="1700" b="1"/>
              <a:t>LIGHT</a:t>
            </a:r>
          </a:p>
          <a:p>
            <a:pPr algn="ctr"/>
            <a:r>
              <a:rPr lang="en-US" sz="1700" b="1"/>
              <a:t>REACTIONS</a:t>
            </a:r>
          </a:p>
        </p:txBody>
      </p:sp>
      <p:sp>
        <p:nvSpPr>
          <p:cNvPr id="712711" name="Text Box 7"/>
          <p:cNvSpPr txBox="1">
            <a:spLocks noChangeArrowheads="1"/>
          </p:cNvSpPr>
          <p:nvPr/>
        </p:nvSpPr>
        <p:spPr bwMode="auto">
          <a:xfrm>
            <a:off x="2058988" y="3611563"/>
            <a:ext cx="1670050" cy="288925"/>
          </a:xfrm>
          <a:prstGeom prst="rect">
            <a:avLst/>
          </a:prstGeom>
          <a:noFill/>
          <a:ln w="9525">
            <a:noFill/>
            <a:miter lim="800000"/>
            <a:headEnd/>
            <a:tailEnd/>
          </a:ln>
          <a:effectLst/>
        </p:spPr>
        <p:txBody>
          <a:bodyPr wrap="none" lIns="0" tIns="0" rIns="0" bIns="0"/>
          <a:lstStyle/>
          <a:p>
            <a:pPr algn="ctr"/>
            <a:r>
              <a:rPr lang="en-US" sz="1700" b="1"/>
              <a:t>(in thylakoids)</a:t>
            </a:r>
          </a:p>
        </p:txBody>
      </p:sp>
      <p:sp>
        <p:nvSpPr>
          <p:cNvPr id="712712" name="Text Box 8"/>
          <p:cNvSpPr txBox="1">
            <a:spLocks noChangeArrowheads="1"/>
          </p:cNvSpPr>
          <p:nvPr/>
        </p:nvSpPr>
        <p:spPr bwMode="auto">
          <a:xfrm>
            <a:off x="636588" y="1169988"/>
            <a:ext cx="898525" cy="296862"/>
          </a:xfrm>
          <a:prstGeom prst="rect">
            <a:avLst/>
          </a:prstGeom>
          <a:noFill/>
          <a:ln w="9525">
            <a:noFill/>
            <a:miter lim="800000"/>
            <a:headEnd/>
            <a:tailEnd/>
          </a:ln>
          <a:effectLst/>
        </p:spPr>
        <p:txBody>
          <a:bodyPr wrap="none" lIns="0" tIns="0" rIns="0" bIns="0"/>
          <a:lstStyle/>
          <a:p>
            <a:pPr algn="ctr"/>
            <a:r>
              <a:rPr lang="en-US" sz="1700" b="1"/>
              <a:t>Light</a:t>
            </a:r>
          </a:p>
        </p:txBody>
      </p:sp>
      <p:sp>
        <p:nvSpPr>
          <p:cNvPr id="712713" name="Text Box 9"/>
          <p:cNvSpPr txBox="1">
            <a:spLocks noChangeArrowheads="1"/>
          </p:cNvSpPr>
          <p:nvPr/>
        </p:nvSpPr>
        <p:spPr bwMode="auto">
          <a:xfrm>
            <a:off x="4022725" y="709613"/>
            <a:ext cx="1355725" cy="309562"/>
          </a:xfrm>
          <a:prstGeom prst="rect">
            <a:avLst/>
          </a:prstGeom>
          <a:noFill/>
          <a:ln w="9525">
            <a:noFill/>
            <a:miter lim="800000"/>
            <a:headEnd/>
            <a:tailEnd/>
          </a:ln>
          <a:effectLst/>
        </p:spPr>
        <p:txBody>
          <a:bodyPr wrap="none" lIns="0" tIns="0" rIns="0" bIns="0"/>
          <a:lstStyle/>
          <a:p>
            <a:pPr algn="ctr"/>
            <a:r>
              <a:rPr lang="en-US" sz="1700" b="1"/>
              <a:t>Chloroplast</a:t>
            </a:r>
          </a:p>
        </p:txBody>
      </p:sp>
      <p:sp>
        <p:nvSpPr>
          <p:cNvPr id="712714" name="Text Box 10"/>
          <p:cNvSpPr txBox="1">
            <a:spLocks noChangeArrowheads="1"/>
          </p:cNvSpPr>
          <p:nvPr/>
        </p:nvSpPr>
        <p:spPr bwMode="auto">
          <a:xfrm>
            <a:off x="4219575" y="4629150"/>
            <a:ext cx="957263" cy="273050"/>
          </a:xfrm>
          <a:prstGeom prst="rect">
            <a:avLst/>
          </a:prstGeom>
          <a:noFill/>
          <a:ln w="9525">
            <a:noFill/>
            <a:miter lim="800000"/>
            <a:headEnd/>
            <a:tailEnd/>
          </a:ln>
          <a:effectLst/>
        </p:spPr>
        <p:txBody>
          <a:bodyPr wrap="none" lIns="0" tIns="0" rIns="0" bIns="0"/>
          <a:lstStyle/>
          <a:p>
            <a:pPr algn="ctr">
              <a:lnSpc>
                <a:spcPct val="90000"/>
              </a:lnSpc>
            </a:pPr>
            <a:r>
              <a:rPr lang="en-US" sz="1700" b="1"/>
              <a:t>NADPH</a:t>
            </a:r>
          </a:p>
        </p:txBody>
      </p:sp>
      <p:sp>
        <p:nvSpPr>
          <p:cNvPr id="712715" name="Text Box 11"/>
          <p:cNvSpPr txBox="1">
            <a:spLocks noChangeArrowheads="1"/>
          </p:cNvSpPr>
          <p:nvPr/>
        </p:nvSpPr>
        <p:spPr bwMode="auto">
          <a:xfrm>
            <a:off x="4459288" y="3983038"/>
            <a:ext cx="482600" cy="257175"/>
          </a:xfrm>
          <a:prstGeom prst="rect">
            <a:avLst/>
          </a:prstGeom>
          <a:noFill/>
          <a:ln w="9525">
            <a:noFill/>
            <a:miter lim="800000"/>
            <a:headEnd/>
            <a:tailEnd/>
          </a:ln>
          <a:effectLst/>
        </p:spPr>
        <p:txBody>
          <a:bodyPr wrap="none" lIns="0" tIns="0" rIns="0" bIns="0"/>
          <a:lstStyle/>
          <a:p>
            <a:pPr algn="ctr">
              <a:lnSpc>
                <a:spcPct val="90000"/>
              </a:lnSpc>
            </a:pPr>
            <a:r>
              <a:rPr lang="en-US" sz="1700" b="1"/>
              <a:t>ATP</a:t>
            </a:r>
          </a:p>
        </p:txBody>
      </p:sp>
      <p:sp>
        <p:nvSpPr>
          <p:cNvPr id="712716" name="Text Box 12"/>
          <p:cNvSpPr txBox="1">
            <a:spLocks noChangeArrowheads="1"/>
          </p:cNvSpPr>
          <p:nvPr/>
        </p:nvSpPr>
        <p:spPr bwMode="auto">
          <a:xfrm>
            <a:off x="2805113" y="6145213"/>
            <a:ext cx="279400" cy="265112"/>
          </a:xfrm>
          <a:prstGeom prst="rect">
            <a:avLst/>
          </a:prstGeom>
          <a:noFill/>
          <a:ln w="9525">
            <a:noFill/>
            <a:miter lim="800000"/>
            <a:headEnd/>
            <a:tailEnd/>
          </a:ln>
          <a:effectLst/>
        </p:spPr>
        <p:txBody>
          <a:bodyPr wrap="none" lIns="0" tIns="0" rIns="0" bIns="0"/>
          <a:lstStyle/>
          <a:p>
            <a:pPr algn="ctr">
              <a:lnSpc>
                <a:spcPct val="90000"/>
              </a:lnSpc>
            </a:pPr>
            <a:r>
              <a:rPr lang="en-US" sz="1700" b="1"/>
              <a:t>O</a:t>
            </a:r>
            <a:r>
              <a:rPr lang="en-US" sz="1700" b="1" baseline="-25000"/>
              <a:t>2</a:t>
            </a:r>
            <a:endParaRPr lang="en-US" sz="1700" b="1"/>
          </a:p>
        </p:txBody>
      </p:sp>
      <p:sp>
        <p:nvSpPr>
          <p:cNvPr id="712717" name="WordArt 13"/>
          <p:cNvSpPr>
            <a:spLocks noChangeArrowheads="1" noChangeShapeType="1" noTextEdit="1"/>
          </p:cNvSpPr>
          <p:nvPr/>
        </p:nvSpPr>
        <p:spPr bwMode="auto">
          <a:xfrm rot="2291064">
            <a:off x="3116263" y="4341813"/>
            <a:ext cx="1076325" cy="247650"/>
          </a:xfrm>
          <a:prstGeom prst="rect">
            <a:avLst/>
          </a:prstGeom>
        </p:spPr>
        <p:txBody>
          <a:bodyPr spcFirstLastPara="1" wrap="none" fromWordArt="1">
            <a:prstTxWarp prst="textArchDown">
              <a:avLst>
                <a:gd name="adj" fmla="val 0"/>
              </a:avLst>
            </a:prstTxWarp>
          </a:bodyPr>
          <a:lstStyle/>
          <a:p>
            <a:pPr algn="ctr"/>
            <a:r>
              <a:rPr lang="en-US" sz="1200" kern="10">
                <a:ln w="9525">
                  <a:solidFill>
                    <a:srgbClr val="000000"/>
                  </a:solidFill>
                  <a:round/>
                  <a:headEnd/>
                  <a:tailEnd/>
                </a:ln>
                <a:solidFill>
                  <a:srgbClr val="000000"/>
                </a:solidFill>
                <a:latin typeface="Arial"/>
                <a:cs typeface="Arial"/>
              </a:rPr>
              <a:t>  Electrons   </a:t>
            </a:r>
          </a:p>
        </p:txBody>
      </p:sp>
      <p:sp>
        <p:nvSpPr>
          <p:cNvPr id="712718" name="Text Box 14"/>
          <p:cNvSpPr txBox="1">
            <a:spLocks noChangeArrowheads="1"/>
          </p:cNvSpPr>
          <p:nvPr/>
        </p:nvSpPr>
        <p:spPr bwMode="auto">
          <a:xfrm>
            <a:off x="5578475" y="3019425"/>
            <a:ext cx="1644650" cy="514350"/>
          </a:xfrm>
          <a:prstGeom prst="rect">
            <a:avLst/>
          </a:prstGeom>
          <a:noFill/>
          <a:ln w="9525">
            <a:noFill/>
            <a:miter lim="800000"/>
            <a:headEnd/>
            <a:tailEnd/>
          </a:ln>
          <a:effectLst/>
        </p:spPr>
        <p:txBody>
          <a:bodyPr wrap="none" lIns="0" tIns="0" rIns="0" bIns="0"/>
          <a:lstStyle/>
          <a:p>
            <a:pPr algn="ctr"/>
            <a:r>
              <a:rPr lang="en-US" sz="1700" b="1"/>
              <a:t>CALVIN</a:t>
            </a:r>
          </a:p>
          <a:p>
            <a:pPr algn="ctr"/>
            <a:r>
              <a:rPr lang="en-US" sz="1700" b="1"/>
              <a:t>CYCLE</a:t>
            </a:r>
          </a:p>
        </p:txBody>
      </p:sp>
      <p:sp>
        <p:nvSpPr>
          <p:cNvPr id="712719" name="Text Box 15"/>
          <p:cNvSpPr txBox="1">
            <a:spLocks noChangeArrowheads="1"/>
          </p:cNvSpPr>
          <p:nvPr/>
        </p:nvSpPr>
        <p:spPr bwMode="auto">
          <a:xfrm>
            <a:off x="5556250" y="3530600"/>
            <a:ext cx="1670050" cy="288925"/>
          </a:xfrm>
          <a:prstGeom prst="rect">
            <a:avLst/>
          </a:prstGeom>
          <a:noFill/>
          <a:ln w="9525">
            <a:noFill/>
            <a:miter lim="800000"/>
            <a:headEnd/>
            <a:tailEnd/>
          </a:ln>
          <a:effectLst/>
        </p:spPr>
        <p:txBody>
          <a:bodyPr wrap="none" lIns="0" tIns="0" rIns="0" bIns="0"/>
          <a:lstStyle/>
          <a:p>
            <a:pPr algn="ctr"/>
            <a:r>
              <a:rPr lang="en-US" sz="1700" b="1"/>
              <a:t>(in stroma)</a:t>
            </a:r>
          </a:p>
        </p:txBody>
      </p:sp>
      <p:sp>
        <p:nvSpPr>
          <p:cNvPr id="712720" name="Text Box 16"/>
          <p:cNvSpPr txBox="1">
            <a:spLocks noChangeArrowheads="1"/>
          </p:cNvSpPr>
          <p:nvPr/>
        </p:nvSpPr>
        <p:spPr bwMode="auto">
          <a:xfrm>
            <a:off x="6086475" y="6119813"/>
            <a:ext cx="609600" cy="273050"/>
          </a:xfrm>
          <a:prstGeom prst="rect">
            <a:avLst/>
          </a:prstGeom>
          <a:noFill/>
          <a:ln w="9525">
            <a:noFill/>
            <a:miter lim="800000"/>
            <a:headEnd/>
            <a:tailEnd/>
          </a:ln>
          <a:effectLst/>
        </p:spPr>
        <p:txBody>
          <a:bodyPr wrap="none" lIns="0" tIns="0" rIns="0" bIns="0"/>
          <a:lstStyle/>
          <a:p>
            <a:pPr algn="ctr">
              <a:lnSpc>
                <a:spcPct val="90000"/>
              </a:lnSpc>
            </a:pPr>
            <a:r>
              <a:rPr lang="en-US" sz="1700" b="1"/>
              <a:t>Sugar</a:t>
            </a:r>
          </a:p>
        </p:txBody>
      </p:sp>
      <p:sp>
        <p:nvSpPr>
          <p:cNvPr id="712721" name="Text Box 17"/>
          <p:cNvSpPr txBox="1">
            <a:spLocks noChangeArrowheads="1"/>
          </p:cNvSpPr>
          <p:nvPr/>
        </p:nvSpPr>
        <p:spPr bwMode="auto">
          <a:xfrm>
            <a:off x="6162675" y="350838"/>
            <a:ext cx="431800" cy="274637"/>
          </a:xfrm>
          <a:prstGeom prst="rect">
            <a:avLst/>
          </a:prstGeom>
          <a:noFill/>
          <a:ln w="9525">
            <a:noFill/>
            <a:miter lim="800000"/>
            <a:headEnd/>
            <a:tailEnd/>
          </a:ln>
          <a:effectLst/>
        </p:spPr>
        <p:txBody>
          <a:bodyPr wrap="none" lIns="0" tIns="0" rIns="0" bIns="0"/>
          <a:lstStyle/>
          <a:p>
            <a:pPr algn="ctr">
              <a:lnSpc>
                <a:spcPct val="90000"/>
              </a:lnSpc>
            </a:pPr>
            <a:r>
              <a:rPr lang="en-US" sz="1700" b="1"/>
              <a:t>CO</a:t>
            </a:r>
            <a:r>
              <a:rPr lang="en-US" sz="1700" b="1" baseline="-25000"/>
              <a:t>2</a:t>
            </a:r>
            <a:endParaRPr lang="en-US" sz="1700" b="1"/>
          </a:p>
        </p:txBody>
      </p:sp>
      <p:sp>
        <p:nvSpPr>
          <p:cNvPr id="712722" name="Text Box 18"/>
          <p:cNvSpPr txBox="1">
            <a:spLocks noChangeArrowheads="1"/>
          </p:cNvSpPr>
          <p:nvPr/>
        </p:nvSpPr>
        <p:spPr bwMode="auto">
          <a:xfrm>
            <a:off x="4306888" y="2481263"/>
            <a:ext cx="296862" cy="222250"/>
          </a:xfrm>
          <a:prstGeom prst="rect">
            <a:avLst/>
          </a:prstGeom>
          <a:noFill/>
          <a:ln w="9525">
            <a:noFill/>
            <a:miter lim="800000"/>
            <a:headEnd/>
            <a:tailEnd/>
          </a:ln>
          <a:effectLst/>
        </p:spPr>
        <p:txBody>
          <a:bodyPr wrap="none" lIns="0" tIns="0" rIns="0" bIns="0"/>
          <a:lstStyle/>
          <a:p>
            <a:pPr algn="ctr">
              <a:lnSpc>
                <a:spcPct val="90000"/>
              </a:lnSpc>
            </a:pPr>
            <a:r>
              <a:rPr lang="en-US" sz="1700" b="1"/>
              <a:t></a:t>
            </a:r>
          </a:p>
        </p:txBody>
      </p:sp>
      <p:sp>
        <p:nvSpPr>
          <p:cNvPr id="712723" name="Text Box 19"/>
          <p:cNvSpPr txBox="1">
            <a:spLocks noChangeArrowheads="1"/>
          </p:cNvSpPr>
          <p:nvPr/>
        </p:nvSpPr>
        <p:spPr bwMode="auto">
          <a:xfrm>
            <a:off x="4373563" y="1735138"/>
            <a:ext cx="660400" cy="247650"/>
          </a:xfrm>
          <a:prstGeom prst="rect">
            <a:avLst/>
          </a:prstGeom>
          <a:noFill/>
          <a:ln w="9525">
            <a:noFill/>
            <a:miter lim="800000"/>
            <a:headEnd/>
            <a:tailEnd/>
          </a:ln>
          <a:effectLst/>
        </p:spPr>
        <p:txBody>
          <a:bodyPr wrap="none" lIns="0" tIns="0" rIns="0" bIns="0"/>
          <a:lstStyle/>
          <a:p>
            <a:pPr algn="ctr">
              <a:lnSpc>
                <a:spcPct val="90000"/>
              </a:lnSpc>
            </a:pPr>
            <a:r>
              <a:rPr lang="en-US" sz="1700" b="1"/>
              <a:t>NADP</a:t>
            </a:r>
            <a:r>
              <a:rPr lang="en-US" sz="2100" b="1" baseline="30000"/>
              <a:t>+</a:t>
            </a:r>
            <a:endParaRPr lang="en-US" sz="1700"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1" name="Rectangle 3"/>
          <p:cNvSpPr>
            <a:spLocks noGrp="1" noChangeArrowheads="1"/>
          </p:cNvSpPr>
          <p:nvPr>
            <p:ph type="body" idx="1"/>
          </p:nvPr>
        </p:nvSpPr>
        <p:spPr>
          <a:xfrm>
            <a:off x="304800" y="1247775"/>
            <a:ext cx="8534400" cy="2235200"/>
          </a:xfrm>
        </p:spPr>
        <p:txBody>
          <a:bodyPr/>
          <a:lstStyle/>
          <a:p>
            <a:pPr algn="ctr">
              <a:buFont typeface="Wingdings" pitchFamily="2" charset="2"/>
              <a:buNone/>
            </a:pPr>
            <a:r>
              <a:rPr lang="en-US" sz="4400"/>
              <a:t>THE LIGHT REACTIONS: CONVERTING SOLAR ENERGY TO CHEMICAL ENERGY</a:t>
            </a:r>
          </a:p>
        </p:txBody>
      </p:sp>
      <p:sp>
        <p:nvSpPr>
          <p:cNvPr id="59597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9597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597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a:xfrm>
            <a:off x="171450" y="169863"/>
            <a:ext cx="8534400" cy="503237"/>
          </a:xfrm>
        </p:spPr>
        <p:txBody>
          <a:bodyPr/>
          <a:lstStyle/>
          <a:p>
            <a:r>
              <a:rPr lang="en-US" sz="3200"/>
              <a:t>7.6 Visible radiation drives the light reactions</a:t>
            </a:r>
          </a:p>
        </p:txBody>
      </p:sp>
      <p:sp>
        <p:nvSpPr>
          <p:cNvPr id="596995" name="Rectangle 3"/>
          <p:cNvSpPr>
            <a:spLocks noGrp="1" noChangeArrowheads="1"/>
          </p:cNvSpPr>
          <p:nvPr>
            <p:ph type="body" idx="1"/>
          </p:nvPr>
        </p:nvSpPr>
        <p:spPr>
          <a:xfrm>
            <a:off x="155575" y="1298575"/>
            <a:ext cx="8534400" cy="4302125"/>
          </a:xfrm>
        </p:spPr>
        <p:txBody>
          <a:bodyPr/>
          <a:lstStyle/>
          <a:p>
            <a:r>
              <a:rPr lang="en-US"/>
              <a:t>Sunlight contains energy called electromagnetic energy or radiation</a:t>
            </a:r>
          </a:p>
          <a:p>
            <a:pPr lvl="1">
              <a:buFontTx/>
              <a:buChar char="–"/>
            </a:pPr>
            <a:r>
              <a:rPr lang="en-US"/>
              <a:t>Visible light is only a small part of the </a:t>
            </a:r>
            <a:r>
              <a:rPr lang="en-US" b="1"/>
              <a:t>electromagnetic spectrum</a:t>
            </a:r>
            <a:r>
              <a:rPr lang="en-US"/>
              <a:t>, the full range of electromagnetic wavelengths</a:t>
            </a:r>
          </a:p>
          <a:p>
            <a:pPr lvl="1">
              <a:buFontTx/>
              <a:buChar char="–"/>
            </a:pPr>
            <a:r>
              <a:rPr lang="en-US"/>
              <a:t>Electromagnetic energy travels in waves, and the </a:t>
            </a:r>
            <a:r>
              <a:rPr lang="en-US" b="1"/>
              <a:t>wavelength</a:t>
            </a:r>
            <a:r>
              <a:rPr lang="en-US"/>
              <a:t> is the distance between the crests of two adjacent waves</a:t>
            </a:r>
          </a:p>
          <a:p>
            <a:pPr lvl="1"/>
            <a:endParaRPr lang="en-US"/>
          </a:p>
        </p:txBody>
      </p:sp>
      <p:sp>
        <p:nvSpPr>
          <p:cNvPr id="59699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59699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699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171450" y="169863"/>
            <a:ext cx="8534400" cy="503237"/>
          </a:xfrm>
        </p:spPr>
        <p:txBody>
          <a:bodyPr/>
          <a:lstStyle/>
          <a:p>
            <a:r>
              <a:rPr lang="en-US" sz="3200"/>
              <a:t>7.6 Visible radiation drives the light reactions</a:t>
            </a:r>
          </a:p>
        </p:txBody>
      </p:sp>
      <p:sp>
        <p:nvSpPr>
          <p:cNvPr id="606211" name="Rectangle 3"/>
          <p:cNvSpPr>
            <a:spLocks noGrp="1" noChangeArrowheads="1"/>
          </p:cNvSpPr>
          <p:nvPr>
            <p:ph type="body" idx="1"/>
          </p:nvPr>
        </p:nvSpPr>
        <p:spPr>
          <a:xfrm>
            <a:off x="155575" y="1298575"/>
            <a:ext cx="8534400" cy="2603500"/>
          </a:xfrm>
        </p:spPr>
        <p:txBody>
          <a:bodyPr/>
          <a:lstStyle/>
          <a:p>
            <a:r>
              <a:rPr lang="en-US"/>
              <a:t>Light behaves as discrete packets of energy called photons</a:t>
            </a:r>
          </a:p>
          <a:p>
            <a:pPr lvl="1">
              <a:buFontTx/>
              <a:buChar char="–"/>
            </a:pPr>
            <a:r>
              <a:rPr lang="en-US"/>
              <a:t>A </a:t>
            </a:r>
            <a:r>
              <a:rPr lang="en-US" b="1"/>
              <a:t>photon</a:t>
            </a:r>
            <a:r>
              <a:rPr lang="en-US"/>
              <a:t> is a fixed quantity of light energy, and the shorter the wavelength, the greater the energy</a:t>
            </a:r>
          </a:p>
          <a:p>
            <a:pPr lvl="1"/>
            <a:endParaRPr lang="en-US"/>
          </a:p>
        </p:txBody>
      </p:sp>
      <p:sp>
        <p:nvSpPr>
          <p:cNvPr id="60621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0621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621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23" name="Picture 7" descr="07_06aElectromagSpectrum-U"/>
          <p:cNvPicPr>
            <a:picLocks noChangeAspect="1" noChangeArrowheads="1"/>
          </p:cNvPicPr>
          <p:nvPr/>
        </p:nvPicPr>
        <p:blipFill>
          <a:blip r:embed="rId3" cstate="print"/>
          <a:srcRect/>
          <a:stretch>
            <a:fillRect/>
          </a:stretch>
        </p:blipFill>
        <p:spPr bwMode="auto">
          <a:xfrm>
            <a:off x="293688" y="541338"/>
            <a:ext cx="8555037" cy="5773737"/>
          </a:xfrm>
          <a:prstGeom prst="rect">
            <a:avLst/>
          </a:prstGeom>
          <a:noFill/>
        </p:spPr>
      </p:pic>
      <p:sp>
        <p:nvSpPr>
          <p:cNvPr id="598024" name="Text Box 8"/>
          <p:cNvSpPr txBox="1">
            <a:spLocks noChangeArrowheads="1"/>
          </p:cNvSpPr>
          <p:nvPr/>
        </p:nvSpPr>
        <p:spPr bwMode="auto">
          <a:xfrm>
            <a:off x="3735388" y="4781550"/>
            <a:ext cx="2111375" cy="346075"/>
          </a:xfrm>
          <a:prstGeom prst="rect">
            <a:avLst/>
          </a:prstGeom>
          <a:noFill/>
          <a:ln w="9525">
            <a:noFill/>
            <a:miter lim="800000"/>
            <a:headEnd/>
            <a:tailEnd/>
          </a:ln>
          <a:effectLst/>
        </p:spPr>
        <p:txBody>
          <a:bodyPr wrap="none" lIns="0" tIns="0" rIns="0" bIns="0"/>
          <a:lstStyle/>
          <a:p>
            <a:pPr algn="ctr">
              <a:lnSpc>
                <a:spcPct val="90000"/>
              </a:lnSpc>
            </a:pPr>
            <a:r>
              <a:rPr lang="en-US" sz="2000" b="1"/>
              <a:t>Wavelength (nm)</a:t>
            </a:r>
          </a:p>
        </p:txBody>
      </p:sp>
      <p:sp>
        <p:nvSpPr>
          <p:cNvPr id="598025" name="Text Box 9"/>
          <p:cNvSpPr txBox="1">
            <a:spLocks noChangeArrowheads="1"/>
          </p:cNvSpPr>
          <p:nvPr/>
        </p:nvSpPr>
        <p:spPr bwMode="auto">
          <a:xfrm>
            <a:off x="325438" y="1127125"/>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10</a:t>
            </a:r>
            <a:r>
              <a:rPr lang="en-US" sz="2000" b="1" baseline="30000"/>
              <a:t>–5</a:t>
            </a:r>
            <a:r>
              <a:rPr lang="en-US" sz="2000" b="1"/>
              <a:t> nm</a:t>
            </a:r>
          </a:p>
        </p:txBody>
      </p:sp>
      <p:sp>
        <p:nvSpPr>
          <p:cNvPr id="598026" name="Text Box 10"/>
          <p:cNvSpPr txBox="1">
            <a:spLocks noChangeArrowheads="1"/>
          </p:cNvSpPr>
          <p:nvPr/>
        </p:nvSpPr>
        <p:spPr bwMode="auto">
          <a:xfrm>
            <a:off x="3673475" y="561975"/>
            <a:ext cx="2111375" cy="346075"/>
          </a:xfrm>
          <a:prstGeom prst="rect">
            <a:avLst/>
          </a:prstGeom>
          <a:noFill/>
          <a:ln w="9525">
            <a:noFill/>
            <a:miter lim="800000"/>
            <a:headEnd/>
            <a:tailEnd/>
          </a:ln>
          <a:effectLst/>
        </p:spPr>
        <p:txBody>
          <a:bodyPr wrap="none" lIns="0" tIns="0" rIns="0" bIns="0"/>
          <a:lstStyle/>
          <a:p>
            <a:pPr algn="ctr">
              <a:lnSpc>
                <a:spcPct val="90000"/>
              </a:lnSpc>
            </a:pPr>
            <a:r>
              <a:rPr lang="en-US" sz="2000" b="1"/>
              <a:t>Increasing energy</a:t>
            </a:r>
          </a:p>
        </p:txBody>
      </p:sp>
      <p:sp>
        <p:nvSpPr>
          <p:cNvPr id="598027" name="Text Box 11"/>
          <p:cNvSpPr txBox="1">
            <a:spLocks noChangeArrowheads="1"/>
          </p:cNvSpPr>
          <p:nvPr/>
        </p:nvSpPr>
        <p:spPr bwMode="auto">
          <a:xfrm>
            <a:off x="4057650" y="3409950"/>
            <a:ext cx="1450975" cy="320675"/>
          </a:xfrm>
          <a:prstGeom prst="rect">
            <a:avLst/>
          </a:prstGeom>
          <a:noFill/>
          <a:ln w="9525">
            <a:noFill/>
            <a:miter lim="800000"/>
            <a:headEnd/>
            <a:tailEnd/>
          </a:ln>
          <a:effectLst/>
        </p:spPr>
        <p:txBody>
          <a:bodyPr wrap="none" lIns="0" tIns="0" rIns="0" bIns="0"/>
          <a:lstStyle/>
          <a:p>
            <a:pPr algn="ctr">
              <a:lnSpc>
                <a:spcPct val="90000"/>
              </a:lnSpc>
            </a:pPr>
            <a:r>
              <a:rPr lang="en-US" sz="2000" b="1"/>
              <a:t>Visible light</a:t>
            </a:r>
          </a:p>
        </p:txBody>
      </p:sp>
      <p:sp>
        <p:nvSpPr>
          <p:cNvPr id="598028" name="Text Box 12"/>
          <p:cNvSpPr txBox="1">
            <a:spLocks noChangeArrowheads="1"/>
          </p:cNvSpPr>
          <p:nvPr/>
        </p:nvSpPr>
        <p:spPr bwMode="auto">
          <a:xfrm>
            <a:off x="6126163" y="5618163"/>
            <a:ext cx="503237" cy="490537"/>
          </a:xfrm>
          <a:prstGeom prst="rect">
            <a:avLst/>
          </a:prstGeom>
          <a:noFill/>
          <a:ln w="9525">
            <a:noFill/>
            <a:miter lim="800000"/>
            <a:headEnd/>
            <a:tailEnd/>
          </a:ln>
          <a:effectLst/>
        </p:spPr>
        <p:txBody>
          <a:bodyPr wrap="none" lIns="0" tIns="0" rIns="0" bIns="0"/>
          <a:lstStyle/>
          <a:p>
            <a:pPr algn="ctr">
              <a:lnSpc>
                <a:spcPct val="90000"/>
              </a:lnSpc>
            </a:pPr>
            <a:r>
              <a:rPr lang="en-US" sz="2000" b="1"/>
              <a:t>650</a:t>
            </a:r>
          </a:p>
          <a:p>
            <a:pPr algn="ctr">
              <a:lnSpc>
                <a:spcPct val="90000"/>
              </a:lnSpc>
            </a:pPr>
            <a:r>
              <a:rPr lang="en-US" sz="2000" b="1"/>
              <a:t>nm</a:t>
            </a:r>
          </a:p>
        </p:txBody>
      </p:sp>
      <p:sp>
        <p:nvSpPr>
          <p:cNvPr id="598029" name="Text Box 13"/>
          <p:cNvSpPr txBox="1">
            <a:spLocks noChangeArrowheads="1"/>
          </p:cNvSpPr>
          <p:nvPr/>
        </p:nvSpPr>
        <p:spPr bwMode="auto">
          <a:xfrm>
            <a:off x="1333500" y="1125538"/>
            <a:ext cx="1027113" cy="309562"/>
          </a:xfrm>
          <a:prstGeom prst="rect">
            <a:avLst/>
          </a:prstGeom>
          <a:noFill/>
          <a:ln w="9525">
            <a:noFill/>
            <a:miter lim="800000"/>
            <a:headEnd/>
            <a:tailEnd/>
          </a:ln>
          <a:effectLst/>
        </p:spPr>
        <p:txBody>
          <a:bodyPr wrap="none" lIns="0" tIns="0" rIns="0" bIns="0"/>
          <a:lstStyle/>
          <a:p>
            <a:pPr algn="l">
              <a:lnSpc>
                <a:spcPct val="90000"/>
              </a:lnSpc>
            </a:pPr>
            <a:r>
              <a:rPr lang="en-US" sz="2000" b="1"/>
              <a:t>10</a:t>
            </a:r>
            <a:r>
              <a:rPr lang="en-US" sz="2000" b="1" baseline="30000"/>
              <a:t>–3</a:t>
            </a:r>
            <a:r>
              <a:rPr lang="en-US" sz="2000" b="1"/>
              <a:t> nm</a:t>
            </a:r>
          </a:p>
        </p:txBody>
      </p:sp>
      <p:sp>
        <p:nvSpPr>
          <p:cNvPr id="598030" name="Text Box 14"/>
          <p:cNvSpPr txBox="1">
            <a:spLocks noChangeArrowheads="1"/>
          </p:cNvSpPr>
          <p:nvPr/>
        </p:nvSpPr>
        <p:spPr bwMode="auto">
          <a:xfrm>
            <a:off x="2713038" y="1127125"/>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 nm</a:t>
            </a:r>
          </a:p>
        </p:txBody>
      </p:sp>
      <p:sp>
        <p:nvSpPr>
          <p:cNvPr id="598031" name="Text Box 15"/>
          <p:cNvSpPr txBox="1">
            <a:spLocks noChangeArrowheads="1"/>
          </p:cNvSpPr>
          <p:nvPr/>
        </p:nvSpPr>
        <p:spPr bwMode="auto">
          <a:xfrm>
            <a:off x="3849688" y="1127125"/>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10</a:t>
            </a:r>
            <a:r>
              <a:rPr lang="en-US" sz="2000" b="1" baseline="30000"/>
              <a:t>3</a:t>
            </a:r>
            <a:r>
              <a:rPr lang="en-US" sz="2000" b="1"/>
              <a:t> nm</a:t>
            </a:r>
          </a:p>
        </p:txBody>
      </p:sp>
      <p:sp>
        <p:nvSpPr>
          <p:cNvPr id="598032" name="Text Box 16"/>
          <p:cNvSpPr txBox="1">
            <a:spLocks noChangeArrowheads="1"/>
          </p:cNvSpPr>
          <p:nvPr/>
        </p:nvSpPr>
        <p:spPr bwMode="auto">
          <a:xfrm>
            <a:off x="5202238" y="1127125"/>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10</a:t>
            </a:r>
            <a:r>
              <a:rPr lang="en-US" sz="2000" b="1" baseline="30000"/>
              <a:t>6</a:t>
            </a:r>
            <a:r>
              <a:rPr lang="en-US" sz="2000" b="1"/>
              <a:t> nm</a:t>
            </a:r>
          </a:p>
        </p:txBody>
      </p:sp>
      <p:sp>
        <p:nvSpPr>
          <p:cNvPr id="598033" name="Text Box 17"/>
          <p:cNvSpPr txBox="1">
            <a:spLocks noChangeArrowheads="1"/>
          </p:cNvSpPr>
          <p:nvPr/>
        </p:nvSpPr>
        <p:spPr bwMode="auto">
          <a:xfrm>
            <a:off x="6757988" y="1119188"/>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 m</a:t>
            </a:r>
          </a:p>
        </p:txBody>
      </p:sp>
      <p:sp>
        <p:nvSpPr>
          <p:cNvPr id="598034" name="Text Box 18"/>
          <p:cNvSpPr txBox="1">
            <a:spLocks noChangeArrowheads="1"/>
          </p:cNvSpPr>
          <p:nvPr/>
        </p:nvSpPr>
        <p:spPr bwMode="auto">
          <a:xfrm>
            <a:off x="8008938" y="1125538"/>
            <a:ext cx="839787" cy="266700"/>
          </a:xfrm>
          <a:prstGeom prst="rect">
            <a:avLst/>
          </a:prstGeom>
          <a:noFill/>
          <a:ln w="9525">
            <a:noFill/>
            <a:miter lim="800000"/>
            <a:headEnd/>
            <a:tailEnd/>
          </a:ln>
          <a:effectLst/>
        </p:spPr>
        <p:txBody>
          <a:bodyPr wrap="none" lIns="0" tIns="0" rIns="0" bIns="0"/>
          <a:lstStyle/>
          <a:p>
            <a:pPr algn="l">
              <a:lnSpc>
                <a:spcPct val="90000"/>
              </a:lnSpc>
            </a:pPr>
            <a:r>
              <a:rPr lang="en-US" sz="2000" b="1"/>
              <a:t>10</a:t>
            </a:r>
            <a:r>
              <a:rPr lang="en-US" sz="2000" b="1" baseline="30000"/>
              <a:t>3</a:t>
            </a:r>
            <a:r>
              <a:rPr lang="en-US" sz="2000" b="1"/>
              <a:t> m</a:t>
            </a:r>
          </a:p>
        </p:txBody>
      </p:sp>
      <p:sp>
        <p:nvSpPr>
          <p:cNvPr id="598035" name="Text Box 19"/>
          <p:cNvSpPr txBox="1">
            <a:spLocks noChangeArrowheads="1"/>
          </p:cNvSpPr>
          <p:nvPr/>
        </p:nvSpPr>
        <p:spPr bwMode="auto">
          <a:xfrm>
            <a:off x="1211263" y="4479925"/>
            <a:ext cx="427037" cy="300038"/>
          </a:xfrm>
          <a:prstGeom prst="rect">
            <a:avLst/>
          </a:prstGeom>
          <a:noFill/>
          <a:ln w="9525">
            <a:noFill/>
            <a:miter lim="800000"/>
            <a:headEnd/>
            <a:tailEnd/>
          </a:ln>
          <a:effectLst/>
        </p:spPr>
        <p:txBody>
          <a:bodyPr wrap="none" lIns="0" tIns="0" rIns="0" bIns="0"/>
          <a:lstStyle/>
          <a:p>
            <a:pPr algn="l">
              <a:lnSpc>
                <a:spcPct val="90000"/>
              </a:lnSpc>
            </a:pPr>
            <a:r>
              <a:rPr lang="en-US" sz="2000" b="1"/>
              <a:t>380</a:t>
            </a:r>
          </a:p>
        </p:txBody>
      </p:sp>
      <p:sp>
        <p:nvSpPr>
          <p:cNvPr id="598036" name="Text Box 20"/>
          <p:cNvSpPr txBox="1">
            <a:spLocks noChangeArrowheads="1"/>
          </p:cNvSpPr>
          <p:nvPr/>
        </p:nvSpPr>
        <p:spPr bwMode="auto">
          <a:xfrm>
            <a:off x="1709738" y="4478338"/>
            <a:ext cx="427037" cy="300037"/>
          </a:xfrm>
          <a:prstGeom prst="rect">
            <a:avLst/>
          </a:prstGeom>
          <a:noFill/>
          <a:ln w="9525">
            <a:noFill/>
            <a:miter lim="800000"/>
            <a:headEnd/>
            <a:tailEnd/>
          </a:ln>
          <a:effectLst/>
        </p:spPr>
        <p:txBody>
          <a:bodyPr wrap="none" lIns="0" tIns="0" rIns="0" bIns="0"/>
          <a:lstStyle/>
          <a:p>
            <a:pPr algn="l">
              <a:lnSpc>
                <a:spcPct val="90000"/>
              </a:lnSpc>
            </a:pPr>
            <a:r>
              <a:rPr lang="en-US" sz="2000" b="1"/>
              <a:t>400</a:t>
            </a:r>
          </a:p>
        </p:txBody>
      </p:sp>
      <p:sp>
        <p:nvSpPr>
          <p:cNvPr id="598037" name="Text Box 21"/>
          <p:cNvSpPr txBox="1">
            <a:spLocks noChangeArrowheads="1"/>
          </p:cNvSpPr>
          <p:nvPr/>
        </p:nvSpPr>
        <p:spPr bwMode="auto">
          <a:xfrm>
            <a:off x="3389313" y="4486275"/>
            <a:ext cx="427037" cy="300038"/>
          </a:xfrm>
          <a:prstGeom prst="rect">
            <a:avLst/>
          </a:prstGeom>
          <a:noFill/>
          <a:ln w="9525">
            <a:noFill/>
            <a:miter lim="800000"/>
            <a:headEnd/>
            <a:tailEnd/>
          </a:ln>
          <a:effectLst/>
        </p:spPr>
        <p:txBody>
          <a:bodyPr wrap="none" lIns="0" tIns="0" rIns="0" bIns="0"/>
          <a:lstStyle/>
          <a:p>
            <a:pPr algn="l">
              <a:lnSpc>
                <a:spcPct val="90000"/>
              </a:lnSpc>
            </a:pPr>
            <a:r>
              <a:rPr lang="en-US" sz="2000" b="1"/>
              <a:t>500</a:t>
            </a:r>
          </a:p>
        </p:txBody>
      </p:sp>
      <p:sp>
        <p:nvSpPr>
          <p:cNvPr id="598038" name="Text Box 22"/>
          <p:cNvSpPr txBox="1">
            <a:spLocks noChangeArrowheads="1"/>
          </p:cNvSpPr>
          <p:nvPr/>
        </p:nvSpPr>
        <p:spPr bwMode="auto">
          <a:xfrm>
            <a:off x="5249863" y="4483100"/>
            <a:ext cx="427037" cy="300038"/>
          </a:xfrm>
          <a:prstGeom prst="rect">
            <a:avLst/>
          </a:prstGeom>
          <a:noFill/>
          <a:ln w="9525">
            <a:noFill/>
            <a:miter lim="800000"/>
            <a:headEnd/>
            <a:tailEnd/>
          </a:ln>
          <a:effectLst/>
        </p:spPr>
        <p:txBody>
          <a:bodyPr wrap="none" lIns="0" tIns="0" rIns="0" bIns="0"/>
          <a:lstStyle/>
          <a:p>
            <a:pPr algn="l">
              <a:lnSpc>
                <a:spcPct val="90000"/>
              </a:lnSpc>
            </a:pPr>
            <a:r>
              <a:rPr lang="en-US" sz="2000" b="1"/>
              <a:t>600</a:t>
            </a:r>
          </a:p>
        </p:txBody>
      </p:sp>
      <p:sp>
        <p:nvSpPr>
          <p:cNvPr id="598039" name="Text Box 23"/>
          <p:cNvSpPr txBox="1">
            <a:spLocks noChangeArrowheads="1"/>
          </p:cNvSpPr>
          <p:nvPr/>
        </p:nvSpPr>
        <p:spPr bwMode="auto">
          <a:xfrm>
            <a:off x="7119938" y="4483100"/>
            <a:ext cx="427037" cy="300038"/>
          </a:xfrm>
          <a:prstGeom prst="rect">
            <a:avLst/>
          </a:prstGeom>
          <a:noFill/>
          <a:ln w="9525">
            <a:noFill/>
            <a:miter lim="800000"/>
            <a:headEnd/>
            <a:tailEnd/>
          </a:ln>
          <a:effectLst/>
        </p:spPr>
        <p:txBody>
          <a:bodyPr wrap="none" lIns="0" tIns="0" rIns="0" bIns="0"/>
          <a:lstStyle/>
          <a:p>
            <a:pPr algn="l">
              <a:lnSpc>
                <a:spcPct val="90000"/>
              </a:lnSpc>
            </a:pPr>
            <a:r>
              <a:rPr lang="en-US" sz="2000" b="1"/>
              <a:t>700</a:t>
            </a:r>
          </a:p>
        </p:txBody>
      </p:sp>
      <p:sp>
        <p:nvSpPr>
          <p:cNvPr id="598040" name="Text Box 24"/>
          <p:cNvSpPr txBox="1">
            <a:spLocks noChangeArrowheads="1"/>
          </p:cNvSpPr>
          <p:nvPr/>
        </p:nvSpPr>
        <p:spPr bwMode="auto">
          <a:xfrm>
            <a:off x="7862888" y="4478338"/>
            <a:ext cx="427037" cy="300037"/>
          </a:xfrm>
          <a:prstGeom prst="rect">
            <a:avLst/>
          </a:prstGeom>
          <a:noFill/>
          <a:ln w="9525">
            <a:noFill/>
            <a:miter lim="800000"/>
            <a:headEnd/>
            <a:tailEnd/>
          </a:ln>
          <a:effectLst/>
        </p:spPr>
        <p:txBody>
          <a:bodyPr wrap="none" lIns="0" tIns="0" rIns="0" bIns="0"/>
          <a:lstStyle/>
          <a:p>
            <a:pPr algn="l">
              <a:lnSpc>
                <a:spcPct val="90000"/>
              </a:lnSpc>
            </a:pPr>
            <a:r>
              <a:rPr lang="en-US" sz="2000" b="1"/>
              <a:t>750</a:t>
            </a:r>
          </a:p>
        </p:txBody>
      </p:sp>
      <p:sp>
        <p:nvSpPr>
          <p:cNvPr id="598041" name="Text Box 25"/>
          <p:cNvSpPr txBox="1">
            <a:spLocks noChangeArrowheads="1"/>
          </p:cNvSpPr>
          <p:nvPr/>
        </p:nvSpPr>
        <p:spPr bwMode="auto">
          <a:xfrm>
            <a:off x="7373938" y="1646238"/>
            <a:ext cx="1004887" cy="619125"/>
          </a:xfrm>
          <a:prstGeom prst="rect">
            <a:avLst/>
          </a:prstGeom>
          <a:noFill/>
          <a:ln w="9525">
            <a:noFill/>
            <a:miter lim="800000"/>
            <a:headEnd/>
            <a:tailEnd/>
          </a:ln>
          <a:effectLst/>
        </p:spPr>
        <p:txBody>
          <a:bodyPr wrap="none" lIns="0" tIns="0" rIns="0" bIns="0"/>
          <a:lstStyle/>
          <a:p>
            <a:pPr algn="ctr"/>
            <a:r>
              <a:rPr lang="en-US" sz="2000" b="1"/>
              <a:t>Radio</a:t>
            </a:r>
          </a:p>
          <a:p>
            <a:pPr algn="ctr"/>
            <a:r>
              <a:rPr lang="en-US" sz="2000" b="1"/>
              <a:t>waves</a:t>
            </a:r>
          </a:p>
        </p:txBody>
      </p:sp>
      <p:sp>
        <p:nvSpPr>
          <p:cNvPr id="598042" name="Text Box 26"/>
          <p:cNvSpPr txBox="1">
            <a:spLocks noChangeArrowheads="1"/>
          </p:cNvSpPr>
          <p:nvPr/>
        </p:nvSpPr>
        <p:spPr bwMode="auto">
          <a:xfrm>
            <a:off x="5780088" y="1646238"/>
            <a:ext cx="1004887" cy="619125"/>
          </a:xfrm>
          <a:prstGeom prst="rect">
            <a:avLst/>
          </a:prstGeom>
          <a:noFill/>
          <a:ln w="9525">
            <a:noFill/>
            <a:miter lim="800000"/>
            <a:headEnd/>
            <a:tailEnd/>
          </a:ln>
          <a:effectLst/>
        </p:spPr>
        <p:txBody>
          <a:bodyPr wrap="none" lIns="0" tIns="0" rIns="0" bIns="0"/>
          <a:lstStyle/>
          <a:p>
            <a:pPr algn="ctr"/>
            <a:r>
              <a:rPr lang="en-US" sz="2000" b="1"/>
              <a:t>Micro-</a:t>
            </a:r>
          </a:p>
          <a:p>
            <a:pPr algn="ctr"/>
            <a:r>
              <a:rPr lang="en-US" sz="2000" b="1"/>
              <a:t>waves</a:t>
            </a:r>
          </a:p>
        </p:txBody>
      </p:sp>
      <p:sp>
        <p:nvSpPr>
          <p:cNvPr id="598043" name="Text Box 27"/>
          <p:cNvSpPr txBox="1">
            <a:spLocks noChangeArrowheads="1"/>
          </p:cNvSpPr>
          <p:nvPr/>
        </p:nvSpPr>
        <p:spPr bwMode="auto">
          <a:xfrm>
            <a:off x="4379913" y="1770063"/>
            <a:ext cx="995362" cy="298450"/>
          </a:xfrm>
          <a:prstGeom prst="rect">
            <a:avLst/>
          </a:prstGeom>
          <a:noFill/>
          <a:ln w="9525">
            <a:noFill/>
            <a:miter lim="800000"/>
            <a:headEnd/>
            <a:tailEnd/>
          </a:ln>
          <a:effectLst/>
        </p:spPr>
        <p:txBody>
          <a:bodyPr wrap="none" lIns="0" tIns="0" rIns="0" bIns="0"/>
          <a:lstStyle/>
          <a:p>
            <a:pPr algn="ctr"/>
            <a:r>
              <a:rPr lang="en-US" sz="2000" b="1"/>
              <a:t>Infrared</a:t>
            </a:r>
          </a:p>
        </p:txBody>
      </p:sp>
      <p:sp>
        <p:nvSpPr>
          <p:cNvPr id="598044" name="Text Box 28"/>
          <p:cNvSpPr txBox="1">
            <a:spLocks noChangeArrowheads="1"/>
          </p:cNvSpPr>
          <p:nvPr/>
        </p:nvSpPr>
        <p:spPr bwMode="auto">
          <a:xfrm>
            <a:off x="1817688" y="1773238"/>
            <a:ext cx="995362" cy="298450"/>
          </a:xfrm>
          <a:prstGeom prst="rect">
            <a:avLst/>
          </a:prstGeom>
          <a:noFill/>
          <a:ln w="9525">
            <a:noFill/>
            <a:miter lim="800000"/>
            <a:headEnd/>
            <a:tailEnd/>
          </a:ln>
          <a:effectLst/>
        </p:spPr>
        <p:txBody>
          <a:bodyPr wrap="none" lIns="0" tIns="0" rIns="0" bIns="0"/>
          <a:lstStyle/>
          <a:p>
            <a:pPr algn="ctr"/>
            <a:r>
              <a:rPr lang="en-US" sz="2000" b="1"/>
              <a:t>X-rays</a:t>
            </a:r>
          </a:p>
        </p:txBody>
      </p:sp>
      <p:sp>
        <p:nvSpPr>
          <p:cNvPr id="598045" name="Text Box 29"/>
          <p:cNvSpPr txBox="1">
            <a:spLocks noChangeArrowheads="1"/>
          </p:cNvSpPr>
          <p:nvPr/>
        </p:nvSpPr>
        <p:spPr bwMode="auto">
          <a:xfrm>
            <a:off x="3214688" y="1766888"/>
            <a:ext cx="531812" cy="314325"/>
          </a:xfrm>
          <a:prstGeom prst="rect">
            <a:avLst/>
          </a:prstGeom>
          <a:noFill/>
          <a:ln w="9525">
            <a:noFill/>
            <a:miter lim="800000"/>
            <a:headEnd/>
            <a:tailEnd/>
          </a:ln>
          <a:effectLst/>
        </p:spPr>
        <p:txBody>
          <a:bodyPr wrap="none" lIns="0" tIns="0" rIns="0" bIns="0"/>
          <a:lstStyle/>
          <a:p>
            <a:pPr algn="ctr"/>
            <a:r>
              <a:rPr lang="en-US" sz="2000" b="1"/>
              <a:t>UV</a:t>
            </a:r>
          </a:p>
        </p:txBody>
      </p:sp>
      <p:sp>
        <p:nvSpPr>
          <p:cNvPr id="598046" name="Text Box 30"/>
          <p:cNvSpPr txBox="1">
            <a:spLocks noChangeArrowheads="1"/>
          </p:cNvSpPr>
          <p:nvPr/>
        </p:nvSpPr>
        <p:spPr bwMode="auto">
          <a:xfrm>
            <a:off x="735013" y="1658938"/>
            <a:ext cx="979487" cy="647700"/>
          </a:xfrm>
          <a:prstGeom prst="rect">
            <a:avLst/>
          </a:prstGeom>
          <a:noFill/>
          <a:ln w="9525">
            <a:noFill/>
            <a:miter lim="800000"/>
            <a:headEnd/>
            <a:tailEnd/>
          </a:ln>
          <a:effectLst/>
        </p:spPr>
        <p:txBody>
          <a:bodyPr wrap="none" lIns="0" tIns="0" rIns="0" bIns="0"/>
          <a:lstStyle/>
          <a:p>
            <a:pPr algn="ctr"/>
            <a:r>
              <a:rPr lang="en-US" sz="1900" b="1"/>
              <a:t>Gamma</a:t>
            </a:r>
          </a:p>
          <a:p>
            <a:pPr algn="ctr"/>
            <a:r>
              <a:rPr lang="en-US" sz="1900" b="1"/>
              <a:t>rays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160338" y="169863"/>
            <a:ext cx="8534400" cy="503237"/>
          </a:xfrm>
        </p:spPr>
        <p:txBody>
          <a:bodyPr/>
          <a:lstStyle/>
          <a:p>
            <a:r>
              <a:rPr lang="en-US" sz="3200"/>
              <a:t>7.6 Visible radiation drives the light reactions</a:t>
            </a:r>
          </a:p>
        </p:txBody>
      </p:sp>
      <p:sp>
        <p:nvSpPr>
          <p:cNvPr id="600067" name="Rectangle 3"/>
          <p:cNvSpPr>
            <a:spLocks noGrp="1" noChangeArrowheads="1"/>
          </p:cNvSpPr>
          <p:nvPr>
            <p:ph type="body" idx="1"/>
          </p:nvPr>
        </p:nvSpPr>
        <p:spPr>
          <a:xfrm>
            <a:off x="155575" y="1298575"/>
            <a:ext cx="8534400" cy="2968625"/>
          </a:xfrm>
        </p:spPr>
        <p:txBody>
          <a:bodyPr/>
          <a:lstStyle/>
          <a:p>
            <a:r>
              <a:rPr lang="en-US"/>
              <a:t>Pigments, molecules that absorb light, are built into the thylakoid membrane</a:t>
            </a:r>
          </a:p>
          <a:p>
            <a:pPr lvl="1">
              <a:buFontTx/>
              <a:buChar char="–"/>
            </a:pPr>
            <a:r>
              <a:rPr lang="en-US"/>
              <a:t>Plant pigments absorb some wavelengths of light and transmit others</a:t>
            </a:r>
          </a:p>
          <a:p>
            <a:pPr lvl="1">
              <a:buFontTx/>
              <a:buChar char="–"/>
            </a:pPr>
            <a:r>
              <a:rPr lang="en-US"/>
              <a:t>We see the color of the wavelengths that are transmitted; for example, chlorophyll transmits green</a:t>
            </a:r>
          </a:p>
        </p:txBody>
      </p:sp>
      <p:sp>
        <p:nvSpPr>
          <p:cNvPr id="60006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0006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007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600071" name="AutoShape 7">
            <a:hlinkClick r:id="" action="ppaction://noaction" highlightClick="1"/>
          </p:cNvPr>
          <p:cNvSpPr>
            <a:spLocks noChangeArrowheads="1"/>
          </p:cNvSpPr>
          <p:nvPr/>
        </p:nvSpPr>
        <p:spPr bwMode="auto">
          <a:xfrm>
            <a:off x="3622675" y="6097588"/>
            <a:ext cx="2846388"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Light and Pigments</a:t>
            </a:r>
            <a:endParaRPr lang="en-US" sz="1400">
              <a:solidFill>
                <a:srgbClr val="000000"/>
              </a:solidFill>
            </a:endParaRPr>
          </a:p>
        </p:txBody>
      </p:sp>
      <p:pic>
        <p:nvPicPr>
          <p:cNvPr id="600072" name="Picture 8" descr="Campbell Concepts Play Button">
            <a:hlinkClick r:id="rId3"/>
          </p:cNvPr>
          <p:cNvPicPr>
            <a:picLocks noChangeAspect="1" noChangeArrowheads="1"/>
          </p:cNvPicPr>
          <p:nvPr/>
        </p:nvPicPr>
        <p:blipFill>
          <a:blip r:embed="rId4" cstate="print"/>
          <a:srcRect/>
          <a:stretch>
            <a:fillRect/>
          </a:stretch>
        </p:blipFill>
        <p:spPr bwMode="auto">
          <a:xfrm>
            <a:off x="2592388" y="5986463"/>
            <a:ext cx="933450" cy="51435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095" name="Picture 7" descr="07_06bLightChloroplast-U"/>
          <p:cNvPicPr>
            <a:picLocks noChangeAspect="1" noChangeArrowheads="1"/>
          </p:cNvPicPr>
          <p:nvPr/>
        </p:nvPicPr>
        <p:blipFill>
          <a:blip r:embed="rId3" cstate="print"/>
          <a:srcRect/>
          <a:stretch>
            <a:fillRect/>
          </a:stretch>
        </p:blipFill>
        <p:spPr bwMode="auto">
          <a:xfrm>
            <a:off x="458788" y="185738"/>
            <a:ext cx="8224837" cy="6597650"/>
          </a:xfrm>
          <a:prstGeom prst="rect">
            <a:avLst/>
          </a:prstGeom>
          <a:noFill/>
        </p:spPr>
      </p:pic>
      <p:sp>
        <p:nvSpPr>
          <p:cNvPr id="601096" name="Text Box 8"/>
          <p:cNvSpPr txBox="1">
            <a:spLocks noChangeArrowheads="1"/>
          </p:cNvSpPr>
          <p:nvPr/>
        </p:nvSpPr>
        <p:spPr bwMode="auto">
          <a:xfrm>
            <a:off x="4367213" y="855663"/>
            <a:ext cx="892175" cy="328612"/>
          </a:xfrm>
          <a:prstGeom prst="rect">
            <a:avLst/>
          </a:prstGeom>
          <a:noFill/>
          <a:ln w="9525">
            <a:noFill/>
            <a:miter lim="800000"/>
            <a:headEnd/>
            <a:tailEnd/>
          </a:ln>
          <a:effectLst/>
        </p:spPr>
        <p:txBody>
          <a:bodyPr wrap="none" lIns="0" tIns="0" rIns="0" bIns="0"/>
          <a:lstStyle/>
          <a:p>
            <a:pPr algn="ctr">
              <a:lnSpc>
                <a:spcPct val="90000"/>
              </a:lnSpc>
            </a:pPr>
            <a:r>
              <a:rPr lang="en-US" b="1"/>
              <a:t>Light</a:t>
            </a:r>
          </a:p>
        </p:txBody>
      </p:sp>
      <p:sp>
        <p:nvSpPr>
          <p:cNvPr id="601097" name="Text Box 9"/>
          <p:cNvSpPr txBox="1">
            <a:spLocks noChangeArrowheads="1"/>
          </p:cNvSpPr>
          <p:nvPr/>
        </p:nvSpPr>
        <p:spPr bwMode="auto">
          <a:xfrm>
            <a:off x="482600" y="4714875"/>
            <a:ext cx="1758950" cy="334963"/>
          </a:xfrm>
          <a:prstGeom prst="rect">
            <a:avLst/>
          </a:prstGeom>
          <a:noFill/>
          <a:ln w="9525">
            <a:noFill/>
            <a:miter lim="800000"/>
            <a:headEnd/>
            <a:tailEnd/>
          </a:ln>
          <a:effectLst/>
        </p:spPr>
        <p:txBody>
          <a:bodyPr wrap="none" lIns="0" tIns="0" rIns="0" bIns="0"/>
          <a:lstStyle/>
          <a:p>
            <a:pPr algn="l">
              <a:lnSpc>
                <a:spcPct val="90000"/>
              </a:lnSpc>
            </a:pPr>
            <a:r>
              <a:rPr lang="en-US" b="1"/>
              <a:t>Chloroplast</a:t>
            </a:r>
          </a:p>
        </p:txBody>
      </p:sp>
      <p:sp>
        <p:nvSpPr>
          <p:cNvPr id="601098" name="Text Box 10"/>
          <p:cNvSpPr txBox="1">
            <a:spLocks noChangeArrowheads="1"/>
          </p:cNvSpPr>
          <p:nvPr/>
        </p:nvSpPr>
        <p:spPr bwMode="auto">
          <a:xfrm>
            <a:off x="1041400" y="5503863"/>
            <a:ext cx="1416050" cy="328612"/>
          </a:xfrm>
          <a:prstGeom prst="rect">
            <a:avLst/>
          </a:prstGeom>
          <a:noFill/>
          <a:ln w="9525">
            <a:noFill/>
            <a:miter lim="800000"/>
            <a:headEnd/>
            <a:tailEnd/>
          </a:ln>
          <a:effectLst/>
        </p:spPr>
        <p:txBody>
          <a:bodyPr wrap="none" lIns="0" tIns="0" rIns="0" bIns="0"/>
          <a:lstStyle/>
          <a:p>
            <a:pPr algn="l">
              <a:lnSpc>
                <a:spcPct val="90000"/>
              </a:lnSpc>
            </a:pPr>
            <a:r>
              <a:rPr lang="en-US" b="1"/>
              <a:t>Thylakoid</a:t>
            </a:r>
          </a:p>
        </p:txBody>
      </p:sp>
      <p:sp>
        <p:nvSpPr>
          <p:cNvPr id="601099" name="Text Box 11"/>
          <p:cNvSpPr txBox="1">
            <a:spLocks noChangeArrowheads="1"/>
          </p:cNvSpPr>
          <p:nvPr/>
        </p:nvSpPr>
        <p:spPr bwMode="auto">
          <a:xfrm>
            <a:off x="3343275" y="4860925"/>
            <a:ext cx="1431925" cy="741363"/>
          </a:xfrm>
          <a:prstGeom prst="rect">
            <a:avLst/>
          </a:prstGeom>
          <a:noFill/>
          <a:ln w="9525">
            <a:noFill/>
            <a:miter lim="800000"/>
            <a:headEnd/>
            <a:tailEnd/>
          </a:ln>
          <a:effectLst/>
        </p:spPr>
        <p:txBody>
          <a:bodyPr wrap="none" lIns="0" tIns="0" rIns="0" bIns="0"/>
          <a:lstStyle/>
          <a:p>
            <a:pPr algn="l">
              <a:lnSpc>
                <a:spcPct val="90000"/>
              </a:lnSpc>
            </a:pPr>
            <a:r>
              <a:rPr lang="en-US" b="1"/>
              <a:t>Absorbed</a:t>
            </a:r>
          </a:p>
          <a:p>
            <a:pPr algn="l">
              <a:lnSpc>
                <a:spcPct val="90000"/>
              </a:lnSpc>
            </a:pPr>
            <a:r>
              <a:rPr lang="en-US" b="1"/>
              <a:t>light</a:t>
            </a:r>
          </a:p>
        </p:txBody>
      </p:sp>
      <p:sp>
        <p:nvSpPr>
          <p:cNvPr id="601100" name="Text Box 12"/>
          <p:cNvSpPr txBox="1">
            <a:spLocks noChangeArrowheads="1"/>
          </p:cNvSpPr>
          <p:nvPr/>
        </p:nvSpPr>
        <p:spPr bwMode="auto">
          <a:xfrm>
            <a:off x="4560888" y="5876925"/>
            <a:ext cx="1765300" cy="627063"/>
          </a:xfrm>
          <a:prstGeom prst="rect">
            <a:avLst/>
          </a:prstGeom>
          <a:noFill/>
          <a:ln w="9525">
            <a:noFill/>
            <a:miter lim="800000"/>
            <a:headEnd/>
            <a:tailEnd/>
          </a:ln>
          <a:effectLst/>
        </p:spPr>
        <p:txBody>
          <a:bodyPr wrap="none" lIns="0" tIns="0" rIns="0" bIns="0"/>
          <a:lstStyle/>
          <a:p>
            <a:pPr algn="l">
              <a:lnSpc>
                <a:spcPct val="90000"/>
              </a:lnSpc>
            </a:pPr>
            <a:r>
              <a:rPr lang="en-US" b="1"/>
              <a:t>Transmitted</a:t>
            </a:r>
          </a:p>
          <a:p>
            <a:pPr algn="l">
              <a:lnSpc>
                <a:spcPct val="90000"/>
              </a:lnSpc>
            </a:pPr>
            <a:r>
              <a:rPr lang="en-US" b="1"/>
              <a:t>light</a:t>
            </a:r>
          </a:p>
        </p:txBody>
      </p:sp>
      <p:sp>
        <p:nvSpPr>
          <p:cNvPr id="601101" name="Text Box 13"/>
          <p:cNvSpPr txBox="1">
            <a:spLocks noChangeArrowheads="1"/>
          </p:cNvSpPr>
          <p:nvPr/>
        </p:nvSpPr>
        <p:spPr bwMode="auto">
          <a:xfrm>
            <a:off x="6383338" y="1304925"/>
            <a:ext cx="1412875" cy="639763"/>
          </a:xfrm>
          <a:prstGeom prst="rect">
            <a:avLst/>
          </a:prstGeom>
          <a:noFill/>
          <a:ln w="9525">
            <a:noFill/>
            <a:miter lim="800000"/>
            <a:headEnd/>
            <a:tailEnd/>
          </a:ln>
          <a:effectLst/>
        </p:spPr>
        <p:txBody>
          <a:bodyPr wrap="none" lIns="0" tIns="0" rIns="0" bIns="0"/>
          <a:lstStyle/>
          <a:p>
            <a:pPr algn="l">
              <a:lnSpc>
                <a:spcPct val="90000"/>
              </a:lnSpc>
            </a:pPr>
            <a:r>
              <a:rPr lang="en-US" b="1"/>
              <a:t>Reflected</a:t>
            </a:r>
          </a:p>
          <a:p>
            <a:pPr algn="l">
              <a:lnSpc>
                <a:spcPct val="90000"/>
              </a:lnSpc>
            </a:pPr>
            <a:r>
              <a:rPr lang="en-US" b="1"/>
              <a:t>light</a:t>
            </a:r>
          </a:p>
        </p:txBody>
      </p:sp>
      <p:sp>
        <p:nvSpPr>
          <p:cNvPr id="601102" name="Line 14"/>
          <p:cNvSpPr>
            <a:spLocks noChangeShapeType="1"/>
          </p:cNvSpPr>
          <p:nvPr/>
        </p:nvSpPr>
        <p:spPr bwMode="auto">
          <a:xfrm flipV="1">
            <a:off x="2222500" y="4684713"/>
            <a:ext cx="317500" cy="171450"/>
          </a:xfrm>
          <a:prstGeom prst="line">
            <a:avLst/>
          </a:prstGeom>
          <a:noFill/>
          <a:ln w="25400">
            <a:solidFill>
              <a:schemeClr val="tx1"/>
            </a:solidFill>
            <a:round/>
            <a:headEnd/>
            <a:tailEnd/>
          </a:ln>
          <a:effectLst/>
        </p:spPr>
        <p:txBody>
          <a:bodyPr wrap="none" anchor="ctr"/>
          <a:lstStyle/>
          <a:p>
            <a:endParaRPr lang="en-US"/>
          </a:p>
        </p:txBody>
      </p:sp>
      <p:sp>
        <p:nvSpPr>
          <p:cNvPr id="601103" name="Line 15"/>
          <p:cNvSpPr>
            <a:spLocks noChangeShapeType="1"/>
          </p:cNvSpPr>
          <p:nvPr/>
        </p:nvSpPr>
        <p:spPr bwMode="auto">
          <a:xfrm flipV="1">
            <a:off x="2505075" y="4713288"/>
            <a:ext cx="800100" cy="860425"/>
          </a:xfrm>
          <a:prstGeom prst="line">
            <a:avLst/>
          </a:prstGeom>
          <a:noFill/>
          <a:ln w="25400">
            <a:solidFill>
              <a:schemeClr val="tx1"/>
            </a:solidFill>
            <a:round/>
            <a:headEnd/>
            <a:tailEnd/>
          </a:ln>
          <a:effectLst/>
        </p:spPr>
        <p:txBody>
          <a:bodyPr wrap="none" anchor="ctr"/>
          <a:lstStyle/>
          <a:p>
            <a:endParaRPr lang="en-US"/>
          </a:p>
        </p:txBody>
      </p:sp>
      <p:sp>
        <p:nvSpPr>
          <p:cNvPr id="601104" name="Line 16"/>
          <p:cNvSpPr>
            <a:spLocks noChangeShapeType="1"/>
          </p:cNvSpPr>
          <p:nvPr/>
        </p:nvSpPr>
        <p:spPr bwMode="auto">
          <a:xfrm flipV="1">
            <a:off x="4813300" y="4100513"/>
            <a:ext cx="1079500" cy="838200"/>
          </a:xfrm>
          <a:prstGeom prst="line">
            <a:avLst/>
          </a:prstGeom>
          <a:noFill/>
          <a:ln w="25400">
            <a:solidFill>
              <a:schemeClr val="tx1"/>
            </a:solidFill>
            <a:round/>
            <a:headEnd/>
            <a:tailEnd/>
          </a:ln>
          <a:effectLst/>
        </p:spPr>
        <p:txBody>
          <a:bodyPr wrap="none" anchor="ctr"/>
          <a:lstStyle/>
          <a:p>
            <a:endParaRPr lang="en-US"/>
          </a:p>
        </p:txBody>
      </p:sp>
      <p:sp>
        <p:nvSpPr>
          <p:cNvPr id="601105" name="Line 17"/>
          <p:cNvSpPr>
            <a:spLocks noChangeShapeType="1"/>
          </p:cNvSpPr>
          <p:nvPr/>
        </p:nvSpPr>
        <p:spPr bwMode="auto">
          <a:xfrm flipV="1">
            <a:off x="4813300" y="4430713"/>
            <a:ext cx="895350" cy="5080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a:xfrm>
            <a:off x="160338" y="169863"/>
            <a:ext cx="8534400" cy="503237"/>
          </a:xfrm>
        </p:spPr>
        <p:txBody>
          <a:bodyPr/>
          <a:lstStyle/>
          <a:p>
            <a:r>
              <a:rPr lang="en-US" sz="3200"/>
              <a:t>7.6 Visible radiation drives the light reactions</a:t>
            </a:r>
          </a:p>
        </p:txBody>
      </p:sp>
      <p:sp>
        <p:nvSpPr>
          <p:cNvPr id="603139" name="Rectangle 3"/>
          <p:cNvSpPr>
            <a:spLocks noGrp="1" noChangeArrowheads="1"/>
          </p:cNvSpPr>
          <p:nvPr>
            <p:ph type="body" idx="1"/>
          </p:nvPr>
        </p:nvSpPr>
        <p:spPr>
          <a:xfrm>
            <a:off x="155575" y="1298575"/>
            <a:ext cx="8534400" cy="3937000"/>
          </a:xfrm>
        </p:spPr>
        <p:txBody>
          <a:bodyPr/>
          <a:lstStyle/>
          <a:p>
            <a:r>
              <a:rPr lang="en-US"/>
              <a:t>Chloroplasts contain several different pigments and all absorb light of different wavelengths</a:t>
            </a:r>
          </a:p>
          <a:p>
            <a:pPr lvl="1">
              <a:buFontTx/>
              <a:buChar char="–"/>
            </a:pPr>
            <a:r>
              <a:rPr lang="en-US"/>
              <a:t>Chlorophyll </a:t>
            </a:r>
            <a:r>
              <a:rPr lang="en-US" i="1"/>
              <a:t>a</a:t>
            </a:r>
            <a:r>
              <a:rPr lang="en-US"/>
              <a:t> absorbs blue violet and red light and reflects green</a:t>
            </a:r>
          </a:p>
          <a:p>
            <a:pPr lvl="1">
              <a:buFontTx/>
              <a:buChar char="–"/>
            </a:pPr>
            <a:r>
              <a:rPr lang="en-US"/>
              <a:t>Chlorophyll </a:t>
            </a:r>
            <a:r>
              <a:rPr lang="en-US" i="1"/>
              <a:t>b </a:t>
            </a:r>
            <a:r>
              <a:rPr lang="en-US"/>
              <a:t>absorbs blue and orange and reflects yellow-green</a:t>
            </a:r>
          </a:p>
          <a:p>
            <a:pPr lvl="1">
              <a:buFontTx/>
              <a:buChar char="–"/>
            </a:pPr>
            <a:r>
              <a:rPr lang="en-US"/>
              <a:t>The carotenoids absorb mainly blue-green light and reflect yellow and orange</a:t>
            </a:r>
            <a:endParaRPr lang="en-US" i="1"/>
          </a:p>
        </p:txBody>
      </p:sp>
      <p:sp>
        <p:nvSpPr>
          <p:cNvPr id="60314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031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31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ChangeArrowheads="1"/>
          </p:cNvSpPr>
          <p:nvPr>
            <p:ph type="title"/>
          </p:nvPr>
        </p:nvSpPr>
        <p:spPr>
          <a:xfrm>
            <a:off x="171450" y="169863"/>
            <a:ext cx="8534400" cy="503237"/>
          </a:xfrm>
        </p:spPr>
        <p:txBody>
          <a:bodyPr/>
          <a:lstStyle/>
          <a:p>
            <a:r>
              <a:rPr lang="en-US" sz="3200"/>
              <a:t>7.7 Photosystems capture solar power</a:t>
            </a:r>
          </a:p>
        </p:txBody>
      </p:sp>
      <p:sp>
        <p:nvSpPr>
          <p:cNvPr id="608259" name="Rectangle 3"/>
          <p:cNvSpPr>
            <a:spLocks noGrp="1" noChangeArrowheads="1"/>
          </p:cNvSpPr>
          <p:nvPr>
            <p:ph type="body" idx="1"/>
          </p:nvPr>
        </p:nvSpPr>
        <p:spPr>
          <a:xfrm>
            <a:off x="155575" y="1298575"/>
            <a:ext cx="8534400" cy="3395663"/>
          </a:xfrm>
        </p:spPr>
        <p:txBody>
          <a:bodyPr/>
          <a:lstStyle/>
          <a:p>
            <a:r>
              <a:rPr lang="en-US"/>
              <a:t>Pigments in chloroplasts are responsible for absorbing photons (capturing solar power), causing release of electrons</a:t>
            </a:r>
          </a:p>
          <a:p>
            <a:pPr lvl="1">
              <a:buFontTx/>
              <a:buChar char="–"/>
            </a:pPr>
            <a:r>
              <a:rPr lang="en-US"/>
              <a:t>The electrons jump to a higher energy level—the excited state—where electrons are unstable</a:t>
            </a:r>
          </a:p>
          <a:p>
            <a:pPr lvl="1">
              <a:buFontTx/>
              <a:buChar char="–"/>
            </a:pPr>
            <a:r>
              <a:rPr lang="en-US"/>
              <a:t>The electrons drop back down to their “ground state,” and, as they do, release their excess energy</a:t>
            </a:r>
          </a:p>
        </p:txBody>
      </p:sp>
      <p:sp>
        <p:nvSpPr>
          <p:cNvPr id="60826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0826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826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3383" name="Picture 7" descr="07_07a_ExciteChorophyll-U"/>
          <p:cNvPicPr>
            <a:picLocks noChangeAspect="1" noChangeArrowheads="1"/>
          </p:cNvPicPr>
          <p:nvPr/>
        </p:nvPicPr>
        <p:blipFill>
          <a:blip r:embed="rId3" cstate="print"/>
          <a:srcRect/>
          <a:stretch>
            <a:fillRect/>
          </a:stretch>
        </p:blipFill>
        <p:spPr bwMode="auto">
          <a:xfrm>
            <a:off x="296863" y="419100"/>
            <a:ext cx="8548687" cy="6018213"/>
          </a:xfrm>
          <a:prstGeom prst="rect">
            <a:avLst/>
          </a:prstGeom>
          <a:noFill/>
        </p:spPr>
      </p:pic>
      <p:sp>
        <p:nvSpPr>
          <p:cNvPr id="613384" name="Text Box 8"/>
          <p:cNvSpPr txBox="1">
            <a:spLocks noChangeArrowheads="1"/>
          </p:cNvSpPr>
          <p:nvPr/>
        </p:nvSpPr>
        <p:spPr bwMode="auto">
          <a:xfrm>
            <a:off x="5392738" y="5118100"/>
            <a:ext cx="1520825" cy="536575"/>
          </a:xfrm>
          <a:prstGeom prst="rect">
            <a:avLst/>
          </a:prstGeom>
          <a:noFill/>
          <a:ln w="9525">
            <a:noFill/>
            <a:miter lim="800000"/>
            <a:headEnd/>
            <a:tailEnd/>
          </a:ln>
          <a:effectLst/>
        </p:spPr>
        <p:txBody>
          <a:bodyPr wrap="none" lIns="0" tIns="0" rIns="0" bIns="0"/>
          <a:lstStyle/>
          <a:p>
            <a:pPr algn="ctr">
              <a:lnSpc>
                <a:spcPct val="90000"/>
              </a:lnSpc>
            </a:pPr>
            <a:r>
              <a:rPr lang="en-US" sz="2000" b="1"/>
              <a:t>Chlorophyll</a:t>
            </a:r>
          </a:p>
          <a:p>
            <a:pPr algn="ctr">
              <a:lnSpc>
                <a:spcPct val="90000"/>
              </a:lnSpc>
            </a:pPr>
            <a:r>
              <a:rPr lang="en-US" sz="2000" b="1"/>
              <a:t>molecule</a:t>
            </a:r>
          </a:p>
        </p:txBody>
      </p:sp>
      <p:sp>
        <p:nvSpPr>
          <p:cNvPr id="613385" name="Text Box 9"/>
          <p:cNvSpPr txBox="1">
            <a:spLocks noChangeArrowheads="1"/>
          </p:cNvSpPr>
          <p:nvPr/>
        </p:nvSpPr>
        <p:spPr bwMode="auto">
          <a:xfrm>
            <a:off x="7223125" y="1068388"/>
            <a:ext cx="1635125" cy="273050"/>
          </a:xfrm>
          <a:prstGeom prst="rect">
            <a:avLst/>
          </a:prstGeom>
          <a:noFill/>
          <a:ln w="9525">
            <a:noFill/>
            <a:miter lim="800000"/>
            <a:headEnd/>
            <a:tailEnd/>
          </a:ln>
          <a:effectLst/>
        </p:spPr>
        <p:txBody>
          <a:bodyPr wrap="none" lIns="0" tIns="0" rIns="0" bIns="0"/>
          <a:lstStyle/>
          <a:p>
            <a:pPr algn="l">
              <a:lnSpc>
                <a:spcPct val="90000"/>
              </a:lnSpc>
            </a:pPr>
            <a:r>
              <a:rPr lang="en-US" sz="2000" b="1"/>
              <a:t>Excited state</a:t>
            </a:r>
          </a:p>
        </p:txBody>
      </p:sp>
      <p:sp>
        <p:nvSpPr>
          <p:cNvPr id="613386" name="Text Box 10"/>
          <p:cNvSpPr txBox="1">
            <a:spLocks noChangeArrowheads="1"/>
          </p:cNvSpPr>
          <p:nvPr/>
        </p:nvSpPr>
        <p:spPr bwMode="auto">
          <a:xfrm>
            <a:off x="7215188" y="4221163"/>
            <a:ext cx="1635125" cy="273050"/>
          </a:xfrm>
          <a:prstGeom prst="rect">
            <a:avLst/>
          </a:prstGeom>
          <a:noFill/>
          <a:ln w="9525">
            <a:noFill/>
            <a:miter lim="800000"/>
            <a:headEnd/>
            <a:tailEnd/>
          </a:ln>
          <a:effectLst/>
        </p:spPr>
        <p:txBody>
          <a:bodyPr wrap="none" lIns="0" tIns="0" rIns="0" bIns="0"/>
          <a:lstStyle/>
          <a:p>
            <a:pPr algn="l">
              <a:lnSpc>
                <a:spcPct val="90000"/>
              </a:lnSpc>
            </a:pPr>
            <a:r>
              <a:rPr lang="en-US" sz="2000" b="1"/>
              <a:t>Ground state</a:t>
            </a:r>
          </a:p>
        </p:txBody>
      </p:sp>
      <p:sp>
        <p:nvSpPr>
          <p:cNvPr id="613387" name="Text Box 11"/>
          <p:cNvSpPr txBox="1">
            <a:spLocks noChangeArrowheads="1"/>
          </p:cNvSpPr>
          <p:nvPr/>
        </p:nvSpPr>
        <p:spPr bwMode="auto">
          <a:xfrm>
            <a:off x="8197850" y="1941513"/>
            <a:ext cx="576263" cy="273050"/>
          </a:xfrm>
          <a:prstGeom prst="rect">
            <a:avLst/>
          </a:prstGeom>
          <a:noFill/>
          <a:ln w="9525">
            <a:noFill/>
            <a:miter lim="800000"/>
            <a:headEnd/>
            <a:tailEnd/>
          </a:ln>
          <a:effectLst/>
        </p:spPr>
        <p:txBody>
          <a:bodyPr wrap="none" lIns="0" tIns="0" rIns="0" bIns="0"/>
          <a:lstStyle/>
          <a:p>
            <a:pPr algn="l">
              <a:lnSpc>
                <a:spcPct val="90000"/>
              </a:lnSpc>
            </a:pPr>
            <a:r>
              <a:rPr lang="en-US" sz="2000" b="1"/>
              <a:t>Heat</a:t>
            </a:r>
          </a:p>
        </p:txBody>
      </p:sp>
      <p:sp>
        <p:nvSpPr>
          <p:cNvPr id="613388" name="Text Box 12"/>
          <p:cNvSpPr txBox="1">
            <a:spLocks noChangeArrowheads="1"/>
          </p:cNvSpPr>
          <p:nvPr/>
        </p:nvSpPr>
        <p:spPr bwMode="auto">
          <a:xfrm>
            <a:off x="4086225" y="3013075"/>
            <a:ext cx="881063" cy="273050"/>
          </a:xfrm>
          <a:prstGeom prst="rect">
            <a:avLst/>
          </a:prstGeom>
          <a:noFill/>
          <a:ln w="9525">
            <a:noFill/>
            <a:miter lim="800000"/>
            <a:headEnd/>
            <a:tailEnd/>
          </a:ln>
          <a:effectLst/>
        </p:spPr>
        <p:txBody>
          <a:bodyPr wrap="none" lIns="0" tIns="0" rIns="0" bIns="0"/>
          <a:lstStyle/>
          <a:p>
            <a:pPr algn="l">
              <a:lnSpc>
                <a:spcPct val="90000"/>
              </a:lnSpc>
            </a:pPr>
            <a:r>
              <a:rPr lang="en-US" sz="2000" b="1"/>
              <a:t>Photon</a:t>
            </a:r>
          </a:p>
        </p:txBody>
      </p:sp>
      <p:sp>
        <p:nvSpPr>
          <p:cNvPr id="613389" name="Text Box 13"/>
          <p:cNvSpPr txBox="1">
            <a:spLocks noChangeArrowheads="1"/>
          </p:cNvSpPr>
          <p:nvPr/>
        </p:nvSpPr>
        <p:spPr bwMode="auto">
          <a:xfrm>
            <a:off x="7024688" y="3260725"/>
            <a:ext cx="1828800" cy="609600"/>
          </a:xfrm>
          <a:prstGeom prst="rect">
            <a:avLst/>
          </a:prstGeom>
          <a:noFill/>
          <a:ln w="9525">
            <a:noFill/>
            <a:miter lim="800000"/>
            <a:headEnd/>
            <a:tailEnd/>
          </a:ln>
          <a:effectLst/>
        </p:spPr>
        <p:txBody>
          <a:bodyPr wrap="none" lIns="0" tIns="0" rIns="0" bIns="0"/>
          <a:lstStyle/>
          <a:p>
            <a:pPr algn="ctr">
              <a:lnSpc>
                <a:spcPct val="90000"/>
              </a:lnSpc>
            </a:pPr>
            <a:r>
              <a:rPr lang="en-US" sz="2000" b="1"/>
              <a:t>Photon</a:t>
            </a:r>
          </a:p>
          <a:p>
            <a:pPr algn="ctr">
              <a:lnSpc>
                <a:spcPct val="90000"/>
              </a:lnSpc>
            </a:pPr>
            <a:r>
              <a:rPr lang="en-US" sz="2000" b="1"/>
              <a:t>(fluorescence)</a:t>
            </a:r>
          </a:p>
        </p:txBody>
      </p:sp>
      <p:sp>
        <p:nvSpPr>
          <p:cNvPr id="613390" name="Line 14"/>
          <p:cNvSpPr>
            <a:spLocks noChangeShapeType="1"/>
          </p:cNvSpPr>
          <p:nvPr/>
        </p:nvSpPr>
        <p:spPr bwMode="auto">
          <a:xfrm flipH="1">
            <a:off x="6197600" y="4346575"/>
            <a:ext cx="949325" cy="0"/>
          </a:xfrm>
          <a:prstGeom prst="line">
            <a:avLst/>
          </a:prstGeom>
          <a:noFill/>
          <a:ln w="25400">
            <a:solidFill>
              <a:schemeClr val="tx1"/>
            </a:solidFill>
            <a:round/>
            <a:headEnd/>
            <a:tailEnd/>
          </a:ln>
          <a:effectLst/>
        </p:spPr>
        <p:txBody>
          <a:bodyPr wrap="none" anchor="ctr"/>
          <a:lstStyle/>
          <a:p>
            <a:endParaRPr lang="en-US"/>
          </a:p>
        </p:txBody>
      </p:sp>
      <p:sp>
        <p:nvSpPr>
          <p:cNvPr id="613391" name="Text Box 15"/>
          <p:cNvSpPr txBox="1">
            <a:spLocks noChangeArrowheads="1"/>
          </p:cNvSpPr>
          <p:nvPr/>
        </p:nvSpPr>
        <p:spPr bwMode="auto">
          <a:xfrm>
            <a:off x="6061075" y="1344613"/>
            <a:ext cx="225425" cy="282575"/>
          </a:xfrm>
          <a:prstGeom prst="rect">
            <a:avLst/>
          </a:prstGeom>
          <a:noFill/>
          <a:ln w="9525">
            <a:noFill/>
            <a:miter lim="800000"/>
            <a:headEnd/>
            <a:tailEnd/>
          </a:ln>
          <a:effectLst/>
        </p:spPr>
        <p:txBody>
          <a:bodyPr wrap="none" lIns="0" tIns="0" rIns="0" bIns="0"/>
          <a:lstStyle/>
          <a:p>
            <a:pPr algn="l">
              <a:lnSpc>
                <a:spcPct val="90000"/>
              </a:lnSpc>
            </a:pPr>
            <a:r>
              <a:rPr lang="en-US" sz="1600" b="1"/>
              <a:t>e</a:t>
            </a:r>
            <a:r>
              <a:rPr lang="en-US" sz="1800" b="1" baseline="30000"/>
              <a:t>–</a:t>
            </a:r>
            <a:endParaRPr lang="en-US" sz="1600" b="1"/>
          </a:p>
        </p:txBody>
      </p:sp>
      <p:sp>
        <p:nvSpPr>
          <p:cNvPr id="613392" name="Line 16"/>
          <p:cNvSpPr>
            <a:spLocks noChangeShapeType="1"/>
          </p:cNvSpPr>
          <p:nvPr/>
        </p:nvSpPr>
        <p:spPr bwMode="auto">
          <a:xfrm>
            <a:off x="6194425" y="1193800"/>
            <a:ext cx="95250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a:xfrm>
            <a:off x="171450" y="169863"/>
            <a:ext cx="8534400" cy="503237"/>
          </a:xfrm>
        </p:spPr>
        <p:txBody>
          <a:bodyPr/>
          <a:lstStyle/>
          <a:p>
            <a:r>
              <a:rPr lang="en-US" sz="3200"/>
              <a:t>7.7 Photosystems capture solar power</a:t>
            </a:r>
          </a:p>
        </p:txBody>
      </p:sp>
      <p:sp>
        <p:nvSpPr>
          <p:cNvPr id="609283" name="Rectangle 3"/>
          <p:cNvSpPr>
            <a:spLocks noGrp="1" noChangeArrowheads="1"/>
          </p:cNvSpPr>
          <p:nvPr>
            <p:ph type="body" idx="1"/>
          </p:nvPr>
        </p:nvSpPr>
        <p:spPr>
          <a:xfrm>
            <a:off x="155575" y="1298575"/>
            <a:ext cx="8534400" cy="3233738"/>
          </a:xfrm>
        </p:spPr>
        <p:txBody>
          <a:bodyPr/>
          <a:lstStyle/>
          <a:p>
            <a:r>
              <a:rPr lang="en-US"/>
              <a:t>The energy released could be lost as heat or light, but rather it is conserved as it is passed from one molecule to another molecule</a:t>
            </a:r>
          </a:p>
          <a:p>
            <a:pPr lvl="1">
              <a:buFontTx/>
              <a:buChar char="–"/>
            </a:pPr>
            <a:r>
              <a:rPr lang="en-US"/>
              <a:t>All of the components to accomplish this are organized in thylakoid membranes in clusters called photosystems</a:t>
            </a:r>
          </a:p>
          <a:p>
            <a:pPr lvl="2">
              <a:buFontTx/>
              <a:buChar char="–"/>
            </a:pPr>
            <a:r>
              <a:rPr lang="en-US" b="1"/>
              <a:t>Photosystems</a:t>
            </a:r>
            <a:r>
              <a:rPr lang="en-US"/>
              <a:t> are light-harvesting complexes surrounding a reaction center complex</a:t>
            </a:r>
          </a:p>
        </p:txBody>
      </p:sp>
      <p:sp>
        <p:nvSpPr>
          <p:cNvPr id="60928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0928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928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171450" y="169863"/>
            <a:ext cx="8534400" cy="503237"/>
          </a:xfrm>
        </p:spPr>
        <p:txBody>
          <a:bodyPr/>
          <a:lstStyle/>
          <a:p>
            <a:r>
              <a:rPr lang="en-US" sz="3200"/>
              <a:t>7.7 Photosystems capture solar power</a:t>
            </a:r>
          </a:p>
        </p:txBody>
      </p:sp>
      <p:sp>
        <p:nvSpPr>
          <p:cNvPr id="610307" name="Rectangle 3"/>
          <p:cNvSpPr>
            <a:spLocks noGrp="1" noChangeArrowheads="1"/>
          </p:cNvSpPr>
          <p:nvPr>
            <p:ph type="body" idx="1"/>
          </p:nvPr>
        </p:nvSpPr>
        <p:spPr>
          <a:xfrm>
            <a:off x="155575" y="1298575"/>
            <a:ext cx="8534400" cy="3698875"/>
          </a:xfrm>
        </p:spPr>
        <p:txBody>
          <a:bodyPr/>
          <a:lstStyle/>
          <a:p>
            <a:r>
              <a:rPr lang="en-US"/>
              <a:t>The energy is passed from molecule to molecule within the photosystem</a:t>
            </a:r>
          </a:p>
          <a:p>
            <a:pPr lvl="1">
              <a:buFontTx/>
              <a:buChar char="–"/>
            </a:pPr>
            <a:r>
              <a:rPr lang="en-US"/>
              <a:t>Finally it reaches the reaction center where a primary electron acceptor accepts these electrons and consequently becomes reduced</a:t>
            </a:r>
          </a:p>
          <a:p>
            <a:pPr lvl="1">
              <a:buFontTx/>
              <a:buChar char="–"/>
            </a:pPr>
            <a:r>
              <a:rPr lang="en-US"/>
              <a:t>This solar-powered transfer of an electron from the reaction center pigment to the primary electron acceptor is the first step of the light reactions</a:t>
            </a:r>
          </a:p>
        </p:txBody>
      </p:sp>
      <p:sp>
        <p:nvSpPr>
          <p:cNvPr id="61030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1030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031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a:xfrm>
            <a:off x="171450" y="169863"/>
            <a:ext cx="8534400" cy="503237"/>
          </a:xfrm>
        </p:spPr>
        <p:txBody>
          <a:bodyPr/>
          <a:lstStyle/>
          <a:p>
            <a:r>
              <a:rPr lang="en-US" sz="3200"/>
              <a:t>7.7 Photosystems capture solar power</a:t>
            </a:r>
          </a:p>
        </p:txBody>
      </p:sp>
      <p:sp>
        <p:nvSpPr>
          <p:cNvPr id="611331" name="Rectangle 3"/>
          <p:cNvSpPr>
            <a:spLocks noGrp="1" noChangeArrowheads="1"/>
          </p:cNvSpPr>
          <p:nvPr>
            <p:ph type="body" idx="1"/>
          </p:nvPr>
        </p:nvSpPr>
        <p:spPr>
          <a:xfrm>
            <a:off x="155575" y="1298575"/>
            <a:ext cx="8534400" cy="4318000"/>
          </a:xfrm>
        </p:spPr>
        <p:txBody>
          <a:bodyPr/>
          <a:lstStyle/>
          <a:p>
            <a:r>
              <a:rPr lang="en-US"/>
              <a:t>Two types of photosystems have been identified and are called photosystem I and photosystem II</a:t>
            </a:r>
          </a:p>
          <a:p>
            <a:pPr lvl="1">
              <a:buFontTx/>
              <a:buChar char="–"/>
            </a:pPr>
            <a:r>
              <a:rPr lang="en-US"/>
              <a:t>Each type of photosystem has a characteristic reaction center</a:t>
            </a:r>
          </a:p>
          <a:p>
            <a:pPr lvl="2">
              <a:buFontTx/>
              <a:buChar char="–"/>
            </a:pPr>
            <a:r>
              <a:rPr lang="en-US"/>
              <a:t>Photosystem II, which functions first, is called P680 because its pigment absorbs light with a wavelength of 680 nm</a:t>
            </a:r>
          </a:p>
          <a:p>
            <a:pPr lvl="2">
              <a:buFontTx/>
              <a:buChar char="–"/>
            </a:pPr>
            <a:r>
              <a:rPr lang="en-US"/>
              <a:t>Photosystem I, which functions next, is called P700 because it absorbs light with a wavelength of 700 nm</a:t>
            </a:r>
          </a:p>
          <a:p>
            <a:endParaRPr lang="en-US"/>
          </a:p>
        </p:txBody>
      </p:sp>
      <p:sp>
        <p:nvSpPr>
          <p:cNvPr id="61133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113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13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31" name="Picture 7" descr="07_07bExcitedPhotosystem-U"/>
          <p:cNvPicPr>
            <a:picLocks noChangeAspect="1" noChangeArrowheads="1"/>
          </p:cNvPicPr>
          <p:nvPr/>
        </p:nvPicPr>
        <p:blipFill>
          <a:blip r:embed="rId3" cstate="print"/>
          <a:srcRect/>
          <a:stretch>
            <a:fillRect/>
          </a:stretch>
        </p:blipFill>
        <p:spPr bwMode="auto">
          <a:xfrm>
            <a:off x="700088" y="136525"/>
            <a:ext cx="7743825" cy="6584950"/>
          </a:xfrm>
          <a:prstGeom prst="rect">
            <a:avLst/>
          </a:prstGeom>
          <a:noFill/>
        </p:spPr>
      </p:pic>
      <p:sp>
        <p:nvSpPr>
          <p:cNvPr id="615432" name="Text Box 8"/>
          <p:cNvSpPr txBox="1">
            <a:spLocks noChangeArrowheads="1"/>
          </p:cNvSpPr>
          <p:nvPr/>
        </p:nvSpPr>
        <p:spPr bwMode="auto">
          <a:xfrm>
            <a:off x="5395913" y="803275"/>
            <a:ext cx="2090737" cy="604838"/>
          </a:xfrm>
          <a:prstGeom prst="rect">
            <a:avLst/>
          </a:prstGeom>
          <a:noFill/>
          <a:ln w="9525">
            <a:noFill/>
            <a:miter lim="800000"/>
            <a:headEnd/>
            <a:tailEnd/>
          </a:ln>
          <a:effectLst/>
        </p:spPr>
        <p:txBody>
          <a:bodyPr wrap="none" lIns="0" tIns="0" rIns="0" bIns="0"/>
          <a:lstStyle/>
          <a:p>
            <a:pPr algn="l">
              <a:lnSpc>
                <a:spcPct val="90000"/>
              </a:lnSpc>
            </a:pPr>
            <a:r>
              <a:rPr lang="en-US" sz="2200" b="1"/>
              <a:t>Reaction</a:t>
            </a:r>
          </a:p>
          <a:p>
            <a:pPr algn="l">
              <a:lnSpc>
                <a:spcPct val="90000"/>
              </a:lnSpc>
            </a:pPr>
            <a:r>
              <a:rPr lang="en-US" sz="2200" b="1"/>
              <a:t>center complex</a:t>
            </a:r>
          </a:p>
        </p:txBody>
      </p:sp>
      <p:sp>
        <p:nvSpPr>
          <p:cNvPr id="615433" name="Text Box 9"/>
          <p:cNvSpPr txBox="1">
            <a:spLocks noChangeArrowheads="1"/>
          </p:cNvSpPr>
          <p:nvPr/>
        </p:nvSpPr>
        <p:spPr bwMode="auto">
          <a:xfrm>
            <a:off x="4614863" y="3263900"/>
            <a:ext cx="307975" cy="238125"/>
          </a:xfrm>
          <a:prstGeom prst="rect">
            <a:avLst/>
          </a:prstGeom>
          <a:noFill/>
          <a:ln w="9525">
            <a:noFill/>
            <a:miter lim="800000"/>
            <a:headEnd/>
            <a:tailEnd/>
          </a:ln>
          <a:effectLst/>
        </p:spPr>
        <p:txBody>
          <a:bodyPr wrap="none" lIns="0" tIns="0" rIns="0" bIns="0"/>
          <a:lstStyle/>
          <a:p>
            <a:pPr algn="l">
              <a:lnSpc>
                <a:spcPct val="90000"/>
              </a:lnSpc>
            </a:pPr>
            <a:r>
              <a:rPr lang="en-US" sz="1400" b="1"/>
              <a:t>e</a:t>
            </a:r>
            <a:r>
              <a:rPr lang="en-US" sz="1500" b="1" baseline="30000"/>
              <a:t>–</a:t>
            </a:r>
            <a:endParaRPr lang="en-US" sz="1400" b="1"/>
          </a:p>
        </p:txBody>
      </p:sp>
      <p:sp>
        <p:nvSpPr>
          <p:cNvPr id="615434" name="Text Box 10"/>
          <p:cNvSpPr txBox="1">
            <a:spLocks noChangeArrowheads="1"/>
          </p:cNvSpPr>
          <p:nvPr/>
        </p:nvSpPr>
        <p:spPr bwMode="auto">
          <a:xfrm>
            <a:off x="6164263" y="1530350"/>
            <a:ext cx="2259012" cy="611188"/>
          </a:xfrm>
          <a:prstGeom prst="rect">
            <a:avLst/>
          </a:prstGeom>
          <a:noFill/>
          <a:ln w="9525">
            <a:noFill/>
            <a:miter lim="800000"/>
            <a:headEnd/>
            <a:tailEnd/>
          </a:ln>
          <a:effectLst/>
        </p:spPr>
        <p:txBody>
          <a:bodyPr wrap="none" lIns="0" tIns="0" rIns="0" bIns="0"/>
          <a:lstStyle/>
          <a:p>
            <a:pPr algn="l">
              <a:lnSpc>
                <a:spcPct val="90000"/>
              </a:lnSpc>
            </a:pPr>
            <a:r>
              <a:rPr lang="en-US" sz="2200" b="1"/>
              <a:t>Primary electron</a:t>
            </a:r>
          </a:p>
          <a:p>
            <a:pPr algn="l">
              <a:lnSpc>
                <a:spcPct val="90000"/>
              </a:lnSpc>
            </a:pPr>
            <a:r>
              <a:rPr lang="en-US" sz="2200" b="1"/>
              <a:t>acceptor</a:t>
            </a:r>
          </a:p>
        </p:txBody>
      </p:sp>
      <p:sp>
        <p:nvSpPr>
          <p:cNvPr id="615435" name="Text Box 11"/>
          <p:cNvSpPr txBox="1">
            <a:spLocks noChangeArrowheads="1"/>
          </p:cNvSpPr>
          <p:nvPr/>
        </p:nvSpPr>
        <p:spPr bwMode="auto">
          <a:xfrm>
            <a:off x="2894013" y="798513"/>
            <a:ext cx="2259012" cy="611187"/>
          </a:xfrm>
          <a:prstGeom prst="rect">
            <a:avLst/>
          </a:prstGeom>
          <a:noFill/>
          <a:ln w="9525">
            <a:noFill/>
            <a:miter lim="800000"/>
            <a:headEnd/>
            <a:tailEnd/>
          </a:ln>
          <a:effectLst/>
        </p:spPr>
        <p:txBody>
          <a:bodyPr wrap="none" lIns="0" tIns="0" rIns="0" bIns="0"/>
          <a:lstStyle/>
          <a:p>
            <a:pPr algn="l">
              <a:lnSpc>
                <a:spcPct val="90000"/>
              </a:lnSpc>
            </a:pPr>
            <a:r>
              <a:rPr lang="en-US" sz="2200" b="1"/>
              <a:t>Light-harvesting</a:t>
            </a:r>
          </a:p>
          <a:p>
            <a:pPr algn="l">
              <a:lnSpc>
                <a:spcPct val="90000"/>
              </a:lnSpc>
            </a:pPr>
            <a:r>
              <a:rPr lang="en-US" sz="2200" b="1"/>
              <a:t>complexes</a:t>
            </a:r>
          </a:p>
        </p:txBody>
      </p:sp>
      <p:sp>
        <p:nvSpPr>
          <p:cNvPr id="615436" name="Text Box 12"/>
          <p:cNvSpPr txBox="1">
            <a:spLocks noChangeArrowheads="1"/>
          </p:cNvSpPr>
          <p:nvPr/>
        </p:nvSpPr>
        <p:spPr bwMode="auto">
          <a:xfrm>
            <a:off x="1489075" y="1266825"/>
            <a:ext cx="989013" cy="288925"/>
          </a:xfrm>
          <a:prstGeom prst="rect">
            <a:avLst/>
          </a:prstGeom>
          <a:noFill/>
          <a:ln w="9525">
            <a:noFill/>
            <a:miter lim="800000"/>
            <a:headEnd/>
            <a:tailEnd/>
          </a:ln>
          <a:effectLst/>
        </p:spPr>
        <p:txBody>
          <a:bodyPr wrap="none" lIns="0" tIns="0" rIns="0" bIns="0"/>
          <a:lstStyle/>
          <a:p>
            <a:pPr algn="l">
              <a:lnSpc>
                <a:spcPct val="90000"/>
              </a:lnSpc>
            </a:pPr>
            <a:r>
              <a:rPr lang="en-US" sz="2200" b="1"/>
              <a:t>Photon</a:t>
            </a:r>
          </a:p>
        </p:txBody>
      </p:sp>
      <p:sp>
        <p:nvSpPr>
          <p:cNvPr id="615437" name="Text Box 13"/>
          <p:cNvSpPr txBox="1">
            <a:spLocks noChangeArrowheads="1"/>
          </p:cNvSpPr>
          <p:nvPr/>
        </p:nvSpPr>
        <p:spPr bwMode="auto">
          <a:xfrm>
            <a:off x="3827463" y="160338"/>
            <a:ext cx="1747837" cy="287337"/>
          </a:xfrm>
          <a:prstGeom prst="rect">
            <a:avLst/>
          </a:prstGeom>
          <a:noFill/>
          <a:ln w="9525">
            <a:noFill/>
            <a:miter lim="800000"/>
            <a:headEnd/>
            <a:tailEnd/>
          </a:ln>
          <a:effectLst/>
        </p:spPr>
        <p:txBody>
          <a:bodyPr wrap="none" lIns="0" tIns="0" rIns="0" bIns="0"/>
          <a:lstStyle/>
          <a:p>
            <a:pPr algn="l">
              <a:lnSpc>
                <a:spcPct val="90000"/>
              </a:lnSpc>
            </a:pPr>
            <a:r>
              <a:rPr lang="en-US" sz="2200" b="1"/>
              <a:t>Photosystem</a:t>
            </a:r>
          </a:p>
        </p:txBody>
      </p:sp>
      <p:sp>
        <p:nvSpPr>
          <p:cNvPr id="615438" name="AutoShape 14"/>
          <p:cNvSpPr>
            <a:spLocks/>
          </p:cNvSpPr>
          <p:nvPr/>
        </p:nvSpPr>
        <p:spPr bwMode="auto">
          <a:xfrm rot="5393513">
            <a:off x="4548187" y="-858837"/>
            <a:ext cx="233363" cy="2935288"/>
          </a:xfrm>
          <a:prstGeom prst="leftBrace">
            <a:avLst>
              <a:gd name="adj1" fmla="val 104818"/>
              <a:gd name="adj2" fmla="val 50000"/>
            </a:avLst>
          </a:prstGeom>
          <a:noFill/>
          <a:ln w="25400">
            <a:solidFill>
              <a:schemeClr val="tx1"/>
            </a:solidFill>
            <a:round/>
            <a:headEnd/>
            <a:tailEnd/>
          </a:ln>
          <a:effectLst/>
        </p:spPr>
        <p:txBody>
          <a:bodyPr wrap="none" anchor="ctr"/>
          <a:lstStyle/>
          <a:p>
            <a:endParaRPr lang="en-US"/>
          </a:p>
        </p:txBody>
      </p:sp>
      <p:sp>
        <p:nvSpPr>
          <p:cNvPr id="615439" name="Text Box 15"/>
          <p:cNvSpPr txBox="1">
            <a:spLocks noChangeArrowheads="1"/>
          </p:cNvSpPr>
          <p:nvPr/>
        </p:nvSpPr>
        <p:spPr bwMode="auto">
          <a:xfrm>
            <a:off x="1444625" y="5634038"/>
            <a:ext cx="1335088" cy="614362"/>
          </a:xfrm>
          <a:prstGeom prst="rect">
            <a:avLst/>
          </a:prstGeom>
          <a:noFill/>
          <a:ln w="9525">
            <a:noFill/>
            <a:miter lim="800000"/>
            <a:headEnd/>
            <a:tailEnd/>
          </a:ln>
          <a:effectLst/>
        </p:spPr>
        <p:txBody>
          <a:bodyPr wrap="none" lIns="0" tIns="0" rIns="0" bIns="0"/>
          <a:lstStyle/>
          <a:p>
            <a:pPr algn="l">
              <a:lnSpc>
                <a:spcPct val="90000"/>
              </a:lnSpc>
            </a:pPr>
            <a:r>
              <a:rPr lang="en-US" sz="2200" b="1"/>
              <a:t>Transfer</a:t>
            </a:r>
          </a:p>
          <a:p>
            <a:pPr algn="l">
              <a:lnSpc>
                <a:spcPct val="90000"/>
              </a:lnSpc>
            </a:pPr>
            <a:r>
              <a:rPr lang="en-US" sz="2200" b="1"/>
              <a:t>of energy</a:t>
            </a:r>
          </a:p>
        </p:txBody>
      </p:sp>
      <p:sp>
        <p:nvSpPr>
          <p:cNvPr id="615440" name="Text Box 16"/>
          <p:cNvSpPr txBox="1">
            <a:spLocks noChangeArrowheads="1"/>
          </p:cNvSpPr>
          <p:nvPr/>
        </p:nvSpPr>
        <p:spPr bwMode="auto">
          <a:xfrm>
            <a:off x="6480175" y="5635625"/>
            <a:ext cx="1414463" cy="579438"/>
          </a:xfrm>
          <a:prstGeom prst="rect">
            <a:avLst/>
          </a:prstGeom>
          <a:noFill/>
          <a:ln w="9525">
            <a:noFill/>
            <a:miter lim="800000"/>
            <a:headEnd/>
            <a:tailEnd/>
          </a:ln>
          <a:effectLst/>
        </p:spPr>
        <p:txBody>
          <a:bodyPr wrap="none" lIns="0" tIns="0" rIns="0" bIns="0"/>
          <a:lstStyle/>
          <a:p>
            <a:pPr algn="l">
              <a:lnSpc>
                <a:spcPct val="90000"/>
              </a:lnSpc>
            </a:pPr>
            <a:r>
              <a:rPr lang="en-US" sz="2200" b="1"/>
              <a:t>Pigment</a:t>
            </a:r>
          </a:p>
          <a:p>
            <a:pPr algn="l">
              <a:lnSpc>
                <a:spcPct val="90000"/>
              </a:lnSpc>
            </a:pPr>
            <a:r>
              <a:rPr lang="en-US" sz="2200" b="1"/>
              <a:t>molecules</a:t>
            </a:r>
          </a:p>
        </p:txBody>
      </p:sp>
      <p:sp>
        <p:nvSpPr>
          <p:cNvPr id="615441" name="Text Box 17"/>
          <p:cNvSpPr txBox="1">
            <a:spLocks noChangeArrowheads="1"/>
          </p:cNvSpPr>
          <p:nvPr/>
        </p:nvSpPr>
        <p:spPr bwMode="auto">
          <a:xfrm>
            <a:off x="3144838" y="5897563"/>
            <a:ext cx="3148012" cy="611187"/>
          </a:xfrm>
          <a:prstGeom prst="rect">
            <a:avLst/>
          </a:prstGeom>
          <a:noFill/>
          <a:ln w="9525">
            <a:noFill/>
            <a:miter lim="800000"/>
            <a:headEnd/>
            <a:tailEnd/>
          </a:ln>
          <a:effectLst/>
        </p:spPr>
        <p:txBody>
          <a:bodyPr wrap="none" lIns="0" tIns="0" rIns="0" bIns="0"/>
          <a:lstStyle/>
          <a:p>
            <a:pPr algn="ctr">
              <a:lnSpc>
                <a:spcPct val="90000"/>
              </a:lnSpc>
            </a:pPr>
            <a:r>
              <a:rPr lang="en-US" sz="2200" b="1"/>
              <a:t>Pair of</a:t>
            </a:r>
          </a:p>
          <a:p>
            <a:pPr algn="ctr">
              <a:lnSpc>
                <a:spcPct val="90000"/>
              </a:lnSpc>
            </a:pPr>
            <a:r>
              <a:rPr lang="en-US" sz="2200" b="1"/>
              <a:t>Chlorophyll </a:t>
            </a:r>
            <a:r>
              <a:rPr lang="en-US" sz="2200" b="1" i="1"/>
              <a:t>a</a:t>
            </a:r>
            <a:r>
              <a:rPr lang="en-US" sz="2200" b="1"/>
              <a:t> molecules</a:t>
            </a:r>
          </a:p>
        </p:txBody>
      </p:sp>
      <p:sp>
        <p:nvSpPr>
          <p:cNvPr id="615442" name="Text Box 18"/>
          <p:cNvSpPr txBox="1">
            <a:spLocks noChangeArrowheads="1"/>
          </p:cNvSpPr>
          <p:nvPr/>
        </p:nvSpPr>
        <p:spPr bwMode="auto">
          <a:xfrm rot="-5400000">
            <a:off x="-520700" y="3678238"/>
            <a:ext cx="2808288" cy="315912"/>
          </a:xfrm>
          <a:prstGeom prst="rect">
            <a:avLst/>
          </a:prstGeom>
          <a:noFill/>
          <a:ln w="9525">
            <a:noFill/>
            <a:miter lim="800000"/>
            <a:headEnd/>
            <a:tailEnd/>
          </a:ln>
          <a:effectLst/>
        </p:spPr>
        <p:txBody>
          <a:bodyPr wrap="none" lIns="0" tIns="0" rIns="0" bIns="0"/>
          <a:lstStyle/>
          <a:p>
            <a:pPr algn="l">
              <a:lnSpc>
                <a:spcPct val="90000"/>
              </a:lnSpc>
            </a:pPr>
            <a:r>
              <a:rPr lang="en-US" sz="2200" b="1"/>
              <a:t>Thylakoid membrane</a:t>
            </a:r>
          </a:p>
        </p:txBody>
      </p:sp>
      <p:sp>
        <p:nvSpPr>
          <p:cNvPr id="615443" name="AutoShape 19"/>
          <p:cNvSpPr>
            <a:spLocks/>
          </p:cNvSpPr>
          <p:nvPr/>
        </p:nvSpPr>
        <p:spPr bwMode="auto">
          <a:xfrm>
            <a:off x="1074738" y="2413000"/>
            <a:ext cx="220662" cy="3030538"/>
          </a:xfrm>
          <a:prstGeom prst="leftBrace">
            <a:avLst>
              <a:gd name="adj1" fmla="val 114449"/>
              <a:gd name="adj2" fmla="val 50000"/>
            </a:avLst>
          </a:prstGeom>
          <a:noFill/>
          <a:ln w="25400">
            <a:solidFill>
              <a:schemeClr val="tx1"/>
            </a:solidFill>
            <a:round/>
            <a:headEnd/>
            <a:tailEnd/>
          </a:ln>
          <a:effectLst/>
        </p:spPr>
        <p:txBody>
          <a:bodyPr wrap="none" anchor="ctr"/>
          <a:lstStyle/>
          <a:p>
            <a:endParaRPr lang="en-US"/>
          </a:p>
        </p:txBody>
      </p:sp>
      <p:sp>
        <p:nvSpPr>
          <p:cNvPr id="615444" name="Line 20"/>
          <p:cNvSpPr>
            <a:spLocks noChangeShapeType="1"/>
          </p:cNvSpPr>
          <p:nvPr/>
        </p:nvSpPr>
        <p:spPr bwMode="auto">
          <a:xfrm flipV="1">
            <a:off x="3787775" y="1438275"/>
            <a:ext cx="25400" cy="635000"/>
          </a:xfrm>
          <a:prstGeom prst="line">
            <a:avLst/>
          </a:prstGeom>
          <a:noFill/>
          <a:ln w="50800">
            <a:solidFill>
              <a:schemeClr val="bg1"/>
            </a:solidFill>
            <a:round/>
            <a:headEnd/>
            <a:tailEnd/>
          </a:ln>
          <a:effectLst/>
        </p:spPr>
        <p:txBody>
          <a:bodyPr wrap="none" anchor="ctr"/>
          <a:lstStyle/>
          <a:p>
            <a:endParaRPr lang="en-US"/>
          </a:p>
        </p:txBody>
      </p:sp>
      <p:sp>
        <p:nvSpPr>
          <p:cNvPr id="615445" name="Line 21"/>
          <p:cNvSpPr>
            <a:spLocks noChangeShapeType="1"/>
          </p:cNvSpPr>
          <p:nvPr/>
        </p:nvSpPr>
        <p:spPr bwMode="auto">
          <a:xfrm>
            <a:off x="3813175" y="1438275"/>
            <a:ext cx="679450" cy="269875"/>
          </a:xfrm>
          <a:prstGeom prst="line">
            <a:avLst/>
          </a:prstGeom>
          <a:noFill/>
          <a:ln w="50800">
            <a:solidFill>
              <a:schemeClr val="bg1"/>
            </a:solidFill>
            <a:round/>
            <a:headEnd/>
            <a:tailEnd/>
          </a:ln>
          <a:effectLst/>
        </p:spPr>
        <p:txBody>
          <a:bodyPr wrap="none" anchor="ctr"/>
          <a:lstStyle/>
          <a:p>
            <a:endParaRPr lang="en-US"/>
          </a:p>
        </p:txBody>
      </p:sp>
      <p:sp>
        <p:nvSpPr>
          <p:cNvPr id="615446" name="Line 22"/>
          <p:cNvSpPr>
            <a:spLocks noChangeShapeType="1"/>
          </p:cNvSpPr>
          <p:nvPr/>
        </p:nvSpPr>
        <p:spPr bwMode="auto">
          <a:xfrm flipV="1">
            <a:off x="4733925" y="1431925"/>
            <a:ext cx="882650" cy="917575"/>
          </a:xfrm>
          <a:prstGeom prst="line">
            <a:avLst/>
          </a:prstGeom>
          <a:noFill/>
          <a:ln w="50800">
            <a:solidFill>
              <a:schemeClr val="bg1"/>
            </a:solidFill>
            <a:round/>
            <a:headEnd/>
            <a:tailEnd/>
          </a:ln>
          <a:effectLst/>
        </p:spPr>
        <p:txBody>
          <a:bodyPr wrap="none" anchor="ctr"/>
          <a:lstStyle/>
          <a:p>
            <a:endParaRPr lang="en-US"/>
          </a:p>
        </p:txBody>
      </p:sp>
      <p:sp>
        <p:nvSpPr>
          <p:cNvPr id="615447" name="Line 23"/>
          <p:cNvSpPr>
            <a:spLocks noChangeShapeType="1"/>
          </p:cNvSpPr>
          <p:nvPr/>
        </p:nvSpPr>
        <p:spPr bwMode="auto">
          <a:xfrm flipV="1">
            <a:off x="4819650" y="1701800"/>
            <a:ext cx="1292225" cy="952500"/>
          </a:xfrm>
          <a:prstGeom prst="line">
            <a:avLst/>
          </a:prstGeom>
          <a:noFill/>
          <a:ln w="50800">
            <a:solidFill>
              <a:schemeClr val="bg1"/>
            </a:solidFill>
            <a:round/>
            <a:headEnd/>
            <a:tailEnd/>
          </a:ln>
          <a:effectLst/>
        </p:spPr>
        <p:txBody>
          <a:bodyPr wrap="none" anchor="ctr"/>
          <a:lstStyle/>
          <a:p>
            <a:endParaRPr lang="en-US"/>
          </a:p>
        </p:txBody>
      </p:sp>
      <p:sp>
        <p:nvSpPr>
          <p:cNvPr id="615448" name="Line 24"/>
          <p:cNvSpPr>
            <a:spLocks noChangeShapeType="1"/>
          </p:cNvSpPr>
          <p:nvPr/>
        </p:nvSpPr>
        <p:spPr bwMode="auto">
          <a:xfrm>
            <a:off x="5876925" y="4737100"/>
            <a:ext cx="539750" cy="1035050"/>
          </a:xfrm>
          <a:prstGeom prst="line">
            <a:avLst/>
          </a:prstGeom>
          <a:noFill/>
          <a:ln w="50800">
            <a:solidFill>
              <a:schemeClr val="bg1"/>
            </a:solidFill>
            <a:round/>
            <a:headEnd/>
            <a:tailEnd/>
          </a:ln>
          <a:effectLst/>
        </p:spPr>
        <p:txBody>
          <a:bodyPr wrap="none" anchor="ctr"/>
          <a:lstStyle/>
          <a:p>
            <a:endParaRPr lang="en-US"/>
          </a:p>
        </p:txBody>
      </p:sp>
      <p:sp>
        <p:nvSpPr>
          <p:cNvPr id="615449" name="Line 25"/>
          <p:cNvSpPr>
            <a:spLocks noChangeShapeType="1"/>
          </p:cNvSpPr>
          <p:nvPr/>
        </p:nvSpPr>
        <p:spPr bwMode="auto">
          <a:xfrm flipH="1" flipV="1">
            <a:off x="5715000" y="5435600"/>
            <a:ext cx="701675" cy="336550"/>
          </a:xfrm>
          <a:prstGeom prst="line">
            <a:avLst/>
          </a:prstGeom>
          <a:noFill/>
          <a:ln w="50800">
            <a:solidFill>
              <a:schemeClr val="bg1"/>
            </a:solidFill>
            <a:round/>
            <a:headEnd/>
            <a:tailEnd/>
          </a:ln>
          <a:effectLst/>
        </p:spPr>
        <p:txBody>
          <a:bodyPr wrap="none" anchor="ctr"/>
          <a:lstStyle/>
          <a:p>
            <a:endParaRPr lang="en-US"/>
          </a:p>
        </p:txBody>
      </p:sp>
      <p:sp>
        <p:nvSpPr>
          <p:cNvPr id="615450" name="Line 26"/>
          <p:cNvSpPr>
            <a:spLocks noChangeShapeType="1"/>
          </p:cNvSpPr>
          <p:nvPr/>
        </p:nvSpPr>
        <p:spPr bwMode="auto">
          <a:xfrm flipH="1">
            <a:off x="4714875" y="4765675"/>
            <a:ext cx="263525" cy="1114425"/>
          </a:xfrm>
          <a:prstGeom prst="line">
            <a:avLst/>
          </a:prstGeom>
          <a:noFill/>
          <a:ln w="50800">
            <a:solidFill>
              <a:schemeClr val="bg1"/>
            </a:solidFill>
            <a:round/>
            <a:headEnd/>
            <a:tailEnd/>
          </a:ln>
          <a:effectLst/>
        </p:spPr>
        <p:txBody>
          <a:bodyPr wrap="none" anchor="ctr"/>
          <a:lstStyle/>
          <a:p>
            <a:endParaRPr lang="en-US"/>
          </a:p>
        </p:txBody>
      </p:sp>
      <p:sp>
        <p:nvSpPr>
          <p:cNvPr id="615451" name="Line 27"/>
          <p:cNvSpPr>
            <a:spLocks noChangeShapeType="1"/>
          </p:cNvSpPr>
          <p:nvPr/>
        </p:nvSpPr>
        <p:spPr bwMode="auto">
          <a:xfrm flipH="1" flipV="1">
            <a:off x="4495800" y="4794250"/>
            <a:ext cx="219075" cy="1085850"/>
          </a:xfrm>
          <a:prstGeom prst="line">
            <a:avLst/>
          </a:prstGeom>
          <a:noFill/>
          <a:ln w="50800">
            <a:solidFill>
              <a:schemeClr val="bg1"/>
            </a:solidFill>
            <a:round/>
            <a:headEnd/>
            <a:tailEnd/>
          </a:ln>
          <a:effectLst/>
        </p:spPr>
        <p:txBody>
          <a:bodyPr wrap="none" anchor="ctr"/>
          <a:lstStyle/>
          <a:p>
            <a:endParaRPr lang="en-US"/>
          </a:p>
        </p:txBody>
      </p:sp>
      <p:sp>
        <p:nvSpPr>
          <p:cNvPr id="615452" name="Line 28"/>
          <p:cNvSpPr>
            <a:spLocks noChangeShapeType="1"/>
          </p:cNvSpPr>
          <p:nvPr/>
        </p:nvSpPr>
        <p:spPr bwMode="auto">
          <a:xfrm flipH="1">
            <a:off x="2743200" y="4806950"/>
            <a:ext cx="1012825" cy="1158875"/>
          </a:xfrm>
          <a:prstGeom prst="line">
            <a:avLst/>
          </a:prstGeom>
          <a:noFill/>
          <a:ln w="50800">
            <a:solidFill>
              <a:schemeClr val="bg1"/>
            </a:solidFill>
            <a:round/>
            <a:headEnd/>
            <a:tailEnd/>
          </a:ln>
          <a:effectLst/>
        </p:spPr>
        <p:txBody>
          <a:bodyPr wrap="none" anchor="ctr"/>
          <a:lstStyle/>
          <a:p>
            <a:endParaRPr lang="en-US"/>
          </a:p>
        </p:txBody>
      </p:sp>
      <p:sp>
        <p:nvSpPr>
          <p:cNvPr id="615453" name="Line 29"/>
          <p:cNvSpPr>
            <a:spLocks noChangeShapeType="1"/>
          </p:cNvSpPr>
          <p:nvPr/>
        </p:nvSpPr>
        <p:spPr bwMode="auto">
          <a:xfrm flipV="1">
            <a:off x="3787775" y="1438275"/>
            <a:ext cx="25400" cy="635000"/>
          </a:xfrm>
          <a:prstGeom prst="line">
            <a:avLst/>
          </a:prstGeom>
          <a:noFill/>
          <a:ln w="25400">
            <a:solidFill>
              <a:schemeClr val="tx1"/>
            </a:solidFill>
            <a:round/>
            <a:headEnd/>
            <a:tailEnd/>
          </a:ln>
          <a:effectLst/>
        </p:spPr>
        <p:txBody>
          <a:bodyPr wrap="none" anchor="ctr"/>
          <a:lstStyle/>
          <a:p>
            <a:endParaRPr lang="en-US"/>
          </a:p>
        </p:txBody>
      </p:sp>
      <p:sp>
        <p:nvSpPr>
          <p:cNvPr id="615454" name="Line 30"/>
          <p:cNvSpPr>
            <a:spLocks noChangeShapeType="1"/>
          </p:cNvSpPr>
          <p:nvPr/>
        </p:nvSpPr>
        <p:spPr bwMode="auto">
          <a:xfrm>
            <a:off x="3813175" y="1438275"/>
            <a:ext cx="679450" cy="269875"/>
          </a:xfrm>
          <a:prstGeom prst="line">
            <a:avLst/>
          </a:prstGeom>
          <a:noFill/>
          <a:ln w="25400">
            <a:solidFill>
              <a:schemeClr val="tx1"/>
            </a:solidFill>
            <a:round/>
            <a:headEnd/>
            <a:tailEnd/>
          </a:ln>
          <a:effectLst/>
        </p:spPr>
        <p:txBody>
          <a:bodyPr wrap="none" anchor="ctr"/>
          <a:lstStyle/>
          <a:p>
            <a:endParaRPr lang="en-US"/>
          </a:p>
        </p:txBody>
      </p:sp>
      <p:sp>
        <p:nvSpPr>
          <p:cNvPr id="615455" name="Line 31"/>
          <p:cNvSpPr>
            <a:spLocks noChangeShapeType="1"/>
          </p:cNvSpPr>
          <p:nvPr/>
        </p:nvSpPr>
        <p:spPr bwMode="auto">
          <a:xfrm flipV="1">
            <a:off x="4733925" y="1431925"/>
            <a:ext cx="882650" cy="917575"/>
          </a:xfrm>
          <a:prstGeom prst="line">
            <a:avLst/>
          </a:prstGeom>
          <a:noFill/>
          <a:ln w="25400">
            <a:solidFill>
              <a:schemeClr val="tx1"/>
            </a:solidFill>
            <a:round/>
            <a:headEnd/>
            <a:tailEnd/>
          </a:ln>
          <a:effectLst/>
        </p:spPr>
        <p:txBody>
          <a:bodyPr wrap="none" anchor="ctr"/>
          <a:lstStyle/>
          <a:p>
            <a:endParaRPr lang="en-US"/>
          </a:p>
        </p:txBody>
      </p:sp>
      <p:sp>
        <p:nvSpPr>
          <p:cNvPr id="615456" name="Line 32"/>
          <p:cNvSpPr>
            <a:spLocks noChangeShapeType="1"/>
          </p:cNvSpPr>
          <p:nvPr/>
        </p:nvSpPr>
        <p:spPr bwMode="auto">
          <a:xfrm flipV="1">
            <a:off x="4819650" y="1701800"/>
            <a:ext cx="1292225" cy="952500"/>
          </a:xfrm>
          <a:prstGeom prst="line">
            <a:avLst/>
          </a:prstGeom>
          <a:noFill/>
          <a:ln w="25400">
            <a:solidFill>
              <a:schemeClr val="tx1"/>
            </a:solidFill>
            <a:round/>
            <a:headEnd/>
            <a:tailEnd/>
          </a:ln>
          <a:effectLst/>
        </p:spPr>
        <p:txBody>
          <a:bodyPr wrap="none" anchor="ctr"/>
          <a:lstStyle/>
          <a:p>
            <a:endParaRPr lang="en-US"/>
          </a:p>
        </p:txBody>
      </p:sp>
      <p:sp>
        <p:nvSpPr>
          <p:cNvPr id="615457" name="Line 33"/>
          <p:cNvSpPr>
            <a:spLocks noChangeShapeType="1"/>
          </p:cNvSpPr>
          <p:nvPr/>
        </p:nvSpPr>
        <p:spPr bwMode="auto">
          <a:xfrm>
            <a:off x="5876925" y="4737100"/>
            <a:ext cx="539750" cy="1035050"/>
          </a:xfrm>
          <a:prstGeom prst="line">
            <a:avLst/>
          </a:prstGeom>
          <a:noFill/>
          <a:ln w="25400">
            <a:solidFill>
              <a:schemeClr val="tx1"/>
            </a:solidFill>
            <a:round/>
            <a:headEnd/>
            <a:tailEnd/>
          </a:ln>
          <a:effectLst/>
        </p:spPr>
        <p:txBody>
          <a:bodyPr wrap="none" anchor="ctr"/>
          <a:lstStyle/>
          <a:p>
            <a:endParaRPr lang="en-US"/>
          </a:p>
        </p:txBody>
      </p:sp>
      <p:sp>
        <p:nvSpPr>
          <p:cNvPr id="615458" name="Line 34"/>
          <p:cNvSpPr>
            <a:spLocks noChangeShapeType="1"/>
          </p:cNvSpPr>
          <p:nvPr/>
        </p:nvSpPr>
        <p:spPr bwMode="auto">
          <a:xfrm flipH="1" flipV="1">
            <a:off x="5715000" y="5435600"/>
            <a:ext cx="701675" cy="336550"/>
          </a:xfrm>
          <a:prstGeom prst="line">
            <a:avLst/>
          </a:prstGeom>
          <a:noFill/>
          <a:ln w="25400">
            <a:solidFill>
              <a:schemeClr val="tx1"/>
            </a:solidFill>
            <a:round/>
            <a:headEnd/>
            <a:tailEnd/>
          </a:ln>
          <a:effectLst/>
        </p:spPr>
        <p:txBody>
          <a:bodyPr wrap="none" anchor="ctr"/>
          <a:lstStyle/>
          <a:p>
            <a:endParaRPr lang="en-US"/>
          </a:p>
        </p:txBody>
      </p:sp>
      <p:sp>
        <p:nvSpPr>
          <p:cNvPr id="615459" name="Line 35"/>
          <p:cNvSpPr>
            <a:spLocks noChangeShapeType="1"/>
          </p:cNvSpPr>
          <p:nvPr/>
        </p:nvSpPr>
        <p:spPr bwMode="auto">
          <a:xfrm flipH="1">
            <a:off x="4714875" y="4765675"/>
            <a:ext cx="263525" cy="1114425"/>
          </a:xfrm>
          <a:prstGeom prst="line">
            <a:avLst/>
          </a:prstGeom>
          <a:noFill/>
          <a:ln w="25400">
            <a:solidFill>
              <a:schemeClr val="tx1"/>
            </a:solidFill>
            <a:round/>
            <a:headEnd/>
            <a:tailEnd/>
          </a:ln>
          <a:effectLst/>
        </p:spPr>
        <p:txBody>
          <a:bodyPr wrap="none" anchor="ctr"/>
          <a:lstStyle/>
          <a:p>
            <a:endParaRPr lang="en-US"/>
          </a:p>
        </p:txBody>
      </p:sp>
      <p:sp>
        <p:nvSpPr>
          <p:cNvPr id="615460" name="Line 36"/>
          <p:cNvSpPr>
            <a:spLocks noChangeShapeType="1"/>
          </p:cNvSpPr>
          <p:nvPr/>
        </p:nvSpPr>
        <p:spPr bwMode="auto">
          <a:xfrm flipH="1" flipV="1">
            <a:off x="4495800" y="4794250"/>
            <a:ext cx="219075" cy="1085850"/>
          </a:xfrm>
          <a:prstGeom prst="line">
            <a:avLst/>
          </a:prstGeom>
          <a:noFill/>
          <a:ln w="25400">
            <a:solidFill>
              <a:schemeClr val="tx1"/>
            </a:solidFill>
            <a:round/>
            <a:headEnd/>
            <a:tailEnd/>
          </a:ln>
          <a:effectLst/>
        </p:spPr>
        <p:txBody>
          <a:bodyPr wrap="none" anchor="ctr"/>
          <a:lstStyle/>
          <a:p>
            <a:endParaRPr lang="en-US"/>
          </a:p>
        </p:txBody>
      </p:sp>
      <p:sp>
        <p:nvSpPr>
          <p:cNvPr id="615461" name="Line 37"/>
          <p:cNvSpPr>
            <a:spLocks noChangeShapeType="1"/>
          </p:cNvSpPr>
          <p:nvPr/>
        </p:nvSpPr>
        <p:spPr bwMode="auto">
          <a:xfrm flipH="1">
            <a:off x="2743200" y="4806950"/>
            <a:ext cx="1012825" cy="1158875"/>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a:xfrm>
            <a:off x="171450" y="169863"/>
            <a:ext cx="8534400" cy="914400"/>
          </a:xfrm>
        </p:spPr>
        <p:txBody>
          <a:bodyPr/>
          <a:lstStyle/>
          <a:p>
            <a:pPr marL="574675" indent="-574675"/>
            <a:r>
              <a:rPr lang="en-US" sz="3200"/>
              <a:t>7.8 Two photosystems connected by an electron transport chain generate ATP and NADPH</a:t>
            </a:r>
          </a:p>
        </p:txBody>
      </p:sp>
      <p:sp>
        <p:nvSpPr>
          <p:cNvPr id="617475" name="Rectangle 3"/>
          <p:cNvSpPr>
            <a:spLocks noGrp="1" noChangeArrowheads="1"/>
          </p:cNvSpPr>
          <p:nvPr>
            <p:ph type="body" idx="1"/>
          </p:nvPr>
        </p:nvSpPr>
        <p:spPr>
          <a:xfrm>
            <a:off x="155575" y="1298575"/>
            <a:ext cx="8534400" cy="4125913"/>
          </a:xfrm>
        </p:spPr>
        <p:txBody>
          <a:bodyPr/>
          <a:lstStyle/>
          <a:p>
            <a:r>
              <a:rPr lang="en-US"/>
              <a:t>During the light reactions, light energy is transformed into the chemical energy of ATP and NADPH</a:t>
            </a:r>
          </a:p>
          <a:p>
            <a:pPr lvl="1">
              <a:buFontTx/>
              <a:buChar char="–"/>
            </a:pPr>
            <a:r>
              <a:rPr lang="en-US"/>
              <a:t>To accomplish this, electrons removed from water pass from photosystem II to photosystem I and are accepted by NADP</a:t>
            </a:r>
            <a:r>
              <a:rPr lang="en-US" baseline="30000"/>
              <a:t>+</a:t>
            </a:r>
            <a:endParaRPr lang="en-US"/>
          </a:p>
          <a:p>
            <a:pPr lvl="1">
              <a:buFontTx/>
              <a:buChar char="–"/>
            </a:pPr>
            <a:r>
              <a:rPr lang="en-US"/>
              <a:t>The bridge between photosystems II and I is an electron transport chain that provides energy for the synthesis of ATP</a:t>
            </a:r>
          </a:p>
        </p:txBody>
      </p:sp>
      <p:sp>
        <p:nvSpPr>
          <p:cNvPr id="61747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1747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747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503" name="Picture 7" descr="07_08bLightRxnAnalogy-U"/>
          <p:cNvPicPr>
            <a:picLocks noChangeAspect="1" noChangeArrowheads="1"/>
          </p:cNvPicPr>
          <p:nvPr/>
        </p:nvPicPr>
        <p:blipFill>
          <a:blip r:embed="rId3" cstate="print"/>
          <a:srcRect/>
          <a:stretch>
            <a:fillRect/>
          </a:stretch>
        </p:blipFill>
        <p:spPr bwMode="auto">
          <a:xfrm>
            <a:off x="392113" y="139700"/>
            <a:ext cx="8359775" cy="6578600"/>
          </a:xfrm>
          <a:prstGeom prst="rect">
            <a:avLst/>
          </a:prstGeom>
          <a:noFill/>
        </p:spPr>
      </p:pic>
      <p:sp>
        <p:nvSpPr>
          <p:cNvPr id="618504" name="Text Box 8"/>
          <p:cNvSpPr txBox="1">
            <a:spLocks noChangeArrowheads="1"/>
          </p:cNvSpPr>
          <p:nvPr/>
        </p:nvSpPr>
        <p:spPr bwMode="auto">
          <a:xfrm>
            <a:off x="7739063" y="2374900"/>
            <a:ext cx="1011237" cy="354013"/>
          </a:xfrm>
          <a:prstGeom prst="rect">
            <a:avLst/>
          </a:prstGeom>
          <a:noFill/>
          <a:ln w="9525">
            <a:noFill/>
            <a:miter lim="800000"/>
            <a:headEnd/>
            <a:tailEnd/>
          </a:ln>
          <a:effectLst/>
        </p:spPr>
        <p:txBody>
          <a:bodyPr wrap="none" lIns="0" tIns="0" rIns="0" bIns="0"/>
          <a:lstStyle/>
          <a:p>
            <a:pPr algn="l"/>
            <a:r>
              <a:rPr lang="en-US" sz="2200" b="1"/>
              <a:t>NADPH</a:t>
            </a:r>
          </a:p>
        </p:txBody>
      </p:sp>
      <p:sp>
        <p:nvSpPr>
          <p:cNvPr id="618505" name="Text Box 9"/>
          <p:cNvSpPr txBox="1">
            <a:spLocks noChangeArrowheads="1"/>
          </p:cNvSpPr>
          <p:nvPr/>
        </p:nvSpPr>
        <p:spPr bwMode="auto">
          <a:xfrm>
            <a:off x="2244725" y="6022975"/>
            <a:ext cx="2081213" cy="327025"/>
          </a:xfrm>
          <a:prstGeom prst="rect">
            <a:avLst/>
          </a:prstGeom>
          <a:noFill/>
          <a:ln w="9525">
            <a:noFill/>
            <a:miter lim="800000"/>
            <a:headEnd/>
            <a:tailEnd/>
          </a:ln>
          <a:effectLst/>
        </p:spPr>
        <p:txBody>
          <a:bodyPr wrap="none" lIns="0" tIns="0" rIns="0" bIns="0"/>
          <a:lstStyle/>
          <a:p>
            <a:pPr algn="l"/>
            <a:r>
              <a:rPr lang="en-US" sz="2100" b="1">
                <a:solidFill>
                  <a:schemeClr val="bg1"/>
                </a:solidFill>
              </a:rPr>
              <a:t>Photosystem </a:t>
            </a:r>
            <a:r>
              <a:rPr lang="en-US" sz="2100" b="1">
                <a:solidFill>
                  <a:schemeClr val="bg1"/>
                </a:solidFill>
                <a:latin typeface="Times" pitchFamily="18" charset="0"/>
              </a:rPr>
              <a:t>II</a:t>
            </a:r>
            <a:endParaRPr lang="en-US" sz="2100" b="1">
              <a:solidFill>
                <a:schemeClr val="bg1"/>
              </a:solidFill>
            </a:endParaRPr>
          </a:p>
        </p:txBody>
      </p:sp>
      <p:sp>
        <p:nvSpPr>
          <p:cNvPr id="618506" name="Text Box 10"/>
          <p:cNvSpPr txBox="1">
            <a:spLocks noChangeArrowheads="1"/>
          </p:cNvSpPr>
          <p:nvPr/>
        </p:nvSpPr>
        <p:spPr bwMode="auto">
          <a:xfrm>
            <a:off x="7881938" y="1692275"/>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p>
        </p:txBody>
      </p:sp>
      <p:sp>
        <p:nvSpPr>
          <p:cNvPr id="618507" name="Text Box 11"/>
          <p:cNvSpPr txBox="1">
            <a:spLocks noChangeArrowheads="1"/>
          </p:cNvSpPr>
          <p:nvPr/>
        </p:nvSpPr>
        <p:spPr bwMode="auto">
          <a:xfrm>
            <a:off x="4573588" y="3657600"/>
            <a:ext cx="1023937" cy="881063"/>
          </a:xfrm>
          <a:prstGeom prst="rect">
            <a:avLst/>
          </a:prstGeom>
          <a:noFill/>
          <a:ln w="9525">
            <a:noFill/>
            <a:miter lim="800000"/>
            <a:headEnd/>
            <a:tailEnd/>
          </a:ln>
          <a:effectLst/>
        </p:spPr>
        <p:txBody>
          <a:bodyPr wrap="none" lIns="0" tIns="0" rIns="0" bIns="0"/>
          <a:lstStyle/>
          <a:p>
            <a:pPr algn="ctr">
              <a:lnSpc>
                <a:spcPct val="90000"/>
              </a:lnSpc>
            </a:pPr>
            <a:r>
              <a:rPr lang="en-US" sz="2200" b="1"/>
              <a:t>Mill</a:t>
            </a:r>
          </a:p>
          <a:p>
            <a:pPr algn="ctr">
              <a:lnSpc>
                <a:spcPct val="90000"/>
              </a:lnSpc>
            </a:pPr>
            <a:r>
              <a:rPr lang="en-US" sz="2200" b="1"/>
              <a:t>makes</a:t>
            </a:r>
          </a:p>
          <a:p>
            <a:pPr algn="ctr">
              <a:lnSpc>
                <a:spcPct val="90000"/>
              </a:lnSpc>
            </a:pPr>
            <a:r>
              <a:rPr lang="en-US" sz="2200" b="1"/>
              <a:t>ATP</a:t>
            </a:r>
          </a:p>
        </p:txBody>
      </p:sp>
      <p:sp>
        <p:nvSpPr>
          <p:cNvPr id="618508" name="Text Box 12"/>
          <p:cNvSpPr txBox="1">
            <a:spLocks noChangeArrowheads="1"/>
          </p:cNvSpPr>
          <p:nvPr/>
        </p:nvSpPr>
        <p:spPr bwMode="auto">
          <a:xfrm rot="-6028551">
            <a:off x="6968332" y="3739356"/>
            <a:ext cx="998538" cy="327025"/>
          </a:xfrm>
          <a:prstGeom prst="rect">
            <a:avLst/>
          </a:prstGeom>
          <a:noFill/>
          <a:ln w="9525">
            <a:noFill/>
            <a:miter lim="800000"/>
            <a:headEnd/>
            <a:tailEnd/>
          </a:ln>
          <a:effectLst/>
        </p:spPr>
        <p:txBody>
          <a:bodyPr wrap="none" lIns="0" tIns="0" rIns="0" bIns="0"/>
          <a:lstStyle/>
          <a:p>
            <a:pPr algn="l"/>
            <a:r>
              <a:rPr lang="en-US" sz="1600" b="1"/>
              <a:t>Photon</a:t>
            </a:r>
          </a:p>
        </p:txBody>
      </p:sp>
      <p:sp>
        <p:nvSpPr>
          <p:cNvPr id="618509" name="Text Box 13"/>
          <p:cNvSpPr txBox="1">
            <a:spLocks noChangeArrowheads="1"/>
          </p:cNvSpPr>
          <p:nvPr/>
        </p:nvSpPr>
        <p:spPr bwMode="auto">
          <a:xfrm>
            <a:off x="6269038" y="6029325"/>
            <a:ext cx="2081212" cy="327025"/>
          </a:xfrm>
          <a:prstGeom prst="rect">
            <a:avLst/>
          </a:prstGeom>
          <a:noFill/>
          <a:ln w="9525">
            <a:noFill/>
            <a:miter lim="800000"/>
            <a:headEnd/>
            <a:tailEnd/>
          </a:ln>
          <a:effectLst/>
        </p:spPr>
        <p:txBody>
          <a:bodyPr wrap="none" lIns="0" tIns="0" rIns="0" bIns="0"/>
          <a:lstStyle/>
          <a:p>
            <a:pPr algn="l"/>
            <a:r>
              <a:rPr lang="en-US" sz="2100" b="1">
                <a:solidFill>
                  <a:schemeClr val="bg1"/>
                </a:solidFill>
              </a:rPr>
              <a:t>Photosystem </a:t>
            </a:r>
            <a:r>
              <a:rPr lang="en-US" sz="2100" b="1">
                <a:solidFill>
                  <a:schemeClr val="bg1"/>
                </a:solidFill>
                <a:latin typeface="Times" pitchFamily="18" charset="0"/>
              </a:rPr>
              <a:t>I</a:t>
            </a:r>
            <a:endParaRPr lang="en-US" sz="2100" b="1">
              <a:solidFill>
                <a:schemeClr val="bg1"/>
              </a:solidFill>
            </a:endParaRPr>
          </a:p>
        </p:txBody>
      </p:sp>
      <p:sp>
        <p:nvSpPr>
          <p:cNvPr id="618510" name="Text Box 14"/>
          <p:cNvSpPr txBox="1">
            <a:spLocks noChangeArrowheads="1"/>
          </p:cNvSpPr>
          <p:nvPr/>
        </p:nvSpPr>
        <p:spPr bwMode="auto">
          <a:xfrm>
            <a:off x="5033963" y="825500"/>
            <a:ext cx="563562" cy="320675"/>
          </a:xfrm>
          <a:prstGeom prst="rect">
            <a:avLst/>
          </a:prstGeom>
          <a:noFill/>
          <a:ln w="9525">
            <a:noFill/>
            <a:miter lim="800000"/>
            <a:headEnd/>
            <a:tailEnd/>
          </a:ln>
          <a:effectLst/>
        </p:spPr>
        <p:txBody>
          <a:bodyPr wrap="none" lIns="0" tIns="0" rIns="0" bIns="0"/>
          <a:lstStyle/>
          <a:p>
            <a:pPr algn="l"/>
            <a:r>
              <a:rPr lang="en-US" sz="2200" b="1"/>
              <a:t>ATP</a:t>
            </a:r>
          </a:p>
        </p:txBody>
      </p:sp>
      <p:sp>
        <p:nvSpPr>
          <p:cNvPr id="618511" name="Text Box 15"/>
          <p:cNvSpPr txBox="1">
            <a:spLocks noChangeArrowheads="1"/>
          </p:cNvSpPr>
          <p:nvPr/>
        </p:nvSpPr>
        <p:spPr bwMode="auto">
          <a:xfrm>
            <a:off x="5294313" y="2968625"/>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p>
        </p:txBody>
      </p:sp>
      <p:sp>
        <p:nvSpPr>
          <p:cNvPr id="618512" name="Text Box 16"/>
          <p:cNvSpPr txBox="1">
            <a:spLocks noChangeArrowheads="1"/>
          </p:cNvSpPr>
          <p:nvPr/>
        </p:nvSpPr>
        <p:spPr bwMode="auto">
          <a:xfrm>
            <a:off x="6221413" y="2686050"/>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p>
        </p:txBody>
      </p:sp>
      <p:sp>
        <p:nvSpPr>
          <p:cNvPr id="618513" name="Text Box 17"/>
          <p:cNvSpPr txBox="1">
            <a:spLocks noChangeArrowheads="1"/>
          </p:cNvSpPr>
          <p:nvPr/>
        </p:nvSpPr>
        <p:spPr bwMode="auto">
          <a:xfrm>
            <a:off x="6964363" y="552450"/>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1800" b="1" baseline="30000"/>
              <a:t>–</a:t>
            </a:r>
            <a:endParaRPr lang="en-US" sz="1800" b="1"/>
          </a:p>
        </p:txBody>
      </p:sp>
      <p:sp>
        <p:nvSpPr>
          <p:cNvPr id="618514" name="Text Box 18"/>
          <p:cNvSpPr txBox="1">
            <a:spLocks noChangeArrowheads="1"/>
          </p:cNvSpPr>
          <p:nvPr/>
        </p:nvSpPr>
        <p:spPr bwMode="auto">
          <a:xfrm>
            <a:off x="2058988" y="4991100"/>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p>
        </p:txBody>
      </p:sp>
      <p:sp>
        <p:nvSpPr>
          <p:cNvPr id="618515" name="Text Box 19"/>
          <p:cNvSpPr txBox="1">
            <a:spLocks noChangeArrowheads="1"/>
          </p:cNvSpPr>
          <p:nvPr/>
        </p:nvSpPr>
        <p:spPr bwMode="auto">
          <a:xfrm>
            <a:off x="2998788" y="1679575"/>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p>
        </p:txBody>
      </p:sp>
      <p:sp>
        <p:nvSpPr>
          <p:cNvPr id="618516" name="Text Box 20"/>
          <p:cNvSpPr txBox="1">
            <a:spLocks noChangeArrowheads="1"/>
          </p:cNvSpPr>
          <p:nvPr/>
        </p:nvSpPr>
        <p:spPr bwMode="auto">
          <a:xfrm>
            <a:off x="4100513" y="2616200"/>
            <a:ext cx="301625" cy="296863"/>
          </a:xfrm>
          <a:prstGeom prst="rect">
            <a:avLst/>
          </a:prstGeom>
          <a:noFill/>
          <a:ln w="9525">
            <a:noFill/>
            <a:miter lim="800000"/>
            <a:headEnd/>
            <a:tailEnd/>
          </a:ln>
          <a:effectLst/>
        </p:spPr>
        <p:txBody>
          <a:bodyPr wrap="none" lIns="0" tIns="0" rIns="0" bIns="0"/>
          <a:lstStyle/>
          <a:p>
            <a:pPr algn="l">
              <a:lnSpc>
                <a:spcPct val="90000"/>
              </a:lnSpc>
            </a:pPr>
            <a:r>
              <a:rPr lang="en-US" sz="1800" b="1"/>
              <a:t>e</a:t>
            </a:r>
            <a:r>
              <a:rPr lang="en-US" sz="2000" b="1" baseline="30000"/>
              <a:t>–</a:t>
            </a:r>
            <a:endParaRPr lang="en-US" sz="1800" b="1"/>
          </a:p>
        </p:txBody>
      </p:sp>
      <p:sp>
        <p:nvSpPr>
          <p:cNvPr id="618517" name="Text Box 21"/>
          <p:cNvSpPr txBox="1">
            <a:spLocks noChangeArrowheads="1"/>
          </p:cNvSpPr>
          <p:nvPr/>
        </p:nvSpPr>
        <p:spPr bwMode="auto">
          <a:xfrm rot="-4819701">
            <a:off x="1069182" y="5553869"/>
            <a:ext cx="998537" cy="327025"/>
          </a:xfrm>
          <a:prstGeom prst="rect">
            <a:avLst/>
          </a:prstGeom>
          <a:noFill/>
          <a:ln w="9525">
            <a:noFill/>
            <a:miter lim="800000"/>
            <a:headEnd/>
            <a:tailEnd/>
          </a:ln>
          <a:effectLst/>
        </p:spPr>
        <p:txBody>
          <a:bodyPr wrap="none" lIns="0" tIns="0" rIns="0" bIns="0"/>
          <a:lstStyle/>
          <a:p>
            <a:pPr algn="l"/>
            <a:r>
              <a:rPr lang="en-US" sz="1600" b="1"/>
              <a:t>Photon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a:xfrm>
            <a:off x="171450" y="169863"/>
            <a:ext cx="8534400" cy="914400"/>
          </a:xfrm>
        </p:spPr>
        <p:txBody>
          <a:bodyPr/>
          <a:lstStyle/>
          <a:p>
            <a:pPr marL="574675" indent="-574675"/>
            <a:r>
              <a:rPr lang="en-US" sz="3200"/>
              <a:t>7.8 Two photosystems connected by an electron transport chain generate ATP and NADPH</a:t>
            </a:r>
          </a:p>
        </p:txBody>
      </p:sp>
      <p:sp>
        <p:nvSpPr>
          <p:cNvPr id="620547" name="Rectangle 3"/>
          <p:cNvSpPr>
            <a:spLocks noGrp="1" noChangeArrowheads="1"/>
          </p:cNvSpPr>
          <p:nvPr>
            <p:ph type="body" idx="1"/>
          </p:nvPr>
        </p:nvSpPr>
        <p:spPr>
          <a:xfrm>
            <a:off x="155575" y="1298575"/>
            <a:ext cx="8534400" cy="1031875"/>
          </a:xfrm>
        </p:spPr>
        <p:txBody>
          <a:bodyPr/>
          <a:lstStyle/>
          <a:p>
            <a:r>
              <a:rPr lang="en-US"/>
              <a:t>NADPH, ATP, and O</a:t>
            </a:r>
            <a:r>
              <a:rPr lang="en-US" baseline="-25000"/>
              <a:t>2</a:t>
            </a:r>
            <a:r>
              <a:rPr lang="en-US"/>
              <a:t> are the products of the light reactions</a:t>
            </a:r>
          </a:p>
        </p:txBody>
      </p:sp>
      <p:sp>
        <p:nvSpPr>
          <p:cNvPr id="62054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2054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055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1575" name="Picture 7" descr="07_08aElectronFlow-U"/>
          <p:cNvPicPr>
            <a:picLocks noChangeAspect="1" noChangeArrowheads="1"/>
          </p:cNvPicPr>
          <p:nvPr/>
        </p:nvPicPr>
        <p:blipFill>
          <a:blip r:embed="rId3" cstate="print"/>
          <a:srcRect/>
          <a:stretch>
            <a:fillRect/>
          </a:stretch>
        </p:blipFill>
        <p:spPr bwMode="auto">
          <a:xfrm>
            <a:off x="296863" y="1374775"/>
            <a:ext cx="8548687" cy="4108450"/>
          </a:xfrm>
          <a:prstGeom prst="rect">
            <a:avLst/>
          </a:prstGeom>
          <a:noFill/>
        </p:spPr>
      </p:pic>
      <p:sp>
        <p:nvSpPr>
          <p:cNvPr id="621576" name="Text Box 8"/>
          <p:cNvSpPr txBox="1">
            <a:spLocks noChangeArrowheads="1"/>
          </p:cNvSpPr>
          <p:nvPr/>
        </p:nvSpPr>
        <p:spPr bwMode="auto">
          <a:xfrm>
            <a:off x="327025" y="2146300"/>
            <a:ext cx="504825" cy="146050"/>
          </a:xfrm>
          <a:prstGeom prst="rect">
            <a:avLst/>
          </a:prstGeom>
          <a:noFill/>
          <a:ln w="9525">
            <a:noFill/>
            <a:miter lim="800000"/>
            <a:headEnd/>
            <a:tailEnd/>
          </a:ln>
          <a:effectLst/>
        </p:spPr>
        <p:txBody>
          <a:bodyPr wrap="none" lIns="0" tIns="0" rIns="0" bIns="0"/>
          <a:lstStyle/>
          <a:p>
            <a:pPr algn="l">
              <a:lnSpc>
                <a:spcPct val="90000"/>
              </a:lnSpc>
            </a:pPr>
            <a:r>
              <a:rPr lang="en-US" sz="1100" b="1"/>
              <a:t>Stroma</a:t>
            </a:r>
          </a:p>
        </p:txBody>
      </p:sp>
      <p:sp>
        <p:nvSpPr>
          <p:cNvPr id="621577" name="Text Box 9"/>
          <p:cNvSpPr txBox="1">
            <a:spLocks noChangeArrowheads="1"/>
          </p:cNvSpPr>
          <p:nvPr/>
        </p:nvSpPr>
        <p:spPr bwMode="auto">
          <a:xfrm>
            <a:off x="2093913" y="5062538"/>
            <a:ext cx="185737" cy="225425"/>
          </a:xfrm>
          <a:prstGeom prst="rect">
            <a:avLst/>
          </a:prstGeom>
          <a:noFill/>
          <a:ln w="9525">
            <a:noFill/>
            <a:miter lim="800000"/>
            <a:headEnd/>
            <a:tailEnd/>
          </a:ln>
          <a:effectLst/>
        </p:spPr>
        <p:txBody>
          <a:bodyPr wrap="none" lIns="0" tIns="0" rIns="0" bIns="0"/>
          <a:lstStyle/>
          <a:p>
            <a:pPr algn="ctr"/>
            <a:r>
              <a:rPr lang="en-US" sz="1100" b="1"/>
              <a:t>O</a:t>
            </a:r>
            <a:r>
              <a:rPr lang="en-US" sz="1100" b="1" baseline="-25000"/>
              <a:t>2</a:t>
            </a:r>
            <a:endParaRPr lang="en-US" sz="1100" b="1"/>
          </a:p>
        </p:txBody>
      </p:sp>
      <p:sp>
        <p:nvSpPr>
          <p:cNvPr id="621578" name="Text Box 10"/>
          <p:cNvSpPr txBox="1">
            <a:spLocks noChangeArrowheads="1"/>
          </p:cNvSpPr>
          <p:nvPr/>
        </p:nvSpPr>
        <p:spPr bwMode="auto">
          <a:xfrm>
            <a:off x="1287463" y="4922838"/>
            <a:ext cx="266700" cy="217487"/>
          </a:xfrm>
          <a:prstGeom prst="rect">
            <a:avLst/>
          </a:prstGeom>
          <a:noFill/>
          <a:ln w="9525">
            <a:noFill/>
            <a:miter lim="800000"/>
            <a:headEnd/>
            <a:tailEnd/>
          </a:ln>
          <a:effectLst/>
        </p:spPr>
        <p:txBody>
          <a:bodyPr wrap="none" lIns="0" tIns="0" rIns="0" bIns="0"/>
          <a:lstStyle/>
          <a:p>
            <a:pPr algn="ctr"/>
            <a:r>
              <a:rPr lang="en-US" sz="1100" b="1"/>
              <a:t>H</a:t>
            </a:r>
            <a:r>
              <a:rPr lang="en-US" sz="1100" b="1" baseline="-25000"/>
              <a:t>2</a:t>
            </a:r>
            <a:r>
              <a:rPr lang="en-US" sz="1100" b="1"/>
              <a:t>O</a:t>
            </a:r>
          </a:p>
        </p:txBody>
      </p:sp>
      <p:sp>
        <p:nvSpPr>
          <p:cNvPr id="621579" name="Text Box 11"/>
          <p:cNvSpPr txBox="1">
            <a:spLocks noChangeArrowheads="1"/>
          </p:cNvSpPr>
          <p:nvPr/>
        </p:nvSpPr>
        <p:spPr bwMode="auto">
          <a:xfrm>
            <a:off x="1901825" y="5087938"/>
            <a:ext cx="163513" cy="366712"/>
          </a:xfrm>
          <a:prstGeom prst="rect">
            <a:avLst/>
          </a:prstGeom>
          <a:noFill/>
          <a:ln w="9525">
            <a:noFill/>
            <a:miter lim="800000"/>
            <a:headEnd/>
            <a:tailEnd/>
          </a:ln>
          <a:effectLst/>
        </p:spPr>
        <p:txBody>
          <a:bodyPr wrap="none" lIns="0" tIns="0" rIns="0" bIns="0"/>
          <a:lstStyle/>
          <a:p>
            <a:pPr algn="ctr">
              <a:lnSpc>
                <a:spcPct val="40000"/>
              </a:lnSpc>
            </a:pPr>
            <a:r>
              <a:rPr lang="en-US" sz="800" b="1"/>
              <a:t>1</a:t>
            </a:r>
          </a:p>
          <a:p>
            <a:pPr algn="ctr">
              <a:lnSpc>
                <a:spcPct val="40000"/>
              </a:lnSpc>
            </a:pPr>
            <a:r>
              <a:rPr lang="en-US" sz="800" b="1">
                <a:latin typeface="Symbol" pitchFamily="18" charset="2"/>
                <a:sym typeface="Symbol" pitchFamily="18" charset="2"/>
              </a:rPr>
              <a:t></a:t>
            </a:r>
          </a:p>
          <a:p>
            <a:pPr algn="ctr">
              <a:lnSpc>
                <a:spcPct val="50000"/>
              </a:lnSpc>
            </a:pPr>
            <a:r>
              <a:rPr lang="en-US" sz="800" b="1"/>
              <a:t>2</a:t>
            </a:r>
          </a:p>
        </p:txBody>
      </p:sp>
      <p:sp>
        <p:nvSpPr>
          <p:cNvPr id="621580" name="Text Box 12"/>
          <p:cNvSpPr txBox="1">
            <a:spLocks noChangeArrowheads="1"/>
          </p:cNvSpPr>
          <p:nvPr/>
        </p:nvSpPr>
        <p:spPr bwMode="auto">
          <a:xfrm>
            <a:off x="2628900" y="5051425"/>
            <a:ext cx="161925" cy="125413"/>
          </a:xfrm>
          <a:prstGeom prst="rect">
            <a:avLst/>
          </a:prstGeom>
          <a:noFill/>
          <a:ln w="9525">
            <a:noFill/>
            <a:miter lim="800000"/>
            <a:headEnd/>
            <a:tailEnd/>
          </a:ln>
          <a:effectLst/>
        </p:spPr>
        <p:txBody>
          <a:bodyPr wrap="none" lIns="0" tIns="0" rIns="0" bIns="0"/>
          <a:lstStyle/>
          <a:p>
            <a:pPr algn="l"/>
            <a:r>
              <a:rPr lang="en-US" sz="1100" b="1"/>
              <a:t>H</a:t>
            </a:r>
            <a:r>
              <a:rPr lang="en-US" sz="1300" b="1" baseline="30000"/>
              <a:t>+</a:t>
            </a:r>
            <a:endParaRPr lang="en-US" sz="1100" b="1"/>
          </a:p>
        </p:txBody>
      </p:sp>
      <p:sp>
        <p:nvSpPr>
          <p:cNvPr id="621581" name="Text Box 13"/>
          <p:cNvSpPr txBox="1">
            <a:spLocks noChangeArrowheads="1"/>
          </p:cNvSpPr>
          <p:nvPr/>
        </p:nvSpPr>
        <p:spPr bwMode="auto">
          <a:xfrm>
            <a:off x="7004050" y="1512888"/>
            <a:ext cx="460375" cy="150812"/>
          </a:xfrm>
          <a:prstGeom prst="rect">
            <a:avLst/>
          </a:prstGeom>
          <a:noFill/>
          <a:ln w="9525">
            <a:noFill/>
            <a:miter lim="800000"/>
            <a:headEnd/>
            <a:tailEnd/>
          </a:ln>
          <a:effectLst/>
        </p:spPr>
        <p:txBody>
          <a:bodyPr wrap="none" lIns="0" tIns="0" rIns="0" bIns="0"/>
          <a:lstStyle/>
          <a:p>
            <a:pPr algn="l"/>
            <a:r>
              <a:rPr lang="en-US" sz="1100" b="1"/>
              <a:t>NADP</a:t>
            </a:r>
            <a:r>
              <a:rPr lang="en-US" sz="1300" b="1" baseline="30000"/>
              <a:t>+</a:t>
            </a:r>
          </a:p>
        </p:txBody>
      </p:sp>
      <p:sp>
        <p:nvSpPr>
          <p:cNvPr id="621582" name="Text Box 14"/>
          <p:cNvSpPr txBox="1">
            <a:spLocks noChangeArrowheads="1"/>
          </p:cNvSpPr>
          <p:nvPr/>
        </p:nvSpPr>
        <p:spPr bwMode="auto">
          <a:xfrm>
            <a:off x="8243888" y="1511300"/>
            <a:ext cx="501650" cy="169863"/>
          </a:xfrm>
          <a:prstGeom prst="rect">
            <a:avLst/>
          </a:prstGeom>
          <a:noFill/>
          <a:ln w="9525">
            <a:noFill/>
            <a:miter lim="800000"/>
            <a:headEnd/>
            <a:tailEnd/>
          </a:ln>
          <a:effectLst/>
        </p:spPr>
        <p:txBody>
          <a:bodyPr wrap="none" lIns="0" tIns="0" rIns="0" bIns="0"/>
          <a:lstStyle/>
          <a:p>
            <a:pPr algn="l"/>
            <a:r>
              <a:rPr lang="en-US" sz="1100" b="1"/>
              <a:t>NADPH</a:t>
            </a:r>
          </a:p>
        </p:txBody>
      </p:sp>
      <p:sp>
        <p:nvSpPr>
          <p:cNvPr id="621583" name="Text Box 15"/>
          <p:cNvSpPr txBox="1">
            <a:spLocks noChangeArrowheads="1"/>
          </p:cNvSpPr>
          <p:nvPr/>
        </p:nvSpPr>
        <p:spPr bwMode="auto">
          <a:xfrm>
            <a:off x="646113" y="1657350"/>
            <a:ext cx="495300" cy="157163"/>
          </a:xfrm>
          <a:prstGeom prst="rect">
            <a:avLst/>
          </a:prstGeom>
          <a:noFill/>
          <a:ln w="9525">
            <a:noFill/>
            <a:miter lim="800000"/>
            <a:headEnd/>
            <a:tailEnd/>
          </a:ln>
          <a:effectLst/>
        </p:spPr>
        <p:txBody>
          <a:bodyPr wrap="none" lIns="0" tIns="0" rIns="0" bIns="0"/>
          <a:lstStyle/>
          <a:p>
            <a:pPr algn="l"/>
            <a:r>
              <a:rPr lang="en-US" sz="1100" b="1"/>
              <a:t>Photon</a:t>
            </a:r>
          </a:p>
        </p:txBody>
      </p:sp>
      <p:sp>
        <p:nvSpPr>
          <p:cNvPr id="621584" name="Text Box 16"/>
          <p:cNvSpPr txBox="1">
            <a:spLocks noChangeArrowheads="1"/>
          </p:cNvSpPr>
          <p:nvPr/>
        </p:nvSpPr>
        <p:spPr bwMode="auto">
          <a:xfrm>
            <a:off x="1446213" y="1987550"/>
            <a:ext cx="1031875" cy="157163"/>
          </a:xfrm>
          <a:prstGeom prst="rect">
            <a:avLst/>
          </a:prstGeom>
          <a:noFill/>
          <a:ln w="9525">
            <a:noFill/>
            <a:miter lim="800000"/>
            <a:headEnd/>
            <a:tailEnd/>
          </a:ln>
          <a:effectLst/>
        </p:spPr>
        <p:txBody>
          <a:bodyPr wrap="none" lIns="0" tIns="0" rIns="0" bIns="0"/>
          <a:lstStyle/>
          <a:p>
            <a:pPr algn="l"/>
            <a:r>
              <a:rPr lang="en-US" sz="1100" b="1"/>
              <a:t>Photosystem </a:t>
            </a:r>
            <a:r>
              <a:rPr lang="en-US" sz="1100" b="1">
                <a:latin typeface="Times" pitchFamily="18" charset="0"/>
              </a:rPr>
              <a:t>II</a:t>
            </a:r>
            <a:endParaRPr lang="en-US" sz="1100" b="1"/>
          </a:p>
        </p:txBody>
      </p:sp>
      <p:sp>
        <p:nvSpPr>
          <p:cNvPr id="621585" name="Text Box 17"/>
          <p:cNvSpPr txBox="1">
            <a:spLocks noChangeArrowheads="1"/>
          </p:cNvSpPr>
          <p:nvPr/>
        </p:nvSpPr>
        <p:spPr bwMode="auto">
          <a:xfrm>
            <a:off x="3295650" y="1490663"/>
            <a:ext cx="1698625" cy="773112"/>
          </a:xfrm>
          <a:prstGeom prst="rect">
            <a:avLst/>
          </a:prstGeom>
          <a:noFill/>
          <a:ln w="9525">
            <a:noFill/>
            <a:miter lim="800000"/>
            <a:headEnd/>
            <a:tailEnd/>
          </a:ln>
          <a:effectLst/>
        </p:spPr>
        <p:txBody>
          <a:bodyPr wrap="none" lIns="0" tIns="0" rIns="0" bIns="0"/>
          <a:lstStyle/>
          <a:p>
            <a:pPr algn="ctr">
              <a:lnSpc>
                <a:spcPct val="120000"/>
              </a:lnSpc>
            </a:pPr>
            <a:r>
              <a:rPr lang="en-US" sz="1100" b="1"/>
              <a:t>Electron transport chain</a:t>
            </a:r>
          </a:p>
          <a:p>
            <a:pPr algn="ctr">
              <a:lnSpc>
                <a:spcPct val="110000"/>
              </a:lnSpc>
            </a:pPr>
            <a:r>
              <a:rPr lang="en-US" sz="1100" b="1"/>
              <a:t>Provides energy for</a:t>
            </a:r>
          </a:p>
          <a:p>
            <a:pPr algn="ctr">
              <a:lnSpc>
                <a:spcPct val="110000"/>
              </a:lnSpc>
            </a:pPr>
            <a:r>
              <a:rPr lang="en-US" sz="1100" b="1"/>
              <a:t>synthesis of             </a:t>
            </a:r>
          </a:p>
          <a:p>
            <a:pPr algn="ctr">
              <a:lnSpc>
                <a:spcPct val="110000"/>
              </a:lnSpc>
            </a:pPr>
            <a:r>
              <a:rPr lang="en-US" sz="1100" b="1"/>
              <a:t>by chemiosmosis</a:t>
            </a:r>
          </a:p>
        </p:txBody>
      </p:sp>
      <p:sp>
        <p:nvSpPr>
          <p:cNvPr id="621586" name="Text Box 18"/>
          <p:cNvSpPr txBox="1">
            <a:spLocks noChangeArrowheads="1"/>
          </p:cNvSpPr>
          <p:nvPr/>
        </p:nvSpPr>
        <p:spPr bwMode="auto">
          <a:xfrm>
            <a:off x="2387600" y="5060950"/>
            <a:ext cx="212725" cy="144463"/>
          </a:xfrm>
          <a:prstGeom prst="rect">
            <a:avLst/>
          </a:prstGeom>
          <a:noFill/>
          <a:ln w="9525">
            <a:noFill/>
            <a:miter lim="800000"/>
            <a:headEnd/>
            <a:tailEnd/>
          </a:ln>
          <a:effectLst/>
        </p:spPr>
        <p:txBody>
          <a:bodyPr wrap="none" lIns="0" tIns="0" rIns="0" bIns="0"/>
          <a:lstStyle/>
          <a:p>
            <a:pPr algn="l"/>
            <a:r>
              <a:rPr lang="en-US" sz="1100" b="1"/>
              <a:t>+ 2</a:t>
            </a:r>
          </a:p>
        </p:txBody>
      </p:sp>
      <p:sp>
        <p:nvSpPr>
          <p:cNvPr id="621587" name="Oval 19"/>
          <p:cNvSpPr>
            <a:spLocks noChangeArrowheads="1"/>
          </p:cNvSpPr>
          <p:nvPr/>
        </p:nvSpPr>
        <p:spPr bwMode="auto">
          <a:xfrm>
            <a:off x="841375" y="2317750"/>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588" name="Text Box 20"/>
          <p:cNvSpPr txBox="1">
            <a:spLocks noChangeArrowheads="1"/>
          </p:cNvSpPr>
          <p:nvPr/>
        </p:nvSpPr>
        <p:spPr bwMode="auto">
          <a:xfrm>
            <a:off x="1600200" y="2774950"/>
            <a:ext cx="635000" cy="285750"/>
          </a:xfrm>
          <a:prstGeom prst="rect">
            <a:avLst/>
          </a:prstGeom>
          <a:noFill/>
          <a:ln w="9525">
            <a:noFill/>
            <a:miter lim="800000"/>
            <a:headEnd/>
            <a:tailEnd/>
          </a:ln>
          <a:effectLst/>
        </p:spPr>
        <p:txBody>
          <a:bodyPr wrap="none" lIns="0" tIns="0" rIns="0" bIns="0"/>
          <a:lstStyle/>
          <a:p>
            <a:pPr algn="ctr">
              <a:lnSpc>
                <a:spcPct val="90000"/>
              </a:lnSpc>
            </a:pPr>
            <a:r>
              <a:rPr lang="en-US" sz="1100" b="1"/>
              <a:t>Primary</a:t>
            </a:r>
          </a:p>
          <a:p>
            <a:pPr algn="ctr">
              <a:lnSpc>
                <a:spcPct val="90000"/>
              </a:lnSpc>
            </a:pPr>
            <a:r>
              <a:rPr lang="en-US" sz="1100" b="1"/>
              <a:t>acceptor</a:t>
            </a:r>
          </a:p>
        </p:txBody>
      </p:sp>
      <p:sp>
        <p:nvSpPr>
          <p:cNvPr id="621589" name="Text Box 21"/>
          <p:cNvSpPr txBox="1">
            <a:spLocks noChangeArrowheads="1"/>
          </p:cNvSpPr>
          <p:nvPr/>
        </p:nvSpPr>
        <p:spPr bwMode="auto">
          <a:xfrm>
            <a:off x="873125" y="2330450"/>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1</a:t>
            </a:r>
          </a:p>
        </p:txBody>
      </p:sp>
      <p:sp>
        <p:nvSpPr>
          <p:cNvPr id="621590" name="Text Box 22"/>
          <p:cNvSpPr txBox="1">
            <a:spLocks noChangeArrowheads="1"/>
          </p:cNvSpPr>
          <p:nvPr/>
        </p:nvSpPr>
        <p:spPr bwMode="auto">
          <a:xfrm>
            <a:off x="327025" y="3343275"/>
            <a:ext cx="660400" cy="488950"/>
          </a:xfrm>
          <a:prstGeom prst="rect">
            <a:avLst/>
          </a:prstGeom>
          <a:noFill/>
          <a:ln w="9525">
            <a:noFill/>
            <a:miter lim="800000"/>
            <a:headEnd/>
            <a:tailEnd/>
          </a:ln>
          <a:effectLst/>
        </p:spPr>
        <p:txBody>
          <a:bodyPr wrap="none" lIns="0" tIns="0" rIns="0" bIns="0"/>
          <a:lstStyle/>
          <a:p>
            <a:pPr algn="l"/>
            <a:r>
              <a:rPr lang="en-US" sz="1100" b="1"/>
              <a:t>Thylakoid</a:t>
            </a:r>
          </a:p>
          <a:p>
            <a:pPr algn="l"/>
            <a:r>
              <a:rPr lang="en-US" sz="1100" b="1"/>
              <a:t>mem-</a:t>
            </a:r>
          </a:p>
          <a:p>
            <a:pPr algn="l"/>
            <a:r>
              <a:rPr lang="en-US" sz="1100" b="1"/>
              <a:t>brane</a:t>
            </a:r>
          </a:p>
        </p:txBody>
      </p:sp>
      <p:sp>
        <p:nvSpPr>
          <p:cNvPr id="621591" name="Text Box 23"/>
          <p:cNvSpPr txBox="1">
            <a:spLocks noChangeArrowheads="1"/>
          </p:cNvSpPr>
          <p:nvPr/>
        </p:nvSpPr>
        <p:spPr bwMode="auto">
          <a:xfrm>
            <a:off x="1762125" y="3984625"/>
            <a:ext cx="301625" cy="168275"/>
          </a:xfrm>
          <a:prstGeom prst="rect">
            <a:avLst/>
          </a:prstGeom>
          <a:noFill/>
          <a:ln w="9525">
            <a:noFill/>
            <a:miter lim="800000"/>
            <a:headEnd/>
            <a:tailEnd/>
          </a:ln>
          <a:effectLst/>
        </p:spPr>
        <p:txBody>
          <a:bodyPr wrap="none" lIns="0" tIns="0" rIns="0" bIns="0"/>
          <a:lstStyle/>
          <a:p>
            <a:pPr algn="ctr">
              <a:lnSpc>
                <a:spcPct val="90000"/>
              </a:lnSpc>
            </a:pPr>
            <a:r>
              <a:rPr lang="en-US" sz="1000" b="1"/>
              <a:t>P680</a:t>
            </a:r>
          </a:p>
        </p:txBody>
      </p:sp>
      <p:sp>
        <p:nvSpPr>
          <p:cNvPr id="621592" name="Oval 24"/>
          <p:cNvSpPr>
            <a:spLocks noChangeArrowheads="1"/>
          </p:cNvSpPr>
          <p:nvPr/>
        </p:nvSpPr>
        <p:spPr bwMode="auto">
          <a:xfrm>
            <a:off x="1641475" y="3114675"/>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593" name="Text Box 25"/>
          <p:cNvSpPr txBox="1">
            <a:spLocks noChangeArrowheads="1"/>
          </p:cNvSpPr>
          <p:nvPr/>
        </p:nvSpPr>
        <p:spPr bwMode="auto">
          <a:xfrm>
            <a:off x="1673225" y="3127375"/>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2</a:t>
            </a:r>
          </a:p>
        </p:txBody>
      </p:sp>
      <p:sp>
        <p:nvSpPr>
          <p:cNvPr id="621594" name="Oval 26"/>
          <p:cNvSpPr>
            <a:spLocks noChangeArrowheads="1"/>
          </p:cNvSpPr>
          <p:nvPr/>
        </p:nvSpPr>
        <p:spPr bwMode="auto">
          <a:xfrm>
            <a:off x="3394075" y="3460750"/>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595" name="Text Box 27"/>
          <p:cNvSpPr txBox="1">
            <a:spLocks noChangeArrowheads="1"/>
          </p:cNvSpPr>
          <p:nvPr/>
        </p:nvSpPr>
        <p:spPr bwMode="auto">
          <a:xfrm>
            <a:off x="3425825" y="3473450"/>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4</a:t>
            </a:r>
          </a:p>
        </p:txBody>
      </p:sp>
      <p:sp>
        <p:nvSpPr>
          <p:cNvPr id="621596" name="Oval 28"/>
          <p:cNvSpPr>
            <a:spLocks noChangeArrowheads="1"/>
          </p:cNvSpPr>
          <p:nvPr/>
        </p:nvSpPr>
        <p:spPr bwMode="auto">
          <a:xfrm>
            <a:off x="1854200" y="4629150"/>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597" name="Text Box 29"/>
          <p:cNvSpPr txBox="1">
            <a:spLocks noChangeArrowheads="1"/>
          </p:cNvSpPr>
          <p:nvPr/>
        </p:nvSpPr>
        <p:spPr bwMode="auto">
          <a:xfrm>
            <a:off x="1885950" y="4641850"/>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3</a:t>
            </a:r>
          </a:p>
        </p:txBody>
      </p:sp>
      <p:sp>
        <p:nvSpPr>
          <p:cNvPr id="621598" name="Text Box 30"/>
          <p:cNvSpPr txBox="1">
            <a:spLocks noChangeArrowheads="1"/>
          </p:cNvSpPr>
          <p:nvPr/>
        </p:nvSpPr>
        <p:spPr bwMode="auto">
          <a:xfrm>
            <a:off x="323850" y="4552950"/>
            <a:ext cx="692150" cy="349250"/>
          </a:xfrm>
          <a:prstGeom prst="rect">
            <a:avLst/>
          </a:prstGeom>
          <a:noFill/>
          <a:ln w="9525">
            <a:noFill/>
            <a:miter lim="800000"/>
            <a:headEnd/>
            <a:tailEnd/>
          </a:ln>
          <a:effectLst/>
        </p:spPr>
        <p:txBody>
          <a:bodyPr wrap="none" lIns="0" tIns="0" rIns="0" bIns="0"/>
          <a:lstStyle/>
          <a:p>
            <a:pPr algn="l"/>
            <a:r>
              <a:rPr lang="en-US" sz="1100" b="1"/>
              <a:t>Thylakoid</a:t>
            </a:r>
          </a:p>
          <a:p>
            <a:pPr algn="l"/>
            <a:r>
              <a:rPr lang="en-US" sz="1100" b="1"/>
              <a:t>space</a:t>
            </a:r>
          </a:p>
        </p:txBody>
      </p:sp>
      <p:sp>
        <p:nvSpPr>
          <p:cNvPr id="621599" name="Text Box 31"/>
          <p:cNvSpPr txBox="1">
            <a:spLocks noChangeArrowheads="1"/>
          </p:cNvSpPr>
          <p:nvPr/>
        </p:nvSpPr>
        <p:spPr bwMode="auto">
          <a:xfrm>
            <a:off x="1860550" y="3203575"/>
            <a:ext cx="149225" cy="142875"/>
          </a:xfrm>
          <a:prstGeom prst="rect">
            <a:avLst/>
          </a:prstGeom>
          <a:noFill/>
          <a:ln w="9525">
            <a:noFill/>
            <a:miter lim="800000"/>
            <a:headEnd/>
            <a:tailEnd/>
          </a:ln>
          <a:effectLst/>
        </p:spPr>
        <p:txBody>
          <a:bodyPr wrap="none" lIns="0" tIns="0" rIns="0" bIns="0"/>
          <a:lstStyle/>
          <a:p>
            <a:pPr algn="l">
              <a:lnSpc>
                <a:spcPct val="90000"/>
              </a:lnSpc>
            </a:pPr>
            <a:r>
              <a:rPr lang="en-US" sz="800" b="1"/>
              <a:t>e</a:t>
            </a:r>
            <a:r>
              <a:rPr lang="en-US" sz="800" b="1" baseline="30000"/>
              <a:t>–</a:t>
            </a:r>
            <a:endParaRPr lang="en-US" sz="800" b="1"/>
          </a:p>
        </p:txBody>
      </p:sp>
      <p:sp>
        <p:nvSpPr>
          <p:cNvPr id="621600" name="Text Box 32"/>
          <p:cNvSpPr txBox="1">
            <a:spLocks noChangeArrowheads="1"/>
          </p:cNvSpPr>
          <p:nvPr/>
        </p:nvSpPr>
        <p:spPr bwMode="auto">
          <a:xfrm>
            <a:off x="6338888" y="3109913"/>
            <a:ext cx="149225" cy="142875"/>
          </a:xfrm>
          <a:prstGeom prst="rect">
            <a:avLst/>
          </a:prstGeom>
          <a:noFill/>
          <a:ln w="9525">
            <a:noFill/>
            <a:miter lim="800000"/>
            <a:headEnd/>
            <a:tailEnd/>
          </a:ln>
          <a:effectLst/>
        </p:spPr>
        <p:txBody>
          <a:bodyPr wrap="none" lIns="0" tIns="0" rIns="0" bIns="0"/>
          <a:lstStyle/>
          <a:p>
            <a:pPr algn="l">
              <a:lnSpc>
                <a:spcPct val="90000"/>
              </a:lnSpc>
            </a:pPr>
            <a:r>
              <a:rPr lang="en-US" sz="800" b="1"/>
              <a:t>e</a:t>
            </a:r>
            <a:r>
              <a:rPr lang="en-US" sz="800" b="1" baseline="30000"/>
              <a:t>–</a:t>
            </a:r>
            <a:endParaRPr lang="en-US" sz="800" b="1"/>
          </a:p>
        </p:txBody>
      </p:sp>
      <p:sp>
        <p:nvSpPr>
          <p:cNvPr id="621601" name="Oval 33"/>
          <p:cNvSpPr>
            <a:spLocks noChangeArrowheads="1"/>
          </p:cNvSpPr>
          <p:nvPr/>
        </p:nvSpPr>
        <p:spPr bwMode="auto">
          <a:xfrm>
            <a:off x="6467475" y="3559175"/>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602" name="Text Box 34"/>
          <p:cNvSpPr txBox="1">
            <a:spLocks noChangeArrowheads="1"/>
          </p:cNvSpPr>
          <p:nvPr/>
        </p:nvSpPr>
        <p:spPr bwMode="auto">
          <a:xfrm>
            <a:off x="6502400" y="3571875"/>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5</a:t>
            </a:r>
          </a:p>
        </p:txBody>
      </p:sp>
      <p:sp>
        <p:nvSpPr>
          <p:cNvPr id="621603" name="Text Box 35"/>
          <p:cNvSpPr txBox="1">
            <a:spLocks noChangeArrowheads="1"/>
          </p:cNvSpPr>
          <p:nvPr/>
        </p:nvSpPr>
        <p:spPr bwMode="auto">
          <a:xfrm>
            <a:off x="6072188" y="2703513"/>
            <a:ext cx="635000" cy="285750"/>
          </a:xfrm>
          <a:prstGeom prst="rect">
            <a:avLst/>
          </a:prstGeom>
          <a:noFill/>
          <a:ln w="9525">
            <a:noFill/>
            <a:miter lim="800000"/>
            <a:headEnd/>
            <a:tailEnd/>
          </a:ln>
          <a:effectLst/>
        </p:spPr>
        <p:txBody>
          <a:bodyPr wrap="none" lIns="0" tIns="0" rIns="0" bIns="0"/>
          <a:lstStyle/>
          <a:p>
            <a:pPr algn="ctr">
              <a:lnSpc>
                <a:spcPct val="90000"/>
              </a:lnSpc>
            </a:pPr>
            <a:r>
              <a:rPr lang="en-US" sz="1100" b="1"/>
              <a:t>Primary</a:t>
            </a:r>
          </a:p>
          <a:p>
            <a:pPr algn="ctr">
              <a:lnSpc>
                <a:spcPct val="90000"/>
              </a:lnSpc>
            </a:pPr>
            <a:r>
              <a:rPr lang="en-US" sz="1100" b="1"/>
              <a:t>acceptor</a:t>
            </a:r>
          </a:p>
        </p:txBody>
      </p:sp>
      <p:sp>
        <p:nvSpPr>
          <p:cNvPr id="621604" name="Text Box 36"/>
          <p:cNvSpPr txBox="1">
            <a:spLocks noChangeArrowheads="1"/>
          </p:cNvSpPr>
          <p:nvPr/>
        </p:nvSpPr>
        <p:spPr bwMode="auto">
          <a:xfrm>
            <a:off x="6234113" y="3922713"/>
            <a:ext cx="301625" cy="168275"/>
          </a:xfrm>
          <a:prstGeom prst="rect">
            <a:avLst/>
          </a:prstGeom>
          <a:noFill/>
          <a:ln w="9525">
            <a:noFill/>
            <a:miter lim="800000"/>
            <a:headEnd/>
            <a:tailEnd/>
          </a:ln>
          <a:effectLst/>
        </p:spPr>
        <p:txBody>
          <a:bodyPr wrap="none" lIns="0" tIns="0" rIns="0" bIns="0"/>
          <a:lstStyle/>
          <a:p>
            <a:pPr algn="ctr">
              <a:lnSpc>
                <a:spcPct val="90000"/>
              </a:lnSpc>
            </a:pPr>
            <a:r>
              <a:rPr lang="en-US" sz="1000" b="1"/>
              <a:t>P700</a:t>
            </a:r>
          </a:p>
        </p:txBody>
      </p:sp>
      <p:sp>
        <p:nvSpPr>
          <p:cNvPr id="621605" name="Oval 37"/>
          <p:cNvSpPr>
            <a:spLocks noChangeArrowheads="1"/>
          </p:cNvSpPr>
          <p:nvPr/>
        </p:nvSpPr>
        <p:spPr bwMode="auto">
          <a:xfrm>
            <a:off x="7712075" y="1911350"/>
            <a:ext cx="165100" cy="165100"/>
          </a:xfrm>
          <a:prstGeom prst="ellipse">
            <a:avLst/>
          </a:prstGeom>
          <a:solidFill>
            <a:srgbClr val="EF1A23"/>
          </a:solidFill>
          <a:ln w="9525">
            <a:noFill/>
            <a:round/>
            <a:headEnd/>
            <a:tailEnd/>
          </a:ln>
          <a:effectLst/>
        </p:spPr>
        <p:txBody>
          <a:bodyPr wrap="none" anchor="ctr"/>
          <a:lstStyle/>
          <a:p>
            <a:pPr algn="ctr"/>
            <a:endParaRPr lang="en-US">
              <a:solidFill>
                <a:srgbClr val="EF1A23"/>
              </a:solidFill>
              <a:latin typeface="Times" pitchFamily="18" charset="0"/>
            </a:endParaRPr>
          </a:p>
        </p:txBody>
      </p:sp>
      <p:sp>
        <p:nvSpPr>
          <p:cNvPr id="621606" name="Text Box 38"/>
          <p:cNvSpPr txBox="1">
            <a:spLocks noChangeArrowheads="1"/>
          </p:cNvSpPr>
          <p:nvPr/>
        </p:nvSpPr>
        <p:spPr bwMode="auto">
          <a:xfrm>
            <a:off x="7747000" y="1924050"/>
            <a:ext cx="88900" cy="142875"/>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6</a:t>
            </a:r>
          </a:p>
        </p:txBody>
      </p:sp>
      <p:sp>
        <p:nvSpPr>
          <p:cNvPr id="621607" name="Text Box 39"/>
          <p:cNvSpPr txBox="1">
            <a:spLocks noChangeArrowheads="1"/>
          </p:cNvSpPr>
          <p:nvPr/>
        </p:nvSpPr>
        <p:spPr bwMode="auto">
          <a:xfrm>
            <a:off x="5126038" y="1590675"/>
            <a:ext cx="495300" cy="157163"/>
          </a:xfrm>
          <a:prstGeom prst="rect">
            <a:avLst/>
          </a:prstGeom>
          <a:noFill/>
          <a:ln w="9525">
            <a:noFill/>
            <a:miter lim="800000"/>
            <a:headEnd/>
            <a:tailEnd/>
          </a:ln>
          <a:effectLst/>
        </p:spPr>
        <p:txBody>
          <a:bodyPr wrap="none" lIns="0" tIns="0" rIns="0" bIns="0"/>
          <a:lstStyle/>
          <a:p>
            <a:pPr algn="l"/>
            <a:r>
              <a:rPr lang="en-US" sz="1100" b="1"/>
              <a:t>Photon</a:t>
            </a:r>
          </a:p>
        </p:txBody>
      </p:sp>
      <p:sp>
        <p:nvSpPr>
          <p:cNvPr id="621608" name="Text Box 40"/>
          <p:cNvSpPr txBox="1">
            <a:spLocks noChangeArrowheads="1"/>
          </p:cNvSpPr>
          <p:nvPr/>
        </p:nvSpPr>
        <p:spPr bwMode="auto">
          <a:xfrm>
            <a:off x="5907088" y="1917700"/>
            <a:ext cx="1031875" cy="157163"/>
          </a:xfrm>
          <a:prstGeom prst="rect">
            <a:avLst/>
          </a:prstGeom>
          <a:noFill/>
          <a:ln w="9525">
            <a:noFill/>
            <a:miter lim="800000"/>
            <a:headEnd/>
            <a:tailEnd/>
          </a:ln>
          <a:effectLst/>
        </p:spPr>
        <p:txBody>
          <a:bodyPr wrap="none" lIns="0" tIns="0" rIns="0" bIns="0"/>
          <a:lstStyle/>
          <a:p>
            <a:pPr algn="l"/>
            <a:r>
              <a:rPr lang="en-US" sz="1100" b="1"/>
              <a:t>Photosystem </a:t>
            </a:r>
            <a:r>
              <a:rPr lang="en-US" sz="1100" b="1">
                <a:latin typeface="Times" pitchFamily="18" charset="0"/>
              </a:rPr>
              <a:t>I</a:t>
            </a:r>
            <a:endParaRPr lang="en-US" sz="1100" b="1"/>
          </a:p>
        </p:txBody>
      </p:sp>
      <p:sp>
        <p:nvSpPr>
          <p:cNvPr id="621609" name="AutoShape 41"/>
          <p:cNvSpPr>
            <a:spLocks/>
          </p:cNvSpPr>
          <p:nvPr/>
        </p:nvSpPr>
        <p:spPr bwMode="auto">
          <a:xfrm rot="5385846">
            <a:off x="4037807" y="1116806"/>
            <a:ext cx="134938" cy="2346325"/>
          </a:xfrm>
          <a:prstGeom prst="leftBrace">
            <a:avLst>
              <a:gd name="adj1" fmla="val 144901"/>
              <a:gd name="adj2" fmla="val 50000"/>
            </a:avLst>
          </a:prstGeom>
          <a:noFill/>
          <a:ln w="25400">
            <a:solidFill>
              <a:schemeClr val="tx1"/>
            </a:solidFill>
            <a:round/>
            <a:headEnd/>
            <a:tailEnd/>
          </a:ln>
          <a:effectLst/>
        </p:spPr>
        <p:txBody>
          <a:bodyPr wrap="none" anchor="ctr"/>
          <a:lstStyle/>
          <a:p>
            <a:endParaRPr lang="en-US"/>
          </a:p>
        </p:txBody>
      </p:sp>
      <p:sp>
        <p:nvSpPr>
          <p:cNvPr id="621610" name="Text Box 42"/>
          <p:cNvSpPr txBox="1">
            <a:spLocks noChangeArrowheads="1"/>
          </p:cNvSpPr>
          <p:nvPr/>
        </p:nvSpPr>
        <p:spPr bwMode="auto">
          <a:xfrm>
            <a:off x="4405313" y="1924050"/>
            <a:ext cx="279400" cy="153988"/>
          </a:xfrm>
          <a:prstGeom prst="rect">
            <a:avLst/>
          </a:prstGeom>
          <a:noFill/>
          <a:ln w="9525">
            <a:noFill/>
            <a:miter lim="800000"/>
            <a:headEnd/>
            <a:tailEnd/>
          </a:ln>
          <a:effectLst/>
        </p:spPr>
        <p:txBody>
          <a:bodyPr wrap="none" lIns="0" tIns="0" rIns="0" bIns="0"/>
          <a:lstStyle/>
          <a:p>
            <a:pPr algn="l"/>
            <a:r>
              <a:rPr lang="en-US" sz="800" b="1"/>
              <a:t>ATP</a:t>
            </a:r>
          </a:p>
        </p:txBody>
      </p:sp>
      <p:sp>
        <p:nvSpPr>
          <p:cNvPr id="621611" name="Text Box 43"/>
          <p:cNvSpPr txBox="1">
            <a:spLocks noChangeArrowheads="1"/>
          </p:cNvSpPr>
          <p:nvPr/>
        </p:nvSpPr>
        <p:spPr bwMode="auto">
          <a:xfrm>
            <a:off x="7661275" y="1511300"/>
            <a:ext cx="161925" cy="125413"/>
          </a:xfrm>
          <a:prstGeom prst="rect">
            <a:avLst/>
          </a:prstGeom>
          <a:noFill/>
          <a:ln w="9525">
            <a:noFill/>
            <a:miter lim="800000"/>
            <a:headEnd/>
            <a:tailEnd/>
          </a:ln>
          <a:effectLst/>
        </p:spPr>
        <p:txBody>
          <a:bodyPr wrap="none" lIns="0" tIns="0" rIns="0" bIns="0"/>
          <a:lstStyle/>
          <a:p>
            <a:pPr algn="l"/>
            <a:r>
              <a:rPr lang="en-US" sz="1100" b="1"/>
              <a:t>H</a:t>
            </a:r>
            <a:r>
              <a:rPr lang="en-US" sz="1300" b="1" baseline="30000"/>
              <a:t>+</a:t>
            </a:r>
            <a:endParaRPr lang="en-US" sz="1100" b="1"/>
          </a:p>
        </p:txBody>
      </p:sp>
      <p:sp>
        <p:nvSpPr>
          <p:cNvPr id="621612" name="Text Box 44"/>
          <p:cNvSpPr txBox="1">
            <a:spLocks noChangeArrowheads="1"/>
          </p:cNvSpPr>
          <p:nvPr/>
        </p:nvSpPr>
        <p:spPr bwMode="auto">
          <a:xfrm>
            <a:off x="7515225" y="1519238"/>
            <a:ext cx="111125" cy="157162"/>
          </a:xfrm>
          <a:prstGeom prst="rect">
            <a:avLst/>
          </a:prstGeom>
          <a:noFill/>
          <a:ln w="9525">
            <a:noFill/>
            <a:miter lim="800000"/>
            <a:headEnd/>
            <a:tailEnd/>
          </a:ln>
          <a:effectLst/>
        </p:spPr>
        <p:txBody>
          <a:bodyPr wrap="none" lIns="0" tIns="0" rIns="0" bIns="0"/>
          <a:lstStyle/>
          <a:p>
            <a:pPr algn="l"/>
            <a:r>
              <a:rPr lang="en-US" sz="1100" b="1"/>
              <a:t>+</a:t>
            </a:r>
            <a:endParaRPr lang="en-US" sz="1300" b="1" baseline="30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171450" y="169863"/>
            <a:ext cx="8534400" cy="914400"/>
          </a:xfrm>
        </p:spPr>
        <p:txBody>
          <a:bodyPr/>
          <a:lstStyle/>
          <a:p>
            <a:pPr marL="574675" indent="-574675"/>
            <a:r>
              <a:rPr lang="en-US" sz="3200"/>
              <a:t>7.9 Chemiosmosis powers ATP synthesis in the light reactions</a:t>
            </a:r>
          </a:p>
        </p:txBody>
      </p:sp>
      <p:sp>
        <p:nvSpPr>
          <p:cNvPr id="623619" name="Rectangle 3"/>
          <p:cNvSpPr>
            <a:spLocks noGrp="1" noChangeArrowheads="1"/>
          </p:cNvSpPr>
          <p:nvPr>
            <p:ph type="body" idx="1"/>
          </p:nvPr>
        </p:nvSpPr>
        <p:spPr>
          <a:xfrm>
            <a:off x="155575" y="1298575"/>
            <a:ext cx="8534400" cy="3822700"/>
          </a:xfrm>
        </p:spPr>
        <p:txBody>
          <a:bodyPr/>
          <a:lstStyle/>
          <a:p>
            <a:r>
              <a:rPr lang="en-US"/>
              <a:t>Interestingly, chemiosmosis is the mechanism that not only is involved in oxidative phosphorylation in mitochondria but also generates ATP in chloroplasts</a:t>
            </a:r>
          </a:p>
          <a:p>
            <a:pPr lvl="1">
              <a:buFontTx/>
              <a:buChar char="–"/>
            </a:pPr>
            <a:r>
              <a:rPr lang="en-US"/>
              <a:t>ATP is generated because the electron transport chain produces a concentration gradient of hydrogen ions across a membrane</a:t>
            </a:r>
          </a:p>
          <a:p>
            <a:pPr lvl="1"/>
            <a:endParaRPr lang="en-US"/>
          </a:p>
        </p:txBody>
      </p:sp>
      <p:sp>
        <p:nvSpPr>
          <p:cNvPr id="62362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236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36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171450" y="169863"/>
            <a:ext cx="8534400" cy="914400"/>
          </a:xfrm>
        </p:spPr>
        <p:txBody>
          <a:bodyPr/>
          <a:lstStyle/>
          <a:p>
            <a:pPr marL="574675" indent="-574675"/>
            <a:r>
              <a:rPr lang="en-US" sz="3200"/>
              <a:t>7.9 Chemiosmosis powers ATP synthesis in the light reactions</a:t>
            </a:r>
          </a:p>
        </p:txBody>
      </p:sp>
      <p:sp>
        <p:nvSpPr>
          <p:cNvPr id="624643" name="Rectangle 3"/>
          <p:cNvSpPr>
            <a:spLocks noGrp="1" noChangeArrowheads="1"/>
          </p:cNvSpPr>
          <p:nvPr>
            <p:ph type="body" idx="1"/>
          </p:nvPr>
        </p:nvSpPr>
        <p:spPr>
          <a:xfrm>
            <a:off x="155575" y="1298575"/>
            <a:ext cx="8534400" cy="2000250"/>
          </a:xfrm>
        </p:spPr>
        <p:txBody>
          <a:bodyPr/>
          <a:lstStyle/>
          <a:p>
            <a:r>
              <a:rPr lang="en-US"/>
              <a:t>ATP synthase couples the flow of H</a:t>
            </a:r>
            <a:r>
              <a:rPr lang="en-US" baseline="30000"/>
              <a:t>+</a:t>
            </a:r>
            <a:r>
              <a:rPr lang="en-US"/>
              <a:t> to the phosphorylation of ADP</a:t>
            </a:r>
          </a:p>
          <a:p>
            <a:pPr lvl="1">
              <a:buFontTx/>
              <a:buChar char="–"/>
            </a:pPr>
            <a:r>
              <a:rPr lang="en-US"/>
              <a:t>The chemiosmotic production of ATP in photosynthesis is called </a:t>
            </a:r>
            <a:r>
              <a:rPr lang="en-US" b="1"/>
              <a:t>photophosphorylation</a:t>
            </a:r>
            <a:endParaRPr lang="en-US"/>
          </a:p>
        </p:txBody>
      </p:sp>
      <p:sp>
        <p:nvSpPr>
          <p:cNvPr id="62464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246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46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5671" name="Picture 7" descr="07_09_Chemiosmosis-U"/>
          <p:cNvPicPr>
            <a:picLocks noChangeAspect="1" noChangeArrowheads="1"/>
          </p:cNvPicPr>
          <p:nvPr/>
        </p:nvPicPr>
        <p:blipFill>
          <a:blip r:embed="rId3" cstate="print"/>
          <a:srcRect/>
          <a:stretch>
            <a:fillRect/>
          </a:stretch>
        </p:blipFill>
        <p:spPr bwMode="auto">
          <a:xfrm>
            <a:off x="296863" y="593725"/>
            <a:ext cx="8548687" cy="5670550"/>
          </a:xfrm>
          <a:prstGeom prst="rect">
            <a:avLst/>
          </a:prstGeom>
          <a:noFill/>
        </p:spPr>
      </p:pic>
      <p:sp>
        <p:nvSpPr>
          <p:cNvPr id="625672" name="Text Box 8"/>
          <p:cNvSpPr txBox="1">
            <a:spLocks noChangeArrowheads="1"/>
          </p:cNvSpPr>
          <p:nvPr/>
        </p:nvSpPr>
        <p:spPr bwMode="auto">
          <a:xfrm>
            <a:off x="5400675" y="2755900"/>
            <a:ext cx="142875" cy="152400"/>
          </a:xfrm>
          <a:prstGeom prst="rect">
            <a:avLst/>
          </a:prstGeom>
          <a:noFill/>
          <a:ln w="9525">
            <a:noFill/>
            <a:miter lim="800000"/>
            <a:headEnd/>
            <a:tailEnd/>
          </a:ln>
          <a:effectLst/>
        </p:spPr>
        <p:txBody>
          <a:bodyPr wrap="none" lIns="0" tIns="0" rIns="0" bIns="0"/>
          <a:lstStyle/>
          <a:p>
            <a:pPr algn="ctr">
              <a:lnSpc>
                <a:spcPct val="90000"/>
              </a:lnSpc>
            </a:pPr>
            <a:r>
              <a:rPr lang="en-US" sz="1000" b="1"/>
              <a:t>+</a:t>
            </a:r>
          </a:p>
        </p:txBody>
      </p:sp>
      <p:sp>
        <p:nvSpPr>
          <p:cNvPr id="625673" name="Text Box 9"/>
          <p:cNvSpPr txBox="1">
            <a:spLocks noChangeArrowheads="1"/>
          </p:cNvSpPr>
          <p:nvPr/>
        </p:nvSpPr>
        <p:spPr bwMode="auto">
          <a:xfrm>
            <a:off x="2389188" y="4845050"/>
            <a:ext cx="185737" cy="225425"/>
          </a:xfrm>
          <a:prstGeom prst="rect">
            <a:avLst/>
          </a:prstGeom>
          <a:noFill/>
          <a:ln w="9525">
            <a:noFill/>
            <a:miter lim="800000"/>
            <a:headEnd/>
            <a:tailEnd/>
          </a:ln>
          <a:effectLst/>
        </p:spPr>
        <p:txBody>
          <a:bodyPr wrap="none" lIns="0" tIns="0" rIns="0" bIns="0"/>
          <a:lstStyle/>
          <a:p>
            <a:pPr algn="ctr"/>
            <a:r>
              <a:rPr lang="en-US" sz="1000" b="1"/>
              <a:t>O</a:t>
            </a:r>
            <a:r>
              <a:rPr lang="en-US" sz="1000" b="1" baseline="-25000"/>
              <a:t>2</a:t>
            </a:r>
            <a:endParaRPr lang="en-US" sz="1000" b="1"/>
          </a:p>
        </p:txBody>
      </p:sp>
      <p:sp>
        <p:nvSpPr>
          <p:cNvPr id="625674" name="Text Box 10"/>
          <p:cNvSpPr txBox="1">
            <a:spLocks noChangeArrowheads="1"/>
          </p:cNvSpPr>
          <p:nvPr/>
        </p:nvSpPr>
        <p:spPr bwMode="auto">
          <a:xfrm>
            <a:off x="1874838" y="4702175"/>
            <a:ext cx="266700" cy="217488"/>
          </a:xfrm>
          <a:prstGeom prst="rect">
            <a:avLst/>
          </a:prstGeom>
          <a:noFill/>
          <a:ln w="9525">
            <a:noFill/>
            <a:miter lim="800000"/>
            <a:headEnd/>
            <a:tailEnd/>
          </a:ln>
          <a:effectLst/>
        </p:spPr>
        <p:txBody>
          <a:bodyPr wrap="none" lIns="0" tIns="0" rIns="0" bIns="0"/>
          <a:lstStyle/>
          <a:p>
            <a:pPr algn="ctr">
              <a:lnSpc>
                <a:spcPct val="90000"/>
              </a:lnSpc>
            </a:pPr>
            <a:r>
              <a:rPr lang="en-US" sz="1000" b="1"/>
              <a:t>H</a:t>
            </a:r>
            <a:r>
              <a:rPr lang="en-US" sz="1000" b="1" baseline="-25000"/>
              <a:t>2</a:t>
            </a:r>
            <a:r>
              <a:rPr lang="en-US" sz="1000" b="1"/>
              <a:t>O</a:t>
            </a:r>
          </a:p>
        </p:txBody>
      </p:sp>
      <p:sp>
        <p:nvSpPr>
          <p:cNvPr id="625675" name="Text Box 11"/>
          <p:cNvSpPr txBox="1">
            <a:spLocks noChangeArrowheads="1"/>
          </p:cNvSpPr>
          <p:nvPr/>
        </p:nvSpPr>
        <p:spPr bwMode="auto">
          <a:xfrm>
            <a:off x="2244725" y="4876800"/>
            <a:ext cx="153988" cy="182563"/>
          </a:xfrm>
          <a:prstGeom prst="rect">
            <a:avLst/>
          </a:prstGeom>
          <a:noFill/>
          <a:ln w="9525">
            <a:noFill/>
            <a:miter lim="800000"/>
            <a:headEnd/>
            <a:tailEnd/>
          </a:ln>
          <a:effectLst/>
        </p:spPr>
        <p:txBody>
          <a:bodyPr wrap="none" lIns="0" tIns="0" rIns="0" bIns="0"/>
          <a:lstStyle/>
          <a:p>
            <a:pPr algn="ctr">
              <a:lnSpc>
                <a:spcPct val="40000"/>
              </a:lnSpc>
            </a:pPr>
            <a:r>
              <a:rPr lang="en-US" sz="700" b="1"/>
              <a:t>1</a:t>
            </a:r>
          </a:p>
          <a:p>
            <a:pPr algn="ctr">
              <a:lnSpc>
                <a:spcPct val="50000"/>
              </a:lnSpc>
            </a:pPr>
            <a:r>
              <a:rPr lang="en-US" sz="700" b="1">
                <a:latin typeface="Symbol" pitchFamily="18" charset="2"/>
                <a:sym typeface="Symbol" pitchFamily="18" charset="2"/>
              </a:rPr>
              <a:t></a:t>
            </a:r>
          </a:p>
          <a:p>
            <a:pPr algn="ctr">
              <a:lnSpc>
                <a:spcPct val="50000"/>
              </a:lnSpc>
            </a:pPr>
            <a:r>
              <a:rPr lang="en-US" sz="700" b="1"/>
              <a:t>2</a:t>
            </a:r>
          </a:p>
        </p:txBody>
      </p:sp>
      <p:sp>
        <p:nvSpPr>
          <p:cNvPr id="625676" name="Text Box 12"/>
          <p:cNvSpPr txBox="1">
            <a:spLocks noChangeArrowheads="1"/>
          </p:cNvSpPr>
          <p:nvPr/>
        </p:nvSpPr>
        <p:spPr bwMode="auto">
          <a:xfrm>
            <a:off x="2813050" y="485298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77" name="Text Box 13"/>
          <p:cNvSpPr txBox="1">
            <a:spLocks noChangeArrowheads="1"/>
          </p:cNvSpPr>
          <p:nvPr/>
        </p:nvSpPr>
        <p:spPr bwMode="auto">
          <a:xfrm>
            <a:off x="4973638" y="2747963"/>
            <a:ext cx="460375" cy="150812"/>
          </a:xfrm>
          <a:prstGeom prst="rect">
            <a:avLst/>
          </a:prstGeom>
          <a:noFill/>
          <a:ln w="9525">
            <a:noFill/>
            <a:miter lim="800000"/>
            <a:headEnd/>
            <a:tailEnd/>
          </a:ln>
          <a:effectLst/>
        </p:spPr>
        <p:txBody>
          <a:bodyPr wrap="none" lIns="0" tIns="0" rIns="0" bIns="0"/>
          <a:lstStyle/>
          <a:p>
            <a:pPr algn="l"/>
            <a:r>
              <a:rPr lang="en-US" sz="1000" b="1"/>
              <a:t>NADP</a:t>
            </a:r>
            <a:r>
              <a:rPr lang="en-US" sz="1200" b="1" baseline="30000"/>
              <a:t>+</a:t>
            </a:r>
          </a:p>
        </p:txBody>
      </p:sp>
      <p:sp>
        <p:nvSpPr>
          <p:cNvPr id="625678" name="Text Box 14"/>
          <p:cNvSpPr txBox="1">
            <a:spLocks noChangeArrowheads="1"/>
          </p:cNvSpPr>
          <p:nvPr/>
        </p:nvSpPr>
        <p:spPr bwMode="auto">
          <a:xfrm>
            <a:off x="5565775" y="274478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endParaRPr lang="en-US" sz="1000" b="1"/>
          </a:p>
        </p:txBody>
      </p:sp>
      <p:sp>
        <p:nvSpPr>
          <p:cNvPr id="625679" name="Text Box 15"/>
          <p:cNvSpPr txBox="1">
            <a:spLocks noChangeArrowheads="1"/>
          </p:cNvSpPr>
          <p:nvPr/>
        </p:nvSpPr>
        <p:spPr bwMode="auto">
          <a:xfrm>
            <a:off x="6016625" y="2746375"/>
            <a:ext cx="501650" cy="169863"/>
          </a:xfrm>
          <a:prstGeom prst="rect">
            <a:avLst/>
          </a:prstGeom>
          <a:noFill/>
          <a:ln w="9525">
            <a:noFill/>
            <a:miter lim="800000"/>
            <a:headEnd/>
            <a:tailEnd/>
          </a:ln>
          <a:effectLst/>
        </p:spPr>
        <p:txBody>
          <a:bodyPr wrap="none" lIns="0" tIns="0" rIns="0" bIns="0"/>
          <a:lstStyle/>
          <a:p>
            <a:pPr algn="l"/>
            <a:r>
              <a:rPr lang="en-US" sz="1000" b="1"/>
              <a:t>NADPH</a:t>
            </a:r>
          </a:p>
        </p:txBody>
      </p:sp>
      <p:sp>
        <p:nvSpPr>
          <p:cNvPr id="625680" name="Text Box 16"/>
          <p:cNvSpPr txBox="1">
            <a:spLocks noChangeArrowheads="1"/>
          </p:cNvSpPr>
          <p:nvPr/>
        </p:nvSpPr>
        <p:spPr bwMode="auto">
          <a:xfrm>
            <a:off x="2600325" y="4846638"/>
            <a:ext cx="212725" cy="144462"/>
          </a:xfrm>
          <a:prstGeom prst="rect">
            <a:avLst/>
          </a:prstGeom>
          <a:noFill/>
          <a:ln w="9525">
            <a:noFill/>
            <a:miter lim="800000"/>
            <a:headEnd/>
            <a:tailEnd/>
          </a:ln>
          <a:effectLst/>
        </p:spPr>
        <p:txBody>
          <a:bodyPr wrap="none" lIns="0" tIns="0" rIns="0" bIns="0"/>
          <a:lstStyle/>
          <a:p>
            <a:pPr algn="l"/>
            <a:r>
              <a:rPr lang="en-US" sz="1000" b="1"/>
              <a:t>+ 2</a:t>
            </a:r>
          </a:p>
        </p:txBody>
      </p:sp>
      <p:sp>
        <p:nvSpPr>
          <p:cNvPr id="625681" name="Text Box 17"/>
          <p:cNvSpPr txBox="1">
            <a:spLocks noChangeArrowheads="1"/>
          </p:cNvSpPr>
          <p:nvPr/>
        </p:nvSpPr>
        <p:spPr bwMode="auto">
          <a:xfrm>
            <a:off x="7893050" y="2506663"/>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2" name="Text Box 18"/>
          <p:cNvSpPr txBox="1">
            <a:spLocks noChangeArrowheads="1"/>
          </p:cNvSpPr>
          <p:nvPr/>
        </p:nvSpPr>
        <p:spPr bwMode="auto">
          <a:xfrm>
            <a:off x="6702425" y="22050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endParaRPr lang="en-US" sz="1000" b="1"/>
          </a:p>
        </p:txBody>
      </p:sp>
      <p:sp>
        <p:nvSpPr>
          <p:cNvPr id="625683" name="Text Box 19"/>
          <p:cNvSpPr txBox="1">
            <a:spLocks noChangeArrowheads="1"/>
          </p:cNvSpPr>
          <p:nvPr/>
        </p:nvSpPr>
        <p:spPr bwMode="auto">
          <a:xfrm>
            <a:off x="4752975" y="49101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4" name="Text Box 20"/>
          <p:cNvSpPr txBox="1">
            <a:spLocks noChangeArrowheads="1"/>
          </p:cNvSpPr>
          <p:nvPr/>
        </p:nvSpPr>
        <p:spPr bwMode="auto">
          <a:xfrm>
            <a:off x="5292725" y="486568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5" name="Text Box 21"/>
          <p:cNvSpPr txBox="1">
            <a:spLocks noChangeArrowheads="1"/>
          </p:cNvSpPr>
          <p:nvPr/>
        </p:nvSpPr>
        <p:spPr bwMode="auto">
          <a:xfrm>
            <a:off x="5772150" y="466248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6" name="Text Box 22"/>
          <p:cNvSpPr txBox="1">
            <a:spLocks noChangeArrowheads="1"/>
          </p:cNvSpPr>
          <p:nvPr/>
        </p:nvSpPr>
        <p:spPr bwMode="auto">
          <a:xfrm>
            <a:off x="5981700" y="51641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7" name="Text Box 23"/>
          <p:cNvSpPr txBox="1">
            <a:spLocks noChangeArrowheads="1"/>
          </p:cNvSpPr>
          <p:nvPr/>
        </p:nvSpPr>
        <p:spPr bwMode="auto">
          <a:xfrm>
            <a:off x="6394450" y="4830763"/>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8" name="Text Box 24"/>
          <p:cNvSpPr txBox="1">
            <a:spLocks noChangeArrowheads="1"/>
          </p:cNvSpPr>
          <p:nvPr/>
        </p:nvSpPr>
        <p:spPr bwMode="auto">
          <a:xfrm>
            <a:off x="6651625" y="53165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89" name="Text Box 25"/>
          <p:cNvSpPr txBox="1">
            <a:spLocks noChangeArrowheads="1"/>
          </p:cNvSpPr>
          <p:nvPr/>
        </p:nvSpPr>
        <p:spPr bwMode="auto">
          <a:xfrm>
            <a:off x="7064375" y="4837113"/>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90" name="Text Box 26"/>
          <p:cNvSpPr txBox="1">
            <a:spLocks noChangeArrowheads="1"/>
          </p:cNvSpPr>
          <p:nvPr/>
        </p:nvSpPr>
        <p:spPr bwMode="auto">
          <a:xfrm>
            <a:off x="7667625" y="49101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91" name="Text Box 27"/>
          <p:cNvSpPr txBox="1">
            <a:spLocks noChangeArrowheads="1"/>
          </p:cNvSpPr>
          <p:nvPr/>
        </p:nvSpPr>
        <p:spPr bwMode="auto">
          <a:xfrm>
            <a:off x="3667125" y="31321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92" name="Text Box 28"/>
          <p:cNvSpPr txBox="1">
            <a:spLocks noChangeArrowheads="1"/>
          </p:cNvSpPr>
          <p:nvPr/>
        </p:nvSpPr>
        <p:spPr bwMode="auto">
          <a:xfrm>
            <a:off x="2638425" y="26749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endParaRPr lang="en-US" sz="1000" b="1"/>
          </a:p>
        </p:txBody>
      </p:sp>
      <p:sp>
        <p:nvSpPr>
          <p:cNvPr id="625693" name="Text Box 29"/>
          <p:cNvSpPr txBox="1">
            <a:spLocks noChangeArrowheads="1"/>
          </p:cNvSpPr>
          <p:nvPr/>
        </p:nvSpPr>
        <p:spPr bwMode="auto">
          <a:xfrm>
            <a:off x="3660775" y="48085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94" name="Text Box 30"/>
          <p:cNvSpPr txBox="1">
            <a:spLocks noChangeArrowheads="1"/>
          </p:cNvSpPr>
          <p:nvPr/>
        </p:nvSpPr>
        <p:spPr bwMode="auto">
          <a:xfrm>
            <a:off x="4413250" y="4745038"/>
            <a:ext cx="161925" cy="125412"/>
          </a:xfrm>
          <a:prstGeom prst="rect">
            <a:avLst/>
          </a:prstGeom>
          <a:noFill/>
          <a:ln w="9525">
            <a:noFill/>
            <a:miter lim="800000"/>
            <a:headEnd/>
            <a:tailEnd/>
          </a:ln>
          <a:effectLst/>
        </p:spPr>
        <p:txBody>
          <a:bodyPr wrap="none" lIns="0" tIns="0" rIns="0" bIns="0"/>
          <a:lstStyle/>
          <a:p>
            <a:pPr algn="l"/>
            <a:r>
              <a:rPr lang="en-US" sz="1000" b="1"/>
              <a:t>H</a:t>
            </a:r>
            <a:r>
              <a:rPr lang="en-US" sz="1200" b="1" baseline="30000"/>
              <a:t>+</a:t>
            </a:r>
          </a:p>
        </p:txBody>
      </p:sp>
      <p:sp>
        <p:nvSpPr>
          <p:cNvPr id="625695" name="Text Box 31"/>
          <p:cNvSpPr txBox="1">
            <a:spLocks noChangeArrowheads="1"/>
          </p:cNvSpPr>
          <p:nvPr/>
        </p:nvSpPr>
        <p:spPr bwMode="auto">
          <a:xfrm>
            <a:off x="1865313" y="5181600"/>
            <a:ext cx="1304925" cy="188913"/>
          </a:xfrm>
          <a:prstGeom prst="rect">
            <a:avLst/>
          </a:prstGeom>
          <a:noFill/>
          <a:ln w="9525">
            <a:noFill/>
            <a:miter lim="800000"/>
            <a:headEnd/>
            <a:tailEnd/>
          </a:ln>
          <a:effectLst/>
        </p:spPr>
        <p:txBody>
          <a:bodyPr wrap="none" lIns="0" tIns="0" rIns="0" bIns="0"/>
          <a:lstStyle/>
          <a:p>
            <a:pPr algn="l"/>
            <a:r>
              <a:rPr lang="en-US" sz="1400" b="1"/>
              <a:t>Photosystem </a:t>
            </a:r>
            <a:r>
              <a:rPr lang="en-US" sz="1400" b="1">
                <a:latin typeface="Times" pitchFamily="18" charset="0"/>
              </a:rPr>
              <a:t>II</a:t>
            </a:r>
            <a:endParaRPr lang="en-US" sz="1400" b="1"/>
          </a:p>
        </p:txBody>
      </p:sp>
      <p:sp>
        <p:nvSpPr>
          <p:cNvPr id="625696" name="Text Box 32"/>
          <p:cNvSpPr txBox="1">
            <a:spLocks noChangeArrowheads="1"/>
          </p:cNvSpPr>
          <p:nvPr/>
        </p:nvSpPr>
        <p:spPr bwMode="auto">
          <a:xfrm>
            <a:off x="4503738" y="5181600"/>
            <a:ext cx="1304925" cy="188913"/>
          </a:xfrm>
          <a:prstGeom prst="rect">
            <a:avLst/>
          </a:prstGeom>
          <a:noFill/>
          <a:ln w="9525">
            <a:noFill/>
            <a:miter lim="800000"/>
            <a:headEnd/>
            <a:tailEnd/>
          </a:ln>
          <a:effectLst/>
        </p:spPr>
        <p:txBody>
          <a:bodyPr wrap="none" lIns="0" tIns="0" rIns="0" bIns="0"/>
          <a:lstStyle/>
          <a:p>
            <a:pPr algn="l"/>
            <a:r>
              <a:rPr lang="en-US" sz="1400" b="1"/>
              <a:t>Photosystem </a:t>
            </a:r>
            <a:r>
              <a:rPr lang="en-US" sz="1400" b="1">
                <a:latin typeface="Times" pitchFamily="18" charset="0"/>
              </a:rPr>
              <a:t>I</a:t>
            </a:r>
            <a:endParaRPr lang="en-US" sz="1400" b="1"/>
          </a:p>
        </p:txBody>
      </p:sp>
      <p:sp>
        <p:nvSpPr>
          <p:cNvPr id="625697" name="Text Box 33"/>
          <p:cNvSpPr txBox="1">
            <a:spLocks noChangeArrowheads="1"/>
          </p:cNvSpPr>
          <p:nvPr/>
        </p:nvSpPr>
        <p:spPr bwMode="auto">
          <a:xfrm>
            <a:off x="3297238" y="5210175"/>
            <a:ext cx="777875" cy="598488"/>
          </a:xfrm>
          <a:prstGeom prst="rect">
            <a:avLst/>
          </a:prstGeom>
          <a:noFill/>
          <a:ln w="9525">
            <a:noFill/>
            <a:miter lim="800000"/>
            <a:headEnd/>
            <a:tailEnd/>
          </a:ln>
          <a:effectLst/>
        </p:spPr>
        <p:txBody>
          <a:bodyPr wrap="none" lIns="0" tIns="0" rIns="0" bIns="0"/>
          <a:lstStyle/>
          <a:p>
            <a:pPr algn="ctr">
              <a:lnSpc>
                <a:spcPct val="90000"/>
              </a:lnSpc>
            </a:pPr>
            <a:r>
              <a:rPr lang="en-US" sz="1400" b="1"/>
              <a:t>Electron</a:t>
            </a:r>
          </a:p>
          <a:p>
            <a:pPr algn="ctr">
              <a:lnSpc>
                <a:spcPct val="90000"/>
              </a:lnSpc>
            </a:pPr>
            <a:r>
              <a:rPr lang="en-US" sz="1400" b="1"/>
              <a:t>transport</a:t>
            </a:r>
          </a:p>
          <a:p>
            <a:pPr algn="ctr">
              <a:lnSpc>
                <a:spcPct val="90000"/>
              </a:lnSpc>
            </a:pPr>
            <a:r>
              <a:rPr lang="en-US" sz="1400" b="1"/>
              <a:t>chain</a:t>
            </a:r>
          </a:p>
        </p:txBody>
      </p:sp>
      <p:sp>
        <p:nvSpPr>
          <p:cNvPr id="625698" name="Text Box 34"/>
          <p:cNvSpPr txBox="1">
            <a:spLocks noChangeArrowheads="1"/>
          </p:cNvSpPr>
          <p:nvPr/>
        </p:nvSpPr>
        <p:spPr bwMode="auto">
          <a:xfrm>
            <a:off x="7294563" y="5168900"/>
            <a:ext cx="1304925" cy="188913"/>
          </a:xfrm>
          <a:prstGeom prst="rect">
            <a:avLst/>
          </a:prstGeom>
          <a:noFill/>
          <a:ln w="9525">
            <a:noFill/>
            <a:miter lim="800000"/>
            <a:headEnd/>
            <a:tailEnd/>
          </a:ln>
          <a:effectLst/>
        </p:spPr>
        <p:txBody>
          <a:bodyPr wrap="none" lIns="0" tIns="0" rIns="0" bIns="0"/>
          <a:lstStyle/>
          <a:p>
            <a:pPr algn="l"/>
            <a:r>
              <a:rPr lang="en-US" sz="1400" b="1"/>
              <a:t>ATP synthase</a:t>
            </a:r>
          </a:p>
        </p:txBody>
      </p:sp>
      <p:sp>
        <p:nvSpPr>
          <p:cNvPr id="625699" name="Text Box 35"/>
          <p:cNvSpPr txBox="1">
            <a:spLocks noChangeArrowheads="1"/>
          </p:cNvSpPr>
          <p:nvPr/>
        </p:nvSpPr>
        <p:spPr bwMode="auto">
          <a:xfrm>
            <a:off x="4198938" y="2511425"/>
            <a:ext cx="473075" cy="220663"/>
          </a:xfrm>
          <a:prstGeom prst="rect">
            <a:avLst/>
          </a:prstGeom>
          <a:noFill/>
          <a:ln w="9525">
            <a:noFill/>
            <a:miter lim="800000"/>
            <a:headEnd/>
            <a:tailEnd/>
          </a:ln>
          <a:effectLst/>
        </p:spPr>
        <p:txBody>
          <a:bodyPr wrap="none" lIns="0" tIns="0" rIns="0" bIns="0"/>
          <a:lstStyle/>
          <a:p>
            <a:pPr algn="l"/>
            <a:r>
              <a:rPr lang="en-US" sz="1400" b="1"/>
              <a:t>Light</a:t>
            </a:r>
          </a:p>
        </p:txBody>
      </p:sp>
      <p:sp>
        <p:nvSpPr>
          <p:cNvPr id="625700" name="Text Box 36"/>
          <p:cNvSpPr txBox="1">
            <a:spLocks noChangeArrowheads="1"/>
          </p:cNvSpPr>
          <p:nvPr/>
        </p:nvSpPr>
        <p:spPr bwMode="auto">
          <a:xfrm>
            <a:off x="1887538" y="2530475"/>
            <a:ext cx="473075" cy="220663"/>
          </a:xfrm>
          <a:prstGeom prst="rect">
            <a:avLst/>
          </a:prstGeom>
          <a:noFill/>
          <a:ln w="9525">
            <a:noFill/>
            <a:miter lim="800000"/>
            <a:headEnd/>
            <a:tailEnd/>
          </a:ln>
          <a:effectLst/>
        </p:spPr>
        <p:txBody>
          <a:bodyPr wrap="none" lIns="0" tIns="0" rIns="0" bIns="0"/>
          <a:lstStyle/>
          <a:p>
            <a:pPr algn="l"/>
            <a:r>
              <a:rPr lang="en-US" sz="1400" b="1"/>
              <a:t>Light</a:t>
            </a:r>
          </a:p>
        </p:txBody>
      </p:sp>
      <p:sp>
        <p:nvSpPr>
          <p:cNvPr id="625701" name="Text Box 37"/>
          <p:cNvSpPr txBox="1">
            <a:spLocks noChangeArrowheads="1"/>
          </p:cNvSpPr>
          <p:nvPr/>
        </p:nvSpPr>
        <p:spPr bwMode="auto">
          <a:xfrm>
            <a:off x="1865313" y="2019300"/>
            <a:ext cx="1244600" cy="484188"/>
          </a:xfrm>
          <a:prstGeom prst="rect">
            <a:avLst/>
          </a:prstGeom>
          <a:noFill/>
          <a:ln w="9525">
            <a:noFill/>
            <a:miter lim="800000"/>
            <a:headEnd/>
            <a:tailEnd/>
          </a:ln>
          <a:effectLst/>
        </p:spPr>
        <p:txBody>
          <a:bodyPr wrap="none" lIns="0" tIns="0" rIns="0" bIns="0"/>
          <a:lstStyle/>
          <a:p>
            <a:pPr algn="l"/>
            <a:r>
              <a:rPr lang="en-US" sz="1400" b="1"/>
              <a:t>Stroma (low H</a:t>
            </a:r>
            <a:r>
              <a:rPr lang="en-US" sz="1600" b="1" baseline="30000"/>
              <a:t>+</a:t>
            </a:r>
            <a:endParaRPr lang="en-US" sz="1400" b="1"/>
          </a:p>
          <a:p>
            <a:pPr algn="l"/>
            <a:r>
              <a:rPr lang="en-US" sz="1400" b="1"/>
              <a:t>concentration)</a:t>
            </a:r>
          </a:p>
        </p:txBody>
      </p:sp>
      <p:sp>
        <p:nvSpPr>
          <p:cNvPr id="625702" name="Text Box 38"/>
          <p:cNvSpPr txBox="1">
            <a:spLocks noChangeArrowheads="1"/>
          </p:cNvSpPr>
          <p:nvPr/>
        </p:nvSpPr>
        <p:spPr bwMode="auto">
          <a:xfrm>
            <a:off x="801688" y="781050"/>
            <a:ext cx="1031875" cy="207963"/>
          </a:xfrm>
          <a:prstGeom prst="rect">
            <a:avLst/>
          </a:prstGeom>
          <a:noFill/>
          <a:ln w="9525">
            <a:noFill/>
            <a:miter lim="800000"/>
            <a:headEnd/>
            <a:tailEnd/>
          </a:ln>
          <a:effectLst/>
        </p:spPr>
        <p:txBody>
          <a:bodyPr wrap="none" lIns="0" tIns="0" rIns="0" bIns="0"/>
          <a:lstStyle/>
          <a:p>
            <a:pPr algn="l"/>
            <a:r>
              <a:rPr lang="en-US" sz="1400" b="1"/>
              <a:t>Chloroplast</a:t>
            </a:r>
          </a:p>
        </p:txBody>
      </p:sp>
      <p:sp>
        <p:nvSpPr>
          <p:cNvPr id="625703" name="Text Box 39"/>
          <p:cNvSpPr txBox="1">
            <a:spLocks noChangeArrowheads="1"/>
          </p:cNvSpPr>
          <p:nvPr/>
        </p:nvSpPr>
        <p:spPr bwMode="auto">
          <a:xfrm>
            <a:off x="554038" y="3771900"/>
            <a:ext cx="949325" cy="474663"/>
          </a:xfrm>
          <a:prstGeom prst="rect">
            <a:avLst/>
          </a:prstGeom>
          <a:noFill/>
          <a:ln w="9525">
            <a:noFill/>
            <a:miter lim="800000"/>
            <a:headEnd/>
            <a:tailEnd/>
          </a:ln>
          <a:effectLst/>
        </p:spPr>
        <p:txBody>
          <a:bodyPr wrap="none" lIns="0" tIns="0" rIns="0" bIns="0"/>
          <a:lstStyle/>
          <a:p>
            <a:r>
              <a:rPr lang="en-US" sz="1400" b="1"/>
              <a:t>Thylakoid</a:t>
            </a:r>
          </a:p>
          <a:p>
            <a:r>
              <a:rPr lang="en-US" sz="1400" b="1"/>
              <a:t>membrane</a:t>
            </a:r>
          </a:p>
        </p:txBody>
      </p:sp>
      <p:sp>
        <p:nvSpPr>
          <p:cNvPr id="625704" name="AutoShape 40"/>
          <p:cNvSpPr>
            <a:spLocks/>
          </p:cNvSpPr>
          <p:nvPr/>
        </p:nvSpPr>
        <p:spPr bwMode="auto">
          <a:xfrm>
            <a:off x="1517650" y="3546475"/>
            <a:ext cx="139700" cy="895350"/>
          </a:xfrm>
          <a:prstGeom prst="leftBrace">
            <a:avLst>
              <a:gd name="adj1" fmla="val 53409"/>
              <a:gd name="adj2" fmla="val 50000"/>
            </a:avLst>
          </a:prstGeom>
          <a:noFill/>
          <a:ln w="25400">
            <a:solidFill>
              <a:schemeClr val="tx1"/>
            </a:solidFill>
            <a:round/>
            <a:headEnd/>
            <a:tailEnd/>
          </a:ln>
          <a:effectLst/>
        </p:spPr>
        <p:txBody>
          <a:bodyPr wrap="none" anchor="ctr"/>
          <a:lstStyle/>
          <a:p>
            <a:endParaRPr lang="en-US"/>
          </a:p>
        </p:txBody>
      </p:sp>
      <p:sp>
        <p:nvSpPr>
          <p:cNvPr id="625705" name="Text Box 41"/>
          <p:cNvSpPr txBox="1">
            <a:spLocks noChangeArrowheads="1"/>
          </p:cNvSpPr>
          <p:nvPr/>
        </p:nvSpPr>
        <p:spPr bwMode="auto">
          <a:xfrm>
            <a:off x="1766888" y="5657850"/>
            <a:ext cx="1974850" cy="433388"/>
          </a:xfrm>
          <a:prstGeom prst="rect">
            <a:avLst/>
          </a:prstGeom>
          <a:noFill/>
          <a:ln w="9525">
            <a:noFill/>
            <a:miter lim="800000"/>
            <a:headEnd/>
            <a:tailEnd/>
          </a:ln>
          <a:effectLst/>
        </p:spPr>
        <p:txBody>
          <a:bodyPr wrap="none" lIns="0" tIns="0" rIns="0" bIns="0"/>
          <a:lstStyle/>
          <a:p>
            <a:pPr algn="l">
              <a:lnSpc>
                <a:spcPct val="90000"/>
              </a:lnSpc>
            </a:pPr>
            <a:r>
              <a:rPr lang="en-US" sz="1400" b="1"/>
              <a:t>Thylakoid space</a:t>
            </a:r>
          </a:p>
          <a:p>
            <a:pPr algn="l">
              <a:lnSpc>
                <a:spcPct val="90000"/>
              </a:lnSpc>
            </a:pPr>
            <a:r>
              <a:rPr lang="en-US" sz="1400" b="1"/>
              <a:t>(high H</a:t>
            </a:r>
            <a:r>
              <a:rPr lang="en-US" sz="1600" b="1" baseline="30000"/>
              <a:t>+</a:t>
            </a:r>
            <a:r>
              <a:rPr lang="en-US" sz="1400" b="1"/>
              <a:t> concentration)</a:t>
            </a:r>
          </a:p>
        </p:txBody>
      </p:sp>
      <p:sp>
        <p:nvSpPr>
          <p:cNvPr id="625706" name="AutoShape 42"/>
          <p:cNvSpPr>
            <a:spLocks/>
          </p:cNvSpPr>
          <p:nvPr/>
        </p:nvSpPr>
        <p:spPr bwMode="auto">
          <a:xfrm rot="16200000">
            <a:off x="3621087" y="4506913"/>
            <a:ext cx="130175" cy="1117600"/>
          </a:xfrm>
          <a:prstGeom prst="leftBrace">
            <a:avLst>
              <a:gd name="adj1" fmla="val 71545"/>
              <a:gd name="adj2" fmla="val 50000"/>
            </a:avLst>
          </a:prstGeom>
          <a:noFill/>
          <a:ln w="25400">
            <a:solidFill>
              <a:schemeClr val="tx1"/>
            </a:solidFill>
            <a:round/>
            <a:headEnd/>
            <a:tailEnd/>
          </a:ln>
          <a:effectLst/>
        </p:spPr>
        <p:txBody>
          <a:bodyPr wrap="none" anchor="ctr"/>
          <a:lstStyle/>
          <a:p>
            <a:endParaRPr lang="en-US"/>
          </a:p>
        </p:txBody>
      </p:sp>
      <p:sp>
        <p:nvSpPr>
          <p:cNvPr id="625707" name="Line 43"/>
          <p:cNvSpPr>
            <a:spLocks noChangeShapeType="1"/>
          </p:cNvSpPr>
          <p:nvPr/>
        </p:nvSpPr>
        <p:spPr bwMode="auto">
          <a:xfrm>
            <a:off x="3686175" y="5130800"/>
            <a:ext cx="0" cy="79375"/>
          </a:xfrm>
          <a:prstGeom prst="line">
            <a:avLst/>
          </a:prstGeom>
          <a:noFill/>
          <a:ln w="25400">
            <a:solidFill>
              <a:schemeClr val="tx1"/>
            </a:solidFill>
            <a:round/>
            <a:headEnd/>
            <a:tailEnd/>
          </a:ln>
          <a:effectLst/>
        </p:spPr>
        <p:txBody>
          <a:bodyPr wrap="none" anchor="ctr"/>
          <a:lstStyle/>
          <a:p>
            <a:endParaRPr lang="en-US"/>
          </a:p>
        </p:txBody>
      </p:sp>
      <p:sp>
        <p:nvSpPr>
          <p:cNvPr id="625708" name="Text Box 44"/>
          <p:cNvSpPr txBox="1">
            <a:spLocks noChangeArrowheads="1"/>
          </p:cNvSpPr>
          <p:nvPr/>
        </p:nvSpPr>
        <p:spPr bwMode="auto">
          <a:xfrm>
            <a:off x="7213600" y="2620963"/>
            <a:ext cx="352425" cy="153987"/>
          </a:xfrm>
          <a:prstGeom prst="rect">
            <a:avLst/>
          </a:prstGeom>
          <a:noFill/>
          <a:ln w="9525">
            <a:noFill/>
            <a:miter lim="800000"/>
            <a:headEnd/>
            <a:tailEnd/>
          </a:ln>
          <a:effectLst/>
        </p:spPr>
        <p:txBody>
          <a:bodyPr wrap="none" lIns="0" tIns="0" rIns="0" bIns="0"/>
          <a:lstStyle/>
          <a:p>
            <a:pPr algn="l"/>
            <a:r>
              <a:rPr lang="en-US" sz="1000" b="1"/>
              <a:t>ADP +</a:t>
            </a:r>
            <a:endParaRPr lang="en-US" sz="1200" b="1" baseline="30000"/>
          </a:p>
        </p:txBody>
      </p:sp>
      <p:sp>
        <p:nvSpPr>
          <p:cNvPr id="625709" name="Text Box 45"/>
          <p:cNvSpPr txBox="1">
            <a:spLocks noChangeArrowheads="1"/>
          </p:cNvSpPr>
          <p:nvPr/>
        </p:nvSpPr>
        <p:spPr bwMode="auto">
          <a:xfrm>
            <a:off x="7683500" y="2622550"/>
            <a:ext cx="101600" cy="138113"/>
          </a:xfrm>
          <a:prstGeom prst="rect">
            <a:avLst/>
          </a:prstGeom>
          <a:noFill/>
          <a:ln w="9525">
            <a:noFill/>
            <a:miter lim="800000"/>
            <a:headEnd/>
            <a:tailEnd/>
          </a:ln>
          <a:effectLst/>
        </p:spPr>
        <p:txBody>
          <a:bodyPr wrap="none" lIns="0" tIns="0" rIns="0" bIns="0"/>
          <a:lstStyle/>
          <a:p>
            <a:pPr algn="l"/>
            <a:r>
              <a:rPr lang="en-US" sz="1000" b="1"/>
              <a:t>P</a:t>
            </a:r>
          </a:p>
        </p:txBody>
      </p:sp>
      <p:sp>
        <p:nvSpPr>
          <p:cNvPr id="625710" name="Text Box 46"/>
          <p:cNvSpPr txBox="1">
            <a:spLocks noChangeArrowheads="1"/>
          </p:cNvSpPr>
          <p:nvPr/>
        </p:nvSpPr>
        <p:spPr bwMode="auto">
          <a:xfrm>
            <a:off x="8302625" y="2622550"/>
            <a:ext cx="269875" cy="141288"/>
          </a:xfrm>
          <a:prstGeom prst="rect">
            <a:avLst/>
          </a:prstGeom>
          <a:noFill/>
          <a:ln w="9525">
            <a:noFill/>
            <a:miter lim="800000"/>
            <a:headEnd/>
            <a:tailEnd/>
          </a:ln>
          <a:effectLst/>
        </p:spPr>
        <p:txBody>
          <a:bodyPr wrap="none" lIns="0" tIns="0" rIns="0" bIns="0"/>
          <a:lstStyle/>
          <a:p>
            <a:pPr algn="l"/>
            <a:r>
              <a:rPr lang="en-US" sz="1000" b="1"/>
              <a:t>ATP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5" name="Rectangle 3"/>
          <p:cNvSpPr>
            <a:spLocks noGrp="1" noChangeArrowheads="1"/>
          </p:cNvSpPr>
          <p:nvPr>
            <p:ph type="body" idx="1"/>
          </p:nvPr>
        </p:nvSpPr>
        <p:spPr>
          <a:xfrm>
            <a:off x="304800" y="1247775"/>
            <a:ext cx="8534400" cy="1565275"/>
          </a:xfrm>
        </p:spPr>
        <p:txBody>
          <a:bodyPr/>
          <a:lstStyle/>
          <a:p>
            <a:pPr algn="ctr">
              <a:buFont typeface="Wingdings" pitchFamily="2" charset="2"/>
              <a:buNone/>
            </a:pPr>
            <a:r>
              <a:rPr lang="en-US" sz="4400"/>
              <a:t>THE CALVIN CYCLE: CONVERTING CO</a:t>
            </a:r>
            <a:r>
              <a:rPr lang="en-US" sz="4400" baseline="-25000"/>
              <a:t>2</a:t>
            </a:r>
            <a:r>
              <a:rPr lang="en-US" sz="4400"/>
              <a:t> TO SUGARS</a:t>
            </a:r>
          </a:p>
        </p:txBody>
      </p:sp>
      <p:sp>
        <p:nvSpPr>
          <p:cNvPr id="62771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277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77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171450" y="169863"/>
            <a:ext cx="8534400" cy="914400"/>
          </a:xfrm>
        </p:spPr>
        <p:txBody>
          <a:bodyPr/>
          <a:lstStyle/>
          <a:p>
            <a:pPr marL="744538" indent="-744538"/>
            <a:r>
              <a:rPr lang="en-US" sz="3200"/>
              <a:t>7.10 ATP and NADPH power sugar synthesis in the Calvin cycle</a:t>
            </a:r>
          </a:p>
        </p:txBody>
      </p:sp>
      <p:sp>
        <p:nvSpPr>
          <p:cNvPr id="628739" name="Rectangle 3"/>
          <p:cNvSpPr>
            <a:spLocks noGrp="1" noChangeArrowheads="1"/>
          </p:cNvSpPr>
          <p:nvPr>
            <p:ph type="body" idx="1"/>
          </p:nvPr>
        </p:nvSpPr>
        <p:spPr>
          <a:xfrm>
            <a:off x="155575" y="1298575"/>
            <a:ext cx="8534400" cy="4078288"/>
          </a:xfrm>
        </p:spPr>
        <p:txBody>
          <a:bodyPr/>
          <a:lstStyle/>
          <a:p>
            <a:r>
              <a:rPr lang="en-US"/>
              <a:t>The Calvin cycle makes sugar within a chloroplast</a:t>
            </a:r>
          </a:p>
          <a:p>
            <a:pPr lvl="1">
              <a:buFontTx/>
              <a:buChar char="–"/>
            </a:pPr>
            <a:r>
              <a:rPr lang="en-US"/>
              <a:t>To produce sugar, the necessary ingredients are atmospheric CO</a:t>
            </a:r>
            <a:r>
              <a:rPr lang="en-US" baseline="-25000"/>
              <a:t>2</a:t>
            </a:r>
            <a:r>
              <a:rPr lang="en-US"/>
              <a:t>, ATP, and NADPH, which were generated in the light reactions</a:t>
            </a:r>
          </a:p>
          <a:p>
            <a:pPr lvl="1">
              <a:buFontTx/>
              <a:buChar char="–"/>
            </a:pPr>
            <a:r>
              <a:rPr lang="en-US"/>
              <a:t>Using these three ingredients, an energy-rich, three-carbon sugar called glyceraldehyde-3-phosphate (G3P) is produced</a:t>
            </a:r>
          </a:p>
          <a:p>
            <a:pPr lvl="2">
              <a:buFontTx/>
              <a:buChar char="–"/>
            </a:pPr>
            <a:r>
              <a:rPr lang="en-US"/>
              <a:t>A plant cell may then use G3P to make glucose and other organic molecules</a:t>
            </a:r>
          </a:p>
        </p:txBody>
      </p:sp>
      <p:sp>
        <p:nvSpPr>
          <p:cNvPr id="62874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287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87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0791" name="Picture 7" descr="07_10aCalvinCycOverview-U"/>
          <p:cNvPicPr>
            <a:picLocks noChangeAspect="1" noChangeArrowheads="1"/>
          </p:cNvPicPr>
          <p:nvPr/>
        </p:nvPicPr>
        <p:blipFill>
          <a:blip r:embed="rId3" cstate="print"/>
          <a:srcRect/>
          <a:stretch>
            <a:fillRect/>
          </a:stretch>
        </p:blipFill>
        <p:spPr bwMode="auto">
          <a:xfrm>
            <a:off x="2982913" y="763588"/>
            <a:ext cx="3176587" cy="5329237"/>
          </a:xfrm>
          <a:prstGeom prst="rect">
            <a:avLst/>
          </a:prstGeom>
          <a:noFill/>
        </p:spPr>
      </p:pic>
      <p:sp>
        <p:nvSpPr>
          <p:cNvPr id="630792" name="Text Box 8"/>
          <p:cNvSpPr txBox="1">
            <a:spLocks noChangeArrowheads="1"/>
          </p:cNvSpPr>
          <p:nvPr/>
        </p:nvSpPr>
        <p:spPr bwMode="auto">
          <a:xfrm>
            <a:off x="4248150" y="777875"/>
            <a:ext cx="1154113" cy="1103313"/>
          </a:xfrm>
          <a:prstGeom prst="rect">
            <a:avLst/>
          </a:prstGeom>
          <a:noFill/>
          <a:ln w="9525">
            <a:noFill/>
            <a:miter lim="800000"/>
            <a:headEnd/>
            <a:tailEnd/>
          </a:ln>
          <a:effectLst/>
        </p:spPr>
        <p:txBody>
          <a:bodyPr wrap="none" lIns="0" tIns="0" rIns="0" bIns="0"/>
          <a:lstStyle/>
          <a:p>
            <a:pPr algn="l"/>
            <a:r>
              <a:rPr lang="en-US" b="1"/>
              <a:t>CO</a:t>
            </a:r>
            <a:r>
              <a:rPr lang="en-US" b="1" baseline="-25000"/>
              <a:t>2</a:t>
            </a:r>
          </a:p>
          <a:p>
            <a:pPr algn="l"/>
            <a:r>
              <a:rPr lang="en-US" b="1"/>
              <a:t>ATP</a:t>
            </a:r>
          </a:p>
          <a:p>
            <a:pPr algn="l"/>
            <a:r>
              <a:rPr lang="en-US" b="1"/>
              <a:t>NADPH</a:t>
            </a:r>
          </a:p>
          <a:p>
            <a:pPr algn="l"/>
            <a:endParaRPr lang="en-US" b="1"/>
          </a:p>
        </p:txBody>
      </p:sp>
      <p:sp>
        <p:nvSpPr>
          <p:cNvPr id="630793" name="Text Box 9"/>
          <p:cNvSpPr txBox="1">
            <a:spLocks noChangeArrowheads="1"/>
          </p:cNvSpPr>
          <p:nvPr/>
        </p:nvSpPr>
        <p:spPr bwMode="auto">
          <a:xfrm>
            <a:off x="2913063" y="1181100"/>
            <a:ext cx="950912" cy="325438"/>
          </a:xfrm>
          <a:prstGeom prst="rect">
            <a:avLst/>
          </a:prstGeom>
          <a:noFill/>
          <a:ln w="9525">
            <a:noFill/>
            <a:miter lim="800000"/>
            <a:headEnd/>
            <a:tailEnd/>
          </a:ln>
          <a:effectLst/>
        </p:spPr>
        <p:txBody>
          <a:bodyPr wrap="none" lIns="0" tIns="0" rIns="0" bIns="0"/>
          <a:lstStyle/>
          <a:p>
            <a:pPr>
              <a:lnSpc>
                <a:spcPct val="90000"/>
              </a:lnSpc>
            </a:pPr>
            <a:r>
              <a:rPr lang="en-US" b="1"/>
              <a:t>Input</a:t>
            </a:r>
          </a:p>
        </p:txBody>
      </p:sp>
      <p:sp>
        <p:nvSpPr>
          <p:cNvPr id="630794" name="Text Box 10"/>
          <p:cNvSpPr txBox="1">
            <a:spLocks noChangeArrowheads="1"/>
          </p:cNvSpPr>
          <p:nvPr/>
        </p:nvSpPr>
        <p:spPr bwMode="auto">
          <a:xfrm>
            <a:off x="4192588" y="3324225"/>
            <a:ext cx="1236662" cy="941388"/>
          </a:xfrm>
          <a:prstGeom prst="rect">
            <a:avLst/>
          </a:prstGeom>
          <a:noFill/>
          <a:ln w="9525">
            <a:noFill/>
            <a:miter lim="800000"/>
            <a:headEnd/>
            <a:tailEnd/>
          </a:ln>
          <a:effectLst/>
        </p:spPr>
        <p:txBody>
          <a:bodyPr wrap="none" lIns="0" tIns="0" rIns="0" bIns="0"/>
          <a:lstStyle/>
          <a:p>
            <a:pPr algn="ctr">
              <a:lnSpc>
                <a:spcPct val="110000"/>
              </a:lnSpc>
            </a:pPr>
            <a:r>
              <a:rPr lang="en-US" b="1"/>
              <a:t>C</a:t>
            </a:r>
            <a:r>
              <a:rPr lang="en-US" sz="2200" b="1"/>
              <a:t>ALVIN</a:t>
            </a:r>
            <a:endParaRPr lang="en-US" b="1"/>
          </a:p>
          <a:p>
            <a:pPr algn="ctr">
              <a:lnSpc>
                <a:spcPct val="110000"/>
              </a:lnSpc>
            </a:pPr>
            <a:r>
              <a:rPr lang="en-US" sz="2200" b="1"/>
              <a:t>CYCLE</a:t>
            </a:r>
          </a:p>
        </p:txBody>
      </p:sp>
      <p:sp>
        <p:nvSpPr>
          <p:cNvPr id="630795" name="Text Box 11"/>
          <p:cNvSpPr txBox="1">
            <a:spLocks noChangeArrowheads="1"/>
          </p:cNvSpPr>
          <p:nvPr/>
        </p:nvSpPr>
        <p:spPr bwMode="auto">
          <a:xfrm>
            <a:off x="4448175" y="5578475"/>
            <a:ext cx="668338" cy="312738"/>
          </a:xfrm>
          <a:prstGeom prst="rect">
            <a:avLst/>
          </a:prstGeom>
          <a:noFill/>
          <a:ln w="9525">
            <a:noFill/>
            <a:miter lim="800000"/>
            <a:headEnd/>
            <a:tailEnd/>
          </a:ln>
          <a:effectLst/>
        </p:spPr>
        <p:txBody>
          <a:bodyPr wrap="none" lIns="0" tIns="0" rIns="0" bIns="0"/>
          <a:lstStyle/>
          <a:p>
            <a:pPr algn="l">
              <a:lnSpc>
                <a:spcPct val="90000"/>
              </a:lnSpc>
            </a:pPr>
            <a:r>
              <a:rPr lang="en-US" b="1"/>
              <a:t>G3P</a:t>
            </a:r>
          </a:p>
        </p:txBody>
      </p:sp>
      <p:sp>
        <p:nvSpPr>
          <p:cNvPr id="630796" name="Text Box 12"/>
          <p:cNvSpPr txBox="1">
            <a:spLocks noChangeArrowheads="1"/>
          </p:cNvSpPr>
          <p:nvPr/>
        </p:nvSpPr>
        <p:spPr bwMode="auto">
          <a:xfrm>
            <a:off x="3024188" y="5580063"/>
            <a:ext cx="1096962" cy="322262"/>
          </a:xfrm>
          <a:prstGeom prst="rect">
            <a:avLst/>
          </a:prstGeom>
          <a:noFill/>
          <a:ln w="9525">
            <a:noFill/>
            <a:miter lim="800000"/>
            <a:headEnd/>
            <a:tailEnd/>
          </a:ln>
          <a:effectLst/>
        </p:spPr>
        <p:txBody>
          <a:bodyPr wrap="none" lIns="0" tIns="0" rIns="0" bIns="0"/>
          <a:lstStyle/>
          <a:p>
            <a:pPr algn="l">
              <a:lnSpc>
                <a:spcPct val="90000"/>
              </a:lnSpc>
            </a:pPr>
            <a:r>
              <a:rPr lang="en-US" b="1"/>
              <a:t>Output:</a:t>
            </a:r>
          </a:p>
        </p:txBody>
      </p:sp>
      <p:sp>
        <p:nvSpPr>
          <p:cNvPr id="630797" name="AutoShape 13"/>
          <p:cNvSpPr>
            <a:spLocks/>
          </p:cNvSpPr>
          <p:nvPr/>
        </p:nvSpPr>
        <p:spPr bwMode="auto">
          <a:xfrm>
            <a:off x="3898900" y="857250"/>
            <a:ext cx="225425" cy="958850"/>
          </a:xfrm>
          <a:prstGeom prst="leftBrace">
            <a:avLst>
              <a:gd name="adj1" fmla="val 35446"/>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171450" y="169863"/>
            <a:ext cx="8534400" cy="914400"/>
          </a:xfrm>
        </p:spPr>
        <p:txBody>
          <a:bodyPr/>
          <a:lstStyle/>
          <a:p>
            <a:pPr marL="744538" indent="-744538"/>
            <a:r>
              <a:rPr lang="en-US" sz="3200"/>
              <a:t>7.10 ATP and NADPH power sugar synthesis in the Calvin cycle</a:t>
            </a:r>
          </a:p>
        </p:txBody>
      </p:sp>
      <p:sp>
        <p:nvSpPr>
          <p:cNvPr id="632835" name="Rectangle 3"/>
          <p:cNvSpPr>
            <a:spLocks noGrp="1" noChangeArrowheads="1"/>
          </p:cNvSpPr>
          <p:nvPr>
            <p:ph type="body" idx="1"/>
          </p:nvPr>
        </p:nvSpPr>
        <p:spPr>
          <a:xfrm>
            <a:off x="155575" y="1298575"/>
            <a:ext cx="8534400" cy="2603500"/>
          </a:xfrm>
        </p:spPr>
        <p:txBody>
          <a:bodyPr/>
          <a:lstStyle/>
          <a:p>
            <a:r>
              <a:rPr lang="en-US"/>
              <a:t>The starting material for the Calvin cycle is a five-carbon sugar named ribulose bisphosphate (RuBP)</a:t>
            </a:r>
          </a:p>
          <a:p>
            <a:pPr lvl="1">
              <a:buFontTx/>
              <a:buChar char="–"/>
            </a:pPr>
            <a:r>
              <a:rPr lang="en-US"/>
              <a:t>The next step is a carbon (CO</a:t>
            </a:r>
            <a:r>
              <a:rPr lang="en-US" baseline="-25000"/>
              <a:t>2</a:t>
            </a:r>
            <a:r>
              <a:rPr lang="en-US"/>
              <a:t>) fixation step aided by an enzyme called rubisco</a:t>
            </a:r>
          </a:p>
          <a:p>
            <a:pPr lvl="1">
              <a:buFontTx/>
              <a:buChar char="–"/>
            </a:pPr>
            <a:r>
              <a:rPr lang="en-US"/>
              <a:t>This is repeated over and over, one carbon at a time</a:t>
            </a:r>
          </a:p>
        </p:txBody>
      </p:sp>
      <p:sp>
        <p:nvSpPr>
          <p:cNvPr id="63283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3283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283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863" name="Picture 7" descr="07_10bCalvinCycle_1-U"/>
          <p:cNvPicPr>
            <a:picLocks noChangeAspect="1" noChangeArrowheads="1"/>
          </p:cNvPicPr>
          <p:nvPr/>
        </p:nvPicPr>
        <p:blipFill>
          <a:blip r:embed="rId3" cstate="print"/>
          <a:srcRect/>
          <a:stretch>
            <a:fillRect/>
          </a:stretch>
        </p:blipFill>
        <p:spPr bwMode="auto">
          <a:xfrm>
            <a:off x="315913" y="190500"/>
            <a:ext cx="8512175" cy="6572250"/>
          </a:xfrm>
          <a:prstGeom prst="rect">
            <a:avLst/>
          </a:prstGeom>
          <a:noFill/>
        </p:spPr>
      </p:pic>
      <p:sp>
        <p:nvSpPr>
          <p:cNvPr id="633864" name="Text Box 8"/>
          <p:cNvSpPr txBox="1">
            <a:spLocks noChangeArrowheads="1"/>
          </p:cNvSpPr>
          <p:nvPr/>
        </p:nvSpPr>
        <p:spPr bwMode="auto">
          <a:xfrm>
            <a:off x="3978275" y="2111375"/>
            <a:ext cx="504825" cy="220663"/>
          </a:xfrm>
          <a:prstGeom prst="rect">
            <a:avLst/>
          </a:prstGeom>
          <a:noFill/>
          <a:ln w="9525">
            <a:noFill/>
            <a:miter lim="800000"/>
            <a:headEnd/>
            <a:tailEnd/>
          </a:ln>
          <a:effectLst/>
        </p:spPr>
        <p:txBody>
          <a:bodyPr wrap="none" lIns="0" tIns="0" rIns="0" bIns="0"/>
          <a:lstStyle/>
          <a:p>
            <a:pPr algn="l"/>
            <a:r>
              <a:rPr lang="en-US" sz="1400" b="1"/>
              <a:t>RuBP</a:t>
            </a:r>
          </a:p>
        </p:txBody>
      </p:sp>
      <p:sp>
        <p:nvSpPr>
          <p:cNvPr id="633865" name="Text Box 9"/>
          <p:cNvSpPr txBox="1">
            <a:spLocks noChangeArrowheads="1"/>
          </p:cNvSpPr>
          <p:nvPr/>
        </p:nvSpPr>
        <p:spPr bwMode="auto">
          <a:xfrm>
            <a:off x="5337175" y="307975"/>
            <a:ext cx="114300" cy="201613"/>
          </a:xfrm>
          <a:prstGeom prst="rect">
            <a:avLst/>
          </a:prstGeom>
          <a:noFill/>
          <a:ln w="9525">
            <a:noFill/>
            <a:miter lim="800000"/>
            <a:headEnd/>
            <a:tailEnd/>
          </a:ln>
          <a:effectLst/>
        </p:spPr>
        <p:txBody>
          <a:bodyPr wrap="none" lIns="0" tIns="0" rIns="0" bIns="0"/>
          <a:lstStyle/>
          <a:p>
            <a:pPr algn="l"/>
            <a:r>
              <a:rPr lang="en-US" sz="1400" b="1"/>
              <a:t>3</a:t>
            </a:r>
          </a:p>
        </p:txBody>
      </p:sp>
      <p:sp>
        <p:nvSpPr>
          <p:cNvPr id="633866" name="Text Box 10"/>
          <p:cNvSpPr txBox="1">
            <a:spLocks noChangeArrowheads="1"/>
          </p:cNvSpPr>
          <p:nvPr/>
        </p:nvSpPr>
        <p:spPr bwMode="auto">
          <a:xfrm>
            <a:off x="5029200" y="188595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633867" name="Text Box 11"/>
          <p:cNvSpPr txBox="1">
            <a:spLocks noChangeArrowheads="1"/>
          </p:cNvSpPr>
          <p:nvPr/>
        </p:nvSpPr>
        <p:spPr bwMode="auto">
          <a:xfrm>
            <a:off x="4645025" y="304800"/>
            <a:ext cx="498475" cy="201613"/>
          </a:xfrm>
          <a:prstGeom prst="rect">
            <a:avLst/>
          </a:prstGeom>
          <a:noFill/>
          <a:ln w="9525">
            <a:noFill/>
            <a:miter lim="800000"/>
            <a:headEnd/>
            <a:tailEnd/>
          </a:ln>
          <a:effectLst/>
        </p:spPr>
        <p:txBody>
          <a:bodyPr wrap="none" lIns="0" tIns="0" rIns="0" bIns="0"/>
          <a:lstStyle/>
          <a:p>
            <a:pPr algn="l"/>
            <a:r>
              <a:rPr lang="en-US" sz="1400" b="1"/>
              <a:t>Input:</a:t>
            </a:r>
          </a:p>
        </p:txBody>
      </p:sp>
      <p:sp>
        <p:nvSpPr>
          <p:cNvPr id="633868" name="Text Box 12"/>
          <p:cNvSpPr txBox="1">
            <a:spLocks noChangeArrowheads="1"/>
          </p:cNvSpPr>
          <p:nvPr/>
        </p:nvSpPr>
        <p:spPr bwMode="auto">
          <a:xfrm>
            <a:off x="5464175" y="536575"/>
            <a:ext cx="498475" cy="201613"/>
          </a:xfrm>
          <a:prstGeom prst="rect">
            <a:avLst/>
          </a:prstGeom>
          <a:noFill/>
          <a:ln w="9525">
            <a:noFill/>
            <a:miter lim="800000"/>
            <a:headEnd/>
            <a:tailEnd/>
          </a:ln>
          <a:effectLst/>
        </p:spPr>
        <p:txBody>
          <a:bodyPr wrap="none" lIns="0" tIns="0" rIns="0" bIns="0"/>
          <a:lstStyle/>
          <a:p>
            <a:pPr algn="l"/>
            <a:r>
              <a:rPr lang="en-US" sz="1400" b="1"/>
              <a:t>CO</a:t>
            </a:r>
            <a:r>
              <a:rPr lang="en-US" sz="1400" b="1" baseline="-25000"/>
              <a:t>2</a:t>
            </a:r>
            <a:endParaRPr lang="en-US" sz="1400" b="1"/>
          </a:p>
        </p:txBody>
      </p:sp>
      <p:sp>
        <p:nvSpPr>
          <p:cNvPr id="633869" name="Oval 13"/>
          <p:cNvSpPr>
            <a:spLocks noChangeArrowheads="1"/>
          </p:cNvSpPr>
          <p:nvPr/>
        </p:nvSpPr>
        <p:spPr bwMode="auto">
          <a:xfrm>
            <a:off x="5635625" y="1628775"/>
            <a:ext cx="215900" cy="215900"/>
          </a:xfrm>
          <a:prstGeom prst="ellipse">
            <a:avLst/>
          </a:prstGeom>
          <a:solidFill>
            <a:srgbClr val="EF1A23"/>
          </a:solidFill>
          <a:ln w="9525">
            <a:noFill/>
            <a:round/>
            <a:headEnd/>
            <a:tailEnd/>
          </a:ln>
          <a:effectLst/>
        </p:spPr>
        <p:txBody>
          <a:bodyPr wrap="none" anchor="ctr"/>
          <a:lstStyle/>
          <a:p>
            <a:endParaRPr lang="en-US"/>
          </a:p>
        </p:txBody>
      </p:sp>
      <p:sp>
        <p:nvSpPr>
          <p:cNvPr id="633870" name="Text Box 14"/>
          <p:cNvSpPr txBox="1">
            <a:spLocks noChangeArrowheads="1"/>
          </p:cNvSpPr>
          <p:nvPr/>
        </p:nvSpPr>
        <p:spPr bwMode="auto">
          <a:xfrm>
            <a:off x="5683250" y="1635125"/>
            <a:ext cx="114300" cy="201613"/>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633871" name="Text Box 15"/>
          <p:cNvSpPr txBox="1">
            <a:spLocks noChangeArrowheads="1"/>
          </p:cNvSpPr>
          <p:nvPr/>
        </p:nvSpPr>
        <p:spPr bwMode="auto">
          <a:xfrm>
            <a:off x="4683125" y="1216025"/>
            <a:ext cx="720725" cy="201613"/>
          </a:xfrm>
          <a:prstGeom prst="rect">
            <a:avLst/>
          </a:prstGeom>
          <a:noFill/>
          <a:ln w="9525">
            <a:noFill/>
            <a:miter lim="800000"/>
            <a:headEnd/>
            <a:tailEnd/>
          </a:ln>
          <a:effectLst/>
        </p:spPr>
        <p:txBody>
          <a:bodyPr wrap="none" lIns="0" tIns="0" rIns="0" bIns="0"/>
          <a:lstStyle/>
          <a:p>
            <a:pPr algn="l"/>
            <a:r>
              <a:rPr lang="en-US" sz="1400" b="1"/>
              <a:t>Rubisco</a:t>
            </a:r>
          </a:p>
        </p:txBody>
      </p:sp>
      <p:sp>
        <p:nvSpPr>
          <p:cNvPr id="633872" name="Text Box 16"/>
          <p:cNvSpPr txBox="1">
            <a:spLocks noChangeArrowheads="1"/>
          </p:cNvSpPr>
          <p:nvPr/>
        </p:nvSpPr>
        <p:spPr bwMode="auto">
          <a:xfrm>
            <a:off x="2974975" y="1898650"/>
            <a:ext cx="133350" cy="198438"/>
          </a:xfrm>
          <a:prstGeom prst="rect">
            <a:avLst/>
          </a:prstGeom>
          <a:noFill/>
          <a:ln w="9525">
            <a:noFill/>
            <a:miter lim="800000"/>
            <a:headEnd/>
            <a:tailEnd/>
          </a:ln>
          <a:effectLst/>
        </p:spPr>
        <p:txBody>
          <a:bodyPr wrap="none" lIns="0" tIns="0" rIns="0" bIns="0"/>
          <a:lstStyle/>
          <a:p>
            <a:pPr algn="l"/>
            <a:r>
              <a:rPr lang="en-US" sz="1400" b="1"/>
              <a:t>3</a:t>
            </a:r>
          </a:p>
        </p:txBody>
      </p:sp>
      <p:sp>
        <p:nvSpPr>
          <p:cNvPr id="633873" name="Text Box 17"/>
          <p:cNvSpPr txBox="1">
            <a:spLocks noChangeArrowheads="1"/>
          </p:cNvSpPr>
          <p:nvPr/>
        </p:nvSpPr>
        <p:spPr bwMode="auto">
          <a:xfrm>
            <a:off x="3219450" y="189230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633874" name="Text Box 18"/>
          <p:cNvSpPr txBox="1">
            <a:spLocks noChangeArrowheads="1"/>
          </p:cNvSpPr>
          <p:nvPr/>
        </p:nvSpPr>
        <p:spPr bwMode="auto">
          <a:xfrm>
            <a:off x="361950" y="244475"/>
            <a:ext cx="2162175" cy="268288"/>
          </a:xfrm>
          <a:prstGeom prst="rect">
            <a:avLst/>
          </a:prstGeom>
          <a:noFill/>
          <a:ln w="9525">
            <a:noFill/>
            <a:miter lim="800000"/>
            <a:headEnd/>
            <a:tailEnd/>
          </a:ln>
          <a:effectLst/>
        </p:spPr>
        <p:txBody>
          <a:bodyPr wrap="none" lIns="0" tIns="0" rIns="0" bIns="0"/>
          <a:lstStyle/>
          <a:p>
            <a:pPr algn="l"/>
            <a:r>
              <a:rPr lang="en-US" sz="1400" b="1"/>
              <a:t>Step      Carbon fixation</a:t>
            </a:r>
          </a:p>
        </p:txBody>
      </p:sp>
      <p:sp>
        <p:nvSpPr>
          <p:cNvPr id="633875" name="Text Box 19"/>
          <p:cNvSpPr txBox="1">
            <a:spLocks noChangeArrowheads="1"/>
          </p:cNvSpPr>
          <p:nvPr/>
        </p:nvSpPr>
        <p:spPr bwMode="auto">
          <a:xfrm>
            <a:off x="6897688" y="2112963"/>
            <a:ext cx="603250" cy="246062"/>
          </a:xfrm>
          <a:prstGeom prst="rect">
            <a:avLst/>
          </a:prstGeom>
          <a:noFill/>
          <a:ln w="9525">
            <a:noFill/>
            <a:miter lim="800000"/>
            <a:headEnd/>
            <a:tailEnd/>
          </a:ln>
          <a:effectLst/>
        </p:spPr>
        <p:txBody>
          <a:bodyPr wrap="none" lIns="0" tIns="0" rIns="0" bIns="0"/>
          <a:lstStyle/>
          <a:p>
            <a:pPr algn="l"/>
            <a:r>
              <a:rPr lang="en-US" sz="1400" b="1"/>
              <a:t>3-PGA</a:t>
            </a:r>
          </a:p>
        </p:txBody>
      </p:sp>
      <p:sp>
        <p:nvSpPr>
          <p:cNvPr id="633876" name="Text Box 20"/>
          <p:cNvSpPr txBox="1">
            <a:spLocks noChangeArrowheads="1"/>
          </p:cNvSpPr>
          <p:nvPr/>
        </p:nvSpPr>
        <p:spPr bwMode="auto">
          <a:xfrm>
            <a:off x="6437313" y="1916113"/>
            <a:ext cx="133350" cy="198437"/>
          </a:xfrm>
          <a:prstGeom prst="rect">
            <a:avLst/>
          </a:prstGeom>
          <a:noFill/>
          <a:ln w="9525">
            <a:noFill/>
            <a:miter lim="800000"/>
            <a:headEnd/>
            <a:tailEnd/>
          </a:ln>
          <a:effectLst/>
        </p:spPr>
        <p:txBody>
          <a:bodyPr wrap="none" lIns="0" tIns="0" rIns="0" bIns="0"/>
          <a:lstStyle/>
          <a:p>
            <a:pPr algn="l"/>
            <a:r>
              <a:rPr lang="en-US" sz="1400" b="1"/>
              <a:t>6</a:t>
            </a:r>
          </a:p>
        </p:txBody>
      </p:sp>
      <p:sp>
        <p:nvSpPr>
          <p:cNvPr id="633877" name="Text Box 21"/>
          <p:cNvSpPr txBox="1">
            <a:spLocks noChangeArrowheads="1"/>
          </p:cNvSpPr>
          <p:nvPr/>
        </p:nvSpPr>
        <p:spPr bwMode="auto">
          <a:xfrm>
            <a:off x="7558088" y="1903413"/>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633878" name="Text Box 22"/>
          <p:cNvSpPr txBox="1">
            <a:spLocks noChangeArrowheads="1"/>
          </p:cNvSpPr>
          <p:nvPr/>
        </p:nvSpPr>
        <p:spPr bwMode="auto">
          <a:xfrm>
            <a:off x="5322888" y="3208338"/>
            <a:ext cx="750887" cy="449262"/>
          </a:xfrm>
          <a:prstGeom prst="rect">
            <a:avLst/>
          </a:prstGeom>
          <a:noFill/>
          <a:ln w="9525">
            <a:noFill/>
            <a:miter lim="800000"/>
            <a:headEnd/>
            <a:tailEnd/>
          </a:ln>
          <a:effectLst/>
        </p:spPr>
        <p:txBody>
          <a:bodyPr wrap="none" lIns="0" tIns="0" rIns="0" bIns="0"/>
          <a:lstStyle/>
          <a:p>
            <a:pPr algn="ctr">
              <a:lnSpc>
                <a:spcPct val="110000"/>
              </a:lnSpc>
            </a:pPr>
            <a:r>
              <a:rPr lang="en-US" sz="1400" b="1"/>
              <a:t>C</a:t>
            </a:r>
            <a:r>
              <a:rPr lang="en-US" sz="1200" b="1"/>
              <a:t>ALVIN</a:t>
            </a:r>
            <a:endParaRPr lang="en-US" sz="1400" b="1"/>
          </a:p>
          <a:p>
            <a:pPr algn="ctr">
              <a:lnSpc>
                <a:spcPct val="110000"/>
              </a:lnSpc>
            </a:pPr>
            <a:r>
              <a:rPr lang="en-US" sz="1200" b="1"/>
              <a:t>CYCLE</a:t>
            </a:r>
          </a:p>
        </p:txBody>
      </p:sp>
      <p:sp>
        <p:nvSpPr>
          <p:cNvPr id="633879" name="Oval 23"/>
          <p:cNvSpPr>
            <a:spLocks noChangeArrowheads="1"/>
          </p:cNvSpPr>
          <p:nvPr/>
        </p:nvSpPr>
        <p:spPr bwMode="auto">
          <a:xfrm>
            <a:off x="777875" y="233363"/>
            <a:ext cx="215900" cy="215900"/>
          </a:xfrm>
          <a:prstGeom prst="ellipse">
            <a:avLst/>
          </a:prstGeom>
          <a:solidFill>
            <a:srgbClr val="EF1A23"/>
          </a:solidFill>
          <a:ln w="9525">
            <a:noFill/>
            <a:round/>
            <a:headEnd/>
            <a:tailEnd/>
          </a:ln>
          <a:effectLst/>
        </p:spPr>
        <p:txBody>
          <a:bodyPr wrap="none" anchor="ctr"/>
          <a:lstStyle/>
          <a:p>
            <a:endParaRPr lang="en-US"/>
          </a:p>
        </p:txBody>
      </p:sp>
      <p:sp>
        <p:nvSpPr>
          <p:cNvPr id="633880" name="Text Box 24"/>
          <p:cNvSpPr txBox="1">
            <a:spLocks noChangeArrowheads="1"/>
          </p:cNvSpPr>
          <p:nvPr/>
        </p:nvSpPr>
        <p:spPr bwMode="auto">
          <a:xfrm>
            <a:off x="825500" y="239713"/>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0899" name="Picture 3" descr="07_10bCalvinCycle_2-U"/>
          <p:cNvPicPr>
            <a:picLocks noChangeAspect="1" noChangeArrowheads="1"/>
          </p:cNvPicPr>
          <p:nvPr/>
        </p:nvPicPr>
        <p:blipFill>
          <a:blip r:embed="rId3" cstate="print"/>
          <a:srcRect/>
          <a:stretch>
            <a:fillRect/>
          </a:stretch>
        </p:blipFill>
        <p:spPr bwMode="auto">
          <a:xfrm>
            <a:off x="315913" y="190500"/>
            <a:ext cx="8512175" cy="6572250"/>
          </a:xfrm>
          <a:prstGeom prst="rect">
            <a:avLst/>
          </a:prstGeom>
          <a:noFill/>
        </p:spPr>
      </p:pic>
      <p:sp>
        <p:nvSpPr>
          <p:cNvPr id="720900" name="Text Box 4"/>
          <p:cNvSpPr txBox="1">
            <a:spLocks noChangeArrowheads="1"/>
          </p:cNvSpPr>
          <p:nvPr/>
        </p:nvSpPr>
        <p:spPr bwMode="auto">
          <a:xfrm>
            <a:off x="8040688" y="3976688"/>
            <a:ext cx="693737" cy="231775"/>
          </a:xfrm>
          <a:prstGeom prst="rect">
            <a:avLst/>
          </a:prstGeom>
          <a:noFill/>
          <a:ln w="9525">
            <a:noFill/>
            <a:miter lim="800000"/>
            <a:headEnd/>
            <a:tailEnd/>
          </a:ln>
          <a:effectLst/>
        </p:spPr>
        <p:txBody>
          <a:bodyPr wrap="none" lIns="0" tIns="0" rIns="0" bIns="0"/>
          <a:lstStyle/>
          <a:p>
            <a:pPr algn="l"/>
            <a:r>
              <a:rPr lang="en-US" sz="1400" b="1"/>
              <a:t>NADP</a:t>
            </a:r>
            <a:r>
              <a:rPr lang="en-US" sz="1600" b="1" baseline="30000"/>
              <a:t>+</a:t>
            </a:r>
            <a:endParaRPr lang="en-US" sz="1200" b="1" baseline="30000"/>
          </a:p>
        </p:txBody>
      </p:sp>
      <p:sp>
        <p:nvSpPr>
          <p:cNvPr id="720901" name="Text Box 5"/>
          <p:cNvSpPr txBox="1">
            <a:spLocks noChangeArrowheads="1"/>
          </p:cNvSpPr>
          <p:nvPr/>
        </p:nvSpPr>
        <p:spPr bwMode="auto">
          <a:xfrm>
            <a:off x="8013700" y="3509963"/>
            <a:ext cx="755650" cy="261937"/>
          </a:xfrm>
          <a:prstGeom prst="rect">
            <a:avLst/>
          </a:prstGeom>
          <a:noFill/>
          <a:ln w="9525">
            <a:noFill/>
            <a:miter lim="800000"/>
            <a:headEnd/>
            <a:tailEnd/>
          </a:ln>
          <a:effectLst/>
        </p:spPr>
        <p:txBody>
          <a:bodyPr wrap="none" lIns="0" tIns="0" rIns="0" bIns="0"/>
          <a:lstStyle/>
          <a:p>
            <a:pPr algn="l"/>
            <a:r>
              <a:rPr lang="en-US" sz="1400" b="1"/>
              <a:t>NADPH</a:t>
            </a:r>
          </a:p>
        </p:txBody>
      </p:sp>
      <p:sp>
        <p:nvSpPr>
          <p:cNvPr id="720902" name="Text Box 6"/>
          <p:cNvSpPr txBox="1">
            <a:spLocks noChangeArrowheads="1"/>
          </p:cNvSpPr>
          <p:nvPr/>
        </p:nvSpPr>
        <p:spPr bwMode="auto">
          <a:xfrm>
            <a:off x="8166100" y="2471738"/>
            <a:ext cx="374650" cy="155575"/>
          </a:xfrm>
          <a:prstGeom prst="rect">
            <a:avLst/>
          </a:prstGeom>
          <a:noFill/>
          <a:ln w="9525">
            <a:noFill/>
            <a:miter lim="800000"/>
            <a:headEnd/>
            <a:tailEnd/>
          </a:ln>
          <a:effectLst/>
        </p:spPr>
        <p:txBody>
          <a:bodyPr wrap="none" lIns="0" tIns="0" rIns="0" bIns="0"/>
          <a:lstStyle/>
          <a:p>
            <a:pPr algn="l"/>
            <a:r>
              <a:rPr lang="en-US" sz="1400" b="1"/>
              <a:t>ATP</a:t>
            </a:r>
          </a:p>
        </p:txBody>
      </p:sp>
      <p:sp>
        <p:nvSpPr>
          <p:cNvPr id="720903" name="Text Box 7"/>
          <p:cNvSpPr txBox="1">
            <a:spLocks noChangeArrowheads="1"/>
          </p:cNvSpPr>
          <p:nvPr/>
        </p:nvSpPr>
        <p:spPr bwMode="auto">
          <a:xfrm>
            <a:off x="3978275" y="2111375"/>
            <a:ext cx="504825" cy="220663"/>
          </a:xfrm>
          <a:prstGeom prst="rect">
            <a:avLst/>
          </a:prstGeom>
          <a:noFill/>
          <a:ln w="9525">
            <a:noFill/>
            <a:miter lim="800000"/>
            <a:headEnd/>
            <a:tailEnd/>
          </a:ln>
          <a:effectLst/>
        </p:spPr>
        <p:txBody>
          <a:bodyPr wrap="none" lIns="0" tIns="0" rIns="0" bIns="0"/>
          <a:lstStyle/>
          <a:p>
            <a:pPr algn="l"/>
            <a:r>
              <a:rPr lang="en-US" sz="1400" b="1"/>
              <a:t>RuBP</a:t>
            </a:r>
          </a:p>
        </p:txBody>
      </p:sp>
      <p:sp>
        <p:nvSpPr>
          <p:cNvPr id="720904" name="Text Box 8"/>
          <p:cNvSpPr txBox="1">
            <a:spLocks noChangeArrowheads="1"/>
          </p:cNvSpPr>
          <p:nvPr/>
        </p:nvSpPr>
        <p:spPr bwMode="auto">
          <a:xfrm>
            <a:off x="5337175" y="307975"/>
            <a:ext cx="114300" cy="201613"/>
          </a:xfrm>
          <a:prstGeom prst="rect">
            <a:avLst/>
          </a:prstGeom>
          <a:noFill/>
          <a:ln w="9525">
            <a:noFill/>
            <a:miter lim="800000"/>
            <a:headEnd/>
            <a:tailEnd/>
          </a:ln>
          <a:effectLst/>
        </p:spPr>
        <p:txBody>
          <a:bodyPr wrap="none" lIns="0" tIns="0" rIns="0" bIns="0"/>
          <a:lstStyle/>
          <a:p>
            <a:pPr algn="l"/>
            <a:r>
              <a:rPr lang="en-US" sz="1400" b="1"/>
              <a:t>3</a:t>
            </a:r>
          </a:p>
        </p:txBody>
      </p:sp>
      <p:sp>
        <p:nvSpPr>
          <p:cNvPr id="720905" name="Text Box 9"/>
          <p:cNvSpPr txBox="1">
            <a:spLocks noChangeArrowheads="1"/>
          </p:cNvSpPr>
          <p:nvPr/>
        </p:nvSpPr>
        <p:spPr bwMode="auto">
          <a:xfrm>
            <a:off x="7826375" y="2960688"/>
            <a:ext cx="704850" cy="233362"/>
          </a:xfrm>
          <a:prstGeom prst="rect">
            <a:avLst/>
          </a:prstGeom>
          <a:noFill/>
          <a:ln w="9525">
            <a:noFill/>
            <a:miter lim="800000"/>
            <a:headEnd/>
            <a:tailEnd/>
          </a:ln>
          <a:effectLst/>
        </p:spPr>
        <p:txBody>
          <a:bodyPr wrap="none" lIns="0" tIns="0" rIns="0" bIns="0"/>
          <a:lstStyle/>
          <a:p>
            <a:pPr algn="l"/>
            <a:r>
              <a:rPr lang="en-US" sz="1400" b="1"/>
              <a:t>6 ADP +</a:t>
            </a:r>
          </a:p>
        </p:txBody>
      </p:sp>
      <p:sp>
        <p:nvSpPr>
          <p:cNvPr id="720906" name="Text Box 10"/>
          <p:cNvSpPr txBox="1">
            <a:spLocks noChangeArrowheads="1"/>
          </p:cNvSpPr>
          <p:nvPr/>
        </p:nvSpPr>
        <p:spPr bwMode="auto">
          <a:xfrm>
            <a:off x="8607425" y="2962275"/>
            <a:ext cx="152400" cy="212725"/>
          </a:xfrm>
          <a:prstGeom prst="rect">
            <a:avLst/>
          </a:prstGeom>
          <a:noFill/>
          <a:ln w="9525">
            <a:noFill/>
            <a:miter lim="800000"/>
            <a:headEnd/>
            <a:tailEnd/>
          </a:ln>
          <a:effectLst/>
        </p:spPr>
        <p:txBody>
          <a:bodyPr wrap="none" lIns="0" tIns="0" rIns="0" bIns="0"/>
          <a:lstStyle/>
          <a:p>
            <a:pPr algn="l"/>
            <a:r>
              <a:rPr lang="en-US" sz="1400" b="1"/>
              <a:t>P</a:t>
            </a:r>
          </a:p>
        </p:txBody>
      </p:sp>
      <p:sp>
        <p:nvSpPr>
          <p:cNvPr id="720907" name="Text Box 11"/>
          <p:cNvSpPr txBox="1">
            <a:spLocks noChangeArrowheads="1"/>
          </p:cNvSpPr>
          <p:nvPr/>
        </p:nvSpPr>
        <p:spPr bwMode="auto">
          <a:xfrm>
            <a:off x="6918325" y="4773613"/>
            <a:ext cx="406400" cy="217487"/>
          </a:xfrm>
          <a:prstGeom prst="rect">
            <a:avLst/>
          </a:prstGeom>
          <a:noFill/>
          <a:ln w="9525">
            <a:noFill/>
            <a:miter lim="800000"/>
            <a:headEnd/>
            <a:tailEnd/>
          </a:ln>
          <a:effectLst/>
        </p:spPr>
        <p:txBody>
          <a:bodyPr wrap="none" lIns="0" tIns="0" rIns="0" bIns="0"/>
          <a:lstStyle/>
          <a:p>
            <a:pPr algn="l"/>
            <a:r>
              <a:rPr lang="en-US" sz="1400" b="1"/>
              <a:t>G3P</a:t>
            </a:r>
          </a:p>
        </p:txBody>
      </p:sp>
      <p:sp>
        <p:nvSpPr>
          <p:cNvPr id="720908" name="Text Box 12"/>
          <p:cNvSpPr txBox="1">
            <a:spLocks noChangeArrowheads="1"/>
          </p:cNvSpPr>
          <p:nvPr/>
        </p:nvSpPr>
        <p:spPr bwMode="auto">
          <a:xfrm>
            <a:off x="5029200" y="188595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0909" name="Text Box 13"/>
          <p:cNvSpPr txBox="1">
            <a:spLocks noChangeArrowheads="1"/>
          </p:cNvSpPr>
          <p:nvPr/>
        </p:nvSpPr>
        <p:spPr bwMode="auto">
          <a:xfrm>
            <a:off x="4645025" y="304800"/>
            <a:ext cx="498475" cy="201613"/>
          </a:xfrm>
          <a:prstGeom prst="rect">
            <a:avLst/>
          </a:prstGeom>
          <a:noFill/>
          <a:ln w="9525">
            <a:noFill/>
            <a:miter lim="800000"/>
            <a:headEnd/>
            <a:tailEnd/>
          </a:ln>
          <a:effectLst/>
        </p:spPr>
        <p:txBody>
          <a:bodyPr wrap="none" lIns="0" tIns="0" rIns="0" bIns="0"/>
          <a:lstStyle/>
          <a:p>
            <a:pPr algn="l"/>
            <a:r>
              <a:rPr lang="en-US" sz="1400" b="1"/>
              <a:t>Input:</a:t>
            </a:r>
          </a:p>
        </p:txBody>
      </p:sp>
      <p:sp>
        <p:nvSpPr>
          <p:cNvPr id="720910" name="Text Box 14"/>
          <p:cNvSpPr txBox="1">
            <a:spLocks noChangeArrowheads="1"/>
          </p:cNvSpPr>
          <p:nvPr/>
        </p:nvSpPr>
        <p:spPr bwMode="auto">
          <a:xfrm>
            <a:off x="5464175" y="536575"/>
            <a:ext cx="498475" cy="201613"/>
          </a:xfrm>
          <a:prstGeom prst="rect">
            <a:avLst/>
          </a:prstGeom>
          <a:noFill/>
          <a:ln w="9525">
            <a:noFill/>
            <a:miter lim="800000"/>
            <a:headEnd/>
            <a:tailEnd/>
          </a:ln>
          <a:effectLst/>
        </p:spPr>
        <p:txBody>
          <a:bodyPr wrap="none" lIns="0" tIns="0" rIns="0" bIns="0"/>
          <a:lstStyle/>
          <a:p>
            <a:pPr algn="l"/>
            <a:r>
              <a:rPr lang="en-US" sz="1400" b="1"/>
              <a:t>CO</a:t>
            </a:r>
            <a:r>
              <a:rPr lang="en-US" sz="1400" b="1" baseline="-25000"/>
              <a:t>2</a:t>
            </a:r>
            <a:endParaRPr lang="en-US" sz="1400" b="1"/>
          </a:p>
        </p:txBody>
      </p:sp>
      <p:sp>
        <p:nvSpPr>
          <p:cNvPr id="720911" name="Oval 15"/>
          <p:cNvSpPr>
            <a:spLocks noChangeArrowheads="1"/>
          </p:cNvSpPr>
          <p:nvPr/>
        </p:nvSpPr>
        <p:spPr bwMode="auto">
          <a:xfrm>
            <a:off x="5635625" y="1628775"/>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0912" name="Text Box 16"/>
          <p:cNvSpPr txBox="1">
            <a:spLocks noChangeArrowheads="1"/>
          </p:cNvSpPr>
          <p:nvPr/>
        </p:nvSpPr>
        <p:spPr bwMode="auto">
          <a:xfrm>
            <a:off x="5683250" y="1635125"/>
            <a:ext cx="114300" cy="201613"/>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720913" name="Text Box 17"/>
          <p:cNvSpPr txBox="1">
            <a:spLocks noChangeArrowheads="1"/>
          </p:cNvSpPr>
          <p:nvPr/>
        </p:nvSpPr>
        <p:spPr bwMode="auto">
          <a:xfrm>
            <a:off x="4683125" y="1216025"/>
            <a:ext cx="720725" cy="201613"/>
          </a:xfrm>
          <a:prstGeom prst="rect">
            <a:avLst/>
          </a:prstGeom>
          <a:noFill/>
          <a:ln w="9525">
            <a:noFill/>
            <a:miter lim="800000"/>
            <a:headEnd/>
            <a:tailEnd/>
          </a:ln>
          <a:effectLst/>
        </p:spPr>
        <p:txBody>
          <a:bodyPr wrap="none" lIns="0" tIns="0" rIns="0" bIns="0"/>
          <a:lstStyle/>
          <a:p>
            <a:pPr algn="l"/>
            <a:r>
              <a:rPr lang="en-US" sz="1400" b="1"/>
              <a:t>Rubisco</a:t>
            </a:r>
          </a:p>
        </p:txBody>
      </p:sp>
      <p:sp>
        <p:nvSpPr>
          <p:cNvPr id="720914" name="Text Box 18"/>
          <p:cNvSpPr txBox="1">
            <a:spLocks noChangeArrowheads="1"/>
          </p:cNvSpPr>
          <p:nvPr/>
        </p:nvSpPr>
        <p:spPr bwMode="auto">
          <a:xfrm>
            <a:off x="2974975" y="1898650"/>
            <a:ext cx="133350" cy="198438"/>
          </a:xfrm>
          <a:prstGeom prst="rect">
            <a:avLst/>
          </a:prstGeom>
          <a:noFill/>
          <a:ln w="9525">
            <a:noFill/>
            <a:miter lim="800000"/>
            <a:headEnd/>
            <a:tailEnd/>
          </a:ln>
          <a:effectLst/>
        </p:spPr>
        <p:txBody>
          <a:bodyPr wrap="none" lIns="0" tIns="0" rIns="0" bIns="0"/>
          <a:lstStyle/>
          <a:p>
            <a:pPr algn="l"/>
            <a:r>
              <a:rPr lang="en-US" sz="1400" b="1"/>
              <a:t>3</a:t>
            </a:r>
          </a:p>
        </p:txBody>
      </p:sp>
      <p:sp>
        <p:nvSpPr>
          <p:cNvPr id="720915" name="Text Box 19"/>
          <p:cNvSpPr txBox="1">
            <a:spLocks noChangeArrowheads="1"/>
          </p:cNvSpPr>
          <p:nvPr/>
        </p:nvSpPr>
        <p:spPr bwMode="auto">
          <a:xfrm>
            <a:off x="3219450" y="189230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0916" name="Text Box 20"/>
          <p:cNvSpPr txBox="1">
            <a:spLocks noChangeArrowheads="1"/>
          </p:cNvSpPr>
          <p:nvPr/>
        </p:nvSpPr>
        <p:spPr bwMode="auto">
          <a:xfrm>
            <a:off x="361950" y="244475"/>
            <a:ext cx="2162175" cy="268288"/>
          </a:xfrm>
          <a:prstGeom prst="rect">
            <a:avLst/>
          </a:prstGeom>
          <a:noFill/>
          <a:ln w="9525">
            <a:noFill/>
            <a:miter lim="800000"/>
            <a:headEnd/>
            <a:tailEnd/>
          </a:ln>
          <a:effectLst/>
        </p:spPr>
        <p:txBody>
          <a:bodyPr wrap="none" lIns="0" tIns="0" rIns="0" bIns="0"/>
          <a:lstStyle/>
          <a:p>
            <a:pPr algn="l"/>
            <a:r>
              <a:rPr lang="en-US" sz="1400" b="1"/>
              <a:t>Step      Carbon fixation</a:t>
            </a:r>
          </a:p>
        </p:txBody>
      </p:sp>
      <p:sp>
        <p:nvSpPr>
          <p:cNvPr id="720917" name="Text Box 21"/>
          <p:cNvSpPr txBox="1">
            <a:spLocks noChangeArrowheads="1"/>
          </p:cNvSpPr>
          <p:nvPr/>
        </p:nvSpPr>
        <p:spPr bwMode="auto">
          <a:xfrm>
            <a:off x="6897688" y="2112963"/>
            <a:ext cx="603250" cy="246062"/>
          </a:xfrm>
          <a:prstGeom prst="rect">
            <a:avLst/>
          </a:prstGeom>
          <a:noFill/>
          <a:ln w="9525">
            <a:noFill/>
            <a:miter lim="800000"/>
            <a:headEnd/>
            <a:tailEnd/>
          </a:ln>
          <a:effectLst/>
        </p:spPr>
        <p:txBody>
          <a:bodyPr wrap="none" lIns="0" tIns="0" rIns="0" bIns="0"/>
          <a:lstStyle/>
          <a:p>
            <a:pPr algn="l"/>
            <a:r>
              <a:rPr lang="en-US" sz="1400" b="1"/>
              <a:t>3-PGA</a:t>
            </a:r>
          </a:p>
        </p:txBody>
      </p:sp>
      <p:sp>
        <p:nvSpPr>
          <p:cNvPr id="720918" name="Text Box 22"/>
          <p:cNvSpPr txBox="1">
            <a:spLocks noChangeArrowheads="1"/>
          </p:cNvSpPr>
          <p:nvPr/>
        </p:nvSpPr>
        <p:spPr bwMode="auto">
          <a:xfrm>
            <a:off x="6437313" y="1916113"/>
            <a:ext cx="133350" cy="198437"/>
          </a:xfrm>
          <a:prstGeom prst="rect">
            <a:avLst/>
          </a:prstGeom>
          <a:noFill/>
          <a:ln w="9525">
            <a:noFill/>
            <a:miter lim="800000"/>
            <a:headEnd/>
            <a:tailEnd/>
          </a:ln>
          <a:effectLst/>
        </p:spPr>
        <p:txBody>
          <a:bodyPr wrap="none" lIns="0" tIns="0" rIns="0" bIns="0"/>
          <a:lstStyle/>
          <a:p>
            <a:pPr algn="l"/>
            <a:r>
              <a:rPr lang="en-US" sz="1400" b="1"/>
              <a:t>6</a:t>
            </a:r>
          </a:p>
        </p:txBody>
      </p:sp>
      <p:sp>
        <p:nvSpPr>
          <p:cNvPr id="720919" name="Text Box 23"/>
          <p:cNvSpPr txBox="1">
            <a:spLocks noChangeArrowheads="1"/>
          </p:cNvSpPr>
          <p:nvPr/>
        </p:nvSpPr>
        <p:spPr bwMode="auto">
          <a:xfrm>
            <a:off x="7558088" y="1903413"/>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0920" name="Text Box 24"/>
          <p:cNvSpPr txBox="1">
            <a:spLocks noChangeArrowheads="1"/>
          </p:cNvSpPr>
          <p:nvPr/>
        </p:nvSpPr>
        <p:spPr bwMode="auto">
          <a:xfrm>
            <a:off x="5322888" y="3208338"/>
            <a:ext cx="750887" cy="449262"/>
          </a:xfrm>
          <a:prstGeom prst="rect">
            <a:avLst/>
          </a:prstGeom>
          <a:noFill/>
          <a:ln w="9525">
            <a:noFill/>
            <a:miter lim="800000"/>
            <a:headEnd/>
            <a:tailEnd/>
          </a:ln>
          <a:effectLst/>
        </p:spPr>
        <p:txBody>
          <a:bodyPr wrap="none" lIns="0" tIns="0" rIns="0" bIns="0"/>
          <a:lstStyle/>
          <a:p>
            <a:pPr algn="ctr">
              <a:lnSpc>
                <a:spcPct val="110000"/>
              </a:lnSpc>
            </a:pPr>
            <a:r>
              <a:rPr lang="en-US" sz="1400" b="1"/>
              <a:t>C</a:t>
            </a:r>
            <a:r>
              <a:rPr lang="en-US" sz="1200" b="1"/>
              <a:t>ALVIN</a:t>
            </a:r>
            <a:endParaRPr lang="en-US" sz="1400" b="1"/>
          </a:p>
          <a:p>
            <a:pPr algn="ctr">
              <a:lnSpc>
                <a:spcPct val="110000"/>
              </a:lnSpc>
            </a:pPr>
            <a:r>
              <a:rPr lang="en-US" sz="1200" b="1"/>
              <a:t>CYCLE</a:t>
            </a:r>
          </a:p>
        </p:txBody>
      </p:sp>
      <p:sp>
        <p:nvSpPr>
          <p:cNvPr id="720921" name="Text Box 25"/>
          <p:cNvSpPr txBox="1">
            <a:spLocks noChangeArrowheads="1"/>
          </p:cNvSpPr>
          <p:nvPr/>
        </p:nvSpPr>
        <p:spPr bwMode="auto">
          <a:xfrm>
            <a:off x="7827963" y="24542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0922" name="Text Box 26"/>
          <p:cNvSpPr txBox="1">
            <a:spLocks noChangeArrowheads="1"/>
          </p:cNvSpPr>
          <p:nvPr/>
        </p:nvSpPr>
        <p:spPr bwMode="auto">
          <a:xfrm>
            <a:off x="6440488" y="45370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0923" name="Text Box 27"/>
          <p:cNvSpPr txBox="1">
            <a:spLocks noChangeArrowheads="1"/>
          </p:cNvSpPr>
          <p:nvPr/>
        </p:nvSpPr>
        <p:spPr bwMode="auto">
          <a:xfrm>
            <a:off x="7829550" y="351155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0924" name="Text Box 28"/>
          <p:cNvSpPr txBox="1">
            <a:spLocks noChangeArrowheads="1"/>
          </p:cNvSpPr>
          <p:nvPr/>
        </p:nvSpPr>
        <p:spPr bwMode="auto">
          <a:xfrm>
            <a:off x="7824788" y="397510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0925" name="Text Box 29"/>
          <p:cNvSpPr txBox="1">
            <a:spLocks noChangeArrowheads="1"/>
          </p:cNvSpPr>
          <p:nvPr/>
        </p:nvSpPr>
        <p:spPr bwMode="auto">
          <a:xfrm>
            <a:off x="7548563" y="4522788"/>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0926" name="Text Box 30"/>
          <p:cNvSpPr txBox="1">
            <a:spLocks noChangeArrowheads="1"/>
          </p:cNvSpPr>
          <p:nvPr/>
        </p:nvSpPr>
        <p:spPr bwMode="auto">
          <a:xfrm>
            <a:off x="368300" y="1878013"/>
            <a:ext cx="2162175" cy="268287"/>
          </a:xfrm>
          <a:prstGeom prst="rect">
            <a:avLst/>
          </a:prstGeom>
          <a:noFill/>
          <a:ln w="9525">
            <a:noFill/>
            <a:miter lim="800000"/>
            <a:headEnd/>
            <a:tailEnd/>
          </a:ln>
          <a:effectLst/>
        </p:spPr>
        <p:txBody>
          <a:bodyPr wrap="none" lIns="0" tIns="0" rIns="0" bIns="0"/>
          <a:lstStyle/>
          <a:p>
            <a:pPr algn="l"/>
            <a:r>
              <a:rPr lang="en-US" sz="1400" b="1"/>
              <a:t>Step       Reduction</a:t>
            </a:r>
          </a:p>
        </p:txBody>
      </p:sp>
      <p:sp>
        <p:nvSpPr>
          <p:cNvPr id="720927" name="Oval 31"/>
          <p:cNvSpPr>
            <a:spLocks noChangeArrowheads="1"/>
          </p:cNvSpPr>
          <p:nvPr/>
        </p:nvSpPr>
        <p:spPr bwMode="auto">
          <a:xfrm>
            <a:off x="6524625" y="32845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0928" name="Text Box 32"/>
          <p:cNvSpPr txBox="1">
            <a:spLocks noChangeArrowheads="1"/>
          </p:cNvSpPr>
          <p:nvPr/>
        </p:nvSpPr>
        <p:spPr bwMode="auto">
          <a:xfrm>
            <a:off x="6584950" y="32908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0929" name="Oval 33"/>
          <p:cNvSpPr>
            <a:spLocks noChangeArrowheads="1"/>
          </p:cNvSpPr>
          <p:nvPr/>
        </p:nvSpPr>
        <p:spPr bwMode="auto">
          <a:xfrm>
            <a:off x="808038" y="18748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0930" name="Text Box 34"/>
          <p:cNvSpPr txBox="1">
            <a:spLocks noChangeArrowheads="1"/>
          </p:cNvSpPr>
          <p:nvPr/>
        </p:nvSpPr>
        <p:spPr bwMode="auto">
          <a:xfrm>
            <a:off x="868363" y="18811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0931" name="Oval 35"/>
          <p:cNvSpPr>
            <a:spLocks noChangeArrowheads="1"/>
          </p:cNvSpPr>
          <p:nvPr/>
        </p:nvSpPr>
        <p:spPr bwMode="auto">
          <a:xfrm>
            <a:off x="777875" y="233363"/>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0932" name="Text Box 36"/>
          <p:cNvSpPr txBox="1">
            <a:spLocks noChangeArrowheads="1"/>
          </p:cNvSpPr>
          <p:nvPr/>
        </p:nvSpPr>
        <p:spPr bwMode="auto">
          <a:xfrm>
            <a:off x="825500" y="239713"/>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2947" name="Picture 3" descr="07_10bCalvinCycle_3-U"/>
          <p:cNvPicPr>
            <a:picLocks noChangeAspect="1" noChangeArrowheads="1"/>
          </p:cNvPicPr>
          <p:nvPr/>
        </p:nvPicPr>
        <p:blipFill>
          <a:blip r:embed="rId3" cstate="print"/>
          <a:srcRect/>
          <a:stretch>
            <a:fillRect/>
          </a:stretch>
        </p:blipFill>
        <p:spPr bwMode="auto">
          <a:xfrm>
            <a:off x="315913" y="190500"/>
            <a:ext cx="8512175" cy="6572250"/>
          </a:xfrm>
          <a:prstGeom prst="rect">
            <a:avLst/>
          </a:prstGeom>
          <a:noFill/>
        </p:spPr>
      </p:pic>
      <p:sp>
        <p:nvSpPr>
          <p:cNvPr id="722948" name="Text Box 4"/>
          <p:cNvSpPr txBox="1">
            <a:spLocks noChangeArrowheads="1"/>
          </p:cNvSpPr>
          <p:nvPr/>
        </p:nvSpPr>
        <p:spPr bwMode="auto">
          <a:xfrm>
            <a:off x="8013700" y="3509963"/>
            <a:ext cx="755650" cy="261937"/>
          </a:xfrm>
          <a:prstGeom prst="rect">
            <a:avLst/>
          </a:prstGeom>
          <a:noFill/>
          <a:ln w="9525">
            <a:noFill/>
            <a:miter lim="800000"/>
            <a:headEnd/>
            <a:tailEnd/>
          </a:ln>
          <a:effectLst/>
        </p:spPr>
        <p:txBody>
          <a:bodyPr wrap="none" lIns="0" tIns="0" rIns="0" bIns="0"/>
          <a:lstStyle/>
          <a:p>
            <a:pPr algn="l"/>
            <a:r>
              <a:rPr lang="en-US" sz="1400" b="1"/>
              <a:t>NADPH</a:t>
            </a:r>
          </a:p>
        </p:txBody>
      </p:sp>
      <p:sp>
        <p:nvSpPr>
          <p:cNvPr id="722949" name="Text Box 5"/>
          <p:cNvSpPr txBox="1">
            <a:spLocks noChangeArrowheads="1"/>
          </p:cNvSpPr>
          <p:nvPr/>
        </p:nvSpPr>
        <p:spPr bwMode="auto">
          <a:xfrm>
            <a:off x="8166100" y="2471738"/>
            <a:ext cx="374650" cy="155575"/>
          </a:xfrm>
          <a:prstGeom prst="rect">
            <a:avLst/>
          </a:prstGeom>
          <a:noFill/>
          <a:ln w="9525">
            <a:noFill/>
            <a:miter lim="800000"/>
            <a:headEnd/>
            <a:tailEnd/>
          </a:ln>
          <a:effectLst/>
        </p:spPr>
        <p:txBody>
          <a:bodyPr wrap="none" lIns="0" tIns="0" rIns="0" bIns="0"/>
          <a:lstStyle/>
          <a:p>
            <a:pPr algn="l"/>
            <a:r>
              <a:rPr lang="en-US" sz="1400" b="1"/>
              <a:t>ATP</a:t>
            </a:r>
          </a:p>
        </p:txBody>
      </p:sp>
      <p:sp>
        <p:nvSpPr>
          <p:cNvPr id="722950" name="Text Box 6"/>
          <p:cNvSpPr txBox="1">
            <a:spLocks noChangeArrowheads="1"/>
          </p:cNvSpPr>
          <p:nvPr/>
        </p:nvSpPr>
        <p:spPr bwMode="auto">
          <a:xfrm>
            <a:off x="3978275" y="2111375"/>
            <a:ext cx="504825" cy="220663"/>
          </a:xfrm>
          <a:prstGeom prst="rect">
            <a:avLst/>
          </a:prstGeom>
          <a:noFill/>
          <a:ln w="9525">
            <a:noFill/>
            <a:miter lim="800000"/>
            <a:headEnd/>
            <a:tailEnd/>
          </a:ln>
          <a:effectLst/>
        </p:spPr>
        <p:txBody>
          <a:bodyPr wrap="none" lIns="0" tIns="0" rIns="0" bIns="0"/>
          <a:lstStyle/>
          <a:p>
            <a:pPr algn="l"/>
            <a:r>
              <a:rPr lang="en-US" sz="1400" b="1"/>
              <a:t>RuBP</a:t>
            </a:r>
          </a:p>
        </p:txBody>
      </p:sp>
      <p:sp>
        <p:nvSpPr>
          <p:cNvPr id="722951" name="Text Box 7"/>
          <p:cNvSpPr txBox="1">
            <a:spLocks noChangeArrowheads="1"/>
          </p:cNvSpPr>
          <p:nvPr/>
        </p:nvSpPr>
        <p:spPr bwMode="auto">
          <a:xfrm>
            <a:off x="5337175" y="307975"/>
            <a:ext cx="114300" cy="201613"/>
          </a:xfrm>
          <a:prstGeom prst="rect">
            <a:avLst/>
          </a:prstGeom>
          <a:noFill/>
          <a:ln w="9525">
            <a:noFill/>
            <a:miter lim="800000"/>
            <a:headEnd/>
            <a:tailEnd/>
          </a:ln>
          <a:effectLst/>
        </p:spPr>
        <p:txBody>
          <a:bodyPr wrap="none" lIns="0" tIns="0" rIns="0" bIns="0"/>
          <a:lstStyle/>
          <a:p>
            <a:pPr algn="l"/>
            <a:r>
              <a:rPr lang="en-US" sz="1400" b="1"/>
              <a:t>3</a:t>
            </a:r>
          </a:p>
        </p:txBody>
      </p:sp>
      <p:sp>
        <p:nvSpPr>
          <p:cNvPr id="722952" name="Text Box 8"/>
          <p:cNvSpPr txBox="1">
            <a:spLocks noChangeArrowheads="1"/>
          </p:cNvSpPr>
          <p:nvPr/>
        </p:nvSpPr>
        <p:spPr bwMode="auto">
          <a:xfrm>
            <a:off x="8607425" y="2962275"/>
            <a:ext cx="152400" cy="212725"/>
          </a:xfrm>
          <a:prstGeom prst="rect">
            <a:avLst/>
          </a:prstGeom>
          <a:noFill/>
          <a:ln w="9525">
            <a:noFill/>
            <a:miter lim="800000"/>
            <a:headEnd/>
            <a:tailEnd/>
          </a:ln>
          <a:effectLst/>
        </p:spPr>
        <p:txBody>
          <a:bodyPr wrap="none" lIns="0" tIns="0" rIns="0" bIns="0"/>
          <a:lstStyle/>
          <a:p>
            <a:pPr algn="l"/>
            <a:r>
              <a:rPr lang="en-US" sz="1400" b="1"/>
              <a:t>P</a:t>
            </a:r>
          </a:p>
        </p:txBody>
      </p:sp>
      <p:sp>
        <p:nvSpPr>
          <p:cNvPr id="722953" name="Text Box 9"/>
          <p:cNvSpPr txBox="1">
            <a:spLocks noChangeArrowheads="1"/>
          </p:cNvSpPr>
          <p:nvPr/>
        </p:nvSpPr>
        <p:spPr bwMode="auto">
          <a:xfrm>
            <a:off x="6918325" y="4773613"/>
            <a:ext cx="406400" cy="217487"/>
          </a:xfrm>
          <a:prstGeom prst="rect">
            <a:avLst/>
          </a:prstGeom>
          <a:noFill/>
          <a:ln w="9525">
            <a:noFill/>
            <a:miter lim="800000"/>
            <a:headEnd/>
            <a:tailEnd/>
          </a:ln>
          <a:effectLst/>
        </p:spPr>
        <p:txBody>
          <a:bodyPr wrap="none" lIns="0" tIns="0" rIns="0" bIns="0"/>
          <a:lstStyle/>
          <a:p>
            <a:pPr algn="l"/>
            <a:r>
              <a:rPr lang="en-US" sz="1400" b="1"/>
              <a:t>G3P</a:t>
            </a:r>
          </a:p>
        </p:txBody>
      </p:sp>
      <p:sp>
        <p:nvSpPr>
          <p:cNvPr id="722954" name="Text Box 10"/>
          <p:cNvSpPr txBox="1">
            <a:spLocks noChangeArrowheads="1"/>
          </p:cNvSpPr>
          <p:nvPr/>
        </p:nvSpPr>
        <p:spPr bwMode="auto">
          <a:xfrm>
            <a:off x="5029200" y="188595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2955" name="Text Box 11"/>
          <p:cNvSpPr txBox="1">
            <a:spLocks noChangeArrowheads="1"/>
          </p:cNvSpPr>
          <p:nvPr/>
        </p:nvSpPr>
        <p:spPr bwMode="auto">
          <a:xfrm>
            <a:off x="4645025" y="304800"/>
            <a:ext cx="498475" cy="201613"/>
          </a:xfrm>
          <a:prstGeom prst="rect">
            <a:avLst/>
          </a:prstGeom>
          <a:noFill/>
          <a:ln w="9525">
            <a:noFill/>
            <a:miter lim="800000"/>
            <a:headEnd/>
            <a:tailEnd/>
          </a:ln>
          <a:effectLst/>
        </p:spPr>
        <p:txBody>
          <a:bodyPr wrap="none" lIns="0" tIns="0" rIns="0" bIns="0"/>
          <a:lstStyle/>
          <a:p>
            <a:pPr algn="l"/>
            <a:r>
              <a:rPr lang="en-US" sz="1400" b="1"/>
              <a:t>Input:</a:t>
            </a:r>
          </a:p>
        </p:txBody>
      </p:sp>
      <p:sp>
        <p:nvSpPr>
          <p:cNvPr id="722956" name="Text Box 12"/>
          <p:cNvSpPr txBox="1">
            <a:spLocks noChangeArrowheads="1"/>
          </p:cNvSpPr>
          <p:nvPr/>
        </p:nvSpPr>
        <p:spPr bwMode="auto">
          <a:xfrm>
            <a:off x="5464175" y="536575"/>
            <a:ext cx="498475" cy="201613"/>
          </a:xfrm>
          <a:prstGeom prst="rect">
            <a:avLst/>
          </a:prstGeom>
          <a:noFill/>
          <a:ln w="9525">
            <a:noFill/>
            <a:miter lim="800000"/>
            <a:headEnd/>
            <a:tailEnd/>
          </a:ln>
          <a:effectLst/>
        </p:spPr>
        <p:txBody>
          <a:bodyPr wrap="none" lIns="0" tIns="0" rIns="0" bIns="0"/>
          <a:lstStyle/>
          <a:p>
            <a:pPr algn="l"/>
            <a:r>
              <a:rPr lang="en-US" sz="1400" b="1"/>
              <a:t>CO</a:t>
            </a:r>
            <a:r>
              <a:rPr lang="en-US" sz="1400" b="1" baseline="-25000"/>
              <a:t>2</a:t>
            </a:r>
            <a:endParaRPr lang="en-US" sz="1400" b="1"/>
          </a:p>
        </p:txBody>
      </p:sp>
      <p:sp>
        <p:nvSpPr>
          <p:cNvPr id="722957" name="Oval 13"/>
          <p:cNvSpPr>
            <a:spLocks noChangeArrowheads="1"/>
          </p:cNvSpPr>
          <p:nvPr/>
        </p:nvSpPr>
        <p:spPr bwMode="auto">
          <a:xfrm>
            <a:off x="5635625" y="1628775"/>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58" name="Text Box 14"/>
          <p:cNvSpPr txBox="1">
            <a:spLocks noChangeArrowheads="1"/>
          </p:cNvSpPr>
          <p:nvPr/>
        </p:nvSpPr>
        <p:spPr bwMode="auto">
          <a:xfrm>
            <a:off x="5683250" y="1635125"/>
            <a:ext cx="114300" cy="201613"/>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722959" name="Text Box 15"/>
          <p:cNvSpPr txBox="1">
            <a:spLocks noChangeArrowheads="1"/>
          </p:cNvSpPr>
          <p:nvPr/>
        </p:nvSpPr>
        <p:spPr bwMode="auto">
          <a:xfrm>
            <a:off x="4683125" y="1216025"/>
            <a:ext cx="720725" cy="201613"/>
          </a:xfrm>
          <a:prstGeom prst="rect">
            <a:avLst/>
          </a:prstGeom>
          <a:noFill/>
          <a:ln w="9525">
            <a:noFill/>
            <a:miter lim="800000"/>
            <a:headEnd/>
            <a:tailEnd/>
          </a:ln>
          <a:effectLst/>
        </p:spPr>
        <p:txBody>
          <a:bodyPr wrap="none" lIns="0" tIns="0" rIns="0" bIns="0"/>
          <a:lstStyle/>
          <a:p>
            <a:pPr algn="l"/>
            <a:r>
              <a:rPr lang="en-US" sz="1400" b="1"/>
              <a:t>Rubisco</a:t>
            </a:r>
          </a:p>
        </p:txBody>
      </p:sp>
      <p:sp>
        <p:nvSpPr>
          <p:cNvPr id="722960" name="Text Box 16"/>
          <p:cNvSpPr txBox="1">
            <a:spLocks noChangeArrowheads="1"/>
          </p:cNvSpPr>
          <p:nvPr/>
        </p:nvSpPr>
        <p:spPr bwMode="auto">
          <a:xfrm>
            <a:off x="2974975" y="1898650"/>
            <a:ext cx="133350" cy="198438"/>
          </a:xfrm>
          <a:prstGeom prst="rect">
            <a:avLst/>
          </a:prstGeom>
          <a:noFill/>
          <a:ln w="9525">
            <a:noFill/>
            <a:miter lim="800000"/>
            <a:headEnd/>
            <a:tailEnd/>
          </a:ln>
          <a:effectLst/>
        </p:spPr>
        <p:txBody>
          <a:bodyPr wrap="none" lIns="0" tIns="0" rIns="0" bIns="0"/>
          <a:lstStyle/>
          <a:p>
            <a:pPr algn="l"/>
            <a:r>
              <a:rPr lang="en-US" sz="1400" b="1"/>
              <a:t>3</a:t>
            </a:r>
          </a:p>
        </p:txBody>
      </p:sp>
      <p:sp>
        <p:nvSpPr>
          <p:cNvPr id="722961" name="Text Box 17"/>
          <p:cNvSpPr txBox="1">
            <a:spLocks noChangeArrowheads="1"/>
          </p:cNvSpPr>
          <p:nvPr/>
        </p:nvSpPr>
        <p:spPr bwMode="auto">
          <a:xfrm>
            <a:off x="3219450" y="189230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2962" name="Text Box 18"/>
          <p:cNvSpPr txBox="1">
            <a:spLocks noChangeArrowheads="1"/>
          </p:cNvSpPr>
          <p:nvPr/>
        </p:nvSpPr>
        <p:spPr bwMode="auto">
          <a:xfrm>
            <a:off x="361950" y="244475"/>
            <a:ext cx="2162175" cy="268288"/>
          </a:xfrm>
          <a:prstGeom prst="rect">
            <a:avLst/>
          </a:prstGeom>
          <a:noFill/>
          <a:ln w="9525">
            <a:noFill/>
            <a:miter lim="800000"/>
            <a:headEnd/>
            <a:tailEnd/>
          </a:ln>
          <a:effectLst/>
        </p:spPr>
        <p:txBody>
          <a:bodyPr wrap="none" lIns="0" tIns="0" rIns="0" bIns="0"/>
          <a:lstStyle/>
          <a:p>
            <a:pPr algn="l"/>
            <a:r>
              <a:rPr lang="en-US" sz="1400" b="1"/>
              <a:t>Step      Carbon fixation</a:t>
            </a:r>
          </a:p>
        </p:txBody>
      </p:sp>
      <p:sp>
        <p:nvSpPr>
          <p:cNvPr id="722963" name="Text Box 19"/>
          <p:cNvSpPr txBox="1">
            <a:spLocks noChangeArrowheads="1"/>
          </p:cNvSpPr>
          <p:nvPr/>
        </p:nvSpPr>
        <p:spPr bwMode="auto">
          <a:xfrm>
            <a:off x="6897688" y="2112963"/>
            <a:ext cx="603250" cy="246062"/>
          </a:xfrm>
          <a:prstGeom prst="rect">
            <a:avLst/>
          </a:prstGeom>
          <a:noFill/>
          <a:ln w="9525">
            <a:noFill/>
            <a:miter lim="800000"/>
            <a:headEnd/>
            <a:tailEnd/>
          </a:ln>
          <a:effectLst/>
        </p:spPr>
        <p:txBody>
          <a:bodyPr wrap="none" lIns="0" tIns="0" rIns="0" bIns="0"/>
          <a:lstStyle/>
          <a:p>
            <a:pPr algn="l"/>
            <a:r>
              <a:rPr lang="en-US" sz="1400" b="1"/>
              <a:t>3-PGA</a:t>
            </a:r>
          </a:p>
        </p:txBody>
      </p:sp>
      <p:sp>
        <p:nvSpPr>
          <p:cNvPr id="722964" name="Text Box 20"/>
          <p:cNvSpPr txBox="1">
            <a:spLocks noChangeArrowheads="1"/>
          </p:cNvSpPr>
          <p:nvPr/>
        </p:nvSpPr>
        <p:spPr bwMode="auto">
          <a:xfrm>
            <a:off x="6437313" y="1916113"/>
            <a:ext cx="133350" cy="198437"/>
          </a:xfrm>
          <a:prstGeom prst="rect">
            <a:avLst/>
          </a:prstGeom>
          <a:noFill/>
          <a:ln w="9525">
            <a:noFill/>
            <a:miter lim="800000"/>
            <a:headEnd/>
            <a:tailEnd/>
          </a:ln>
          <a:effectLst/>
        </p:spPr>
        <p:txBody>
          <a:bodyPr wrap="none" lIns="0" tIns="0" rIns="0" bIns="0"/>
          <a:lstStyle/>
          <a:p>
            <a:pPr algn="l"/>
            <a:r>
              <a:rPr lang="en-US" sz="1400" b="1"/>
              <a:t>6</a:t>
            </a:r>
          </a:p>
        </p:txBody>
      </p:sp>
      <p:sp>
        <p:nvSpPr>
          <p:cNvPr id="722965" name="Text Box 21"/>
          <p:cNvSpPr txBox="1">
            <a:spLocks noChangeArrowheads="1"/>
          </p:cNvSpPr>
          <p:nvPr/>
        </p:nvSpPr>
        <p:spPr bwMode="auto">
          <a:xfrm>
            <a:off x="7558088" y="1903413"/>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2966" name="Text Box 22"/>
          <p:cNvSpPr txBox="1">
            <a:spLocks noChangeArrowheads="1"/>
          </p:cNvSpPr>
          <p:nvPr/>
        </p:nvSpPr>
        <p:spPr bwMode="auto">
          <a:xfrm>
            <a:off x="5322888" y="3208338"/>
            <a:ext cx="750887" cy="449262"/>
          </a:xfrm>
          <a:prstGeom prst="rect">
            <a:avLst/>
          </a:prstGeom>
          <a:noFill/>
          <a:ln w="9525">
            <a:noFill/>
            <a:miter lim="800000"/>
            <a:headEnd/>
            <a:tailEnd/>
          </a:ln>
          <a:effectLst/>
        </p:spPr>
        <p:txBody>
          <a:bodyPr wrap="none" lIns="0" tIns="0" rIns="0" bIns="0"/>
          <a:lstStyle/>
          <a:p>
            <a:pPr algn="ctr">
              <a:lnSpc>
                <a:spcPct val="110000"/>
              </a:lnSpc>
            </a:pPr>
            <a:r>
              <a:rPr lang="en-US" sz="1400" b="1"/>
              <a:t>C</a:t>
            </a:r>
            <a:r>
              <a:rPr lang="en-US" sz="1200" b="1"/>
              <a:t>ALVIN</a:t>
            </a:r>
            <a:endParaRPr lang="en-US" sz="1400" b="1"/>
          </a:p>
          <a:p>
            <a:pPr algn="ctr">
              <a:lnSpc>
                <a:spcPct val="110000"/>
              </a:lnSpc>
            </a:pPr>
            <a:r>
              <a:rPr lang="en-US" sz="1200" b="1"/>
              <a:t>CYCLE</a:t>
            </a:r>
          </a:p>
        </p:txBody>
      </p:sp>
      <p:sp>
        <p:nvSpPr>
          <p:cNvPr id="722967" name="Text Box 23"/>
          <p:cNvSpPr txBox="1">
            <a:spLocks noChangeArrowheads="1"/>
          </p:cNvSpPr>
          <p:nvPr/>
        </p:nvSpPr>
        <p:spPr bwMode="auto">
          <a:xfrm>
            <a:off x="7827963" y="24542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2968" name="Text Box 24"/>
          <p:cNvSpPr txBox="1">
            <a:spLocks noChangeArrowheads="1"/>
          </p:cNvSpPr>
          <p:nvPr/>
        </p:nvSpPr>
        <p:spPr bwMode="auto">
          <a:xfrm>
            <a:off x="6440488" y="45370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2969" name="Text Box 25"/>
          <p:cNvSpPr txBox="1">
            <a:spLocks noChangeArrowheads="1"/>
          </p:cNvSpPr>
          <p:nvPr/>
        </p:nvSpPr>
        <p:spPr bwMode="auto">
          <a:xfrm>
            <a:off x="7829550" y="351155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2970" name="Text Box 26"/>
          <p:cNvSpPr txBox="1">
            <a:spLocks noChangeArrowheads="1"/>
          </p:cNvSpPr>
          <p:nvPr/>
        </p:nvSpPr>
        <p:spPr bwMode="auto">
          <a:xfrm>
            <a:off x="7824788" y="397510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2971" name="Text Box 27"/>
          <p:cNvSpPr txBox="1">
            <a:spLocks noChangeArrowheads="1"/>
          </p:cNvSpPr>
          <p:nvPr/>
        </p:nvSpPr>
        <p:spPr bwMode="auto">
          <a:xfrm>
            <a:off x="7548563" y="4522788"/>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2972" name="Text Box 28"/>
          <p:cNvSpPr txBox="1">
            <a:spLocks noChangeArrowheads="1"/>
          </p:cNvSpPr>
          <p:nvPr/>
        </p:nvSpPr>
        <p:spPr bwMode="auto">
          <a:xfrm>
            <a:off x="368300" y="1878013"/>
            <a:ext cx="2162175" cy="268287"/>
          </a:xfrm>
          <a:prstGeom prst="rect">
            <a:avLst/>
          </a:prstGeom>
          <a:noFill/>
          <a:ln w="9525">
            <a:noFill/>
            <a:miter lim="800000"/>
            <a:headEnd/>
            <a:tailEnd/>
          </a:ln>
          <a:effectLst/>
        </p:spPr>
        <p:txBody>
          <a:bodyPr wrap="none" lIns="0" tIns="0" rIns="0" bIns="0"/>
          <a:lstStyle/>
          <a:p>
            <a:pPr algn="l"/>
            <a:r>
              <a:rPr lang="en-US" sz="1400" b="1"/>
              <a:t>Step       Reduction</a:t>
            </a:r>
          </a:p>
        </p:txBody>
      </p:sp>
      <p:sp>
        <p:nvSpPr>
          <p:cNvPr id="722973" name="Oval 29"/>
          <p:cNvSpPr>
            <a:spLocks noChangeArrowheads="1"/>
          </p:cNvSpPr>
          <p:nvPr/>
        </p:nvSpPr>
        <p:spPr bwMode="auto">
          <a:xfrm>
            <a:off x="6524625" y="32845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74" name="Text Box 30"/>
          <p:cNvSpPr txBox="1">
            <a:spLocks noChangeArrowheads="1"/>
          </p:cNvSpPr>
          <p:nvPr/>
        </p:nvSpPr>
        <p:spPr bwMode="auto">
          <a:xfrm>
            <a:off x="6584950" y="32908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2975" name="Oval 31"/>
          <p:cNvSpPr>
            <a:spLocks noChangeArrowheads="1"/>
          </p:cNvSpPr>
          <p:nvPr/>
        </p:nvSpPr>
        <p:spPr bwMode="auto">
          <a:xfrm>
            <a:off x="808038" y="18748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76" name="Text Box 32"/>
          <p:cNvSpPr txBox="1">
            <a:spLocks noChangeArrowheads="1"/>
          </p:cNvSpPr>
          <p:nvPr/>
        </p:nvSpPr>
        <p:spPr bwMode="auto">
          <a:xfrm>
            <a:off x="868363" y="18811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2977" name="Text Box 33"/>
          <p:cNvSpPr txBox="1">
            <a:spLocks noChangeArrowheads="1"/>
          </p:cNvSpPr>
          <p:nvPr/>
        </p:nvSpPr>
        <p:spPr bwMode="auto">
          <a:xfrm>
            <a:off x="4019550" y="4775200"/>
            <a:ext cx="406400" cy="217488"/>
          </a:xfrm>
          <a:prstGeom prst="rect">
            <a:avLst/>
          </a:prstGeom>
          <a:noFill/>
          <a:ln w="9525">
            <a:noFill/>
            <a:miter lim="800000"/>
            <a:headEnd/>
            <a:tailEnd/>
          </a:ln>
          <a:effectLst/>
        </p:spPr>
        <p:txBody>
          <a:bodyPr wrap="none" lIns="0" tIns="0" rIns="0" bIns="0"/>
          <a:lstStyle/>
          <a:p>
            <a:pPr algn="l"/>
            <a:r>
              <a:rPr lang="en-US" sz="1400" b="1"/>
              <a:t>G3P</a:t>
            </a:r>
          </a:p>
        </p:txBody>
      </p:sp>
      <p:sp>
        <p:nvSpPr>
          <p:cNvPr id="722978" name="Text Box 34"/>
          <p:cNvSpPr txBox="1">
            <a:spLocks noChangeArrowheads="1"/>
          </p:cNvSpPr>
          <p:nvPr/>
        </p:nvSpPr>
        <p:spPr bwMode="auto">
          <a:xfrm>
            <a:off x="3548063" y="4535488"/>
            <a:ext cx="133350" cy="198437"/>
          </a:xfrm>
          <a:prstGeom prst="rect">
            <a:avLst/>
          </a:prstGeom>
          <a:noFill/>
          <a:ln w="9525">
            <a:noFill/>
            <a:miter lim="800000"/>
            <a:headEnd/>
            <a:tailEnd/>
          </a:ln>
          <a:effectLst/>
        </p:spPr>
        <p:txBody>
          <a:bodyPr wrap="none" lIns="0" tIns="0" rIns="0" bIns="0"/>
          <a:lstStyle/>
          <a:p>
            <a:pPr algn="l"/>
            <a:r>
              <a:rPr lang="en-US" sz="1400" b="1"/>
              <a:t>5</a:t>
            </a:r>
          </a:p>
        </p:txBody>
      </p:sp>
      <p:sp>
        <p:nvSpPr>
          <p:cNvPr id="722979" name="Text Box 35"/>
          <p:cNvSpPr txBox="1">
            <a:spLocks noChangeArrowheads="1"/>
          </p:cNvSpPr>
          <p:nvPr/>
        </p:nvSpPr>
        <p:spPr bwMode="auto">
          <a:xfrm>
            <a:off x="4649788" y="4524375"/>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2980" name="Oval 36"/>
          <p:cNvSpPr>
            <a:spLocks noChangeArrowheads="1"/>
          </p:cNvSpPr>
          <p:nvPr/>
        </p:nvSpPr>
        <p:spPr bwMode="auto">
          <a:xfrm>
            <a:off x="5629275" y="500538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81" name="Text Box 37"/>
          <p:cNvSpPr txBox="1">
            <a:spLocks noChangeArrowheads="1"/>
          </p:cNvSpPr>
          <p:nvPr/>
        </p:nvSpPr>
        <p:spPr bwMode="auto">
          <a:xfrm>
            <a:off x="5689600" y="501173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3</a:t>
            </a:r>
          </a:p>
        </p:txBody>
      </p:sp>
      <p:sp>
        <p:nvSpPr>
          <p:cNvPr id="722982" name="Oval 38"/>
          <p:cNvSpPr>
            <a:spLocks noChangeArrowheads="1"/>
          </p:cNvSpPr>
          <p:nvPr/>
        </p:nvSpPr>
        <p:spPr bwMode="auto">
          <a:xfrm>
            <a:off x="804863" y="329088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83" name="Text Box 39"/>
          <p:cNvSpPr txBox="1">
            <a:spLocks noChangeArrowheads="1"/>
          </p:cNvSpPr>
          <p:nvPr/>
        </p:nvSpPr>
        <p:spPr bwMode="auto">
          <a:xfrm>
            <a:off x="865188" y="329723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3</a:t>
            </a:r>
          </a:p>
        </p:txBody>
      </p:sp>
      <p:sp>
        <p:nvSpPr>
          <p:cNvPr id="722984" name="Text Box 40"/>
          <p:cNvSpPr txBox="1">
            <a:spLocks noChangeArrowheads="1"/>
          </p:cNvSpPr>
          <p:nvPr/>
        </p:nvSpPr>
        <p:spPr bwMode="auto">
          <a:xfrm>
            <a:off x="5545138" y="6372225"/>
            <a:ext cx="406400" cy="217488"/>
          </a:xfrm>
          <a:prstGeom prst="rect">
            <a:avLst/>
          </a:prstGeom>
          <a:noFill/>
          <a:ln w="9525">
            <a:noFill/>
            <a:miter lim="800000"/>
            <a:headEnd/>
            <a:tailEnd/>
          </a:ln>
          <a:effectLst/>
        </p:spPr>
        <p:txBody>
          <a:bodyPr wrap="none" lIns="0" tIns="0" rIns="0" bIns="0"/>
          <a:lstStyle/>
          <a:p>
            <a:pPr algn="l"/>
            <a:r>
              <a:rPr lang="en-US" sz="1400" b="1"/>
              <a:t>G3P</a:t>
            </a:r>
          </a:p>
        </p:txBody>
      </p:sp>
      <p:sp>
        <p:nvSpPr>
          <p:cNvPr id="722985" name="Text Box 41"/>
          <p:cNvSpPr txBox="1">
            <a:spLocks noChangeArrowheads="1"/>
          </p:cNvSpPr>
          <p:nvPr/>
        </p:nvSpPr>
        <p:spPr bwMode="auto">
          <a:xfrm>
            <a:off x="5099050" y="6148388"/>
            <a:ext cx="133350" cy="198437"/>
          </a:xfrm>
          <a:prstGeom prst="rect">
            <a:avLst/>
          </a:prstGeom>
          <a:noFill/>
          <a:ln w="9525">
            <a:noFill/>
            <a:miter lim="800000"/>
            <a:headEnd/>
            <a:tailEnd/>
          </a:ln>
          <a:effectLst/>
        </p:spPr>
        <p:txBody>
          <a:bodyPr wrap="none" lIns="0" tIns="0" rIns="0" bIns="0"/>
          <a:lstStyle/>
          <a:p>
            <a:pPr algn="l"/>
            <a:r>
              <a:rPr lang="en-US" sz="1400" b="1"/>
              <a:t>1</a:t>
            </a:r>
          </a:p>
        </p:txBody>
      </p:sp>
      <p:sp>
        <p:nvSpPr>
          <p:cNvPr id="722986" name="Text Box 42"/>
          <p:cNvSpPr txBox="1">
            <a:spLocks noChangeArrowheads="1"/>
          </p:cNvSpPr>
          <p:nvPr/>
        </p:nvSpPr>
        <p:spPr bwMode="auto">
          <a:xfrm>
            <a:off x="6200775" y="6143625"/>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2987" name="Text Box 43"/>
          <p:cNvSpPr txBox="1">
            <a:spLocks noChangeArrowheads="1"/>
          </p:cNvSpPr>
          <p:nvPr/>
        </p:nvSpPr>
        <p:spPr bwMode="auto">
          <a:xfrm>
            <a:off x="7400925" y="5943600"/>
            <a:ext cx="1038225" cy="693738"/>
          </a:xfrm>
          <a:prstGeom prst="rect">
            <a:avLst/>
          </a:prstGeom>
          <a:noFill/>
          <a:ln w="9525">
            <a:noFill/>
            <a:miter lim="800000"/>
            <a:headEnd/>
            <a:tailEnd/>
          </a:ln>
          <a:effectLst/>
        </p:spPr>
        <p:txBody>
          <a:bodyPr wrap="none" lIns="0" tIns="0" rIns="0" bIns="0"/>
          <a:lstStyle/>
          <a:p>
            <a:pPr algn="l"/>
            <a:r>
              <a:rPr lang="en-US" sz="1400" b="1"/>
              <a:t>Glucose</a:t>
            </a:r>
          </a:p>
          <a:p>
            <a:pPr algn="l"/>
            <a:r>
              <a:rPr lang="en-US" sz="1400" b="1"/>
              <a:t>and other</a:t>
            </a:r>
          </a:p>
          <a:p>
            <a:pPr algn="l"/>
            <a:r>
              <a:rPr lang="en-US" sz="1400" b="1"/>
              <a:t>compounds</a:t>
            </a:r>
          </a:p>
        </p:txBody>
      </p:sp>
      <p:sp>
        <p:nvSpPr>
          <p:cNvPr id="722988" name="Text Box 44"/>
          <p:cNvSpPr txBox="1">
            <a:spLocks noChangeArrowheads="1"/>
          </p:cNvSpPr>
          <p:nvPr/>
        </p:nvSpPr>
        <p:spPr bwMode="auto">
          <a:xfrm>
            <a:off x="4340225" y="6135688"/>
            <a:ext cx="663575" cy="207962"/>
          </a:xfrm>
          <a:prstGeom prst="rect">
            <a:avLst/>
          </a:prstGeom>
          <a:noFill/>
          <a:ln w="9525">
            <a:noFill/>
            <a:miter lim="800000"/>
            <a:headEnd/>
            <a:tailEnd/>
          </a:ln>
          <a:effectLst/>
        </p:spPr>
        <p:txBody>
          <a:bodyPr wrap="none" lIns="0" tIns="0" rIns="0" bIns="0"/>
          <a:lstStyle/>
          <a:p>
            <a:pPr algn="l"/>
            <a:r>
              <a:rPr lang="en-US" sz="1400" b="1"/>
              <a:t>Output:</a:t>
            </a:r>
          </a:p>
        </p:txBody>
      </p:sp>
      <p:sp>
        <p:nvSpPr>
          <p:cNvPr id="722989" name="Text Box 45"/>
          <p:cNvSpPr txBox="1">
            <a:spLocks noChangeArrowheads="1"/>
          </p:cNvSpPr>
          <p:nvPr/>
        </p:nvSpPr>
        <p:spPr bwMode="auto">
          <a:xfrm>
            <a:off x="361950" y="3281363"/>
            <a:ext cx="2089150" cy="550862"/>
          </a:xfrm>
          <a:prstGeom prst="rect">
            <a:avLst/>
          </a:prstGeom>
          <a:noFill/>
          <a:ln w="9525">
            <a:noFill/>
            <a:miter lim="800000"/>
            <a:headEnd/>
            <a:tailEnd/>
          </a:ln>
          <a:effectLst/>
        </p:spPr>
        <p:txBody>
          <a:bodyPr wrap="none" lIns="0" tIns="0" rIns="0" bIns="0"/>
          <a:lstStyle/>
          <a:p>
            <a:pPr algn="l">
              <a:lnSpc>
                <a:spcPct val="120000"/>
              </a:lnSpc>
            </a:pPr>
            <a:r>
              <a:rPr lang="en-US" sz="1400" b="1"/>
              <a:t>Step       Release of one</a:t>
            </a:r>
          </a:p>
          <a:p>
            <a:pPr algn="l">
              <a:lnSpc>
                <a:spcPct val="120000"/>
              </a:lnSpc>
            </a:pPr>
            <a:r>
              <a:rPr lang="en-US" sz="1400" b="1"/>
              <a:t>molecule of G3P</a:t>
            </a:r>
          </a:p>
        </p:txBody>
      </p:sp>
      <p:sp>
        <p:nvSpPr>
          <p:cNvPr id="722990" name="Oval 46"/>
          <p:cNvSpPr>
            <a:spLocks noChangeArrowheads="1"/>
          </p:cNvSpPr>
          <p:nvPr/>
        </p:nvSpPr>
        <p:spPr bwMode="auto">
          <a:xfrm>
            <a:off x="777875" y="233363"/>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2991" name="Text Box 47"/>
          <p:cNvSpPr txBox="1">
            <a:spLocks noChangeArrowheads="1"/>
          </p:cNvSpPr>
          <p:nvPr/>
        </p:nvSpPr>
        <p:spPr bwMode="auto">
          <a:xfrm>
            <a:off x="825500" y="239713"/>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722992" name="Text Box 48"/>
          <p:cNvSpPr txBox="1">
            <a:spLocks noChangeArrowheads="1"/>
          </p:cNvSpPr>
          <p:nvPr/>
        </p:nvSpPr>
        <p:spPr bwMode="auto">
          <a:xfrm>
            <a:off x="8040688" y="3976688"/>
            <a:ext cx="693737" cy="231775"/>
          </a:xfrm>
          <a:prstGeom prst="rect">
            <a:avLst/>
          </a:prstGeom>
          <a:noFill/>
          <a:ln w="9525">
            <a:noFill/>
            <a:miter lim="800000"/>
            <a:headEnd/>
            <a:tailEnd/>
          </a:ln>
          <a:effectLst/>
        </p:spPr>
        <p:txBody>
          <a:bodyPr wrap="none" lIns="0" tIns="0" rIns="0" bIns="0"/>
          <a:lstStyle/>
          <a:p>
            <a:pPr algn="l"/>
            <a:r>
              <a:rPr lang="en-US" sz="1400" b="1"/>
              <a:t>NADP</a:t>
            </a:r>
            <a:r>
              <a:rPr lang="en-US" sz="1600" b="1" baseline="30000"/>
              <a:t>+</a:t>
            </a:r>
            <a:endParaRPr lang="en-US" sz="1200" b="1" baseline="30000"/>
          </a:p>
        </p:txBody>
      </p:sp>
      <p:sp>
        <p:nvSpPr>
          <p:cNvPr id="722993" name="Text Box 49"/>
          <p:cNvSpPr txBox="1">
            <a:spLocks noChangeArrowheads="1"/>
          </p:cNvSpPr>
          <p:nvPr/>
        </p:nvSpPr>
        <p:spPr bwMode="auto">
          <a:xfrm>
            <a:off x="7826375" y="2960688"/>
            <a:ext cx="704850" cy="233362"/>
          </a:xfrm>
          <a:prstGeom prst="rect">
            <a:avLst/>
          </a:prstGeom>
          <a:noFill/>
          <a:ln w="9525">
            <a:noFill/>
            <a:miter lim="800000"/>
            <a:headEnd/>
            <a:tailEnd/>
          </a:ln>
          <a:effectLst/>
        </p:spPr>
        <p:txBody>
          <a:bodyPr wrap="none" lIns="0" tIns="0" rIns="0" bIns="0"/>
          <a:lstStyle/>
          <a:p>
            <a:pPr algn="l"/>
            <a:r>
              <a:rPr lang="en-US" sz="1400" b="1"/>
              <a:t>6 ADP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4995" name="Picture 3" descr="07_10bCalvinCycle_4-U"/>
          <p:cNvPicPr>
            <a:picLocks noChangeAspect="1" noChangeArrowheads="1"/>
          </p:cNvPicPr>
          <p:nvPr/>
        </p:nvPicPr>
        <p:blipFill>
          <a:blip r:embed="rId3" cstate="print"/>
          <a:srcRect/>
          <a:stretch>
            <a:fillRect/>
          </a:stretch>
        </p:blipFill>
        <p:spPr bwMode="auto">
          <a:xfrm>
            <a:off x="315913" y="190500"/>
            <a:ext cx="8512175" cy="6572250"/>
          </a:xfrm>
          <a:prstGeom prst="rect">
            <a:avLst/>
          </a:prstGeom>
          <a:noFill/>
        </p:spPr>
      </p:pic>
      <p:sp>
        <p:nvSpPr>
          <p:cNvPr id="724996" name="Text Box 4"/>
          <p:cNvSpPr txBox="1">
            <a:spLocks noChangeArrowheads="1"/>
          </p:cNvSpPr>
          <p:nvPr/>
        </p:nvSpPr>
        <p:spPr bwMode="auto">
          <a:xfrm>
            <a:off x="8013700" y="3509963"/>
            <a:ext cx="755650" cy="261937"/>
          </a:xfrm>
          <a:prstGeom prst="rect">
            <a:avLst/>
          </a:prstGeom>
          <a:noFill/>
          <a:ln w="9525">
            <a:noFill/>
            <a:miter lim="800000"/>
            <a:headEnd/>
            <a:tailEnd/>
          </a:ln>
          <a:effectLst/>
        </p:spPr>
        <p:txBody>
          <a:bodyPr wrap="none" lIns="0" tIns="0" rIns="0" bIns="0"/>
          <a:lstStyle/>
          <a:p>
            <a:pPr algn="l"/>
            <a:r>
              <a:rPr lang="en-US" sz="1400" b="1"/>
              <a:t>NADPH</a:t>
            </a:r>
          </a:p>
        </p:txBody>
      </p:sp>
      <p:sp>
        <p:nvSpPr>
          <p:cNvPr id="724997" name="Text Box 5"/>
          <p:cNvSpPr txBox="1">
            <a:spLocks noChangeArrowheads="1"/>
          </p:cNvSpPr>
          <p:nvPr/>
        </p:nvSpPr>
        <p:spPr bwMode="auto">
          <a:xfrm>
            <a:off x="8166100" y="2471738"/>
            <a:ext cx="374650" cy="155575"/>
          </a:xfrm>
          <a:prstGeom prst="rect">
            <a:avLst/>
          </a:prstGeom>
          <a:noFill/>
          <a:ln w="9525">
            <a:noFill/>
            <a:miter lim="800000"/>
            <a:headEnd/>
            <a:tailEnd/>
          </a:ln>
          <a:effectLst/>
        </p:spPr>
        <p:txBody>
          <a:bodyPr wrap="none" lIns="0" tIns="0" rIns="0" bIns="0"/>
          <a:lstStyle/>
          <a:p>
            <a:pPr algn="l"/>
            <a:r>
              <a:rPr lang="en-US" sz="1400" b="1"/>
              <a:t>ATP</a:t>
            </a:r>
          </a:p>
        </p:txBody>
      </p:sp>
      <p:sp>
        <p:nvSpPr>
          <p:cNvPr id="724998" name="Text Box 6"/>
          <p:cNvSpPr txBox="1">
            <a:spLocks noChangeArrowheads="1"/>
          </p:cNvSpPr>
          <p:nvPr/>
        </p:nvSpPr>
        <p:spPr bwMode="auto">
          <a:xfrm>
            <a:off x="3978275" y="2111375"/>
            <a:ext cx="504825" cy="220663"/>
          </a:xfrm>
          <a:prstGeom prst="rect">
            <a:avLst/>
          </a:prstGeom>
          <a:noFill/>
          <a:ln w="9525">
            <a:noFill/>
            <a:miter lim="800000"/>
            <a:headEnd/>
            <a:tailEnd/>
          </a:ln>
          <a:effectLst/>
        </p:spPr>
        <p:txBody>
          <a:bodyPr wrap="none" lIns="0" tIns="0" rIns="0" bIns="0"/>
          <a:lstStyle/>
          <a:p>
            <a:pPr algn="l"/>
            <a:r>
              <a:rPr lang="en-US" sz="1400" b="1"/>
              <a:t>RuBP</a:t>
            </a:r>
          </a:p>
        </p:txBody>
      </p:sp>
      <p:sp>
        <p:nvSpPr>
          <p:cNvPr id="724999" name="Text Box 7"/>
          <p:cNvSpPr txBox="1">
            <a:spLocks noChangeArrowheads="1"/>
          </p:cNvSpPr>
          <p:nvPr/>
        </p:nvSpPr>
        <p:spPr bwMode="auto">
          <a:xfrm>
            <a:off x="5337175" y="307975"/>
            <a:ext cx="114300" cy="201613"/>
          </a:xfrm>
          <a:prstGeom prst="rect">
            <a:avLst/>
          </a:prstGeom>
          <a:noFill/>
          <a:ln w="9525">
            <a:noFill/>
            <a:miter lim="800000"/>
            <a:headEnd/>
            <a:tailEnd/>
          </a:ln>
          <a:effectLst/>
        </p:spPr>
        <p:txBody>
          <a:bodyPr wrap="none" lIns="0" tIns="0" rIns="0" bIns="0"/>
          <a:lstStyle/>
          <a:p>
            <a:pPr algn="l"/>
            <a:r>
              <a:rPr lang="en-US" sz="1400" b="1"/>
              <a:t>3</a:t>
            </a:r>
          </a:p>
        </p:txBody>
      </p:sp>
      <p:sp>
        <p:nvSpPr>
          <p:cNvPr id="725000" name="Text Box 8"/>
          <p:cNvSpPr txBox="1">
            <a:spLocks noChangeArrowheads="1"/>
          </p:cNvSpPr>
          <p:nvPr/>
        </p:nvSpPr>
        <p:spPr bwMode="auto">
          <a:xfrm>
            <a:off x="8607425" y="2962275"/>
            <a:ext cx="152400" cy="212725"/>
          </a:xfrm>
          <a:prstGeom prst="rect">
            <a:avLst/>
          </a:prstGeom>
          <a:noFill/>
          <a:ln w="9525">
            <a:noFill/>
            <a:miter lim="800000"/>
            <a:headEnd/>
            <a:tailEnd/>
          </a:ln>
          <a:effectLst/>
        </p:spPr>
        <p:txBody>
          <a:bodyPr wrap="none" lIns="0" tIns="0" rIns="0" bIns="0"/>
          <a:lstStyle/>
          <a:p>
            <a:pPr algn="l"/>
            <a:r>
              <a:rPr lang="en-US" sz="1400" b="1"/>
              <a:t>P</a:t>
            </a:r>
          </a:p>
        </p:txBody>
      </p:sp>
      <p:sp>
        <p:nvSpPr>
          <p:cNvPr id="725001" name="Text Box 9"/>
          <p:cNvSpPr txBox="1">
            <a:spLocks noChangeArrowheads="1"/>
          </p:cNvSpPr>
          <p:nvPr/>
        </p:nvSpPr>
        <p:spPr bwMode="auto">
          <a:xfrm>
            <a:off x="6918325" y="4773613"/>
            <a:ext cx="406400" cy="217487"/>
          </a:xfrm>
          <a:prstGeom prst="rect">
            <a:avLst/>
          </a:prstGeom>
          <a:noFill/>
          <a:ln w="9525">
            <a:noFill/>
            <a:miter lim="800000"/>
            <a:headEnd/>
            <a:tailEnd/>
          </a:ln>
          <a:effectLst/>
        </p:spPr>
        <p:txBody>
          <a:bodyPr wrap="none" lIns="0" tIns="0" rIns="0" bIns="0"/>
          <a:lstStyle/>
          <a:p>
            <a:pPr algn="l"/>
            <a:r>
              <a:rPr lang="en-US" sz="1400" b="1"/>
              <a:t>G3P</a:t>
            </a:r>
          </a:p>
        </p:txBody>
      </p:sp>
      <p:sp>
        <p:nvSpPr>
          <p:cNvPr id="725002" name="Text Box 10"/>
          <p:cNvSpPr txBox="1">
            <a:spLocks noChangeArrowheads="1"/>
          </p:cNvSpPr>
          <p:nvPr/>
        </p:nvSpPr>
        <p:spPr bwMode="auto">
          <a:xfrm>
            <a:off x="5029200" y="188595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5003" name="Text Box 11"/>
          <p:cNvSpPr txBox="1">
            <a:spLocks noChangeArrowheads="1"/>
          </p:cNvSpPr>
          <p:nvPr/>
        </p:nvSpPr>
        <p:spPr bwMode="auto">
          <a:xfrm>
            <a:off x="4645025" y="304800"/>
            <a:ext cx="498475" cy="201613"/>
          </a:xfrm>
          <a:prstGeom prst="rect">
            <a:avLst/>
          </a:prstGeom>
          <a:noFill/>
          <a:ln w="9525">
            <a:noFill/>
            <a:miter lim="800000"/>
            <a:headEnd/>
            <a:tailEnd/>
          </a:ln>
          <a:effectLst/>
        </p:spPr>
        <p:txBody>
          <a:bodyPr wrap="none" lIns="0" tIns="0" rIns="0" bIns="0"/>
          <a:lstStyle/>
          <a:p>
            <a:pPr algn="l"/>
            <a:r>
              <a:rPr lang="en-US" sz="1400" b="1"/>
              <a:t>Input:</a:t>
            </a:r>
          </a:p>
        </p:txBody>
      </p:sp>
      <p:sp>
        <p:nvSpPr>
          <p:cNvPr id="725004" name="Text Box 12"/>
          <p:cNvSpPr txBox="1">
            <a:spLocks noChangeArrowheads="1"/>
          </p:cNvSpPr>
          <p:nvPr/>
        </p:nvSpPr>
        <p:spPr bwMode="auto">
          <a:xfrm>
            <a:off x="5464175" y="536575"/>
            <a:ext cx="498475" cy="201613"/>
          </a:xfrm>
          <a:prstGeom prst="rect">
            <a:avLst/>
          </a:prstGeom>
          <a:noFill/>
          <a:ln w="9525">
            <a:noFill/>
            <a:miter lim="800000"/>
            <a:headEnd/>
            <a:tailEnd/>
          </a:ln>
          <a:effectLst/>
        </p:spPr>
        <p:txBody>
          <a:bodyPr wrap="none" lIns="0" tIns="0" rIns="0" bIns="0"/>
          <a:lstStyle/>
          <a:p>
            <a:pPr algn="l"/>
            <a:r>
              <a:rPr lang="en-US" sz="1400" b="1"/>
              <a:t>CO</a:t>
            </a:r>
            <a:r>
              <a:rPr lang="en-US" sz="1400" b="1" baseline="-25000"/>
              <a:t>2</a:t>
            </a:r>
            <a:endParaRPr lang="en-US" sz="1400" b="1"/>
          </a:p>
        </p:txBody>
      </p:sp>
      <p:sp>
        <p:nvSpPr>
          <p:cNvPr id="725005" name="Oval 13"/>
          <p:cNvSpPr>
            <a:spLocks noChangeArrowheads="1"/>
          </p:cNvSpPr>
          <p:nvPr/>
        </p:nvSpPr>
        <p:spPr bwMode="auto">
          <a:xfrm>
            <a:off x="5635625" y="1628775"/>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06" name="Text Box 14"/>
          <p:cNvSpPr txBox="1">
            <a:spLocks noChangeArrowheads="1"/>
          </p:cNvSpPr>
          <p:nvPr/>
        </p:nvSpPr>
        <p:spPr bwMode="auto">
          <a:xfrm>
            <a:off x="5683250" y="1635125"/>
            <a:ext cx="114300" cy="201613"/>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725007" name="Text Box 15"/>
          <p:cNvSpPr txBox="1">
            <a:spLocks noChangeArrowheads="1"/>
          </p:cNvSpPr>
          <p:nvPr/>
        </p:nvSpPr>
        <p:spPr bwMode="auto">
          <a:xfrm>
            <a:off x="4683125" y="1216025"/>
            <a:ext cx="720725" cy="201613"/>
          </a:xfrm>
          <a:prstGeom prst="rect">
            <a:avLst/>
          </a:prstGeom>
          <a:noFill/>
          <a:ln w="9525">
            <a:noFill/>
            <a:miter lim="800000"/>
            <a:headEnd/>
            <a:tailEnd/>
          </a:ln>
          <a:effectLst/>
        </p:spPr>
        <p:txBody>
          <a:bodyPr wrap="none" lIns="0" tIns="0" rIns="0" bIns="0"/>
          <a:lstStyle/>
          <a:p>
            <a:pPr algn="l"/>
            <a:r>
              <a:rPr lang="en-US" sz="1400" b="1"/>
              <a:t>Rubisco</a:t>
            </a:r>
          </a:p>
        </p:txBody>
      </p:sp>
      <p:sp>
        <p:nvSpPr>
          <p:cNvPr id="725008" name="Text Box 16"/>
          <p:cNvSpPr txBox="1">
            <a:spLocks noChangeArrowheads="1"/>
          </p:cNvSpPr>
          <p:nvPr/>
        </p:nvSpPr>
        <p:spPr bwMode="auto">
          <a:xfrm>
            <a:off x="2974975" y="1898650"/>
            <a:ext cx="133350" cy="198438"/>
          </a:xfrm>
          <a:prstGeom prst="rect">
            <a:avLst/>
          </a:prstGeom>
          <a:noFill/>
          <a:ln w="9525">
            <a:noFill/>
            <a:miter lim="800000"/>
            <a:headEnd/>
            <a:tailEnd/>
          </a:ln>
          <a:effectLst/>
        </p:spPr>
        <p:txBody>
          <a:bodyPr wrap="none" lIns="0" tIns="0" rIns="0" bIns="0"/>
          <a:lstStyle/>
          <a:p>
            <a:pPr algn="l"/>
            <a:r>
              <a:rPr lang="en-US" sz="1400" b="1"/>
              <a:t>3</a:t>
            </a:r>
          </a:p>
        </p:txBody>
      </p:sp>
      <p:sp>
        <p:nvSpPr>
          <p:cNvPr id="725009" name="Text Box 17"/>
          <p:cNvSpPr txBox="1">
            <a:spLocks noChangeArrowheads="1"/>
          </p:cNvSpPr>
          <p:nvPr/>
        </p:nvSpPr>
        <p:spPr bwMode="auto">
          <a:xfrm>
            <a:off x="3219450" y="1892300"/>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5010" name="Text Box 18"/>
          <p:cNvSpPr txBox="1">
            <a:spLocks noChangeArrowheads="1"/>
          </p:cNvSpPr>
          <p:nvPr/>
        </p:nvSpPr>
        <p:spPr bwMode="auto">
          <a:xfrm>
            <a:off x="361950" y="244475"/>
            <a:ext cx="2162175" cy="268288"/>
          </a:xfrm>
          <a:prstGeom prst="rect">
            <a:avLst/>
          </a:prstGeom>
          <a:noFill/>
          <a:ln w="9525">
            <a:noFill/>
            <a:miter lim="800000"/>
            <a:headEnd/>
            <a:tailEnd/>
          </a:ln>
          <a:effectLst/>
        </p:spPr>
        <p:txBody>
          <a:bodyPr wrap="none" lIns="0" tIns="0" rIns="0" bIns="0"/>
          <a:lstStyle/>
          <a:p>
            <a:pPr algn="l"/>
            <a:r>
              <a:rPr lang="en-US" sz="1400" b="1"/>
              <a:t>Step      Carbon fixation</a:t>
            </a:r>
          </a:p>
        </p:txBody>
      </p:sp>
      <p:sp>
        <p:nvSpPr>
          <p:cNvPr id="725011" name="Text Box 19"/>
          <p:cNvSpPr txBox="1">
            <a:spLocks noChangeArrowheads="1"/>
          </p:cNvSpPr>
          <p:nvPr/>
        </p:nvSpPr>
        <p:spPr bwMode="auto">
          <a:xfrm>
            <a:off x="6897688" y="2112963"/>
            <a:ext cx="603250" cy="246062"/>
          </a:xfrm>
          <a:prstGeom prst="rect">
            <a:avLst/>
          </a:prstGeom>
          <a:noFill/>
          <a:ln w="9525">
            <a:noFill/>
            <a:miter lim="800000"/>
            <a:headEnd/>
            <a:tailEnd/>
          </a:ln>
          <a:effectLst/>
        </p:spPr>
        <p:txBody>
          <a:bodyPr wrap="none" lIns="0" tIns="0" rIns="0" bIns="0"/>
          <a:lstStyle/>
          <a:p>
            <a:pPr algn="l"/>
            <a:r>
              <a:rPr lang="en-US" sz="1400" b="1"/>
              <a:t>3-PGA</a:t>
            </a:r>
          </a:p>
        </p:txBody>
      </p:sp>
      <p:sp>
        <p:nvSpPr>
          <p:cNvPr id="725012" name="Text Box 20"/>
          <p:cNvSpPr txBox="1">
            <a:spLocks noChangeArrowheads="1"/>
          </p:cNvSpPr>
          <p:nvPr/>
        </p:nvSpPr>
        <p:spPr bwMode="auto">
          <a:xfrm>
            <a:off x="6437313" y="1916113"/>
            <a:ext cx="133350" cy="198437"/>
          </a:xfrm>
          <a:prstGeom prst="rect">
            <a:avLst/>
          </a:prstGeom>
          <a:noFill/>
          <a:ln w="9525">
            <a:noFill/>
            <a:miter lim="800000"/>
            <a:headEnd/>
            <a:tailEnd/>
          </a:ln>
          <a:effectLst/>
        </p:spPr>
        <p:txBody>
          <a:bodyPr wrap="none" lIns="0" tIns="0" rIns="0" bIns="0"/>
          <a:lstStyle/>
          <a:p>
            <a:pPr algn="l"/>
            <a:r>
              <a:rPr lang="en-US" sz="1400" b="1"/>
              <a:t>6</a:t>
            </a:r>
          </a:p>
        </p:txBody>
      </p:sp>
      <p:sp>
        <p:nvSpPr>
          <p:cNvPr id="725013" name="Text Box 21"/>
          <p:cNvSpPr txBox="1">
            <a:spLocks noChangeArrowheads="1"/>
          </p:cNvSpPr>
          <p:nvPr/>
        </p:nvSpPr>
        <p:spPr bwMode="auto">
          <a:xfrm>
            <a:off x="7558088" y="1903413"/>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5014" name="Text Box 22"/>
          <p:cNvSpPr txBox="1">
            <a:spLocks noChangeArrowheads="1"/>
          </p:cNvSpPr>
          <p:nvPr/>
        </p:nvSpPr>
        <p:spPr bwMode="auto">
          <a:xfrm>
            <a:off x="5322888" y="3208338"/>
            <a:ext cx="750887" cy="449262"/>
          </a:xfrm>
          <a:prstGeom prst="rect">
            <a:avLst/>
          </a:prstGeom>
          <a:noFill/>
          <a:ln w="9525">
            <a:noFill/>
            <a:miter lim="800000"/>
            <a:headEnd/>
            <a:tailEnd/>
          </a:ln>
          <a:effectLst/>
        </p:spPr>
        <p:txBody>
          <a:bodyPr wrap="none" lIns="0" tIns="0" rIns="0" bIns="0"/>
          <a:lstStyle/>
          <a:p>
            <a:pPr algn="ctr">
              <a:lnSpc>
                <a:spcPct val="110000"/>
              </a:lnSpc>
            </a:pPr>
            <a:r>
              <a:rPr lang="en-US" sz="1400" b="1"/>
              <a:t>C</a:t>
            </a:r>
            <a:r>
              <a:rPr lang="en-US" sz="1200" b="1"/>
              <a:t>ALVIN</a:t>
            </a:r>
            <a:endParaRPr lang="en-US" sz="1400" b="1"/>
          </a:p>
          <a:p>
            <a:pPr algn="ctr">
              <a:lnSpc>
                <a:spcPct val="110000"/>
              </a:lnSpc>
            </a:pPr>
            <a:r>
              <a:rPr lang="en-US" sz="1200" b="1"/>
              <a:t>CYCLE</a:t>
            </a:r>
          </a:p>
        </p:txBody>
      </p:sp>
      <p:sp>
        <p:nvSpPr>
          <p:cNvPr id="725015" name="Text Box 23"/>
          <p:cNvSpPr txBox="1">
            <a:spLocks noChangeArrowheads="1"/>
          </p:cNvSpPr>
          <p:nvPr/>
        </p:nvSpPr>
        <p:spPr bwMode="auto">
          <a:xfrm>
            <a:off x="7827963" y="24542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5016" name="Text Box 24"/>
          <p:cNvSpPr txBox="1">
            <a:spLocks noChangeArrowheads="1"/>
          </p:cNvSpPr>
          <p:nvPr/>
        </p:nvSpPr>
        <p:spPr bwMode="auto">
          <a:xfrm>
            <a:off x="6440488" y="4537075"/>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5017" name="Text Box 25"/>
          <p:cNvSpPr txBox="1">
            <a:spLocks noChangeArrowheads="1"/>
          </p:cNvSpPr>
          <p:nvPr/>
        </p:nvSpPr>
        <p:spPr bwMode="auto">
          <a:xfrm>
            <a:off x="7829550" y="351155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5018" name="Text Box 26"/>
          <p:cNvSpPr txBox="1">
            <a:spLocks noChangeArrowheads="1"/>
          </p:cNvSpPr>
          <p:nvPr/>
        </p:nvSpPr>
        <p:spPr bwMode="auto">
          <a:xfrm>
            <a:off x="7824788" y="3975100"/>
            <a:ext cx="133350" cy="198438"/>
          </a:xfrm>
          <a:prstGeom prst="rect">
            <a:avLst/>
          </a:prstGeom>
          <a:noFill/>
          <a:ln w="9525">
            <a:noFill/>
            <a:miter lim="800000"/>
            <a:headEnd/>
            <a:tailEnd/>
          </a:ln>
          <a:effectLst/>
        </p:spPr>
        <p:txBody>
          <a:bodyPr wrap="none" lIns="0" tIns="0" rIns="0" bIns="0"/>
          <a:lstStyle/>
          <a:p>
            <a:pPr algn="l"/>
            <a:r>
              <a:rPr lang="en-US" sz="1400" b="1"/>
              <a:t>6</a:t>
            </a:r>
          </a:p>
        </p:txBody>
      </p:sp>
      <p:sp>
        <p:nvSpPr>
          <p:cNvPr id="725019" name="Text Box 27"/>
          <p:cNvSpPr txBox="1">
            <a:spLocks noChangeArrowheads="1"/>
          </p:cNvSpPr>
          <p:nvPr/>
        </p:nvSpPr>
        <p:spPr bwMode="auto">
          <a:xfrm>
            <a:off x="7548563" y="4522788"/>
            <a:ext cx="133350" cy="198437"/>
          </a:xfrm>
          <a:prstGeom prst="rect">
            <a:avLst/>
          </a:prstGeom>
          <a:noFill/>
          <a:ln w="9525">
            <a:noFill/>
            <a:miter lim="800000"/>
            <a:headEnd/>
            <a:tailEnd/>
          </a:ln>
          <a:effectLst/>
        </p:spPr>
        <p:txBody>
          <a:bodyPr wrap="none" lIns="0" tIns="0" rIns="0" bIns="0"/>
          <a:lstStyle/>
          <a:p>
            <a:pPr algn="l"/>
            <a:r>
              <a:rPr lang="en-US" sz="1400" b="1"/>
              <a:t>P</a:t>
            </a:r>
          </a:p>
        </p:txBody>
      </p:sp>
      <p:sp>
        <p:nvSpPr>
          <p:cNvPr id="725020" name="Text Box 28"/>
          <p:cNvSpPr txBox="1">
            <a:spLocks noChangeArrowheads="1"/>
          </p:cNvSpPr>
          <p:nvPr/>
        </p:nvSpPr>
        <p:spPr bwMode="auto">
          <a:xfrm>
            <a:off x="368300" y="1878013"/>
            <a:ext cx="2162175" cy="268287"/>
          </a:xfrm>
          <a:prstGeom prst="rect">
            <a:avLst/>
          </a:prstGeom>
          <a:noFill/>
          <a:ln w="9525">
            <a:noFill/>
            <a:miter lim="800000"/>
            <a:headEnd/>
            <a:tailEnd/>
          </a:ln>
          <a:effectLst/>
        </p:spPr>
        <p:txBody>
          <a:bodyPr wrap="none" lIns="0" tIns="0" rIns="0" bIns="0"/>
          <a:lstStyle/>
          <a:p>
            <a:pPr algn="l"/>
            <a:r>
              <a:rPr lang="en-US" sz="1400" b="1"/>
              <a:t>Step       Reduction</a:t>
            </a:r>
          </a:p>
        </p:txBody>
      </p:sp>
      <p:sp>
        <p:nvSpPr>
          <p:cNvPr id="725021" name="Oval 29"/>
          <p:cNvSpPr>
            <a:spLocks noChangeArrowheads="1"/>
          </p:cNvSpPr>
          <p:nvPr/>
        </p:nvSpPr>
        <p:spPr bwMode="auto">
          <a:xfrm>
            <a:off x="6524625" y="32845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22" name="Text Box 30"/>
          <p:cNvSpPr txBox="1">
            <a:spLocks noChangeArrowheads="1"/>
          </p:cNvSpPr>
          <p:nvPr/>
        </p:nvSpPr>
        <p:spPr bwMode="auto">
          <a:xfrm>
            <a:off x="6584950" y="32908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5023" name="Oval 31"/>
          <p:cNvSpPr>
            <a:spLocks noChangeArrowheads="1"/>
          </p:cNvSpPr>
          <p:nvPr/>
        </p:nvSpPr>
        <p:spPr bwMode="auto">
          <a:xfrm>
            <a:off x="808038" y="18748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24" name="Text Box 32"/>
          <p:cNvSpPr txBox="1">
            <a:spLocks noChangeArrowheads="1"/>
          </p:cNvSpPr>
          <p:nvPr/>
        </p:nvSpPr>
        <p:spPr bwMode="auto">
          <a:xfrm>
            <a:off x="868363" y="18811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2</a:t>
            </a:r>
          </a:p>
        </p:txBody>
      </p:sp>
      <p:sp>
        <p:nvSpPr>
          <p:cNvPr id="725025" name="Text Box 33"/>
          <p:cNvSpPr txBox="1">
            <a:spLocks noChangeArrowheads="1"/>
          </p:cNvSpPr>
          <p:nvPr/>
        </p:nvSpPr>
        <p:spPr bwMode="auto">
          <a:xfrm>
            <a:off x="4019550" y="4775200"/>
            <a:ext cx="406400" cy="217488"/>
          </a:xfrm>
          <a:prstGeom prst="rect">
            <a:avLst/>
          </a:prstGeom>
          <a:noFill/>
          <a:ln w="9525">
            <a:noFill/>
            <a:miter lim="800000"/>
            <a:headEnd/>
            <a:tailEnd/>
          </a:ln>
          <a:effectLst/>
        </p:spPr>
        <p:txBody>
          <a:bodyPr wrap="none" lIns="0" tIns="0" rIns="0" bIns="0"/>
          <a:lstStyle/>
          <a:p>
            <a:pPr algn="l"/>
            <a:r>
              <a:rPr lang="en-US" sz="1400" b="1"/>
              <a:t>G3P</a:t>
            </a:r>
          </a:p>
        </p:txBody>
      </p:sp>
      <p:sp>
        <p:nvSpPr>
          <p:cNvPr id="725026" name="Text Box 34"/>
          <p:cNvSpPr txBox="1">
            <a:spLocks noChangeArrowheads="1"/>
          </p:cNvSpPr>
          <p:nvPr/>
        </p:nvSpPr>
        <p:spPr bwMode="auto">
          <a:xfrm>
            <a:off x="3548063" y="4535488"/>
            <a:ext cx="133350" cy="198437"/>
          </a:xfrm>
          <a:prstGeom prst="rect">
            <a:avLst/>
          </a:prstGeom>
          <a:noFill/>
          <a:ln w="9525">
            <a:noFill/>
            <a:miter lim="800000"/>
            <a:headEnd/>
            <a:tailEnd/>
          </a:ln>
          <a:effectLst/>
        </p:spPr>
        <p:txBody>
          <a:bodyPr wrap="none" lIns="0" tIns="0" rIns="0" bIns="0"/>
          <a:lstStyle/>
          <a:p>
            <a:pPr algn="l"/>
            <a:r>
              <a:rPr lang="en-US" sz="1400" b="1"/>
              <a:t>5</a:t>
            </a:r>
          </a:p>
        </p:txBody>
      </p:sp>
      <p:sp>
        <p:nvSpPr>
          <p:cNvPr id="725027" name="Text Box 35"/>
          <p:cNvSpPr txBox="1">
            <a:spLocks noChangeArrowheads="1"/>
          </p:cNvSpPr>
          <p:nvPr/>
        </p:nvSpPr>
        <p:spPr bwMode="auto">
          <a:xfrm>
            <a:off x="4649788" y="4524375"/>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5028" name="Oval 36"/>
          <p:cNvSpPr>
            <a:spLocks noChangeArrowheads="1"/>
          </p:cNvSpPr>
          <p:nvPr/>
        </p:nvSpPr>
        <p:spPr bwMode="auto">
          <a:xfrm>
            <a:off x="5629275" y="500538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29" name="Text Box 37"/>
          <p:cNvSpPr txBox="1">
            <a:spLocks noChangeArrowheads="1"/>
          </p:cNvSpPr>
          <p:nvPr/>
        </p:nvSpPr>
        <p:spPr bwMode="auto">
          <a:xfrm>
            <a:off x="5689600" y="501173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3</a:t>
            </a:r>
          </a:p>
        </p:txBody>
      </p:sp>
      <p:sp>
        <p:nvSpPr>
          <p:cNvPr id="725030" name="Oval 38"/>
          <p:cNvSpPr>
            <a:spLocks noChangeArrowheads="1"/>
          </p:cNvSpPr>
          <p:nvPr/>
        </p:nvSpPr>
        <p:spPr bwMode="auto">
          <a:xfrm>
            <a:off x="804863" y="329088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31" name="Text Box 39"/>
          <p:cNvSpPr txBox="1">
            <a:spLocks noChangeArrowheads="1"/>
          </p:cNvSpPr>
          <p:nvPr/>
        </p:nvSpPr>
        <p:spPr bwMode="auto">
          <a:xfrm>
            <a:off x="865188" y="329723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3</a:t>
            </a:r>
          </a:p>
        </p:txBody>
      </p:sp>
      <p:sp>
        <p:nvSpPr>
          <p:cNvPr id="725032" name="Text Box 40"/>
          <p:cNvSpPr txBox="1">
            <a:spLocks noChangeArrowheads="1"/>
          </p:cNvSpPr>
          <p:nvPr/>
        </p:nvSpPr>
        <p:spPr bwMode="auto">
          <a:xfrm>
            <a:off x="5545138" y="6372225"/>
            <a:ext cx="406400" cy="217488"/>
          </a:xfrm>
          <a:prstGeom prst="rect">
            <a:avLst/>
          </a:prstGeom>
          <a:noFill/>
          <a:ln w="9525">
            <a:noFill/>
            <a:miter lim="800000"/>
            <a:headEnd/>
            <a:tailEnd/>
          </a:ln>
          <a:effectLst/>
        </p:spPr>
        <p:txBody>
          <a:bodyPr wrap="none" lIns="0" tIns="0" rIns="0" bIns="0"/>
          <a:lstStyle/>
          <a:p>
            <a:pPr algn="l"/>
            <a:r>
              <a:rPr lang="en-US" sz="1400" b="1"/>
              <a:t>G3P</a:t>
            </a:r>
          </a:p>
        </p:txBody>
      </p:sp>
      <p:sp>
        <p:nvSpPr>
          <p:cNvPr id="725033" name="Text Box 41"/>
          <p:cNvSpPr txBox="1">
            <a:spLocks noChangeArrowheads="1"/>
          </p:cNvSpPr>
          <p:nvPr/>
        </p:nvSpPr>
        <p:spPr bwMode="auto">
          <a:xfrm>
            <a:off x="5099050" y="6148388"/>
            <a:ext cx="133350" cy="198437"/>
          </a:xfrm>
          <a:prstGeom prst="rect">
            <a:avLst/>
          </a:prstGeom>
          <a:noFill/>
          <a:ln w="9525">
            <a:noFill/>
            <a:miter lim="800000"/>
            <a:headEnd/>
            <a:tailEnd/>
          </a:ln>
          <a:effectLst/>
        </p:spPr>
        <p:txBody>
          <a:bodyPr wrap="none" lIns="0" tIns="0" rIns="0" bIns="0"/>
          <a:lstStyle/>
          <a:p>
            <a:pPr algn="l"/>
            <a:r>
              <a:rPr lang="en-US" sz="1400" b="1"/>
              <a:t>1</a:t>
            </a:r>
          </a:p>
        </p:txBody>
      </p:sp>
      <p:sp>
        <p:nvSpPr>
          <p:cNvPr id="725034" name="Text Box 42"/>
          <p:cNvSpPr txBox="1">
            <a:spLocks noChangeArrowheads="1"/>
          </p:cNvSpPr>
          <p:nvPr/>
        </p:nvSpPr>
        <p:spPr bwMode="auto">
          <a:xfrm>
            <a:off x="6200775" y="6143625"/>
            <a:ext cx="133350" cy="198438"/>
          </a:xfrm>
          <a:prstGeom prst="rect">
            <a:avLst/>
          </a:prstGeom>
          <a:noFill/>
          <a:ln w="9525">
            <a:noFill/>
            <a:miter lim="800000"/>
            <a:headEnd/>
            <a:tailEnd/>
          </a:ln>
          <a:effectLst/>
        </p:spPr>
        <p:txBody>
          <a:bodyPr wrap="none" lIns="0" tIns="0" rIns="0" bIns="0"/>
          <a:lstStyle/>
          <a:p>
            <a:pPr algn="l"/>
            <a:r>
              <a:rPr lang="en-US" sz="1400" b="1"/>
              <a:t>P</a:t>
            </a:r>
          </a:p>
        </p:txBody>
      </p:sp>
      <p:sp>
        <p:nvSpPr>
          <p:cNvPr id="725035" name="Text Box 43"/>
          <p:cNvSpPr txBox="1">
            <a:spLocks noChangeArrowheads="1"/>
          </p:cNvSpPr>
          <p:nvPr/>
        </p:nvSpPr>
        <p:spPr bwMode="auto">
          <a:xfrm>
            <a:off x="7400925" y="5943600"/>
            <a:ext cx="1038225" cy="693738"/>
          </a:xfrm>
          <a:prstGeom prst="rect">
            <a:avLst/>
          </a:prstGeom>
          <a:noFill/>
          <a:ln w="9525">
            <a:noFill/>
            <a:miter lim="800000"/>
            <a:headEnd/>
            <a:tailEnd/>
          </a:ln>
          <a:effectLst/>
        </p:spPr>
        <p:txBody>
          <a:bodyPr wrap="none" lIns="0" tIns="0" rIns="0" bIns="0"/>
          <a:lstStyle/>
          <a:p>
            <a:pPr algn="l"/>
            <a:r>
              <a:rPr lang="en-US" sz="1400" b="1"/>
              <a:t>Glucose</a:t>
            </a:r>
          </a:p>
          <a:p>
            <a:pPr algn="l"/>
            <a:r>
              <a:rPr lang="en-US" sz="1400" b="1"/>
              <a:t>and other</a:t>
            </a:r>
          </a:p>
          <a:p>
            <a:pPr algn="l"/>
            <a:r>
              <a:rPr lang="en-US" sz="1400" b="1"/>
              <a:t>compounds</a:t>
            </a:r>
          </a:p>
        </p:txBody>
      </p:sp>
      <p:sp>
        <p:nvSpPr>
          <p:cNvPr id="725036" name="Text Box 44"/>
          <p:cNvSpPr txBox="1">
            <a:spLocks noChangeArrowheads="1"/>
          </p:cNvSpPr>
          <p:nvPr/>
        </p:nvSpPr>
        <p:spPr bwMode="auto">
          <a:xfrm>
            <a:off x="4340225" y="6135688"/>
            <a:ext cx="663575" cy="207962"/>
          </a:xfrm>
          <a:prstGeom prst="rect">
            <a:avLst/>
          </a:prstGeom>
          <a:noFill/>
          <a:ln w="9525">
            <a:noFill/>
            <a:miter lim="800000"/>
            <a:headEnd/>
            <a:tailEnd/>
          </a:ln>
          <a:effectLst/>
        </p:spPr>
        <p:txBody>
          <a:bodyPr wrap="none" lIns="0" tIns="0" rIns="0" bIns="0"/>
          <a:lstStyle/>
          <a:p>
            <a:pPr algn="l"/>
            <a:r>
              <a:rPr lang="en-US" sz="1400" b="1"/>
              <a:t>Output:</a:t>
            </a:r>
          </a:p>
        </p:txBody>
      </p:sp>
      <p:sp>
        <p:nvSpPr>
          <p:cNvPr id="725037" name="Text Box 45"/>
          <p:cNvSpPr txBox="1">
            <a:spLocks noChangeArrowheads="1"/>
          </p:cNvSpPr>
          <p:nvPr/>
        </p:nvSpPr>
        <p:spPr bwMode="auto">
          <a:xfrm>
            <a:off x="361950" y="3281363"/>
            <a:ext cx="2089150" cy="550862"/>
          </a:xfrm>
          <a:prstGeom prst="rect">
            <a:avLst/>
          </a:prstGeom>
          <a:noFill/>
          <a:ln w="9525">
            <a:noFill/>
            <a:miter lim="800000"/>
            <a:headEnd/>
            <a:tailEnd/>
          </a:ln>
          <a:effectLst/>
        </p:spPr>
        <p:txBody>
          <a:bodyPr wrap="none" lIns="0" tIns="0" rIns="0" bIns="0"/>
          <a:lstStyle/>
          <a:p>
            <a:pPr algn="l">
              <a:lnSpc>
                <a:spcPct val="120000"/>
              </a:lnSpc>
            </a:pPr>
            <a:r>
              <a:rPr lang="en-US" sz="1400" b="1"/>
              <a:t>Step       Release of one</a:t>
            </a:r>
          </a:p>
          <a:p>
            <a:pPr algn="l">
              <a:lnSpc>
                <a:spcPct val="120000"/>
              </a:lnSpc>
            </a:pPr>
            <a:r>
              <a:rPr lang="en-US" sz="1400" b="1"/>
              <a:t>molecule of G3P</a:t>
            </a:r>
          </a:p>
        </p:txBody>
      </p:sp>
      <p:sp>
        <p:nvSpPr>
          <p:cNvPr id="725038" name="Oval 46"/>
          <p:cNvSpPr>
            <a:spLocks noChangeArrowheads="1"/>
          </p:cNvSpPr>
          <p:nvPr/>
        </p:nvSpPr>
        <p:spPr bwMode="auto">
          <a:xfrm>
            <a:off x="777875" y="233363"/>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39" name="Text Box 47"/>
          <p:cNvSpPr txBox="1">
            <a:spLocks noChangeArrowheads="1"/>
          </p:cNvSpPr>
          <p:nvPr/>
        </p:nvSpPr>
        <p:spPr bwMode="auto">
          <a:xfrm>
            <a:off x="825500" y="239713"/>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1</a:t>
            </a:r>
          </a:p>
        </p:txBody>
      </p:sp>
      <p:sp>
        <p:nvSpPr>
          <p:cNvPr id="725040" name="Text Box 48"/>
          <p:cNvSpPr txBox="1">
            <a:spLocks noChangeArrowheads="1"/>
          </p:cNvSpPr>
          <p:nvPr/>
        </p:nvSpPr>
        <p:spPr bwMode="auto">
          <a:xfrm>
            <a:off x="361950" y="4675188"/>
            <a:ext cx="2682875" cy="249237"/>
          </a:xfrm>
          <a:prstGeom prst="rect">
            <a:avLst/>
          </a:prstGeom>
          <a:noFill/>
          <a:ln w="9525">
            <a:noFill/>
            <a:miter lim="800000"/>
            <a:headEnd/>
            <a:tailEnd/>
          </a:ln>
          <a:effectLst/>
        </p:spPr>
        <p:txBody>
          <a:bodyPr wrap="none" lIns="0" tIns="0" rIns="0" bIns="0"/>
          <a:lstStyle/>
          <a:p>
            <a:pPr algn="l"/>
            <a:r>
              <a:rPr lang="en-US" sz="1400" b="1"/>
              <a:t>Step       Regeneration of RuBP</a:t>
            </a:r>
          </a:p>
        </p:txBody>
      </p:sp>
      <p:sp>
        <p:nvSpPr>
          <p:cNvPr id="725041" name="Oval 49"/>
          <p:cNvSpPr>
            <a:spLocks noChangeArrowheads="1"/>
          </p:cNvSpPr>
          <p:nvPr/>
        </p:nvSpPr>
        <p:spPr bwMode="auto">
          <a:xfrm>
            <a:off x="801688" y="4672013"/>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42" name="Text Box 50"/>
          <p:cNvSpPr txBox="1">
            <a:spLocks noChangeArrowheads="1"/>
          </p:cNvSpPr>
          <p:nvPr/>
        </p:nvSpPr>
        <p:spPr bwMode="auto">
          <a:xfrm>
            <a:off x="862013" y="4678363"/>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4</a:t>
            </a:r>
          </a:p>
        </p:txBody>
      </p:sp>
      <p:sp>
        <p:nvSpPr>
          <p:cNvPr id="725043" name="Oval 51"/>
          <p:cNvSpPr>
            <a:spLocks noChangeArrowheads="1"/>
          </p:cNvSpPr>
          <p:nvPr/>
        </p:nvSpPr>
        <p:spPr bwMode="auto">
          <a:xfrm>
            <a:off x="4468813" y="3284538"/>
            <a:ext cx="215900" cy="215900"/>
          </a:xfrm>
          <a:prstGeom prst="ellipse">
            <a:avLst/>
          </a:prstGeom>
          <a:solidFill>
            <a:srgbClr val="EF1A23"/>
          </a:solidFill>
          <a:ln w="9525">
            <a:noFill/>
            <a:round/>
            <a:headEnd/>
            <a:tailEnd/>
          </a:ln>
          <a:effectLst/>
        </p:spPr>
        <p:txBody>
          <a:bodyPr wrap="none" anchor="ctr"/>
          <a:lstStyle/>
          <a:p>
            <a:endParaRPr lang="en-US"/>
          </a:p>
        </p:txBody>
      </p:sp>
      <p:sp>
        <p:nvSpPr>
          <p:cNvPr id="725044" name="Text Box 52"/>
          <p:cNvSpPr txBox="1">
            <a:spLocks noChangeArrowheads="1"/>
          </p:cNvSpPr>
          <p:nvPr/>
        </p:nvSpPr>
        <p:spPr bwMode="auto">
          <a:xfrm>
            <a:off x="4529138" y="3290888"/>
            <a:ext cx="114300" cy="201612"/>
          </a:xfrm>
          <a:prstGeom prst="rect">
            <a:avLst/>
          </a:prstGeom>
          <a:noFill/>
          <a:ln w="9525">
            <a:noFill/>
            <a:miter lim="800000"/>
            <a:headEnd/>
            <a:tailEnd/>
          </a:ln>
          <a:effectLst/>
        </p:spPr>
        <p:txBody>
          <a:bodyPr wrap="none" lIns="0" tIns="0" rIns="0" bIns="0"/>
          <a:lstStyle/>
          <a:p>
            <a:pPr algn="l"/>
            <a:r>
              <a:rPr lang="en-US" sz="1300" b="1">
                <a:solidFill>
                  <a:schemeClr val="bg1"/>
                </a:solidFill>
              </a:rPr>
              <a:t>4</a:t>
            </a:r>
          </a:p>
        </p:txBody>
      </p:sp>
      <p:sp>
        <p:nvSpPr>
          <p:cNvPr id="725045" name="Text Box 53"/>
          <p:cNvSpPr txBox="1">
            <a:spLocks noChangeArrowheads="1"/>
          </p:cNvSpPr>
          <p:nvPr/>
        </p:nvSpPr>
        <p:spPr bwMode="auto">
          <a:xfrm>
            <a:off x="2913063" y="3143250"/>
            <a:ext cx="374650" cy="155575"/>
          </a:xfrm>
          <a:prstGeom prst="rect">
            <a:avLst/>
          </a:prstGeom>
          <a:noFill/>
          <a:ln w="9525">
            <a:noFill/>
            <a:miter lim="800000"/>
            <a:headEnd/>
            <a:tailEnd/>
          </a:ln>
          <a:effectLst/>
        </p:spPr>
        <p:txBody>
          <a:bodyPr wrap="none" lIns="0" tIns="0" rIns="0" bIns="0"/>
          <a:lstStyle/>
          <a:p>
            <a:pPr algn="l"/>
            <a:r>
              <a:rPr lang="en-US" sz="1400" b="1"/>
              <a:t>ATP</a:t>
            </a:r>
          </a:p>
        </p:txBody>
      </p:sp>
      <p:sp>
        <p:nvSpPr>
          <p:cNvPr id="725046" name="Text Box 54"/>
          <p:cNvSpPr txBox="1">
            <a:spLocks noChangeArrowheads="1"/>
          </p:cNvSpPr>
          <p:nvPr/>
        </p:nvSpPr>
        <p:spPr bwMode="auto">
          <a:xfrm>
            <a:off x="2587625" y="3135313"/>
            <a:ext cx="133350" cy="198437"/>
          </a:xfrm>
          <a:prstGeom prst="rect">
            <a:avLst/>
          </a:prstGeom>
          <a:noFill/>
          <a:ln w="9525">
            <a:noFill/>
            <a:miter lim="800000"/>
            <a:headEnd/>
            <a:tailEnd/>
          </a:ln>
          <a:effectLst/>
        </p:spPr>
        <p:txBody>
          <a:bodyPr wrap="none" lIns="0" tIns="0" rIns="0" bIns="0"/>
          <a:lstStyle/>
          <a:p>
            <a:pPr algn="l"/>
            <a:r>
              <a:rPr lang="en-US" sz="1400" b="1"/>
              <a:t>3</a:t>
            </a:r>
          </a:p>
        </p:txBody>
      </p:sp>
      <p:sp>
        <p:nvSpPr>
          <p:cNvPr id="725047" name="Text Box 55"/>
          <p:cNvSpPr txBox="1">
            <a:spLocks noChangeArrowheads="1"/>
          </p:cNvSpPr>
          <p:nvPr/>
        </p:nvSpPr>
        <p:spPr bwMode="auto">
          <a:xfrm>
            <a:off x="2755900" y="2570163"/>
            <a:ext cx="549275" cy="211137"/>
          </a:xfrm>
          <a:prstGeom prst="rect">
            <a:avLst/>
          </a:prstGeom>
          <a:noFill/>
          <a:ln w="9525">
            <a:noFill/>
            <a:miter lim="800000"/>
            <a:headEnd/>
            <a:tailEnd/>
          </a:ln>
          <a:effectLst/>
        </p:spPr>
        <p:txBody>
          <a:bodyPr wrap="none" lIns="0" tIns="0" rIns="0" bIns="0"/>
          <a:lstStyle/>
          <a:p>
            <a:pPr algn="l"/>
            <a:r>
              <a:rPr lang="en-US" sz="1400" b="1"/>
              <a:t>3 ADP</a:t>
            </a:r>
          </a:p>
        </p:txBody>
      </p:sp>
      <p:sp>
        <p:nvSpPr>
          <p:cNvPr id="725048" name="Text Box 56"/>
          <p:cNvSpPr txBox="1">
            <a:spLocks noChangeArrowheads="1"/>
          </p:cNvSpPr>
          <p:nvPr/>
        </p:nvSpPr>
        <p:spPr bwMode="auto">
          <a:xfrm>
            <a:off x="8040688" y="3976688"/>
            <a:ext cx="693737" cy="231775"/>
          </a:xfrm>
          <a:prstGeom prst="rect">
            <a:avLst/>
          </a:prstGeom>
          <a:noFill/>
          <a:ln w="9525">
            <a:noFill/>
            <a:miter lim="800000"/>
            <a:headEnd/>
            <a:tailEnd/>
          </a:ln>
          <a:effectLst/>
        </p:spPr>
        <p:txBody>
          <a:bodyPr wrap="none" lIns="0" tIns="0" rIns="0" bIns="0"/>
          <a:lstStyle/>
          <a:p>
            <a:pPr algn="l"/>
            <a:r>
              <a:rPr lang="en-US" sz="1400" b="1"/>
              <a:t>NADP</a:t>
            </a:r>
            <a:r>
              <a:rPr lang="en-US" sz="1600" b="1" baseline="30000"/>
              <a:t>+</a:t>
            </a:r>
            <a:endParaRPr lang="en-US" sz="1200" b="1" baseline="30000"/>
          </a:p>
        </p:txBody>
      </p:sp>
      <p:sp>
        <p:nvSpPr>
          <p:cNvPr id="725049" name="Text Box 57"/>
          <p:cNvSpPr txBox="1">
            <a:spLocks noChangeArrowheads="1"/>
          </p:cNvSpPr>
          <p:nvPr/>
        </p:nvSpPr>
        <p:spPr bwMode="auto">
          <a:xfrm>
            <a:off x="7826375" y="2960688"/>
            <a:ext cx="704850" cy="233362"/>
          </a:xfrm>
          <a:prstGeom prst="rect">
            <a:avLst/>
          </a:prstGeom>
          <a:noFill/>
          <a:ln w="9525">
            <a:noFill/>
            <a:miter lim="800000"/>
            <a:headEnd/>
            <a:tailEnd/>
          </a:ln>
          <a:effectLst/>
        </p:spPr>
        <p:txBody>
          <a:bodyPr wrap="none" lIns="0" tIns="0" rIns="0" bIns="0"/>
          <a:lstStyle/>
          <a:p>
            <a:pPr algn="l"/>
            <a:r>
              <a:rPr lang="en-US" sz="1400" b="1"/>
              <a:t>6 ADP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7" name="Rectangle 3"/>
          <p:cNvSpPr>
            <a:spLocks noGrp="1" noChangeArrowheads="1"/>
          </p:cNvSpPr>
          <p:nvPr>
            <p:ph type="body" idx="1"/>
          </p:nvPr>
        </p:nvSpPr>
        <p:spPr>
          <a:xfrm>
            <a:off x="304800" y="1247775"/>
            <a:ext cx="8534400" cy="1565275"/>
          </a:xfrm>
        </p:spPr>
        <p:txBody>
          <a:bodyPr/>
          <a:lstStyle/>
          <a:p>
            <a:pPr algn="ctr">
              <a:buFont typeface="Wingdings" pitchFamily="2" charset="2"/>
              <a:buNone/>
            </a:pPr>
            <a:r>
              <a:rPr lang="en-US" sz="4400"/>
              <a:t>PHOTOSYNTHESIS REVIEWED AND EXTENDED</a:t>
            </a:r>
          </a:p>
        </p:txBody>
      </p:sp>
      <p:sp>
        <p:nvSpPr>
          <p:cNvPr id="63590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3590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591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171450" y="169863"/>
            <a:ext cx="8534400" cy="914400"/>
          </a:xfrm>
        </p:spPr>
        <p:txBody>
          <a:bodyPr/>
          <a:lstStyle/>
          <a:p>
            <a:pPr marL="744538" indent="-744538"/>
            <a:r>
              <a:rPr lang="en-US" sz="3200"/>
              <a:t>7.11 Review: Photosynthesis uses light energy, CO</a:t>
            </a:r>
            <a:r>
              <a:rPr lang="en-US" sz="3200" baseline="-25000"/>
              <a:t>2</a:t>
            </a:r>
            <a:r>
              <a:rPr lang="en-US" sz="3200"/>
              <a:t>, and H</a:t>
            </a:r>
            <a:r>
              <a:rPr lang="en-US" sz="3200" baseline="-25000"/>
              <a:t>2</a:t>
            </a:r>
            <a:r>
              <a:rPr lang="en-US" sz="3200"/>
              <a:t>O to make food molecules</a:t>
            </a:r>
          </a:p>
        </p:txBody>
      </p:sp>
      <p:sp>
        <p:nvSpPr>
          <p:cNvPr id="636931" name="Rectangle 3"/>
          <p:cNvSpPr>
            <a:spLocks noGrp="1" noChangeArrowheads="1"/>
          </p:cNvSpPr>
          <p:nvPr>
            <p:ph type="body" idx="1"/>
          </p:nvPr>
        </p:nvSpPr>
        <p:spPr>
          <a:xfrm>
            <a:off x="155575" y="1298575"/>
            <a:ext cx="8534400" cy="2968625"/>
          </a:xfrm>
        </p:spPr>
        <p:txBody>
          <a:bodyPr/>
          <a:lstStyle/>
          <a:p>
            <a:r>
              <a:rPr lang="en-US"/>
              <a:t>The chloroplast, which integrates the two stages of photosynthesis, makes sugar from CO</a:t>
            </a:r>
            <a:r>
              <a:rPr lang="en-US" baseline="-25000"/>
              <a:t>2</a:t>
            </a:r>
            <a:endParaRPr lang="en-US"/>
          </a:p>
          <a:p>
            <a:pPr lvl="1">
              <a:buFontTx/>
              <a:buChar char="–"/>
            </a:pPr>
            <a:r>
              <a:rPr lang="en-US"/>
              <a:t>All but a few microscopic organisms depend on the food-making machinery of photosynthesis</a:t>
            </a:r>
          </a:p>
          <a:p>
            <a:pPr lvl="1">
              <a:buFontTx/>
              <a:buChar char="–"/>
            </a:pPr>
            <a:r>
              <a:rPr lang="en-US"/>
              <a:t>Plants make more food than they actually need and stockpile it as starch in roots, tubers, and fruits</a:t>
            </a:r>
          </a:p>
        </p:txBody>
      </p:sp>
      <p:sp>
        <p:nvSpPr>
          <p:cNvPr id="63693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369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69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8983" name="Picture 7" descr="07_11PhotosynSummary-U"/>
          <p:cNvPicPr>
            <a:picLocks noChangeAspect="1" noChangeArrowheads="1"/>
          </p:cNvPicPr>
          <p:nvPr/>
        </p:nvPicPr>
        <p:blipFill>
          <a:blip r:embed="rId3" cstate="print"/>
          <a:srcRect/>
          <a:stretch>
            <a:fillRect/>
          </a:stretch>
        </p:blipFill>
        <p:spPr bwMode="auto">
          <a:xfrm>
            <a:off x="300038" y="508000"/>
            <a:ext cx="8542337" cy="5840413"/>
          </a:xfrm>
          <a:prstGeom prst="rect">
            <a:avLst/>
          </a:prstGeom>
          <a:noFill/>
        </p:spPr>
      </p:pic>
      <p:sp>
        <p:nvSpPr>
          <p:cNvPr id="638984" name="Text Box 8"/>
          <p:cNvSpPr txBox="1">
            <a:spLocks noChangeArrowheads="1"/>
          </p:cNvSpPr>
          <p:nvPr/>
        </p:nvSpPr>
        <p:spPr bwMode="auto">
          <a:xfrm>
            <a:off x="3822700" y="1690688"/>
            <a:ext cx="693738" cy="231775"/>
          </a:xfrm>
          <a:prstGeom prst="rect">
            <a:avLst/>
          </a:prstGeom>
          <a:noFill/>
          <a:ln w="9525">
            <a:noFill/>
            <a:miter lim="800000"/>
            <a:headEnd/>
            <a:tailEnd/>
          </a:ln>
          <a:effectLst/>
        </p:spPr>
        <p:txBody>
          <a:bodyPr wrap="none" lIns="0" tIns="0" rIns="0" bIns="0"/>
          <a:lstStyle/>
          <a:p>
            <a:pPr algn="l"/>
            <a:r>
              <a:rPr lang="en-US" sz="1500" b="1"/>
              <a:t>NADP</a:t>
            </a:r>
            <a:r>
              <a:rPr lang="en-US" sz="1700" b="1" baseline="30000"/>
              <a:t>+</a:t>
            </a:r>
            <a:endParaRPr lang="en-US" sz="1500" b="1"/>
          </a:p>
        </p:txBody>
      </p:sp>
      <p:sp>
        <p:nvSpPr>
          <p:cNvPr id="638985" name="Text Box 9"/>
          <p:cNvSpPr txBox="1">
            <a:spLocks noChangeArrowheads="1"/>
          </p:cNvSpPr>
          <p:nvPr/>
        </p:nvSpPr>
        <p:spPr bwMode="auto">
          <a:xfrm>
            <a:off x="3800475" y="4445000"/>
            <a:ext cx="755650" cy="261938"/>
          </a:xfrm>
          <a:prstGeom prst="rect">
            <a:avLst/>
          </a:prstGeom>
          <a:noFill/>
          <a:ln w="9525">
            <a:noFill/>
            <a:miter lim="800000"/>
            <a:headEnd/>
            <a:tailEnd/>
          </a:ln>
          <a:effectLst/>
        </p:spPr>
        <p:txBody>
          <a:bodyPr wrap="none" lIns="0" tIns="0" rIns="0" bIns="0"/>
          <a:lstStyle/>
          <a:p>
            <a:pPr algn="l"/>
            <a:r>
              <a:rPr lang="en-US" sz="1500" b="1"/>
              <a:t>NADPH</a:t>
            </a:r>
          </a:p>
        </p:txBody>
      </p:sp>
      <p:sp>
        <p:nvSpPr>
          <p:cNvPr id="638986" name="Text Box 10"/>
          <p:cNvSpPr txBox="1">
            <a:spLocks noChangeArrowheads="1"/>
          </p:cNvSpPr>
          <p:nvPr/>
        </p:nvSpPr>
        <p:spPr bwMode="auto">
          <a:xfrm>
            <a:off x="3944938" y="3927475"/>
            <a:ext cx="434975" cy="223838"/>
          </a:xfrm>
          <a:prstGeom prst="rect">
            <a:avLst/>
          </a:prstGeom>
          <a:noFill/>
          <a:ln w="9525">
            <a:noFill/>
            <a:miter lim="800000"/>
            <a:headEnd/>
            <a:tailEnd/>
          </a:ln>
          <a:effectLst/>
        </p:spPr>
        <p:txBody>
          <a:bodyPr wrap="none" lIns="0" tIns="0" rIns="0" bIns="0"/>
          <a:lstStyle/>
          <a:p>
            <a:pPr algn="l"/>
            <a:r>
              <a:rPr lang="en-US" sz="1500" b="1"/>
              <a:t>ATP</a:t>
            </a:r>
          </a:p>
        </p:txBody>
      </p:sp>
      <p:sp>
        <p:nvSpPr>
          <p:cNvPr id="638987" name="Text Box 11"/>
          <p:cNvSpPr txBox="1">
            <a:spLocks noChangeArrowheads="1"/>
          </p:cNvSpPr>
          <p:nvPr/>
        </p:nvSpPr>
        <p:spPr bwMode="auto">
          <a:xfrm>
            <a:off x="5372100" y="666750"/>
            <a:ext cx="498475" cy="201613"/>
          </a:xfrm>
          <a:prstGeom prst="rect">
            <a:avLst/>
          </a:prstGeom>
          <a:noFill/>
          <a:ln w="9525">
            <a:noFill/>
            <a:miter lim="800000"/>
            <a:headEnd/>
            <a:tailEnd/>
          </a:ln>
          <a:effectLst/>
        </p:spPr>
        <p:txBody>
          <a:bodyPr wrap="none" lIns="0" tIns="0" rIns="0" bIns="0"/>
          <a:lstStyle/>
          <a:p>
            <a:pPr algn="l"/>
            <a:r>
              <a:rPr lang="en-US" sz="1500" b="1"/>
              <a:t>CO</a:t>
            </a:r>
            <a:r>
              <a:rPr lang="en-US" sz="1500" b="1" baseline="-25000"/>
              <a:t>2</a:t>
            </a:r>
            <a:endParaRPr lang="en-US" sz="1500" b="1"/>
          </a:p>
        </p:txBody>
      </p:sp>
      <p:sp>
        <p:nvSpPr>
          <p:cNvPr id="638988" name="Text Box 12"/>
          <p:cNvSpPr txBox="1">
            <a:spLocks noChangeArrowheads="1"/>
          </p:cNvSpPr>
          <p:nvPr/>
        </p:nvSpPr>
        <p:spPr bwMode="auto">
          <a:xfrm>
            <a:off x="3732213" y="2347913"/>
            <a:ext cx="296862" cy="222250"/>
          </a:xfrm>
          <a:prstGeom prst="rect">
            <a:avLst/>
          </a:prstGeom>
          <a:noFill/>
          <a:ln w="9525">
            <a:noFill/>
            <a:miter lim="800000"/>
            <a:headEnd/>
            <a:tailEnd/>
          </a:ln>
          <a:effectLst/>
        </p:spPr>
        <p:txBody>
          <a:bodyPr wrap="none" lIns="0" tIns="0" rIns="0" bIns="0"/>
          <a:lstStyle/>
          <a:p>
            <a:pPr algn="ctr">
              <a:lnSpc>
                <a:spcPct val="90000"/>
              </a:lnSpc>
            </a:pPr>
            <a:r>
              <a:rPr lang="en-US" sz="1500" b="1">
                <a:ea typeface="ヒラギノ角ゴ Pro W3" pitchFamily="1" charset="-128"/>
              </a:rPr>
              <a:t>+</a:t>
            </a:r>
            <a:endParaRPr lang="en-US" sz="1400" b="1">
              <a:ea typeface="ヒラギノ角ゴ Pro W3" pitchFamily="1" charset="-128"/>
            </a:endParaRPr>
          </a:p>
        </p:txBody>
      </p:sp>
      <p:sp>
        <p:nvSpPr>
          <p:cNvPr id="638989" name="Text Box 13"/>
          <p:cNvSpPr txBox="1">
            <a:spLocks noChangeArrowheads="1"/>
          </p:cNvSpPr>
          <p:nvPr/>
        </p:nvSpPr>
        <p:spPr bwMode="auto">
          <a:xfrm>
            <a:off x="2371725" y="685800"/>
            <a:ext cx="400050" cy="266700"/>
          </a:xfrm>
          <a:prstGeom prst="rect">
            <a:avLst/>
          </a:prstGeom>
          <a:noFill/>
          <a:ln w="9525">
            <a:noFill/>
            <a:miter lim="800000"/>
            <a:headEnd/>
            <a:tailEnd/>
          </a:ln>
          <a:effectLst/>
        </p:spPr>
        <p:txBody>
          <a:bodyPr wrap="none" lIns="0" tIns="0" rIns="0" bIns="0"/>
          <a:lstStyle/>
          <a:p>
            <a:pPr algn="ctr">
              <a:lnSpc>
                <a:spcPct val="90000"/>
              </a:lnSpc>
            </a:pPr>
            <a:r>
              <a:rPr lang="en-US" sz="1500" b="1"/>
              <a:t>H</a:t>
            </a:r>
            <a:r>
              <a:rPr lang="en-US" sz="1500" b="1" baseline="-25000"/>
              <a:t>2</a:t>
            </a:r>
            <a:r>
              <a:rPr lang="en-US" sz="1500" b="1"/>
              <a:t>O</a:t>
            </a:r>
          </a:p>
        </p:txBody>
      </p:sp>
      <p:sp>
        <p:nvSpPr>
          <p:cNvPr id="638990" name="Text Box 14"/>
          <p:cNvSpPr txBox="1">
            <a:spLocks noChangeArrowheads="1"/>
          </p:cNvSpPr>
          <p:nvPr/>
        </p:nvSpPr>
        <p:spPr bwMode="auto">
          <a:xfrm>
            <a:off x="3897313" y="2076450"/>
            <a:ext cx="482600" cy="257175"/>
          </a:xfrm>
          <a:prstGeom prst="rect">
            <a:avLst/>
          </a:prstGeom>
          <a:noFill/>
          <a:ln w="9525">
            <a:noFill/>
            <a:miter lim="800000"/>
            <a:headEnd/>
            <a:tailEnd/>
          </a:ln>
          <a:effectLst/>
        </p:spPr>
        <p:txBody>
          <a:bodyPr wrap="none" lIns="0" tIns="0" rIns="0" bIns="0"/>
          <a:lstStyle/>
          <a:p>
            <a:pPr algn="ctr">
              <a:lnSpc>
                <a:spcPct val="90000"/>
              </a:lnSpc>
            </a:pPr>
            <a:r>
              <a:rPr lang="en-US" sz="1500" b="1"/>
              <a:t>ADP</a:t>
            </a:r>
          </a:p>
        </p:txBody>
      </p:sp>
      <p:sp>
        <p:nvSpPr>
          <p:cNvPr id="638991" name="Text Box 15"/>
          <p:cNvSpPr txBox="1">
            <a:spLocks noChangeArrowheads="1"/>
          </p:cNvSpPr>
          <p:nvPr/>
        </p:nvSpPr>
        <p:spPr bwMode="auto">
          <a:xfrm>
            <a:off x="4065588" y="2339975"/>
            <a:ext cx="228600" cy="219075"/>
          </a:xfrm>
          <a:prstGeom prst="rect">
            <a:avLst/>
          </a:prstGeom>
          <a:noFill/>
          <a:ln w="9525">
            <a:noFill/>
            <a:miter lim="800000"/>
            <a:headEnd/>
            <a:tailEnd/>
          </a:ln>
          <a:effectLst/>
        </p:spPr>
        <p:txBody>
          <a:bodyPr wrap="none" lIns="0" tIns="0" rIns="0" bIns="0"/>
          <a:lstStyle/>
          <a:p>
            <a:pPr algn="ctr">
              <a:lnSpc>
                <a:spcPct val="90000"/>
              </a:lnSpc>
            </a:pPr>
            <a:r>
              <a:rPr lang="en-US" sz="1500" b="1"/>
              <a:t>P</a:t>
            </a:r>
          </a:p>
        </p:txBody>
      </p:sp>
      <p:sp>
        <p:nvSpPr>
          <p:cNvPr id="638992" name="Text Box 16"/>
          <p:cNvSpPr txBox="1">
            <a:spLocks noChangeArrowheads="1"/>
          </p:cNvSpPr>
          <p:nvPr/>
        </p:nvSpPr>
        <p:spPr bwMode="auto">
          <a:xfrm>
            <a:off x="2122488" y="3046413"/>
            <a:ext cx="914400" cy="673100"/>
          </a:xfrm>
          <a:prstGeom prst="rect">
            <a:avLst/>
          </a:prstGeom>
          <a:noFill/>
          <a:ln w="9525">
            <a:noFill/>
            <a:miter lim="800000"/>
            <a:headEnd/>
            <a:tailEnd/>
          </a:ln>
          <a:effectLst/>
        </p:spPr>
        <p:txBody>
          <a:bodyPr wrap="none" lIns="0" tIns="0" rIns="0" bIns="0"/>
          <a:lstStyle/>
          <a:p>
            <a:pPr algn="ctr">
              <a:lnSpc>
                <a:spcPct val="90000"/>
              </a:lnSpc>
            </a:pPr>
            <a:r>
              <a:rPr lang="en-US" sz="1500" b="1"/>
              <a:t>Electron</a:t>
            </a:r>
          </a:p>
          <a:p>
            <a:pPr algn="ctr">
              <a:lnSpc>
                <a:spcPct val="90000"/>
              </a:lnSpc>
            </a:pPr>
            <a:r>
              <a:rPr lang="en-US" sz="1500" b="1"/>
              <a:t>transport</a:t>
            </a:r>
          </a:p>
          <a:p>
            <a:pPr algn="ctr">
              <a:lnSpc>
                <a:spcPct val="90000"/>
              </a:lnSpc>
            </a:pPr>
            <a:r>
              <a:rPr lang="en-US" sz="1500" b="1"/>
              <a:t>chains</a:t>
            </a:r>
          </a:p>
        </p:txBody>
      </p:sp>
      <p:sp>
        <p:nvSpPr>
          <p:cNvPr id="638993" name="Text Box 17"/>
          <p:cNvSpPr txBox="1">
            <a:spLocks noChangeArrowheads="1"/>
          </p:cNvSpPr>
          <p:nvPr/>
        </p:nvSpPr>
        <p:spPr bwMode="auto">
          <a:xfrm>
            <a:off x="620713" y="3598863"/>
            <a:ext cx="1111250" cy="457200"/>
          </a:xfrm>
          <a:prstGeom prst="rect">
            <a:avLst/>
          </a:prstGeom>
          <a:noFill/>
          <a:ln w="9525">
            <a:noFill/>
            <a:miter lim="800000"/>
            <a:headEnd/>
            <a:tailEnd/>
          </a:ln>
          <a:effectLst/>
        </p:spPr>
        <p:txBody>
          <a:bodyPr wrap="none" lIns="0" tIns="0" rIns="0" bIns="0"/>
          <a:lstStyle/>
          <a:p>
            <a:pPr algn="l">
              <a:lnSpc>
                <a:spcPct val="90000"/>
              </a:lnSpc>
            </a:pPr>
            <a:r>
              <a:rPr lang="en-US" sz="1500" b="1"/>
              <a:t>Thylakoid</a:t>
            </a:r>
          </a:p>
          <a:p>
            <a:pPr algn="l">
              <a:lnSpc>
                <a:spcPct val="90000"/>
              </a:lnSpc>
            </a:pPr>
            <a:r>
              <a:rPr lang="en-US" sz="1500" b="1"/>
              <a:t>membranes</a:t>
            </a:r>
          </a:p>
        </p:txBody>
      </p:sp>
      <p:sp>
        <p:nvSpPr>
          <p:cNvPr id="638994" name="Text Box 18"/>
          <p:cNvSpPr txBox="1">
            <a:spLocks noChangeArrowheads="1"/>
          </p:cNvSpPr>
          <p:nvPr/>
        </p:nvSpPr>
        <p:spPr bwMode="auto">
          <a:xfrm>
            <a:off x="557213" y="1143000"/>
            <a:ext cx="898525" cy="296863"/>
          </a:xfrm>
          <a:prstGeom prst="rect">
            <a:avLst/>
          </a:prstGeom>
          <a:noFill/>
          <a:ln w="9525">
            <a:noFill/>
            <a:miter lim="800000"/>
            <a:headEnd/>
            <a:tailEnd/>
          </a:ln>
          <a:effectLst/>
        </p:spPr>
        <p:txBody>
          <a:bodyPr wrap="none" lIns="0" tIns="0" rIns="0" bIns="0"/>
          <a:lstStyle/>
          <a:p>
            <a:pPr algn="ctr"/>
            <a:r>
              <a:rPr lang="en-US" sz="1500" b="1"/>
              <a:t>Light</a:t>
            </a:r>
          </a:p>
        </p:txBody>
      </p:sp>
      <p:sp>
        <p:nvSpPr>
          <p:cNvPr id="638995" name="Text Box 19"/>
          <p:cNvSpPr txBox="1">
            <a:spLocks noChangeArrowheads="1"/>
          </p:cNvSpPr>
          <p:nvPr/>
        </p:nvSpPr>
        <p:spPr bwMode="auto">
          <a:xfrm>
            <a:off x="3441700" y="938213"/>
            <a:ext cx="1355725" cy="309562"/>
          </a:xfrm>
          <a:prstGeom prst="rect">
            <a:avLst/>
          </a:prstGeom>
          <a:noFill/>
          <a:ln w="9525">
            <a:noFill/>
            <a:miter lim="800000"/>
            <a:headEnd/>
            <a:tailEnd/>
          </a:ln>
          <a:effectLst/>
        </p:spPr>
        <p:txBody>
          <a:bodyPr wrap="none" lIns="0" tIns="0" rIns="0" bIns="0"/>
          <a:lstStyle/>
          <a:p>
            <a:pPr algn="ctr"/>
            <a:r>
              <a:rPr lang="en-US" sz="1500" b="1"/>
              <a:t>Chloroplast</a:t>
            </a:r>
          </a:p>
        </p:txBody>
      </p:sp>
      <p:sp>
        <p:nvSpPr>
          <p:cNvPr id="638996" name="Text Box 20"/>
          <p:cNvSpPr txBox="1">
            <a:spLocks noChangeArrowheads="1"/>
          </p:cNvSpPr>
          <p:nvPr/>
        </p:nvSpPr>
        <p:spPr bwMode="auto">
          <a:xfrm>
            <a:off x="2465388" y="5610225"/>
            <a:ext cx="279400" cy="265113"/>
          </a:xfrm>
          <a:prstGeom prst="rect">
            <a:avLst/>
          </a:prstGeom>
          <a:noFill/>
          <a:ln w="9525">
            <a:noFill/>
            <a:miter lim="800000"/>
            <a:headEnd/>
            <a:tailEnd/>
          </a:ln>
          <a:effectLst/>
        </p:spPr>
        <p:txBody>
          <a:bodyPr wrap="none" lIns="0" tIns="0" rIns="0" bIns="0"/>
          <a:lstStyle/>
          <a:p>
            <a:pPr algn="ctr">
              <a:lnSpc>
                <a:spcPct val="90000"/>
              </a:lnSpc>
            </a:pPr>
            <a:r>
              <a:rPr lang="en-US" sz="1500" b="1"/>
              <a:t>O</a:t>
            </a:r>
            <a:r>
              <a:rPr lang="en-US" sz="1500" b="1" baseline="-25000"/>
              <a:t>2</a:t>
            </a:r>
            <a:endParaRPr lang="en-US" sz="1500" b="1"/>
          </a:p>
        </p:txBody>
      </p:sp>
      <p:sp>
        <p:nvSpPr>
          <p:cNvPr id="638997" name="Text Box 21"/>
          <p:cNvSpPr txBox="1">
            <a:spLocks noChangeArrowheads="1"/>
          </p:cNvSpPr>
          <p:nvPr/>
        </p:nvSpPr>
        <p:spPr bwMode="auto">
          <a:xfrm>
            <a:off x="5138738" y="2935288"/>
            <a:ext cx="806450" cy="436562"/>
          </a:xfrm>
          <a:prstGeom prst="rect">
            <a:avLst/>
          </a:prstGeom>
          <a:noFill/>
          <a:ln w="9525">
            <a:noFill/>
            <a:miter lim="800000"/>
            <a:headEnd/>
            <a:tailEnd/>
          </a:ln>
          <a:effectLst/>
        </p:spPr>
        <p:txBody>
          <a:bodyPr wrap="none" lIns="0" tIns="0" rIns="0" bIns="0"/>
          <a:lstStyle/>
          <a:p>
            <a:pPr algn="ctr"/>
            <a:r>
              <a:rPr lang="en-US" sz="1500" b="1"/>
              <a:t>C</a:t>
            </a:r>
            <a:r>
              <a:rPr lang="en-US" sz="1300" b="1"/>
              <a:t>ALVIN</a:t>
            </a:r>
            <a:endParaRPr lang="en-US" sz="1500" b="1"/>
          </a:p>
          <a:p>
            <a:pPr algn="ctr"/>
            <a:r>
              <a:rPr lang="en-US" sz="1500" b="1"/>
              <a:t>C</a:t>
            </a:r>
            <a:r>
              <a:rPr lang="en-US" sz="1300" b="1"/>
              <a:t>YCLE</a:t>
            </a:r>
          </a:p>
        </p:txBody>
      </p:sp>
      <p:sp>
        <p:nvSpPr>
          <p:cNvPr id="638998" name="Text Box 22"/>
          <p:cNvSpPr txBox="1">
            <a:spLocks noChangeArrowheads="1"/>
          </p:cNvSpPr>
          <p:nvPr/>
        </p:nvSpPr>
        <p:spPr bwMode="auto">
          <a:xfrm>
            <a:off x="4713288" y="3363913"/>
            <a:ext cx="1670050" cy="288925"/>
          </a:xfrm>
          <a:prstGeom prst="rect">
            <a:avLst/>
          </a:prstGeom>
          <a:noFill/>
          <a:ln w="9525">
            <a:noFill/>
            <a:miter lim="800000"/>
            <a:headEnd/>
            <a:tailEnd/>
          </a:ln>
          <a:effectLst/>
        </p:spPr>
        <p:txBody>
          <a:bodyPr wrap="none" lIns="0" tIns="0" rIns="0" bIns="0"/>
          <a:lstStyle/>
          <a:p>
            <a:pPr algn="ctr"/>
            <a:r>
              <a:rPr lang="en-US" sz="1500" b="1"/>
              <a:t>(in stroma)</a:t>
            </a:r>
          </a:p>
        </p:txBody>
      </p:sp>
      <p:sp>
        <p:nvSpPr>
          <p:cNvPr id="638999" name="Text Box 23"/>
          <p:cNvSpPr txBox="1">
            <a:spLocks noChangeArrowheads="1"/>
          </p:cNvSpPr>
          <p:nvPr/>
        </p:nvSpPr>
        <p:spPr bwMode="auto">
          <a:xfrm>
            <a:off x="5251450" y="5594350"/>
            <a:ext cx="609600" cy="273050"/>
          </a:xfrm>
          <a:prstGeom prst="rect">
            <a:avLst/>
          </a:prstGeom>
          <a:noFill/>
          <a:ln w="9525">
            <a:noFill/>
            <a:miter lim="800000"/>
            <a:headEnd/>
            <a:tailEnd/>
          </a:ln>
          <a:effectLst/>
        </p:spPr>
        <p:txBody>
          <a:bodyPr wrap="none" lIns="0" tIns="0" rIns="0" bIns="0"/>
          <a:lstStyle/>
          <a:p>
            <a:pPr algn="ctr">
              <a:lnSpc>
                <a:spcPct val="90000"/>
              </a:lnSpc>
            </a:pPr>
            <a:r>
              <a:rPr lang="en-US" sz="1500" b="1"/>
              <a:t>Sugars</a:t>
            </a:r>
          </a:p>
        </p:txBody>
      </p:sp>
      <p:sp>
        <p:nvSpPr>
          <p:cNvPr id="639000" name="Text Box 24"/>
          <p:cNvSpPr txBox="1">
            <a:spLocks noChangeArrowheads="1"/>
          </p:cNvSpPr>
          <p:nvPr/>
        </p:nvSpPr>
        <p:spPr bwMode="auto">
          <a:xfrm>
            <a:off x="1876425" y="2717800"/>
            <a:ext cx="1416050" cy="188913"/>
          </a:xfrm>
          <a:prstGeom prst="rect">
            <a:avLst/>
          </a:prstGeom>
          <a:noFill/>
          <a:ln w="9525">
            <a:noFill/>
            <a:miter lim="800000"/>
            <a:headEnd/>
            <a:tailEnd/>
          </a:ln>
          <a:effectLst/>
        </p:spPr>
        <p:txBody>
          <a:bodyPr wrap="none" lIns="0" tIns="0" rIns="0" bIns="0"/>
          <a:lstStyle/>
          <a:p>
            <a:pPr algn="ctr"/>
            <a:r>
              <a:rPr lang="en-US" sz="1400" b="1"/>
              <a:t>Photosystem </a:t>
            </a:r>
            <a:r>
              <a:rPr lang="en-US" sz="1400" b="1">
                <a:latin typeface="Times" pitchFamily="18" charset="0"/>
              </a:rPr>
              <a:t>II</a:t>
            </a:r>
            <a:endParaRPr lang="en-US" sz="1400" b="1"/>
          </a:p>
        </p:txBody>
      </p:sp>
      <p:sp>
        <p:nvSpPr>
          <p:cNvPr id="639001" name="Text Box 25"/>
          <p:cNvSpPr txBox="1">
            <a:spLocks noChangeArrowheads="1"/>
          </p:cNvSpPr>
          <p:nvPr/>
        </p:nvSpPr>
        <p:spPr bwMode="auto">
          <a:xfrm>
            <a:off x="1860550" y="3781425"/>
            <a:ext cx="1416050" cy="188913"/>
          </a:xfrm>
          <a:prstGeom prst="rect">
            <a:avLst/>
          </a:prstGeom>
          <a:noFill/>
          <a:ln w="9525">
            <a:noFill/>
            <a:miter lim="800000"/>
            <a:headEnd/>
            <a:tailEnd/>
          </a:ln>
          <a:effectLst/>
        </p:spPr>
        <p:txBody>
          <a:bodyPr wrap="none" lIns="0" tIns="0" rIns="0" bIns="0"/>
          <a:lstStyle/>
          <a:p>
            <a:pPr algn="ctr"/>
            <a:r>
              <a:rPr lang="en-US" sz="1400" b="1"/>
              <a:t>Photosystem </a:t>
            </a:r>
            <a:r>
              <a:rPr lang="en-US" sz="1400" b="1">
                <a:latin typeface="Times" pitchFamily="18" charset="0"/>
              </a:rPr>
              <a:t>I</a:t>
            </a:r>
            <a:endParaRPr lang="en-US" sz="1400" b="1"/>
          </a:p>
        </p:txBody>
      </p:sp>
      <p:sp>
        <p:nvSpPr>
          <p:cNvPr id="639002" name="Text Box 26"/>
          <p:cNvSpPr txBox="1">
            <a:spLocks noChangeArrowheads="1"/>
          </p:cNvSpPr>
          <p:nvPr/>
        </p:nvSpPr>
        <p:spPr bwMode="auto">
          <a:xfrm>
            <a:off x="1763713" y="5991225"/>
            <a:ext cx="1628775" cy="268288"/>
          </a:xfrm>
          <a:prstGeom prst="rect">
            <a:avLst/>
          </a:prstGeom>
          <a:noFill/>
          <a:ln w="9525">
            <a:noFill/>
            <a:miter lim="800000"/>
            <a:headEnd/>
            <a:tailEnd/>
          </a:ln>
          <a:effectLst/>
        </p:spPr>
        <p:txBody>
          <a:bodyPr wrap="none" lIns="0" tIns="0" rIns="0" bIns="0"/>
          <a:lstStyle/>
          <a:p>
            <a:pPr algn="ctr">
              <a:lnSpc>
                <a:spcPct val="90000"/>
              </a:lnSpc>
            </a:pPr>
            <a:r>
              <a:rPr lang="en-US" sz="1500" b="1"/>
              <a:t>L</a:t>
            </a:r>
            <a:r>
              <a:rPr lang="en-US" sz="1300" b="1"/>
              <a:t>IGHT</a:t>
            </a:r>
            <a:r>
              <a:rPr lang="en-US" sz="1500" b="1"/>
              <a:t> R</a:t>
            </a:r>
            <a:r>
              <a:rPr lang="en-US" sz="1300" b="1"/>
              <a:t>EACTIONS</a:t>
            </a:r>
            <a:endParaRPr lang="en-US" sz="1500" b="1"/>
          </a:p>
        </p:txBody>
      </p:sp>
      <p:sp>
        <p:nvSpPr>
          <p:cNvPr id="639003" name="Text Box 27"/>
          <p:cNvSpPr txBox="1">
            <a:spLocks noChangeArrowheads="1"/>
          </p:cNvSpPr>
          <p:nvPr/>
        </p:nvSpPr>
        <p:spPr bwMode="auto">
          <a:xfrm>
            <a:off x="4573588" y="2825750"/>
            <a:ext cx="482600" cy="257175"/>
          </a:xfrm>
          <a:prstGeom prst="rect">
            <a:avLst/>
          </a:prstGeom>
          <a:noFill/>
          <a:ln w="9525">
            <a:noFill/>
            <a:miter lim="800000"/>
            <a:headEnd/>
            <a:tailEnd/>
          </a:ln>
          <a:effectLst/>
        </p:spPr>
        <p:txBody>
          <a:bodyPr wrap="none" lIns="0" tIns="0" rIns="0" bIns="0"/>
          <a:lstStyle/>
          <a:p>
            <a:pPr algn="ctr">
              <a:lnSpc>
                <a:spcPct val="90000"/>
              </a:lnSpc>
            </a:pPr>
            <a:r>
              <a:rPr lang="en-US" sz="1500" b="1"/>
              <a:t>RuBP</a:t>
            </a:r>
          </a:p>
        </p:txBody>
      </p:sp>
      <p:sp>
        <p:nvSpPr>
          <p:cNvPr id="639004" name="Text Box 28"/>
          <p:cNvSpPr txBox="1">
            <a:spLocks noChangeArrowheads="1"/>
          </p:cNvSpPr>
          <p:nvPr/>
        </p:nvSpPr>
        <p:spPr bwMode="auto">
          <a:xfrm>
            <a:off x="5989638" y="3200400"/>
            <a:ext cx="587375" cy="266700"/>
          </a:xfrm>
          <a:prstGeom prst="rect">
            <a:avLst/>
          </a:prstGeom>
          <a:noFill/>
          <a:ln w="9525">
            <a:noFill/>
            <a:miter lim="800000"/>
            <a:headEnd/>
            <a:tailEnd/>
          </a:ln>
          <a:effectLst/>
        </p:spPr>
        <p:txBody>
          <a:bodyPr wrap="none" lIns="0" tIns="0" rIns="0" bIns="0"/>
          <a:lstStyle/>
          <a:p>
            <a:pPr algn="ctr">
              <a:lnSpc>
                <a:spcPct val="90000"/>
              </a:lnSpc>
            </a:pPr>
            <a:r>
              <a:rPr lang="en-US" sz="1500" b="1"/>
              <a:t>3-PGA</a:t>
            </a:r>
          </a:p>
        </p:txBody>
      </p:sp>
      <p:sp>
        <p:nvSpPr>
          <p:cNvPr id="639005" name="Text Box 29"/>
          <p:cNvSpPr txBox="1">
            <a:spLocks noChangeArrowheads="1"/>
          </p:cNvSpPr>
          <p:nvPr/>
        </p:nvSpPr>
        <p:spPr bwMode="auto">
          <a:xfrm>
            <a:off x="4957763" y="5976938"/>
            <a:ext cx="1238250" cy="217487"/>
          </a:xfrm>
          <a:prstGeom prst="rect">
            <a:avLst/>
          </a:prstGeom>
          <a:noFill/>
          <a:ln w="9525">
            <a:noFill/>
            <a:miter lim="800000"/>
            <a:headEnd/>
            <a:tailEnd/>
          </a:ln>
          <a:effectLst/>
        </p:spPr>
        <p:txBody>
          <a:bodyPr wrap="none" lIns="0" tIns="0" rIns="0" bIns="0"/>
          <a:lstStyle/>
          <a:p>
            <a:pPr algn="ctr"/>
            <a:r>
              <a:rPr lang="en-US" sz="1500" b="1"/>
              <a:t>C</a:t>
            </a:r>
            <a:r>
              <a:rPr lang="en-US" sz="1300" b="1"/>
              <a:t>ALVIN</a:t>
            </a:r>
            <a:r>
              <a:rPr lang="en-US" sz="1500" b="1"/>
              <a:t> C</a:t>
            </a:r>
            <a:r>
              <a:rPr lang="en-US" sz="1300" b="1"/>
              <a:t>YCLE</a:t>
            </a:r>
          </a:p>
        </p:txBody>
      </p:sp>
      <p:sp>
        <p:nvSpPr>
          <p:cNvPr id="639006" name="Text Box 30"/>
          <p:cNvSpPr txBox="1">
            <a:spLocks noChangeArrowheads="1"/>
          </p:cNvSpPr>
          <p:nvPr/>
        </p:nvSpPr>
        <p:spPr bwMode="auto">
          <a:xfrm>
            <a:off x="6445250" y="3997325"/>
            <a:ext cx="755650" cy="261938"/>
          </a:xfrm>
          <a:prstGeom prst="rect">
            <a:avLst/>
          </a:prstGeom>
          <a:noFill/>
          <a:ln w="9525">
            <a:noFill/>
            <a:miter lim="800000"/>
            <a:headEnd/>
            <a:tailEnd/>
          </a:ln>
          <a:effectLst/>
        </p:spPr>
        <p:txBody>
          <a:bodyPr wrap="none" lIns="0" tIns="0" rIns="0" bIns="0"/>
          <a:lstStyle/>
          <a:p>
            <a:pPr algn="l"/>
            <a:r>
              <a:rPr lang="en-US" sz="1500" b="1"/>
              <a:t>Stroma</a:t>
            </a:r>
          </a:p>
        </p:txBody>
      </p:sp>
      <p:sp>
        <p:nvSpPr>
          <p:cNvPr id="639007" name="Text Box 31"/>
          <p:cNvSpPr txBox="1">
            <a:spLocks noChangeArrowheads="1"/>
          </p:cNvSpPr>
          <p:nvPr/>
        </p:nvSpPr>
        <p:spPr bwMode="auto">
          <a:xfrm>
            <a:off x="5362575" y="4552950"/>
            <a:ext cx="755650" cy="261938"/>
          </a:xfrm>
          <a:prstGeom prst="rect">
            <a:avLst/>
          </a:prstGeom>
          <a:noFill/>
          <a:ln w="9525">
            <a:noFill/>
            <a:miter lim="800000"/>
            <a:headEnd/>
            <a:tailEnd/>
          </a:ln>
          <a:effectLst/>
        </p:spPr>
        <p:txBody>
          <a:bodyPr wrap="none" lIns="0" tIns="0" rIns="0" bIns="0"/>
          <a:lstStyle/>
          <a:p>
            <a:pPr algn="l"/>
            <a:r>
              <a:rPr lang="en-US" sz="1500" b="1"/>
              <a:t>G3P</a:t>
            </a:r>
          </a:p>
        </p:txBody>
      </p:sp>
      <p:sp>
        <p:nvSpPr>
          <p:cNvPr id="639008" name="Text Box 32"/>
          <p:cNvSpPr txBox="1">
            <a:spLocks noChangeArrowheads="1"/>
          </p:cNvSpPr>
          <p:nvPr/>
        </p:nvSpPr>
        <p:spPr bwMode="auto">
          <a:xfrm>
            <a:off x="7569200" y="4667250"/>
            <a:ext cx="1114425" cy="404813"/>
          </a:xfrm>
          <a:prstGeom prst="rect">
            <a:avLst/>
          </a:prstGeom>
          <a:noFill/>
          <a:ln w="9525">
            <a:noFill/>
            <a:miter lim="800000"/>
            <a:headEnd/>
            <a:tailEnd/>
          </a:ln>
          <a:effectLst/>
        </p:spPr>
        <p:txBody>
          <a:bodyPr wrap="none" lIns="0" tIns="0" rIns="0" bIns="0"/>
          <a:lstStyle/>
          <a:p>
            <a:pPr algn="l">
              <a:lnSpc>
                <a:spcPct val="90000"/>
              </a:lnSpc>
            </a:pPr>
            <a:r>
              <a:rPr lang="en-US" sz="1500" b="1"/>
              <a:t>Cellular</a:t>
            </a:r>
          </a:p>
          <a:p>
            <a:pPr algn="l">
              <a:lnSpc>
                <a:spcPct val="90000"/>
              </a:lnSpc>
            </a:pPr>
            <a:r>
              <a:rPr lang="en-US" sz="1500" b="1"/>
              <a:t>respiration</a:t>
            </a:r>
          </a:p>
        </p:txBody>
      </p:sp>
      <p:sp>
        <p:nvSpPr>
          <p:cNvPr id="639009" name="Text Box 33"/>
          <p:cNvSpPr txBox="1">
            <a:spLocks noChangeArrowheads="1"/>
          </p:cNvSpPr>
          <p:nvPr/>
        </p:nvSpPr>
        <p:spPr bwMode="auto">
          <a:xfrm>
            <a:off x="7569200" y="5156200"/>
            <a:ext cx="869950" cy="239713"/>
          </a:xfrm>
          <a:prstGeom prst="rect">
            <a:avLst/>
          </a:prstGeom>
          <a:noFill/>
          <a:ln w="9525">
            <a:noFill/>
            <a:miter lim="800000"/>
            <a:headEnd/>
            <a:tailEnd/>
          </a:ln>
          <a:effectLst/>
        </p:spPr>
        <p:txBody>
          <a:bodyPr wrap="none" lIns="0" tIns="0" rIns="0" bIns="0"/>
          <a:lstStyle/>
          <a:p>
            <a:pPr algn="l"/>
            <a:r>
              <a:rPr lang="en-US" sz="1500" b="1"/>
              <a:t>Cellulose</a:t>
            </a:r>
          </a:p>
        </p:txBody>
      </p:sp>
      <p:sp>
        <p:nvSpPr>
          <p:cNvPr id="639010" name="Text Box 34"/>
          <p:cNvSpPr txBox="1">
            <a:spLocks noChangeArrowheads="1"/>
          </p:cNvSpPr>
          <p:nvPr/>
        </p:nvSpPr>
        <p:spPr bwMode="auto">
          <a:xfrm>
            <a:off x="7569200" y="5422900"/>
            <a:ext cx="755650" cy="261938"/>
          </a:xfrm>
          <a:prstGeom prst="rect">
            <a:avLst/>
          </a:prstGeom>
          <a:noFill/>
          <a:ln w="9525">
            <a:noFill/>
            <a:miter lim="800000"/>
            <a:headEnd/>
            <a:tailEnd/>
          </a:ln>
          <a:effectLst/>
        </p:spPr>
        <p:txBody>
          <a:bodyPr wrap="none" lIns="0" tIns="0" rIns="0" bIns="0"/>
          <a:lstStyle/>
          <a:p>
            <a:pPr algn="l"/>
            <a:r>
              <a:rPr lang="en-US" sz="1500" b="1"/>
              <a:t>Starch</a:t>
            </a:r>
          </a:p>
        </p:txBody>
      </p:sp>
      <p:sp>
        <p:nvSpPr>
          <p:cNvPr id="639011" name="Text Box 35"/>
          <p:cNvSpPr txBox="1">
            <a:spLocks noChangeArrowheads="1"/>
          </p:cNvSpPr>
          <p:nvPr/>
        </p:nvSpPr>
        <p:spPr bwMode="auto">
          <a:xfrm>
            <a:off x="7569200" y="5724525"/>
            <a:ext cx="1304925" cy="509588"/>
          </a:xfrm>
          <a:prstGeom prst="rect">
            <a:avLst/>
          </a:prstGeom>
          <a:noFill/>
          <a:ln w="9525">
            <a:noFill/>
            <a:miter lim="800000"/>
            <a:headEnd/>
            <a:tailEnd/>
          </a:ln>
          <a:effectLst/>
        </p:spPr>
        <p:txBody>
          <a:bodyPr wrap="none" lIns="0" tIns="0" rIns="0" bIns="0"/>
          <a:lstStyle/>
          <a:p>
            <a:pPr algn="l">
              <a:lnSpc>
                <a:spcPct val="90000"/>
              </a:lnSpc>
            </a:pPr>
            <a:r>
              <a:rPr lang="en-US" sz="1500" b="1"/>
              <a:t>Other organic</a:t>
            </a:r>
          </a:p>
          <a:p>
            <a:pPr algn="l">
              <a:lnSpc>
                <a:spcPct val="90000"/>
              </a:lnSpc>
            </a:pPr>
            <a:r>
              <a:rPr lang="en-US" sz="1500" b="1"/>
              <a:t>compounds</a:t>
            </a:r>
          </a:p>
        </p:txBody>
      </p:sp>
      <p:sp>
        <p:nvSpPr>
          <p:cNvPr id="639012" name="Line 36"/>
          <p:cNvSpPr>
            <a:spLocks noChangeShapeType="1"/>
          </p:cNvSpPr>
          <p:nvPr/>
        </p:nvSpPr>
        <p:spPr bwMode="auto">
          <a:xfrm>
            <a:off x="1719263" y="3911600"/>
            <a:ext cx="185737"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171450" y="180975"/>
            <a:ext cx="8686800" cy="1325563"/>
          </a:xfrm>
        </p:spPr>
        <p:txBody>
          <a:bodyPr/>
          <a:lstStyle/>
          <a:p>
            <a:pPr marL="744538" indent="-744538"/>
            <a:r>
              <a:rPr lang="en-US" sz="3200"/>
              <a:t>7.12 </a:t>
            </a:r>
            <a:r>
              <a:rPr lang="en-US" sz="3200">
                <a:solidFill>
                  <a:srgbClr val="005EAE"/>
                </a:solidFill>
              </a:rPr>
              <a:t>EVOLUTION CONNECTION:</a:t>
            </a:r>
            <a:r>
              <a:rPr lang="en-US" sz="3200">
                <a:solidFill>
                  <a:schemeClr val="tx1"/>
                </a:solidFill>
              </a:rPr>
              <a:t> </a:t>
            </a:r>
            <a:r>
              <a:rPr lang="en-US" sz="3200"/>
              <a:t>Adaptations that save water in hot, dry climates evolved in C</a:t>
            </a:r>
            <a:r>
              <a:rPr lang="en-US" sz="3200" baseline="-25000"/>
              <a:t>4</a:t>
            </a:r>
            <a:r>
              <a:rPr lang="en-US" sz="3200"/>
              <a:t> and CAM plants</a:t>
            </a:r>
            <a:endParaRPr lang="en-US" sz="3200">
              <a:solidFill>
                <a:schemeClr val="tx1"/>
              </a:solidFill>
            </a:endParaRPr>
          </a:p>
        </p:txBody>
      </p:sp>
      <p:sp>
        <p:nvSpPr>
          <p:cNvPr id="641027" name="Rectangle 3"/>
          <p:cNvSpPr>
            <a:spLocks noGrp="1" noChangeArrowheads="1"/>
          </p:cNvSpPr>
          <p:nvPr>
            <p:ph type="body" idx="1"/>
          </p:nvPr>
        </p:nvSpPr>
        <p:spPr>
          <a:xfrm>
            <a:off x="153988" y="1762125"/>
            <a:ext cx="8534400" cy="3333750"/>
          </a:xfrm>
        </p:spPr>
        <p:txBody>
          <a:bodyPr/>
          <a:lstStyle/>
          <a:p>
            <a:r>
              <a:rPr lang="en-US"/>
              <a:t>In hot climates, plant stomata close to reduce water loss so oxygen builds up</a:t>
            </a:r>
          </a:p>
          <a:p>
            <a:pPr lvl="1">
              <a:buFontTx/>
              <a:buChar char="–"/>
            </a:pPr>
            <a:r>
              <a:rPr lang="en-US"/>
              <a:t>Rubisco adds oxygen instead of carbon dioxide to RuBP and produces a two-carbon compound, a process called </a:t>
            </a:r>
            <a:r>
              <a:rPr lang="en-US" b="1"/>
              <a:t>photorespiration</a:t>
            </a:r>
            <a:endParaRPr lang="en-US"/>
          </a:p>
          <a:p>
            <a:pPr lvl="1">
              <a:buFontTx/>
              <a:buChar char="–"/>
            </a:pPr>
            <a:r>
              <a:rPr lang="en-US"/>
              <a:t>Unlike photosynthesis, photorespiration produces no sugar, and unlike respiration, it produces no ATP</a:t>
            </a:r>
          </a:p>
        </p:txBody>
      </p:sp>
      <p:sp>
        <p:nvSpPr>
          <p:cNvPr id="641028" name="Line 4"/>
          <p:cNvSpPr>
            <a:spLocks noChangeShapeType="1"/>
          </p:cNvSpPr>
          <p:nvPr/>
        </p:nvSpPr>
        <p:spPr bwMode="auto">
          <a:xfrm>
            <a:off x="182563" y="1550988"/>
            <a:ext cx="8775700" cy="0"/>
          </a:xfrm>
          <a:prstGeom prst="line">
            <a:avLst/>
          </a:prstGeom>
          <a:noFill/>
          <a:ln w="76200">
            <a:solidFill>
              <a:srgbClr val="A8B99B"/>
            </a:solidFill>
            <a:round/>
            <a:headEnd/>
            <a:tailEnd/>
          </a:ln>
        </p:spPr>
        <p:txBody>
          <a:bodyPr wrap="none" anchor="ctr"/>
          <a:lstStyle/>
          <a:p>
            <a:endParaRPr lang="en-US"/>
          </a:p>
        </p:txBody>
      </p:sp>
      <p:sp>
        <p:nvSpPr>
          <p:cNvPr id="6410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10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a:xfrm>
            <a:off x="171450" y="180975"/>
            <a:ext cx="8828088" cy="1325563"/>
          </a:xfrm>
        </p:spPr>
        <p:txBody>
          <a:bodyPr/>
          <a:lstStyle/>
          <a:p>
            <a:pPr marL="744538" indent="-744538"/>
            <a:r>
              <a:rPr lang="en-US" sz="3200"/>
              <a:t>7.12 </a:t>
            </a:r>
            <a:r>
              <a:rPr lang="en-US" sz="3200">
                <a:solidFill>
                  <a:srgbClr val="005EAE"/>
                </a:solidFill>
              </a:rPr>
              <a:t>EVOLUTION CONNECTION:</a:t>
            </a:r>
            <a:r>
              <a:rPr lang="en-US" sz="3200">
                <a:solidFill>
                  <a:schemeClr val="tx1"/>
                </a:solidFill>
              </a:rPr>
              <a:t> </a:t>
            </a:r>
            <a:r>
              <a:rPr lang="en-US" sz="3200"/>
              <a:t>Adaptations that save water in hot, dry climates evolved in C</a:t>
            </a:r>
            <a:r>
              <a:rPr lang="en-US" sz="3200" baseline="-25000"/>
              <a:t>4</a:t>
            </a:r>
            <a:r>
              <a:rPr lang="en-US" sz="3200"/>
              <a:t> and CAM plants</a:t>
            </a:r>
          </a:p>
        </p:txBody>
      </p:sp>
      <p:sp>
        <p:nvSpPr>
          <p:cNvPr id="643075" name="Rectangle 3"/>
          <p:cNvSpPr>
            <a:spLocks noGrp="1" noChangeArrowheads="1"/>
          </p:cNvSpPr>
          <p:nvPr>
            <p:ph type="body" idx="1"/>
          </p:nvPr>
        </p:nvSpPr>
        <p:spPr>
          <a:xfrm>
            <a:off x="153988" y="1762125"/>
            <a:ext cx="8534400" cy="3333750"/>
          </a:xfrm>
        </p:spPr>
        <p:txBody>
          <a:bodyPr/>
          <a:lstStyle/>
          <a:p>
            <a:r>
              <a:rPr lang="en-US"/>
              <a:t>Some plants have evolved a means of carbon fixation that saves water during photosynthesis</a:t>
            </a:r>
          </a:p>
          <a:p>
            <a:pPr lvl="1">
              <a:buFontTx/>
              <a:buChar char="–"/>
            </a:pPr>
            <a:r>
              <a:rPr lang="en-US"/>
              <a:t>One group can shut its stomata when the weather is hot and dry to conserve water but is able to make sugar by photosynthesis</a:t>
            </a:r>
          </a:p>
          <a:p>
            <a:pPr lvl="1">
              <a:buFontTx/>
              <a:buChar char="–"/>
            </a:pPr>
            <a:r>
              <a:rPr lang="en-US"/>
              <a:t>These are called the C</a:t>
            </a:r>
            <a:r>
              <a:rPr lang="en-US" baseline="-25000"/>
              <a:t>4</a:t>
            </a:r>
            <a:r>
              <a:rPr lang="en-US"/>
              <a:t> plants because they first fix carbon dioxide into a four-carbon compound</a:t>
            </a:r>
          </a:p>
        </p:txBody>
      </p:sp>
      <p:sp>
        <p:nvSpPr>
          <p:cNvPr id="643076" name="Line 4"/>
          <p:cNvSpPr>
            <a:spLocks noChangeShapeType="1"/>
          </p:cNvSpPr>
          <p:nvPr/>
        </p:nvSpPr>
        <p:spPr bwMode="auto">
          <a:xfrm>
            <a:off x="182563" y="1550988"/>
            <a:ext cx="8775700" cy="0"/>
          </a:xfrm>
          <a:prstGeom prst="line">
            <a:avLst/>
          </a:prstGeom>
          <a:noFill/>
          <a:ln w="76200">
            <a:solidFill>
              <a:srgbClr val="A8B99B"/>
            </a:solidFill>
            <a:round/>
            <a:headEnd/>
            <a:tailEnd/>
          </a:ln>
        </p:spPr>
        <p:txBody>
          <a:bodyPr wrap="none" anchor="ctr"/>
          <a:lstStyle/>
          <a:p>
            <a:endParaRPr lang="en-US"/>
          </a:p>
        </p:txBody>
      </p:sp>
      <p:sp>
        <p:nvSpPr>
          <p:cNvPr id="64307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307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a:xfrm>
            <a:off x="171450" y="180975"/>
            <a:ext cx="8804275" cy="1325563"/>
          </a:xfrm>
        </p:spPr>
        <p:txBody>
          <a:bodyPr/>
          <a:lstStyle/>
          <a:p>
            <a:pPr marL="744538" indent="-744538"/>
            <a:r>
              <a:rPr lang="en-US" sz="3200"/>
              <a:t>7.12 </a:t>
            </a:r>
            <a:r>
              <a:rPr lang="en-US" sz="3200">
                <a:solidFill>
                  <a:srgbClr val="005EAE"/>
                </a:solidFill>
              </a:rPr>
              <a:t>EVOLUTION CONNECTION:</a:t>
            </a:r>
            <a:r>
              <a:rPr lang="en-US" sz="3200">
                <a:solidFill>
                  <a:schemeClr val="tx1"/>
                </a:solidFill>
              </a:rPr>
              <a:t> </a:t>
            </a:r>
            <a:r>
              <a:rPr lang="en-US" sz="3200"/>
              <a:t>Adaptations that save water in hot, dry climates evolved in C</a:t>
            </a:r>
            <a:r>
              <a:rPr lang="en-US" sz="3200" baseline="-25000"/>
              <a:t>4</a:t>
            </a:r>
            <a:r>
              <a:rPr lang="en-US" sz="3200"/>
              <a:t> and CAM plants</a:t>
            </a:r>
          </a:p>
        </p:txBody>
      </p:sp>
      <p:sp>
        <p:nvSpPr>
          <p:cNvPr id="644099" name="Rectangle 3"/>
          <p:cNvSpPr>
            <a:spLocks noGrp="1" noChangeArrowheads="1"/>
          </p:cNvSpPr>
          <p:nvPr>
            <p:ph type="body" idx="1"/>
          </p:nvPr>
        </p:nvSpPr>
        <p:spPr>
          <a:xfrm>
            <a:off x="153988" y="1762125"/>
            <a:ext cx="8534400" cy="4364038"/>
          </a:xfrm>
        </p:spPr>
        <p:txBody>
          <a:bodyPr/>
          <a:lstStyle/>
          <a:p>
            <a:r>
              <a:rPr lang="en-US"/>
              <a:t>Another adaptation to hot and dry environments has evolved in the CAM plants, such as pineapples and cacti</a:t>
            </a:r>
          </a:p>
          <a:p>
            <a:pPr lvl="1">
              <a:buFontTx/>
              <a:buChar char="–"/>
            </a:pPr>
            <a:r>
              <a:rPr lang="en-US"/>
              <a:t>CAM plants conserve water by opening their stomata and admitting CO</a:t>
            </a:r>
            <a:r>
              <a:rPr lang="en-US" baseline="-25000"/>
              <a:t>2</a:t>
            </a:r>
            <a:r>
              <a:rPr lang="en-US"/>
              <a:t> only at night </a:t>
            </a:r>
          </a:p>
          <a:p>
            <a:pPr lvl="1">
              <a:buFontTx/>
              <a:buChar char="–"/>
            </a:pPr>
            <a:r>
              <a:rPr lang="en-US"/>
              <a:t>When CO</a:t>
            </a:r>
            <a:r>
              <a:rPr lang="en-US" baseline="-25000"/>
              <a:t>2 </a:t>
            </a:r>
            <a:r>
              <a:rPr lang="en-US"/>
              <a:t>enters, it is fixed into a four-carbon compound, like in C</a:t>
            </a:r>
            <a:r>
              <a:rPr lang="en-US" baseline="-25000"/>
              <a:t>4</a:t>
            </a:r>
            <a:r>
              <a:rPr lang="en-US" sz="2000"/>
              <a:t> </a:t>
            </a:r>
            <a:r>
              <a:rPr lang="en-US"/>
              <a:t>plants, and in this way CO</a:t>
            </a:r>
            <a:r>
              <a:rPr lang="en-US" baseline="-25000"/>
              <a:t>2</a:t>
            </a:r>
            <a:r>
              <a:rPr lang="en-US"/>
              <a:t> is banked</a:t>
            </a:r>
          </a:p>
          <a:p>
            <a:pPr lvl="1">
              <a:buFontTx/>
              <a:buChar char="–"/>
            </a:pPr>
            <a:r>
              <a:rPr lang="en-US"/>
              <a:t>It is released into the Calvin cycle during the day</a:t>
            </a:r>
            <a:r>
              <a:rPr lang="en-US" baseline="-25000"/>
              <a:t> </a:t>
            </a:r>
          </a:p>
        </p:txBody>
      </p:sp>
      <p:sp>
        <p:nvSpPr>
          <p:cNvPr id="644100" name="Line 4"/>
          <p:cNvSpPr>
            <a:spLocks noChangeShapeType="1"/>
          </p:cNvSpPr>
          <p:nvPr/>
        </p:nvSpPr>
        <p:spPr bwMode="auto">
          <a:xfrm>
            <a:off x="182563" y="1550988"/>
            <a:ext cx="8775700" cy="0"/>
          </a:xfrm>
          <a:prstGeom prst="line">
            <a:avLst/>
          </a:prstGeom>
          <a:noFill/>
          <a:ln w="76200">
            <a:solidFill>
              <a:srgbClr val="A8B99B"/>
            </a:solidFill>
            <a:round/>
            <a:headEnd/>
            <a:tailEnd/>
          </a:ln>
        </p:spPr>
        <p:txBody>
          <a:bodyPr wrap="none" anchor="ctr"/>
          <a:lstStyle/>
          <a:p>
            <a:endParaRPr lang="en-US"/>
          </a:p>
        </p:txBody>
      </p:sp>
      <p:sp>
        <p:nvSpPr>
          <p:cNvPr id="64410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410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27" name="Picture 7" descr="07_12C4andCAMplants-U"/>
          <p:cNvPicPr>
            <a:picLocks noChangeAspect="1" noChangeArrowheads="1"/>
          </p:cNvPicPr>
          <p:nvPr/>
        </p:nvPicPr>
        <p:blipFill>
          <a:blip r:embed="rId3" cstate="print"/>
          <a:srcRect/>
          <a:stretch>
            <a:fillRect/>
          </a:stretch>
        </p:blipFill>
        <p:spPr bwMode="auto">
          <a:xfrm>
            <a:off x="922338" y="133350"/>
            <a:ext cx="7297737" cy="6591300"/>
          </a:xfrm>
          <a:prstGeom prst="rect">
            <a:avLst/>
          </a:prstGeom>
          <a:noFill/>
        </p:spPr>
      </p:pic>
      <p:sp>
        <p:nvSpPr>
          <p:cNvPr id="645128" name="Text Box 8"/>
          <p:cNvSpPr txBox="1">
            <a:spLocks noChangeArrowheads="1"/>
          </p:cNvSpPr>
          <p:nvPr/>
        </p:nvSpPr>
        <p:spPr bwMode="auto">
          <a:xfrm>
            <a:off x="1123950" y="246063"/>
            <a:ext cx="1397000" cy="517525"/>
          </a:xfrm>
          <a:prstGeom prst="rect">
            <a:avLst/>
          </a:prstGeom>
          <a:noFill/>
          <a:ln w="9525">
            <a:noFill/>
            <a:miter lim="800000"/>
            <a:headEnd/>
            <a:tailEnd/>
          </a:ln>
          <a:effectLst/>
        </p:spPr>
        <p:txBody>
          <a:bodyPr wrap="none" lIns="0" tIns="0" rIns="0" bIns="0"/>
          <a:lstStyle/>
          <a:p>
            <a:pPr algn="l">
              <a:lnSpc>
                <a:spcPct val="90000"/>
              </a:lnSpc>
            </a:pPr>
            <a:r>
              <a:rPr lang="en-US" sz="2000" b="1"/>
              <a:t>Mesophyll</a:t>
            </a:r>
          </a:p>
          <a:p>
            <a:pPr algn="l">
              <a:lnSpc>
                <a:spcPct val="90000"/>
              </a:lnSpc>
            </a:pPr>
            <a:r>
              <a:rPr lang="en-US" sz="2000" b="1"/>
              <a:t>cell</a:t>
            </a:r>
          </a:p>
        </p:txBody>
      </p:sp>
      <p:sp>
        <p:nvSpPr>
          <p:cNvPr id="645129" name="Text Box 9"/>
          <p:cNvSpPr txBox="1">
            <a:spLocks noChangeArrowheads="1"/>
          </p:cNvSpPr>
          <p:nvPr/>
        </p:nvSpPr>
        <p:spPr bwMode="auto">
          <a:xfrm>
            <a:off x="2474913" y="2592388"/>
            <a:ext cx="527050" cy="317500"/>
          </a:xfrm>
          <a:prstGeom prst="rect">
            <a:avLst/>
          </a:prstGeom>
          <a:noFill/>
          <a:ln w="9525">
            <a:noFill/>
            <a:miter lim="800000"/>
            <a:headEnd/>
            <a:tailEnd/>
          </a:ln>
          <a:effectLst/>
        </p:spPr>
        <p:txBody>
          <a:bodyPr wrap="none" lIns="0" tIns="0" rIns="0" bIns="0"/>
          <a:lstStyle/>
          <a:p>
            <a:pPr algn="ctr">
              <a:lnSpc>
                <a:spcPct val="90000"/>
              </a:lnSpc>
            </a:pPr>
            <a:r>
              <a:rPr lang="en-US" sz="2000" b="1"/>
              <a:t>CO</a:t>
            </a:r>
            <a:r>
              <a:rPr lang="en-US" sz="2000" b="1" baseline="-25000"/>
              <a:t>2</a:t>
            </a:r>
            <a:endParaRPr lang="en-US" sz="2000" b="1"/>
          </a:p>
        </p:txBody>
      </p:sp>
      <p:sp>
        <p:nvSpPr>
          <p:cNvPr id="645130" name="Text Box 10"/>
          <p:cNvSpPr txBox="1">
            <a:spLocks noChangeArrowheads="1"/>
          </p:cNvSpPr>
          <p:nvPr/>
        </p:nvSpPr>
        <p:spPr bwMode="auto">
          <a:xfrm>
            <a:off x="1993900" y="3997325"/>
            <a:ext cx="1373188" cy="809625"/>
          </a:xfrm>
          <a:prstGeom prst="rect">
            <a:avLst/>
          </a:prstGeom>
          <a:noFill/>
          <a:ln w="9525">
            <a:noFill/>
            <a:miter lim="800000"/>
            <a:headEnd/>
            <a:tailEnd/>
          </a:ln>
          <a:effectLst/>
        </p:spPr>
        <p:txBody>
          <a:bodyPr wrap="none" lIns="0" tIns="0" rIns="0" bIns="0"/>
          <a:lstStyle/>
          <a:p>
            <a:pPr algn="ctr">
              <a:lnSpc>
                <a:spcPct val="90000"/>
              </a:lnSpc>
            </a:pPr>
            <a:r>
              <a:rPr lang="en-US" sz="2100" b="1"/>
              <a:t>C</a:t>
            </a:r>
            <a:r>
              <a:rPr lang="en-US" sz="1900" b="1"/>
              <a:t>ALVIN</a:t>
            </a:r>
            <a:endParaRPr lang="en-US" sz="2100" b="1"/>
          </a:p>
          <a:p>
            <a:pPr algn="ctr">
              <a:lnSpc>
                <a:spcPct val="90000"/>
              </a:lnSpc>
            </a:pPr>
            <a:r>
              <a:rPr lang="en-US" sz="2100" b="1"/>
              <a:t>C</a:t>
            </a:r>
            <a:r>
              <a:rPr lang="en-US" sz="1900" b="1"/>
              <a:t>YCLE</a:t>
            </a:r>
          </a:p>
        </p:txBody>
      </p:sp>
      <p:sp>
        <p:nvSpPr>
          <p:cNvPr id="645131" name="Text Box 11"/>
          <p:cNvSpPr txBox="1">
            <a:spLocks noChangeArrowheads="1"/>
          </p:cNvSpPr>
          <p:nvPr/>
        </p:nvSpPr>
        <p:spPr bwMode="auto">
          <a:xfrm>
            <a:off x="3028950" y="230188"/>
            <a:ext cx="527050" cy="317500"/>
          </a:xfrm>
          <a:prstGeom prst="rect">
            <a:avLst/>
          </a:prstGeom>
          <a:noFill/>
          <a:ln w="9525">
            <a:noFill/>
            <a:miter lim="800000"/>
            <a:headEnd/>
            <a:tailEnd/>
          </a:ln>
          <a:effectLst/>
        </p:spPr>
        <p:txBody>
          <a:bodyPr wrap="none" lIns="0" tIns="0" rIns="0" bIns="0"/>
          <a:lstStyle/>
          <a:p>
            <a:pPr algn="ctr">
              <a:lnSpc>
                <a:spcPct val="90000"/>
              </a:lnSpc>
            </a:pPr>
            <a:r>
              <a:rPr lang="en-US" sz="2000" b="1"/>
              <a:t>CO</a:t>
            </a:r>
            <a:r>
              <a:rPr lang="en-US" sz="2000" b="1" baseline="-25000"/>
              <a:t>2</a:t>
            </a:r>
            <a:endParaRPr lang="en-US" sz="2000" b="1"/>
          </a:p>
        </p:txBody>
      </p:sp>
      <p:sp>
        <p:nvSpPr>
          <p:cNvPr id="645132" name="Text Box 12"/>
          <p:cNvSpPr txBox="1">
            <a:spLocks noChangeArrowheads="1"/>
          </p:cNvSpPr>
          <p:nvPr/>
        </p:nvSpPr>
        <p:spPr bwMode="auto">
          <a:xfrm>
            <a:off x="1662113" y="5099050"/>
            <a:ext cx="1041400" cy="806450"/>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Bundle-</a:t>
            </a:r>
          </a:p>
          <a:p>
            <a:pPr algn="l">
              <a:lnSpc>
                <a:spcPct val="90000"/>
              </a:lnSpc>
            </a:pPr>
            <a:r>
              <a:rPr lang="en-US" sz="2000" b="1">
                <a:solidFill>
                  <a:schemeClr val="bg1"/>
                </a:solidFill>
              </a:rPr>
              <a:t>sheath</a:t>
            </a:r>
          </a:p>
          <a:p>
            <a:pPr algn="l">
              <a:lnSpc>
                <a:spcPct val="90000"/>
              </a:lnSpc>
            </a:pPr>
            <a:r>
              <a:rPr lang="en-US" sz="2000" b="1">
                <a:solidFill>
                  <a:schemeClr val="bg1"/>
                </a:solidFill>
              </a:rPr>
              <a:t>cell</a:t>
            </a:r>
          </a:p>
        </p:txBody>
      </p:sp>
      <p:sp>
        <p:nvSpPr>
          <p:cNvPr id="645133" name="Text Box 13"/>
          <p:cNvSpPr txBox="1">
            <a:spLocks noChangeArrowheads="1"/>
          </p:cNvSpPr>
          <p:nvPr/>
        </p:nvSpPr>
        <p:spPr bwMode="auto">
          <a:xfrm>
            <a:off x="2462213" y="5727700"/>
            <a:ext cx="1193800" cy="296863"/>
          </a:xfrm>
          <a:prstGeom prst="rect">
            <a:avLst/>
          </a:prstGeom>
          <a:noFill/>
          <a:ln w="9525">
            <a:noFill/>
            <a:miter lim="800000"/>
            <a:headEnd/>
            <a:tailEnd/>
          </a:ln>
          <a:effectLst/>
        </p:spPr>
        <p:txBody>
          <a:bodyPr wrap="none" lIns="0" tIns="0" rIns="0" bIns="0"/>
          <a:lstStyle/>
          <a:p>
            <a:pPr algn="l">
              <a:lnSpc>
                <a:spcPct val="90000"/>
              </a:lnSpc>
            </a:pPr>
            <a:r>
              <a:rPr lang="en-US" sz="2000" b="1"/>
              <a:t>3-C sugar</a:t>
            </a:r>
          </a:p>
        </p:txBody>
      </p:sp>
      <p:sp>
        <p:nvSpPr>
          <p:cNvPr id="645134" name="Text Box 14"/>
          <p:cNvSpPr txBox="1">
            <a:spLocks noChangeArrowheads="1"/>
          </p:cNvSpPr>
          <p:nvPr/>
        </p:nvSpPr>
        <p:spPr bwMode="auto">
          <a:xfrm>
            <a:off x="2241550" y="6180138"/>
            <a:ext cx="1109663" cy="314325"/>
          </a:xfrm>
          <a:prstGeom prst="rect">
            <a:avLst/>
          </a:prstGeom>
          <a:noFill/>
          <a:ln w="9525">
            <a:noFill/>
            <a:miter lim="800000"/>
            <a:headEnd/>
            <a:tailEnd/>
          </a:ln>
          <a:effectLst/>
        </p:spPr>
        <p:txBody>
          <a:bodyPr wrap="none" lIns="0" tIns="0" rIns="0" bIns="0"/>
          <a:lstStyle/>
          <a:p>
            <a:pPr algn="l">
              <a:lnSpc>
                <a:spcPct val="90000"/>
              </a:lnSpc>
            </a:pPr>
            <a:r>
              <a:rPr lang="en-US" sz="2000" b="1"/>
              <a:t>C</a:t>
            </a:r>
            <a:r>
              <a:rPr lang="en-US" sz="2000" b="1" baseline="-25000"/>
              <a:t>4</a:t>
            </a:r>
            <a:r>
              <a:rPr lang="en-US" sz="2000" b="1"/>
              <a:t> plant</a:t>
            </a:r>
          </a:p>
        </p:txBody>
      </p:sp>
      <p:sp>
        <p:nvSpPr>
          <p:cNvPr id="645135" name="Text Box 15"/>
          <p:cNvSpPr txBox="1">
            <a:spLocks noChangeArrowheads="1"/>
          </p:cNvSpPr>
          <p:nvPr/>
        </p:nvSpPr>
        <p:spPr bwMode="auto">
          <a:xfrm>
            <a:off x="1879600" y="1347788"/>
            <a:ext cx="1825625" cy="269875"/>
          </a:xfrm>
          <a:prstGeom prst="rect">
            <a:avLst/>
          </a:prstGeom>
          <a:noFill/>
          <a:ln w="9525">
            <a:noFill/>
            <a:miter lim="800000"/>
            <a:headEnd/>
            <a:tailEnd/>
          </a:ln>
          <a:effectLst/>
        </p:spPr>
        <p:txBody>
          <a:bodyPr wrap="none" lIns="0" tIns="0" rIns="0" bIns="0"/>
          <a:lstStyle/>
          <a:p>
            <a:pPr algn="l">
              <a:lnSpc>
                <a:spcPct val="90000"/>
              </a:lnSpc>
            </a:pPr>
            <a:r>
              <a:rPr lang="en-US" sz="2000" b="1"/>
              <a:t>4-C compound</a:t>
            </a:r>
          </a:p>
        </p:txBody>
      </p:sp>
      <p:sp>
        <p:nvSpPr>
          <p:cNvPr id="645136" name="Line 16"/>
          <p:cNvSpPr>
            <a:spLocks noChangeShapeType="1"/>
          </p:cNvSpPr>
          <p:nvPr/>
        </p:nvSpPr>
        <p:spPr bwMode="auto">
          <a:xfrm>
            <a:off x="1590675" y="708025"/>
            <a:ext cx="269875" cy="203200"/>
          </a:xfrm>
          <a:prstGeom prst="line">
            <a:avLst/>
          </a:prstGeom>
          <a:noFill/>
          <a:ln w="25400">
            <a:solidFill>
              <a:schemeClr val="tx1"/>
            </a:solidFill>
            <a:round/>
            <a:headEnd/>
            <a:tailEnd/>
          </a:ln>
          <a:effectLst/>
        </p:spPr>
        <p:txBody>
          <a:bodyPr wrap="none" anchor="ctr"/>
          <a:lstStyle/>
          <a:p>
            <a:endParaRPr lang="en-US"/>
          </a:p>
        </p:txBody>
      </p:sp>
      <p:sp>
        <p:nvSpPr>
          <p:cNvPr id="645137" name="Text Box 17"/>
          <p:cNvSpPr txBox="1">
            <a:spLocks noChangeArrowheads="1"/>
          </p:cNvSpPr>
          <p:nvPr/>
        </p:nvSpPr>
        <p:spPr bwMode="auto">
          <a:xfrm>
            <a:off x="6257925" y="2587625"/>
            <a:ext cx="527050" cy="317500"/>
          </a:xfrm>
          <a:prstGeom prst="rect">
            <a:avLst/>
          </a:prstGeom>
          <a:noFill/>
          <a:ln w="9525">
            <a:noFill/>
            <a:miter lim="800000"/>
            <a:headEnd/>
            <a:tailEnd/>
          </a:ln>
          <a:effectLst/>
        </p:spPr>
        <p:txBody>
          <a:bodyPr wrap="none" lIns="0" tIns="0" rIns="0" bIns="0"/>
          <a:lstStyle/>
          <a:p>
            <a:pPr algn="ctr">
              <a:lnSpc>
                <a:spcPct val="90000"/>
              </a:lnSpc>
            </a:pPr>
            <a:r>
              <a:rPr lang="en-US" sz="2000" b="1"/>
              <a:t>CO</a:t>
            </a:r>
            <a:r>
              <a:rPr lang="en-US" sz="2000" b="1" baseline="-25000"/>
              <a:t>2</a:t>
            </a:r>
            <a:endParaRPr lang="en-US" sz="2000" b="1"/>
          </a:p>
        </p:txBody>
      </p:sp>
      <p:sp>
        <p:nvSpPr>
          <p:cNvPr id="645138" name="Text Box 18"/>
          <p:cNvSpPr txBox="1">
            <a:spLocks noChangeArrowheads="1"/>
          </p:cNvSpPr>
          <p:nvPr/>
        </p:nvSpPr>
        <p:spPr bwMode="auto">
          <a:xfrm>
            <a:off x="5776913" y="3992563"/>
            <a:ext cx="1373187" cy="809625"/>
          </a:xfrm>
          <a:prstGeom prst="rect">
            <a:avLst/>
          </a:prstGeom>
          <a:noFill/>
          <a:ln w="9525">
            <a:noFill/>
            <a:miter lim="800000"/>
            <a:headEnd/>
            <a:tailEnd/>
          </a:ln>
          <a:effectLst/>
        </p:spPr>
        <p:txBody>
          <a:bodyPr wrap="none" lIns="0" tIns="0" rIns="0" bIns="0"/>
          <a:lstStyle/>
          <a:p>
            <a:pPr algn="ctr">
              <a:lnSpc>
                <a:spcPct val="90000"/>
              </a:lnSpc>
            </a:pPr>
            <a:r>
              <a:rPr lang="en-US" sz="2100" b="1"/>
              <a:t>C</a:t>
            </a:r>
            <a:r>
              <a:rPr lang="en-US" sz="1900" b="1"/>
              <a:t>ALVIN</a:t>
            </a:r>
            <a:endParaRPr lang="en-US" sz="2100" b="1"/>
          </a:p>
          <a:p>
            <a:pPr algn="ctr">
              <a:lnSpc>
                <a:spcPct val="90000"/>
              </a:lnSpc>
            </a:pPr>
            <a:r>
              <a:rPr lang="en-US" sz="2100" b="1"/>
              <a:t>C</a:t>
            </a:r>
            <a:r>
              <a:rPr lang="en-US" sz="1900" b="1"/>
              <a:t>YCLE</a:t>
            </a:r>
          </a:p>
        </p:txBody>
      </p:sp>
      <p:sp>
        <p:nvSpPr>
          <p:cNvPr id="645139" name="Text Box 19"/>
          <p:cNvSpPr txBox="1">
            <a:spLocks noChangeArrowheads="1"/>
          </p:cNvSpPr>
          <p:nvPr/>
        </p:nvSpPr>
        <p:spPr bwMode="auto">
          <a:xfrm>
            <a:off x="6691313" y="180975"/>
            <a:ext cx="527050" cy="317500"/>
          </a:xfrm>
          <a:prstGeom prst="rect">
            <a:avLst/>
          </a:prstGeom>
          <a:noFill/>
          <a:ln w="9525">
            <a:noFill/>
            <a:miter lim="800000"/>
            <a:headEnd/>
            <a:tailEnd/>
          </a:ln>
          <a:effectLst/>
        </p:spPr>
        <p:txBody>
          <a:bodyPr wrap="none" lIns="0" tIns="0" rIns="0" bIns="0"/>
          <a:lstStyle/>
          <a:p>
            <a:pPr algn="ctr">
              <a:lnSpc>
                <a:spcPct val="90000"/>
              </a:lnSpc>
            </a:pPr>
            <a:r>
              <a:rPr lang="en-US" sz="2000" b="1">
                <a:solidFill>
                  <a:schemeClr val="bg1"/>
                </a:solidFill>
              </a:rPr>
              <a:t>CO</a:t>
            </a:r>
            <a:r>
              <a:rPr lang="en-US" sz="2000" b="1" baseline="-25000">
                <a:solidFill>
                  <a:schemeClr val="bg1"/>
                </a:solidFill>
              </a:rPr>
              <a:t>2</a:t>
            </a:r>
            <a:endParaRPr lang="en-US" sz="2000" b="1">
              <a:solidFill>
                <a:schemeClr val="bg1"/>
              </a:solidFill>
            </a:endParaRPr>
          </a:p>
        </p:txBody>
      </p:sp>
      <p:sp>
        <p:nvSpPr>
          <p:cNvPr id="645140" name="Text Box 20"/>
          <p:cNvSpPr txBox="1">
            <a:spLocks noChangeArrowheads="1"/>
          </p:cNvSpPr>
          <p:nvPr/>
        </p:nvSpPr>
        <p:spPr bwMode="auto">
          <a:xfrm>
            <a:off x="6022975" y="5672138"/>
            <a:ext cx="1193800" cy="296862"/>
          </a:xfrm>
          <a:prstGeom prst="rect">
            <a:avLst/>
          </a:prstGeom>
          <a:noFill/>
          <a:ln w="9525">
            <a:noFill/>
            <a:miter lim="800000"/>
            <a:headEnd/>
            <a:tailEnd/>
          </a:ln>
          <a:effectLst/>
        </p:spPr>
        <p:txBody>
          <a:bodyPr wrap="none" lIns="0" tIns="0" rIns="0" bIns="0"/>
          <a:lstStyle/>
          <a:p>
            <a:pPr algn="l">
              <a:lnSpc>
                <a:spcPct val="90000"/>
              </a:lnSpc>
            </a:pPr>
            <a:r>
              <a:rPr lang="en-US" sz="2000" b="1"/>
              <a:t>3-C sugar</a:t>
            </a:r>
          </a:p>
        </p:txBody>
      </p:sp>
      <p:sp>
        <p:nvSpPr>
          <p:cNvPr id="645141" name="Text Box 21"/>
          <p:cNvSpPr txBox="1">
            <a:spLocks noChangeArrowheads="1"/>
          </p:cNvSpPr>
          <p:nvPr/>
        </p:nvSpPr>
        <p:spPr bwMode="auto">
          <a:xfrm>
            <a:off x="5954713" y="6178550"/>
            <a:ext cx="1274762" cy="317500"/>
          </a:xfrm>
          <a:prstGeom prst="rect">
            <a:avLst/>
          </a:prstGeom>
          <a:noFill/>
          <a:ln w="9525">
            <a:noFill/>
            <a:miter lim="800000"/>
            <a:headEnd/>
            <a:tailEnd/>
          </a:ln>
          <a:effectLst/>
        </p:spPr>
        <p:txBody>
          <a:bodyPr wrap="none" lIns="0" tIns="0" rIns="0" bIns="0"/>
          <a:lstStyle/>
          <a:p>
            <a:pPr algn="l">
              <a:lnSpc>
                <a:spcPct val="90000"/>
              </a:lnSpc>
            </a:pPr>
            <a:r>
              <a:rPr lang="en-US" sz="2000" b="1"/>
              <a:t>CAM plant</a:t>
            </a:r>
          </a:p>
        </p:txBody>
      </p:sp>
      <p:sp>
        <p:nvSpPr>
          <p:cNvPr id="645142" name="Text Box 22"/>
          <p:cNvSpPr txBox="1">
            <a:spLocks noChangeArrowheads="1"/>
          </p:cNvSpPr>
          <p:nvPr/>
        </p:nvSpPr>
        <p:spPr bwMode="auto">
          <a:xfrm>
            <a:off x="5678488" y="1352550"/>
            <a:ext cx="1825625" cy="269875"/>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4-C compound</a:t>
            </a:r>
          </a:p>
        </p:txBody>
      </p:sp>
      <p:sp>
        <p:nvSpPr>
          <p:cNvPr id="645143" name="Text Box 23"/>
          <p:cNvSpPr txBox="1">
            <a:spLocks noChangeArrowheads="1"/>
          </p:cNvSpPr>
          <p:nvPr/>
        </p:nvSpPr>
        <p:spPr bwMode="auto">
          <a:xfrm>
            <a:off x="7472363" y="377825"/>
            <a:ext cx="666750" cy="282575"/>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Night</a:t>
            </a:r>
          </a:p>
        </p:txBody>
      </p:sp>
      <p:sp>
        <p:nvSpPr>
          <p:cNvPr id="645144" name="Text Box 24"/>
          <p:cNvSpPr txBox="1">
            <a:spLocks noChangeArrowheads="1"/>
          </p:cNvSpPr>
          <p:nvPr/>
        </p:nvSpPr>
        <p:spPr bwMode="auto">
          <a:xfrm>
            <a:off x="7585075" y="6081713"/>
            <a:ext cx="482600" cy="287337"/>
          </a:xfrm>
          <a:prstGeom prst="rect">
            <a:avLst/>
          </a:prstGeom>
          <a:noFill/>
          <a:ln w="9525">
            <a:noFill/>
            <a:miter lim="800000"/>
            <a:headEnd/>
            <a:tailEnd/>
          </a:ln>
          <a:effectLst/>
        </p:spPr>
        <p:txBody>
          <a:bodyPr wrap="none" lIns="0" tIns="0" rIns="0" bIns="0"/>
          <a:lstStyle/>
          <a:p>
            <a:pPr algn="l">
              <a:lnSpc>
                <a:spcPct val="90000"/>
              </a:lnSpc>
            </a:pPr>
            <a:r>
              <a:rPr lang="en-US" sz="2000" b="1"/>
              <a:t>Day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1" name="Rectangle 3"/>
          <p:cNvSpPr>
            <a:spLocks noGrp="1" noChangeArrowheads="1"/>
          </p:cNvSpPr>
          <p:nvPr>
            <p:ph type="body" idx="1"/>
          </p:nvPr>
        </p:nvSpPr>
        <p:spPr>
          <a:xfrm>
            <a:off x="304800" y="1247775"/>
            <a:ext cx="8534400" cy="2235200"/>
          </a:xfrm>
        </p:spPr>
        <p:txBody>
          <a:bodyPr/>
          <a:lstStyle/>
          <a:p>
            <a:pPr algn="ctr">
              <a:buFont typeface="Wingdings" pitchFamily="2" charset="2"/>
              <a:buNone/>
            </a:pPr>
            <a:r>
              <a:rPr lang="en-US" sz="4400"/>
              <a:t>PHOTOSYNTHESIS, </a:t>
            </a:r>
            <a:br>
              <a:rPr lang="en-US" sz="4400"/>
            </a:br>
            <a:r>
              <a:rPr lang="en-US" sz="4400"/>
              <a:t>SOLAR RADIATION, </a:t>
            </a:r>
            <a:br>
              <a:rPr lang="en-US" sz="4400"/>
            </a:br>
            <a:r>
              <a:rPr lang="en-US" sz="4400"/>
              <a:t>AND EARTH’S ATMOSPHERE</a:t>
            </a:r>
          </a:p>
        </p:txBody>
      </p:sp>
      <p:sp>
        <p:nvSpPr>
          <p:cNvPr id="647172"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4717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717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a:xfrm>
            <a:off x="171450" y="169863"/>
            <a:ext cx="8534400" cy="914400"/>
          </a:xfrm>
        </p:spPr>
        <p:txBody>
          <a:bodyPr/>
          <a:lstStyle/>
          <a:p>
            <a:pPr marL="744538" indent="-744538"/>
            <a:r>
              <a:rPr lang="en-US" sz="3200"/>
              <a:t>7.13 </a:t>
            </a:r>
            <a:r>
              <a:rPr lang="en-US" sz="3200">
                <a:solidFill>
                  <a:srgbClr val="005EAE"/>
                </a:solidFill>
              </a:rPr>
              <a:t>CONNECTION:</a:t>
            </a:r>
            <a:r>
              <a:rPr lang="en-US" sz="3200"/>
              <a:t> Photosynthesis moderates global warming</a:t>
            </a:r>
          </a:p>
        </p:txBody>
      </p:sp>
      <p:sp>
        <p:nvSpPr>
          <p:cNvPr id="648195" name="Rectangle 3"/>
          <p:cNvSpPr>
            <a:spLocks noGrp="1" noChangeArrowheads="1"/>
          </p:cNvSpPr>
          <p:nvPr>
            <p:ph type="body" idx="1"/>
          </p:nvPr>
        </p:nvSpPr>
        <p:spPr>
          <a:xfrm>
            <a:off x="155575" y="1298575"/>
            <a:ext cx="8534400" cy="3698875"/>
          </a:xfrm>
        </p:spPr>
        <p:txBody>
          <a:bodyPr/>
          <a:lstStyle/>
          <a:p>
            <a:r>
              <a:rPr lang="en-US"/>
              <a:t>The </a:t>
            </a:r>
            <a:r>
              <a:rPr lang="en-US" b="1"/>
              <a:t>greenhouse effect</a:t>
            </a:r>
            <a:r>
              <a:rPr lang="en-US"/>
              <a:t> results from solar energy warming our planet</a:t>
            </a:r>
          </a:p>
          <a:p>
            <a:pPr lvl="1">
              <a:buFontTx/>
              <a:buChar char="–"/>
            </a:pPr>
            <a:r>
              <a:rPr lang="en-US"/>
              <a:t>Gases in the atmosphere (often called greenhouse gases), including CO</a:t>
            </a:r>
            <a:r>
              <a:rPr lang="en-US" baseline="-25000"/>
              <a:t>2</a:t>
            </a:r>
            <a:r>
              <a:rPr lang="en-US"/>
              <a:t>, reflect heat back to Earth, keeping the planet warm and supporting life</a:t>
            </a:r>
          </a:p>
          <a:p>
            <a:pPr lvl="1">
              <a:buFontTx/>
              <a:buChar char="–"/>
            </a:pPr>
            <a:r>
              <a:rPr lang="en-US"/>
              <a:t>However, as we increase the level of greenhouse gases, Earth’s temperature rises above normal, initiating problems</a:t>
            </a:r>
          </a:p>
        </p:txBody>
      </p:sp>
      <p:sp>
        <p:nvSpPr>
          <p:cNvPr id="648196"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4819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819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a:xfrm>
            <a:off x="171450" y="169863"/>
            <a:ext cx="8534400" cy="914400"/>
          </a:xfrm>
        </p:spPr>
        <p:txBody>
          <a:bodyPr/>
          <a:lstStyle/>
          <a:p>
            <a:pPr marL="744538" indent="-744538"/>
            <a:r>
              <a:rPr lang="en-US" sz="3200"/>
              <a:t>7.13 </a:t>
            </a:r>
            <a:r>
              <a:rPr lang="en-US" sz="3200">
                <a:solidFill>
                  <a:srgbClr val="005EAE"/>
                </a:solidFill>
              </a:rPr>
              <a:t>CONNECTION:</a:t>
            </a:r>
            <a:r>
              <a:rPr lang="en-US" sz="3200"/>
              <a:t> Photosynthesis moderates global warming</a:t>
            </a:r>
          </a:p>
        </p:txBody>
      </p:sp>
      <p:sp>
        <p:nvSpPr>
          <p:cNvPr id="649219" name="Rectangle 3"/>
          <p:cNvSpPr>
            <a:spLocks noGrp="1" noChangeArrowheads="1"/>
          </p:cNvSpPr>
          <p:nvPr>
            <p:ph type="body" idx="1"/>
          </p:nvPr>
        </p:nvSpPr>
        <p:spPr>
          <a:xfrm>
            <a:off x="155575" y="1298575"/>
            <a:ext cx="8534400" cy="4164013"/>
          </a:xfrm>
        </p:spPr>
        <p:txBody>
          <a:bodyPr/>
          <a:lstStyle/>
          <a:p>
            <a:r>
              <a:rPr lang="en-US"/>
              <a:t>Increasing concentrations of greenhouse gases lead to </a:t>
            </a:r>
            <a:r>
              <a:rPr lang="en-US" b="1"/>
              <a:t>global warming</a:t>
            </a:r>
            <a:r>
              <a:rPr lang="en-US"/>
              <a:t>, a slow but steady rise in Earth’s surface temperature</a:t>
            </a:r>
          </a:p>
          <a:p>
            <a:pPr lvl="1">
              <a:buFontTx/>
              <a:buChar char="–"/>
            </a:pPr>
            <a:r>
              <a:rPr lang="en-US"/>
              <a:t>The extraordinary rise in CO</a:t>
            </a:r>
            <a:r>
              <a:rPr lang="en-US" baseline="-25000"/>
              <a:t>2</a:t>
            </a:r>
            <a:r>
              <a:rPr lang="en-US"/>
              <a:t> is mostly due to the combustion of carbon-based fossil fuels</a:t>
            </a:r>
          </a:p>
          <a:p>
            <a:pPr lvl="1">
              <a:buFontTx/>
              <a:buChar char="–"/>
            </a:pPr>
            <a:r>
              <a:rPr lang="en-US"/>
              <a:t>The consequences of continued rise will be melting of polar ice, changing weather patterns, and spread of tropical disease</a:t>
            </a:r>
          </a:p>
          <a:p>
            <a:pPr lvl="1"/>
            <a:endParaRPr lang="en-US" baseline="-25000"/>
          </a:p>
        </p:txBody>
      </p:sp>
      <p:sp>
        <p:nvSpPr>
          <p:cNvPr id="64922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492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92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a:xfrm>
            <a:off x="171450" y="169863"/>
            <a:ext cx="8534400" cy="914400"/>
          </a:xfrm>
        </p:spPr>
        <p:txBody>
          <a:bodyPr/>
          <a:lstStyle/>
          <a:p>
            <a:pPr marL="744538" indent="-744538"/>
            <a:r>
              <a:rPr lang="en-US" sz="3200"/>
              <a:t>7.13 </a:t>
            </a:r>
            <a:r>
              <a:rPr lang="en-US" sz="3200">
                <a:solidFill>
                  <a:srgbClr val="005EAE"/>
                </a:solidFill>
              </a:rPr>
              <a:t>CONNECTION:</a:t>
            </a:r>
            <a:r>
              <a:rPr lang="en-US" sz="3200"/>
              <a:t> Photosynthesis moderates global warming</a:t>
            </a:r>
          </a:p>
        </p:txBody>
      </p:sp>
      <p:sp>
        <p:nvSpPr>
          <p:cNvPr id="650243" name="Rectangle 3"/>
          <p:cNvSpPr>
            <a:spLocks noGrp="1" noChangeArrowheads="1"/>
          </p:cNvSpPr>
          <p:nvPr>
            <p:ph type="body" idx="1"/>
          </p:nvPr>
        </p:nvSpPr>
        <p:spPr>
          <a:xfrm>
            <a:off x="155575" y="1298575"/>
            <a:ext cx="8534400" cy="2000250"/>
          </a:xfrm>
        </p:spPr>
        <p:txBody>
          <a:bodyPr/>
          <a:lstStyle/>
          <a:p>
            <a:r>
              <a:rPr lang="en-US"/>
              <a:t>Perhaps photosynthesis can mitigate the increase in atmospheric CO</a:t>
            </a:r>
            <a:r>
              <a:rPr lang="en-US" baseline="-25000"/>
              <a:t>2</a:t>
            </a:r>
            <a:endParaRPr lang="en-US"/>
          </a:p>
          <a:p>
            <a:pPr lvl="1">
              <a:buFontTx/>
              <a:buChar char="–"/>
            </a:pPr>
            <a:r>
              <a:rPr lang="en-US"/>
              <a:t>However, there is increasing widespread deforestation, which aggravates the global warming problem</a:t>
            </a:r>
          </a:p>
        </p:txBody>
      </p:sp>
      <p:sp>
        <p:nvSpPr>
          <p:cNvPr id="65024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502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02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1625" name="Picture 9" descr="07_13aPlantsinGreenhouse-U"/>
          <p:cNvPicPr>
            <a:picLocks noChangeAspect="1" noChangeArrowheads="1"/>
          </p:cNvPicPr>
          <p:nvPr/>
        </p:nvPicPr>
        <p:blipFill>
          <a:blip r:embed="rId3" cstate="print"/>
          <a:srcRect/>
          <a:stretch>
            <a:fillRect/>
          </a:stretch>
        </p:blipFill>
        <p:spPr bwMode="auto">
          <a:xfrm>
            <a:off x="288925" y="792163"/>
            <a:ext cx="8566150" cy="5273675"/>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1271" name="Picture 7" descr="07_13bCO2GlobalWarming-U"/>
          <p:cNvPicPr>
            <a:picLocks noChangeAspect="1" noChangeArrowheads="1"/>
          </p:cNvPicPr>
          <p:nvPr/>
        </p:nvPicPr>
        <p:blipFill>
          <a:blip r:embed="rId3" cstate="print"/>
          <a:srcRect/>
          <a:stretch>
            <a:fillRect/>
          </a:stretch>
        </p:blipFill>
        <p:spPr bwMode="auto">
          <a:xfrm>
            <a:off x="300038" y="736600"/>
            <a:ext cx="8542337" cy="5383213"/>
          </a:xfrm>
          <a:prstGeom prst="rect">
            <a:avLst/>
          </a:prstGeom>
          <a:noFill/>
        </p:spPr>
      </p:pic>
      <p:sp>
        <p:nvSpPr>
          <p:cNvPr id="651272" name="Text Box 8"/>
          <p:cNvSpPr txBox="1">
            <a:spLocks noChangeArrowheads="1"/>
          </p:cNvSpPr>
          <p:nvPr/>
        </p:nvSpPr>
        <p:spPr bwMode="auto">
          <a:xfrm>
            <a:off x="3346450" y="2668588"/>
            <a:ext cx="1509713" cy="261937"/>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Atmosphere</a:t>
            </a:r>
          </a:p>
        </p:txBody>
      </p:sp>
      <p:sp>
        <p:nvSpPr>
          <p:cNvPr id="651273" name="Text Box 9"/>
          <p:cNvSpPr txBox="1">
            <a:spLocks noChangeArrowheads="1"/>
          </p:cNvSpPr>
          <p:nvPr/>
        </p:nvSpPr>
        <p:spPr bwMode="auto">
          <a:xfrm>
            <a:off x="793750" y="2000250"/>
            <a:ext cx="1303338" cy="319088"/>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Sunlight</a:t>
            </a:r>
          </a:p>
        </p:txBody>
      </p:sp>
      <p:sp>
        <p:nvSpPr>
          <p:cNvPr id="651274" name="Text Box 10"/>
          <p:cNvSpPr txBox="1">
            <a:spLocks noChangeArrowheads="1"/>
          </p:cNvSpPr>
          <p:nvPr/>
        </p:nvSpPr>
        <p:spPr bwMode="auto">
          <a:xfrm>
            <a:off x="6211888" y="1477963"/>
            <a:ext cx="1963737" cy="874712"/>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Some heat</a:t>
            </a:r>
          </a:p>
          <a:p>
            <a:pPr algn="l">
              <a:lnSpc>
                <a:spcPct val="90000"/>
              </a:lnSpc>
            </a:pPr>
            <a:r>
              <a:rPr lang="en-US" sz="2000" b="1">
                <a:solidFill>
                  <a:schemeClr val="bg1"/>
                </a:solidFill>
              </a:rPr>
              <a:t>energy escapes</a:t>
            </a:r>
          </a:p>
          <a:p>
            <a:pPr algn="l">
              <a:lnSpc>
                <a:spcPct val="90000"/>
              </a:lnSpc>
            </a:pPr>
            <a:r>
              <a:rPr lang="en-US" sz="2000" b="1">
                <a:solidFill>
                  <a:schemeClr val="bg1"/>
                </a:solidFill>
              </a:rPr>
              <a:t>into space</a:t>
            </a:r>
          </a:p>
        </p:txBody>
      </p:sp>
      <p:sp>
        <p:nvSpPr>
          <p:cNvPr id="651275" name="Text Box 11"/>
          <p:cNvSpPr txBox="1">
            <a:spLocks noChangeArrowheads="1"/>
          </p:cNvSpPr>
          <p:nvPr/>
        </p:nvSpPr>
        <p:spPr bwMode="auto">
          <a:xfrm>
            <a:off x="6362700" y="3462338"/>
            <a:ext cx="2078038" cy="868362"/>
          </a:xfrm>
          <a:prstGeom prst="rect">
            <a:avLst/>
          </a:prstGeom>
          <a:noFill/>
          <a:ln w="9525">
            <a:noFill/>
            <a:miter lim="800000"/>
            <a:headEnd/>
            <a:tailEnd/>
          </a:ln>
          <a:effectLst/>
        </p:spPr>
        <p:txBody>
          <a:bodyPr wrap="none" lIns="0" tIns="0" rIns="0" bIns="0"/>
          <a:lstStyle/>
          <a:p>
            <a:pPr algn="l">
              <a:lnSpc>
                <a:spcPct val="90000"/>
              </a:lnSpc>
            </a:pPr>
            <a:r>
              <a:rPr lang="en-US" sz="2000" b="1">
                <a:solidFill>
                  <a:schemeClr val="bg1"/>
                </a:solidFill>
              </a:rPr>
              <a:t>Radiant heat</a:t>
            </a:r>
          </a:p>
          <a:p>
            <a:pPr algn="l">
              <a:lnSpc>
                <a:spcPct val="90000"/>
              </a:lnSpc>
            </a:pPr>
            <a:r>
              <a:rPr lang="en-US" sz="2000" b="1">
                <a:solidFill>
                  <a:schemeClr val="bg1"/>
                </a:solidFill>
              </a:rPr>
              <a:t>trapped by CO</a:t>
            </a:r>
            <a:r>
              <a:rPr lang="en-US" sz="2000" b="1" baseline="-25000">
                <a:solidFill>
                  <a:schemeClr val="bg1"/>
                </a:solidFill>
              </a:rPr>
              <a:t>2</a:t>
            </a:r>
            <a:endParaRPr lang="en-US" sz="2000" b="1">
              <a:solidFill>
                <a:schemeClr val="bg1"/>
              </a:solidFill>
            </a:endParaRPr>
          </a:p>
          <a:p>
            <a:pPr algn="l">
              <a:lnSpc>
                <a:spcPct val="90000"/>
              </a:lnSpc>
            </a:pPr>
            <a:r>
              <a:rPr lang="en-US" sz="2000" b="1">
                <a:solidFill>
                  <a:schemeClr val="bg1"/>
                </a:solidFill>
              </a:rPr>
              <a:t>and other gases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a:xfrm>
            <a:off x="171450" y="180975"/>
            <a:ext cx="8780463" cy="914400"/>
          </a:xfrm>
        </p:spPr>
        <p:txBody>
          <a:bodyPr/>
          <a:lstStyle/>
          <a:p>
            <a:pPr marL="744538" indent="-744538"/>
            <a:r>
              <a:rPr lang="en-US" sz="3200"/>
              <a:t>7.14 </a:t>
            </a:r>
            <a:r>
              <a:rPr lang="en-US" sz="3200">
                <a:solidFill>
                  <a:srgbClr val="005EAE"/>
                </a:solidFill>
              </a:rPr>
              <a:t>TALKING ABOUT SCIENCE</a:t>
            </a:r>
            <a:r>
              <a:rPr lang="en-US" sz="3200"/>
              <a:t>: Mario Molina talks about Earth’s protective ozone layer</a:t>
            </a:r>
          </a:p>
        </p:txBody>
      </p:sp>
      <p:sp>
        <p:nvSpPr>
          <p:cNvPr id="653315" name="Rectangle 3"/>
          <p:cNvSpPr>
            <a:spLocks noGrp="1" noChangeArrowheads="1"/>
          </p:cNvSpPr>
          <p:nvPr>
            <p:ph type="body" idx="1"/>
          </p:nvPr>
        </p:nvSpPr>
        <p:spPr>
          <a:xfrm>
            <a:off x="153988" y="1762125"/>
            <a:ext cx="8534400" cy="3760788"/>
          </a:xfrm>
        </p:spPr>
        <p:txBody>
          <a:bodyPr/>
          <a:lstStyle/>
          <a:p>
            <a:r>
              <a:rPr lang="en-US"/>
              <a:t>Mario Molina at the University of California, San Diego, received a Nobel Prize for research on damage to the ozone layer</a:t>
            </a:r>
          </a:p>
          <a:p>
            <a:pPr lvl="1">
              <a:buFontTx/>
              <a:buChar char="–"/>
            </a:pPr>
            <a:r>
              <a:rPr lang="en-US"/>
              <a:t>Ozone provides a protective layer (the ozone layer) in our atmosphere to filter out powerful ultraviolet radiation</a:t>
            </a:r>
          </a:p>
          <a:p>
            <a:pPr lvl="1">
              <a:buFontTx/>
              <a:buChar char="–"/>
            </a:pPr>
            <a:r>
              <a:rPr lang="en-US"/>
              <a:t>Dr. Molina showed that industrial chemicals called chlorofluorocarbons, or CFCs, deplete the ozone layer</a:t>
            </a:r>
          </a:p>
        </p:txBody>
      </p:sp>
      <p:sp>
        <p:nvSpPr>
          <p:cNvPr id="653316" name="Line 4"/>
          <p:cNvSpPr>
            <a:spLocks noChangeShapeType="1"/>
          </p:cNvSpPr>
          <p:nvPr/>
        </p:nvSpPr>
        <p:spPr bwMode="auto">
          <a:xfrm>
            <a:off x="182563" y="1550988"/>
            <a:ext cx="8775700" cy="0"/>
          </a:xfrm>
          <a:prstGeom prst="line">
            <a:avLst/>
          </a:prstGeom>
          <a:noFill/>
          <a:ln w="76200">
            <a:solidFill>
              <a:srgbClr val="A8B99B"/>
            </a:solidFill>
            <a:round/>
            <a:headEnd/>
            <a:tailEnd/>
          </a:ln>
        </p:spPr>
        <p:txBody>
          <a:bodyPr wrap="none" anchor="ctr"/>
          <a:lstStyle/>
          <a:p>
            <a:endParaRPr lang="en-US"/>
          </a:p>
        </p:txBody>
      </p:sp>
      <p:sp>
        <p:nvSpPr>
          <p:cNvPr id="6533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33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3193" name="Picture 9" descr="07_14aMarioMolina-L"/>
          <p:cNvPicPr>
            <a:picLocks noChangeAspect="1" noChangeArrowheads="1"/>
          </p:cNvPicPr>
          <p:nvPr/>
        </p:nvPicPr>
        <p:blipFill>
          <a:blip r:embed="rId3" cstate="print"/>
          <a:srcRect/>
          <a:stretch>
            <a:fillRect/>
          </a:stretch>
        </p:blipFill>
        <p:spPr bwMode="auto">
          <a:xfrm>
            <a:off x="2044700" y="1123950"/>
            <a:ext cx="5054600" cy="4608513"/>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5234" name="Picture 2" descr="07_14bOzoneHole-U"/>
          <p:cNvPicPr>
            <a:picLocks noChangeAspect="1" noChangeArrowheads="1"/>
          </p:cNvPicPr>
          <p:nvPr/>
        </p:nvPicPr>
        <p:blipFill>
          <a:blip r:embed="rId3" cstate="print"/>
          <a:srcRect/>
          <a:stretch>
            <a:fillRect/>
          </a:stretch>
        </p:blipFill>
        <p:spPr bwMode="auto">
          <a:xfrm>
            <a:off x="1154113" y="1223963"/>
            <a:ext cx="6834187" cy="4408487"/>
          </a:xfrm>
          <a:prstGeom prst="rect">
            <a:avLst/>
          </a:prstGeom>
          <a:noFill/>
        </p:spPr>
      </p:pic>
      <p:sp>
        <p:nvSpPr>
          <p:cNvPr id="735235" name="Text Box 3"/>
          <p:cNvSpPr txBox="1">
            <a:spLocks noChangeArrowheads="1"/>
          </p:cNvSpPr>
          <p:nvPr/>
        </p:nvSpPr>
        <p:spPr bwMode="auto">
          <a:xfrm>
            <a:off x="1187450" y="1673225"/>
            <a:ext cx="2362200" cy="611188"/>
          </a:xfrm>
          <a:prstGeom prst="rect">
            <a:avLst/>
          </a:prstGeom>
          <a:noFill/>
          <a:ln w="9525">
            <a:noFill/>
            <a:miter lim="800000"/>
            <a:headEnd/>
            <a:tailEnd/>
          </a:ln>
          <a:effectLst/>
        </p:spPr>
        <p:txBody>
          <a:bodyPr wrap="none" lIns="0" tIns="0" rIns="0" bIns="0"/>
          <a:lstStyle/>
          <a:p>
            <a:pPr algn="l">
              <a:lnSpc>
                <a:spcPct val="90000"/>
              </a:lnSpc>
            </a:pPr>
            <a:r>
              <a:rPr lang="en-US" b="1"/>
              <a:t>Southern tip of</a:t>
            </a:r>
          </a:p>
          <a:p>
            <a:pPr algn="l">
              <a:lnSpc>
                <a:spcPct val="90000"/>
              </a:lnSpc>
            </a:pPr>
            <a:r>
              <a:rPr lang="en-US" b="1"/>
              <a:t>South America</a:t>
            </a:r>
          </a:p>
        </p:txBody>
      </p:sp>
      <p:sp>
        <p:nvSpPr>
          <p:cNvPr id="735236" name="Text Box 4"/>
          <p:cNvSpPr txBox="1">
            <a:spLocks noChangeArrowheads="1"/>
          </p:cNvSpPr>
          <p:nvPr/>
        </p:nvSpPr>
        <p:spPr bwMode="auto">
          <a:xfrm>
            <a:off x="1793875" y="3683000"/>
            <a:ext cx="1509713" cy="307975"/>
          </a:xfrm>
          <a:prstGeom prst="rect">
            <a:avLst/>
          </a:prstGeom>
          <a:noFill/>
          <a:ln w="9525">
            <a:noFill/>
            <a:miter lim="800000"/>
            <a:headEnd/>
            <a:tailEnd/>
          </a:ln>
          <a:effectLst/>
        </p:spPr>
        <p:txBody>
          <a:bodyPr wrap="none" lIns="0" tIns="0" rIns="0" bIns="0"/>
          <a:lstStyle/>
          <a:p>
            <a:pPr algn="l">
              <a:lnSpc>
                <a:spcPct val="90000"/>
              </a:lnSpc>
            </a:pPr>
            <a:r>
              <a:rPr lang="en-US" b="1"/>
              <a:t>Antarctica</a:t>
            </a:r>
          </a:p>
        </p:txBody>
      </p:sp>
      <p:sp>
        <p:nvSpPr>
          <p:cNvPr id="735237" name="Line 5"/>
          <p:cNvSpPr>
            <a:spLocks noChangeShapeType="1"/>
          </p:cNvSpPr>
          <p:nvPr/>
        </p:nvSpPr>
        <p:spPr bwMode="auto">
          <a:xfrm>
            <a:off x="3400425" y="2197100"/>
            <a:ext cx="1911350" cy="0"/>
          </a:xfrm>
          <a:prstGeom prst="line">
            <a:avLst/>
          </a:prstGeom>
          <a:noFill/>
          <a:ln w="50800">
            <a:solidFill>
              <a:schemeClr val="bg1"/>
            </a:solidFill>
            <a:round/>
            <a:headEnd/>
            <a:tailEnd/>
          </a:ln>
          <a:effectLst/>
        </p:spPr>
        <p:txBody>
          <a:bodyPr wrap="none" anchor="ctr"/>
          <a:lstStyle/>
          <a:p>
            <a:endParaRPr lang="en-US"/>
          </a:p>
        </p:txBody>
      </p:sp>
      <p:sp>
        <p:nvSpPr>
          <p:cNvPr id="735238" name="Line 6"/>
          <p:cNvSpPr>
            <a:spLocks noChangeShapeType="1"/>
          </p:cNvSpPr>
          <p:nvPr/>
        </p:nvSpPr>
        <p:spPr bwMode="auto">
          <a:xfrm>
            <a:off x="3346450" y="3876675"/>
            <a:ext cx="2486025" cy="0"/>
          </a:xfrm>
          <a:prstGeom prst="line">
            <a:avLst/>
          </a:prstGeom>
          <a:noFill/>
          <a:ln w="50800">
            <a:solidFill>
              <a:schemeClr val="bg1"/>
            </a:solidFill>
            <a:round/>
            <a:headEnd/>
            <a:tailEnd/>
          </a:ln>
          <a:effectLst/>
        </p:spPr>
        <p:txBody>
          <a:bodyPr wrap="none" anchor="ctr"/>
          <a:lstStyle/>
          <a:p>
            <a:endParaRPr lang="en-US"/>
          </a:p>
        </p:txBody>
      </p:sp>
      <p:sp>
        <p:nvSpPr>
          <p:cNvPr id="735239" name="Line 7"/>
          <p:cNvSpPr>
            <a:spLocks noChangeShapeType="1"/>
          </p:cNvSpPr>
          <p:nvPr/>
        </p:nvSpPr>
        <p:spPr bwMode="auto">
          <a:xfrm>
            <a:off x="3397250" y="2197100"/>
            <a:ext cx="1911350" cy="0"/>
          </a:xfrm>
          <a:prstGeom prst="line">
            <a:avLst/>
          </a:prstGeom>
          <a:noFill/>
          <a:ln w="25400">
            <a:solidFill>
              <a:schemeClr val="tx1"/>
            </a:solidFill>
            <a:round/>
            <a:headEnd/>
            <a:tailEnd/>
          </a:ln>
          <a:effectLst/>
        </p:spPr>
        <p:txBody>
          <a:bodyPr wrap="none" anchor="ctr"/>
          <a:lstStyle/>
          <a:p>
            <a:endParaRPr lang="en-US"/>
          </a:p>
        </p:txBody>
      </p:sp>
      <p:sp>
        <p:nvSpPr>
          <p:cNvPr id="735240" name="Line 8"/>
          <p:cNvSpPr>
            <a:spLocks noChangeShapeType="1"/>
          </p:cNvSpPr>
          <p:nvPr/>
        </p:nvSpPr>
        <p:spPr bwMode="auto">
          <a:xfrm>
            <a:off x="3343275" y="3876675"/>
            <a:ext cx="24860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47" name="Picture 7" descr="07_UN01Review-U"/>
          <p:cNvPicPr>
            <a:picLocks noChangeAspect="1" noChangeArrowheads="1"/>
          </p:cNvPicPr>
          <p:nvPr/>
        </p:nvPicPr>
        <p:blipFill>
          <a:blip r:embed="rId3" cstate="print"/>
          <a:srcRect/>
          <a:stretch>
            <a:fillRect/>
          </a:stretch>
        </p:blipFill>
        <p:spPr bwMode="auto">
          <a:xfrm>
            <a:off x="296863" y="517525"/>
            <a:ext cx="8548687" cy="5822950"/>
          </a:xfrm>
          <a:prstGeom prst="rect">
            <a:avLst/>
          </a:prstGeom>
          <a:noFill/>
        </p:spPr>
      </p:pic>
      <p:sp>
        <p:nvSpPr>
          <p:cNvPr id="727048" name="Text Box 8"/>
          <p:cNvSpPr txBox="1">
            <a:spLocks noChangeArrowheads="1"/>
          </p:cNvSpPr>
          <p:nvPr/>
        </p:nvSpPr>
        <p:spPr bwMode="auto">
          <a:xfrm>
            <a:off x="2787650" y="739775"/>
            <a:ext cx="581025" cy="333375"/>
          </a:xfrm>
          <a:prstGeom prst="rect">
            <a:avLst/>
          </a:prstGeom>
          <a:noFill/>
          <a:ln w="9525">
            <a:noFill/>
            <a:miter lim="800000"/>
            <a:headEnd/>
            <a:tailEnd/>
          </a:ln>
          <a:effectLst/>
        </p:spPr>
        <p:txBody>
          <a:bodyPr wrap="none" lIns="0" tIns="0" rIns="0" bIns="0"/>
          <a:lstStyle/>
          <a:p>
            <a:pPr algn="ctr">
              <a:lnSpc>
                <a:spcPct val="90000"/>
              </a:lnSpc>
            </a:pPr>
            <a:r>
              <a:rPr lang="en-US" sz="2200" b="1"/>
              <a:t>H</a:t>
            </a:r>
            <a:r>
              <a:rPr lang="en-US" sz="2200" b="1" baseline="-25000"/>
              <a:t>2</a:t>
            </a:r>
            <a:r>
              <a:rPr lang="en-US" sz="2200" b="1"/>
              <a:t>O</a:t>
            </a:r>
          </a:p>
        </p:txBody>
      </p:sp>
      <p:sp>
        <p:nvSpPr>
          <p:cNvPr id="727049" name="Text Box 9"/>
          <p:cNvSpPr txBox="1">
            <a:spLocks noChangeArrowheads="1"/>
          </p:cNvSpPr>
          <p:nvPr/>
        </p:nvSpPr>
        <p:spPr bwMode="auto">
          <a:xfrm>
            <a:off x="4700588" y="2116138"/>
            <a:ext cx="628650" cy="276225"/>
          </a:xfrm>
          <a:prstGeom prst="rect">
            <a:avLst/>
          </a:prstGeom>
          <a:noFill/>
          <a:ln w="9525">
            <a:noFill/>
            <a:miter lim="800000"/>
            <a:headEnd/>
            <a:tailEnd/>
          </a:ln>
          <a:effectLst/>
        </p:spPr>
        <p:txBody>
          <a:bodyPr wrap="none" lIns="0" tIns="0" rIns="0" bIns="0"/>
          <a:lstStyle/>
          <a:p>
            <a:pPr algn="ctr">
              <a:lnSpc>
                <a:spcPct val="90000"/>
              </a:lnSpc>
            </a:pPr>
            <a:r>
              <a:rPr lang="en-US" sz="2200" b="1"/>
              <a:t>ADP</a:t>
            </a:r>
          </a:p>
        </p:txBody>
      </p:sp>
      <p:sp>
        <p:nvSpPr>
          <p:cNvPr id="727050" name="Text Box 10"/>
          <p:cNvSpPr txBox="1">
            <a:spLocks noChangeArrowheads="1"/>
          </p:cNvSpPr>
          <p:nvPr/>
        </p:nvSpPr>
        <p:spPr bwMode="auto">
          <a:xfrm>
            <a:off x="5002213" y="2528888"/>
            <a:ext cx="298450" cy="234950"/>
          </a:xfrm>
          <a:prstGeom prst="rect">
            <a:avLst/>
          </a:prstGeom>
          <a:noFill/>
          <a:ln w="9525">
            <a:noFill/>
            <a:miter lim="800000"/>
            <a:headEnd/>
            <a:tailEnd/>
          </a:ln>
          <a:effectLst/>
        </p:spPr>
        <p:txBody>
          <a:bodyPr wrap="none" lIns="0" tIns="0" rIns="0" bIns="0"/>
          <a:lstStyle/>
          <a:p>
            <a:pPr algn="ctr">
              <a:lnSpc>
                <a:spcPct val="90000"/>
              </a:lnSpc>
            </a:pPr>
            <a:r>
              <a:rPr lang="en-US" sz="2200" b="1"/>
              <a:t>P</a:t>
            </a:r>
          </a:p>
        </p:txBody>
      </p:sp>
      <p:sp>
        <p:nvSpPr>
          <p:cNvPr id="727051" name="Text Box 11"/>
          <p:cNvSpPr txBox="1">
            <a:spLocks noChangeArrowheads="1"/>
          </p:cNvSpPr>
          <p:nvPr/>
        </p:nvSpPr>
        <p:spPr bwMode="auto">
          <a:xfrm>
            <a:off x="2220913" y="2947988"/>
            <a:ext cx="1708150" cy="758825"/>
          </a:xfrm>
          <a:prstGeom prst="rect">
            <a:avLst/>
          </a:prstGeom>
          <a:noFill/>
          <a:ln w="9525">
            <a:noFill/>
            <a:miter lim="800000"/>
            <a:headEnd/>
            <a:tailEnd/>
          </a:ln>
          <a:effectLst/>
        </p:spPr>
        <p:txBody>
          <a:bodyPr wrap="none" lIns="0" tIns="0" rIns="0" bIns="0"/>
          <a:lstStyle/>
          <a:p>
            <a:pPr algn="ctr">
              <a:lnSpc>
                <a:spcPct val="90000"/>
              </a:lnSpc>
            </a:pPr>
            <a:r>
              <a:rPr lang="en-US" sz="2200" b="1"/>
              <a:t>Light</a:t>
            </a:r>
          </a:p>
          <a:p>
            <a:pPr algn="ctr">
              <a:lnSpc>
                <a:spcPct val="90000"/>
              </a:lnSpc>
            </a:pPr>
            <a:r>
              <a:rPr lang="en-US" sz="2200" b="1"/>
              <a:t>reactions</a:t>
            </a:r>
          </a:p>
        </p:txBody>
      </p:sp>
      <p:sp>
        <p:nvSpPr>
          <p:cNvPr id="727052" name="Text Box 12"/>
          <p:cNvSpPr txBox="1">
            <a:spLocks noChangeArrowheads="1"/>
          </p:cNvSpPr>
          <p:nvPr/>
        </p:nvSpPr>
        <p:spPr bwMode="auto">
          <a:xfrm>
            <a:off x="1360488" y="963613"/>
            <a:ext cx="898525" cy="296862"/>
          </a:xfrm>
          <a:prstGeom prst="rect">
            <a:avLst/>
          </a:prstGeom>
          <a:noFill/>
          <a:ln w="9525">
            <a:noFill/>
            <a:miter lim="800000"/>
            <a:headEnd/>
            <a:tailEnd/>
          </a:ln>
          <a:effectLst/>
        </p:spPr>
        <p:txBody>
          <a:bodyPr wrap="none" lIns="0" tIns="0" rIns="0" bIns="0"/>
          <a:lstStyle/>
          <a:p>
            <a:pPr algn="ctr"/>
            <a:r>
              <a:rPr lang="en-US" sz="2200" b="1"/>
              <a:t>Light</a:t>
            </a:r>
          </a:p>
        </p:txBody>
      </p:sp>
      <p:sp>
        <p:nvSpPr>
          <p:cNvPr id="727053" name="Text Box 13"/>
          <p:cNvSpPr txBox="1">
            <a:spLocks noChangeArrowheads="1"/>
          </p:cNvSpPr>
          <p:nvPr/>
        </p:nvSpPr>
        <p:spPr bwMode="auto">
          <a:xfrm>
            <a:off x="4165600" y="525463"/>
            <a:ext cx="1619250" cy="325437"/>
          </a:xfrm>
          <a:prstGeom prst="rect">
            <a:avLst/>
          </a:prstGeom>
          <a:noFill/>
          <a:ln w="9525">
            <a:noFill/>
            <a:miter lim="800000"/>
            <a:headEnd/>
            <a:tailEnd/>
          </a:ln>
          <a:effectLst/>
        </p:spPr>
        <p:txBody>
          <a:bodyPr wrap="none" lIns="0" tIns="0" rIns="0" bIns="0"/>
          <a:lstStyle/>
          <a:p>
            <a:pPr algn="ctr"/>
            <a:r>
              <a:rPr lang="en-US" sz="2200" b="1"/>
              <a:t>Chloroplast</a:t>
            </a:r>
          </a:p>
        </p:txBody>
      </p:sp>
      <p:sp>
        <p:nvSpPr>
          <p:cNvPr id="727054" name="Text Box 14"/>
          <p:cNvSpPr txBox="1">
            <a:spLocks noChangeArrowheads="1"/>
          </p:cNvSpPr>
          <p:nvPr/>
        </p:nvSpPr>
        <p:spPr bwMode="auto">
          <a:xfrm>
            <a:off x="4448175" y="4318000"/>
            <a:ext cx="1255713" cy="273050"/>
          </a:xfrm>
          <a:prstGeom prst="rect">
            <a:avLst/>
          </a:prstGeom>
          <a:noFill/>
          <a:ln w="9525">
            <a:noFill/>
            <a:miter lim="800000"/>
            <a:headEnd/>
            <a:tailEnd/>
          </a:ln>
          <a:effectLst/>
        </p:spPr>
        <p:txBody>
          <a:bodyPr wrap="none" lIns="0" tIns="0" rIns="0" bIns="0"/>
          <a:lstStyle/>
          <a:p>
            <a:pPr algn="ctr">
              <a:lnSpc>
                <a:spcPct val="90000"/>
              </a:lnSpc>
            </a:pPr>
            <a:r>
              <a:rPr lang="en-US" sz="2200" b="1"/>
              <a:t>NADPH</a:t>
            </a:r>
          </a:p>
        </p:txBody>
      </p:sp>
      <p:sp>
        <p:nvSpPr>
          <p:cNvPr id="727055" name="Text Box 15"/>
          <p:cNvSpPr txBox="1">
            <a:spLocks noChangeArrowheads="1"/>
          </p:cNvSpPr>
          <p:nvPr/>
        </p:nvSpPr>
        <p:spPr bwMode="auto">
          <a:xfrm>
            <a:off x="4751388" y="3567113"/>
            <a:ext cx="633412" cy="257175"/>
          </a:xfrm>
          <a:prstGeom prst="rect">
            <a:avLst/>
          </a:prstGeom>
          <a:noFill/>
          <a:ln w="9525">
            <a:noFill/>
            <a:miter lim="800000"/>
            <a:headEnd/>
            <a:tailEnd/>
          </a:ln>
          <a:effectLst/>
        </p:spPr>
        <p:txBody>
          <a:bodyPr wrap="none" lIns="0" tIns="0" rIns="0" bIns="0"/>
          <a:lstStyle/>
          <a:p>
            <a:pPr algn="ctr">
              <a:lnSpc>
                <a:spcPct val="90000"/>
              </a:lnSpc>
            </a:pPr>
            <a:r>
              <a:rPr lang="en-US" sz="2200" b="1"/>
              <a:t>ATP</a:t>
            </a:r>
          </a:p>
        </p:txBody>
      </p:sp>
      <p:sp>
        <p:nvSpPr>
          <p:cNvPr id="727056" name="Text Box 16"/>
          <p:cNvSpPr txBox="1">
            <a:spLocks noChangeArrowheads="1"/>
          </p:cNvSpPr>
          <p:nvPr/>
        </p:nvSpPr>
        <p:spPr bwMode="auto">
          <a:xfrm>
            <a:off x="2944813" y="5646738"/>
            <a:ext cx="381000" cy="363537"/>
          </a:xfrm>
          <a:prstGeom prst="rect">
            <a:avLst/>
          </a:prstGeom>
          <a:noFill/>
          <a:ln w="9525">
            <a:noFill/>
            <a:miter lim="800000"/>
            <a:headEnd/>
            <a:tailEnd/>
          </a:ln>
          <a:effectLst/>
        </p:spPr>
        <p:txBody>
          <a:bodyPr wrap="none" lIns="0" tIns="0" rIns="0" bIns="0"/>
          <a:lstStyle/>
          <a:p>
            <a:pPr algn="ctr">
              <a:lnSpc>
                <a:spcPct val="90000"/>
              </a:lnSpc>
            </a:pPr>
            <a:r>
              <a:rPr lang="en-US" sz="2200" b="1"/>
              <a:t>O</a:t>
            </a:r>
            <a:r>
              <a:rPr lang="en-US" sz="2200" b="1" baseline="-25000"/>
              <a:t>2</a:t>
            </a:r>
            <a:endParaRPr lang="en-US" sz="2200" b="1"/>
          </a:p>
        </p:txBody>
      </p:sp>
      <p:sp>
        <p:nvSpPr>
          <p:cNvPr id="727057" name="Text Box 17"/>
          <p:cNvSpPr txBox="1">
            <a:spLocks noChangeArrowheads="1"/>
          </p:cNvSpPr>
          <p:nvPr/>
        </p:nvSpPr>
        <p:spPr bwMode="auto">
          <a:xfrm>
            <a:off x="6470650" y="2949575"/>
            <a:ext cx="965200" cy="803275"/>
          </a:xfrm>
          <a:prstGeom prst="rect">
            <a:avLst/>
          </a:prstGeom>
          <a:noFill/>
          <a:ln w="9525">
            <a:noFill/>
            <a:miter lim="800000"/>
            <a:headEnd/>
            <a:tailEnd/>
          </a:ln>
          <a:effectLst/>
        </p:spPr>
        <p:txBody>
          <a:bodyPr wrap="none" lIns="0" tIns="0" rIns="0" bIns="0"/>
          <a:lstStyle/>
          <a:p>
            <a:pPr algn="ctr">
              <a:lnSpc>
                <a:spcPct val="90000"/>
              </a:lnSpc>
            </a:pPr>
            <a:r>
              <a:rPr lang="en-US" sz="2200" b="1"/>
              <a:t>Calvin</a:t>
            </a:r>
          </a:p>
          <a:p>
            <a:pPr algn="ctr">
              <a:lnSpc>
                <a:spcPct val="90000"/>
              </a:lnSpc>
            </a:pPr>
            <a:r>
              <a:rPr lang="en-US" sz="2200" b="1"/>
              <a:t>cycle</a:t>
            </a:r>
          </a:p>
        </p:txBody>
      </p:sp>
      <p:sp>
        <p:nvSpPr>
          <p:cNvPr id="727058" name="Text Box 18"/>
          <p:cNvSpPr txBox="1">
            <a:spLocks noChangeArrowheads="1"/>
          </p:cNvSpPr>
          <p:nvPr/>
        </p:nvSpPr>
        <p:spPr bwMode="auto">
          <a:xfrm>
            <a:off x="6369050" y="5656263"/>
            <a:ext cx="800100" cy="273050"/>
          </a:xfrm>
          <a:prstGeom prst="rect">
            <a:avLst/>
          </a:prstGeom>
          <a:noFill/>
          <a:ln w="9525">
            <a:noFill/>
            <a:miter lim="800000"/>
            <a:headEnd/>
            <a:tailEnd/>
          </a:ln>
          <a:effectLst/>
        </p:spPr>
        <p:txBody>
          <a:bodyPr wrap="none" lIns="0" tIns="0" rIns="0" bIns="0"/>
          <a:lstStyle/>
          <a:p>
            <a:pPr algn="ctr">
              <a:lnSpc>
                <a:spcPct val="90000"/>
              </a:lnSpc>
            </a:pPr>
            <a:r>
              <a:rPr lang="en-US" sz="2200" b="1"/>
              <a:t>Sugar</a:t>
            </a:r>
          </a:p>
        </p:txBody>
      </p:sp>
      <p:sp>
        <p:nvSpPr>
          <p:cNvPr id="727059" name="Text Box 19"/>
          <p:cNvSpPr txBox="1">
            <a:spLocks noChangeArrowheads="1"/>
          </p:cNvSpPr>
          <p:nvPr/>
        </p:nvSpPr>
        <p:spPr bwMode="auto">
          <a:xfrm>
            <a:off x="6515100" y="703263"/>
            <a:ext cx="596900" cy="363537"/>
          </a:xfrm>
          <a:prstGeom prst="rect">
            <a:avLst/>
          </a:prstGeom>
          <a:noFill/>
          <a:ln w="9525">
            <a:noFill/>
            <a:miter lim="800000"/>
            <a:headEnd/>
            <a:tailEnd/>
          </a:ln>
          <a:effectLst/>
        </p:spPr>
        <p:txBody>
          <a:bodyPr wrap="none" lIns="0" tIns="0" rIns="0" bIns="0"/>
          <a:lstStyle/>
          <a:p>
            <a:pPr algn="ctr">
              <a:lnSpc>
                <a:spcPct val="90000"/>
              </a:lnSpc>
            </a:pPr>
            <a:r>
              <a:rPr lang="en-US" sz="2200" b="1"/>
              <a:t>CO</a:t>
            </a:r>
            <a:r>
              <a:rPr lang="en-US" sz="2200" b="1" baseline="-25000"/>
              <a:t>2</a:t>
            </a:r>
            <a:endParaRPr lang="en-US" sz="2200" b="1"/>
          </a:p>
        </p:txBody>
      </p:sp>
      <p:sp>
        <p:nvSpPr>
          <p:cNvPr id="727060" name="Text Box 20"/>
          <p:cNvSpPr txBox="1">
            <a:spLocks noChangeArrowheads="1"/>
          </p:cNvSpPr>
          <p:nvPr/>
        </p:nvSpPr>
        <p:spPr bwMode="auto">
          <a:xfrm>
            <a:off x="4522788" y="2490788"/>
            <a:ext cx="387350" cy="238125"/>
          </a:xfrm>
          <a:prstGeom prst="rect">
            <a:avLst/>
          </a:prstGeom>
          <a:noFill/>
          <a:ln w="9525">
            <a:noFill/>
            <a:miter lim="800000"/>
            <a:headEnd/>
            <a:tailEnd/>
          </a:ln>
          <a:effectLst/>
        </p:spPr>
        <p:txBody>
          <a:bodyPr wrap="none" lIns="0" tIns="0" rIns="0" bIns="0"/>
          <a:lstStyle/>
          <a:p>
            <a:pPr algn="ctr">
              <a:lnSpc>
                <a:spcPct val="90000"/>
              </a:lnSpc>
            </a:pPr>
            <a:r>
              <a:rPr lang="en-US" sz="2200" b="1"/>
              <a:t></a:t>
            </a:r>
          </a:p>
        </p:txBody>
      </p:sp>
      <p:sp>
        <p:nvSpPr>
          <p:cNvPr id="727061" name="Text Box 21"/>
          <p:cNvSpPr txBox="1">
            <a:spLocks noChangeArrowheads="1"/>
          </p:cNvSpPr>
          <p:nvPr/>
        </p:nvSpPr>
        <p:spPr bwMode="auto">
          <a:xfrm>
            <a:off x="4525963" y="1681163"/>
            <a:ext cx="1073150" cy="285750"/>
          </a:xfrm>
          <a:prstGeom prst="rect">
            <a:avLst/>
          </a:prstGeom>
          <a:noFill/>
          <a:ln w="9525">
            <a:noFill/>
            <a:miter lim="800000"/>
            <a:headEnd/>
            <a:tailEnd/>
          </a:ln>
          <a:effectLst/>
        </p:spPr>
        <p:txBody>
          <a:bodyPr wrap="none" lIns="0" tIns="0" rIns="0" bIns="0"/>
          <a:lstStyle/>
          <a:p>
            <a:pPr algn="ctr">
              <a:lnSpc>
                <a:spcPct val="90000"/>
              </a:lnSpc>
            </a:pPr>
            <a:r>
              <a:rPr lang="en-US" sz="2200" b="1"/>
              <a:t>NADP</a:t>
            </a:r>
            <a:r>
              <a:rPr lang="en-US" sz="2600" b="1" baseline="30000"/>
              <a:t>+</a:t>
            </a:r>
            <a:endParaRPr lang="en-US" sz="2200" b="1"/>
          </a:p>
        </p:txBody>
      </p:sp>
      <p:sp>
        <p:nvSpPr>
          <p:cNvPr id="727062" name="Text Box 22"/>
          <p:cNvSpPr txBox="1">
            <a:spLocks noChangeArrowheads="1"/>
          </p:cNvSpPr>
          <p:nvPr/>
        </p:nvSpPr>
        <p:spPr bwMode="auto">
          <a:xfrm>
            <a:off x="7816850" y="1560513"/>
            <a:ext cx="984250" cy="293687"/>
          </a:xfrm>
          <a:prstGeom prst="rect">
            <a:avLst/>
          </a:prstGeom>
          <a:noFill/>
          <a:ln w="9525">
            <a:noFill/>
            <a:miter lim="800000"/>
            <a:headEnd/>
            <a:tailEnd/>
          </a:ln>
          <a:effectLst/>
        </p:spPr>
        <p:txBody>
          <a:bodyPr wrap="none" lIns="0" tIns="0" rIns="0" bIns="0"/>
          <a:lstStyle/>
          <a:p>
            <a:pPr algn="l">
              <a:lnSpc>
                <a:spcPct val="90000"/>
              </a:lnSpc>
            </a:pPr>
            <a:r>
              <a:rPr lang="en-US" sz="2200" b="1"/>
              <a:t>Stroma</a:t>
            </a:r>
          </a:p>
        </p:txBody>
      </p:sp>
      <p:sp>
        <p:nvSpPr>
          <p:cNvPr id="727063" name="Line 23"/>
          <p:cNvSpPr>
            <a:spLocks noChangeShapeType="1"/>
          </p:cNvSpPr>
          <p:nvPr/>
        </p:nvSpPr>
        <p:spPr bwMode="auto">
          <a:xfrm flipV="1">
            <a:off x="8121650" y="1870075"/>
            <a:ext cx="161925" cy="1441450"/>
          </a:xfrm>
          <a:prstGeom prst="line">
            <a:avLst/>
          </a:prstGeom>
          <a:noFill/>
          <a:ln w="25400">
            <a:solidFill>
              <a:schemeClr val="tx1"/>
            </a:solidFill>
            <a:round/>
            <a:headEnd/>
            <a:tailEnd/>
          </a:ln>
          <a:effectLst/>
        </p:spPr>
        <p:txBody>
          <a:bodyPr wrap="none" anchor="ctr"/>
          <a:lstStyle/>
          <a:p>
            <a:endParaRPr lang="en-US"/>
          </a:p>
        </p:txBody>
      </p:sp>
      <p:sp>
        <p:nvSpPr>
          <p:cNvPr id="727064" name="Text Box 24"/>
          <p:cNvSpPr txBox="1">
            <a:spLocks noChangeArrowheads="1"/>
          </p:cNvSpPr>
          <p:nvPr/>
        </p:nvSpPr>
        <p:spPr bwMode="auto">
          <a:xfrm>
            <a:off x="344488" y="1757363"/>
            <a:ext cx="1708150" cy="758825"/>
          </a:xfrm>
          <a:prstGeom prst="rect">
            <a:avLst/>
          </a:prstGeom>
          <a:noFill/>
          <a:ln w="9525">
            <a:noFill/>
            <a:miter lim="800000"/>
            <a:headEnd/>
            <a:tailEnd/>
          </a:ln>
          <a:effectLst/>
        </p:spPr>
        <p:txBody>
          <a:bodyPr wrap="none" lIns="0" tIns="0" rIns="0" bIns="0"/>
          <a:lstStyle/>
          <a:p>
            <a:pPr algn="l">
              <a:lnSpc>
                <a:spcPct val="90000"/>
              </a:lnSpc>
            </a:pPr>
            <a:r>
              <a:rPr lang="en-US" sz="2200" b="1"/>
              <a:t>Thylakoid</a:t>
            </a:r>
          </a:p>
          <a:p>
            <a:pPr algn="l">
              <a:lnSpc>
                <a:spcPct val="90000"/>
              </a:lnSpc>
            </a:pPr>
            <a:r>
              <a:rPr lang="en-US" sz="2200" b="1"/>
              <a:t>membranes</a:t>
            </a:r>
          </a:p>
        </p:txBody>
      </p:sp>
      <p:sp>
        <p:nvSpPr>
          <p:cNvPr id="727065" name="Line 25"/>
          <p:cNvSpPr>
            <a:spLocks noChangeShapeType="1"/>
          </p:cNvSpPr>
          <p:nvPr/>
        </p:nvSpPr>
        <p:spPr bwMode="auto">
          <a:xfrm>
            <a:off x="1060450" y="2400300"/>
            <a:ext cx="1219200" cy="752475"/>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9090" name="Picture 2" descr="07_UN02ConnectConcepts-U"/>
          <p:cNvPicPr>
            <a:picLocks noChangeAspect="1" noChangeArrowheads="1"/>
          </p:cNvPicPr>
          <p:nvPr/>
        </p:nvPicPr>
        <p:blipFill>
          <a:blip r:embed="rId3" cstate="print"/>
          <a:srcRect/>
          <a:stretch>
            <a:fillRect/>
          </a:stretch>
        </p:blipFill>
        <p:spPr bwMode="auto">
          <a:xfrm>
            <a:off x="296863" y="136525"/>
            <a:ext cx="8548687" cy="6584950"/>
          </a:xfrm>
          <a:prstGeom prst="rect">
            <a:avLst/>
          </a:prstGeom>
          <a:noFill/>
        </p:spPr>
      </p:pic>
      <p:sp>
        <p:nvSpPr>
          <p:cNvPr id="729091" name="Text Box 3"/>
          <p:cNvSpPr txBox="1">
            <a:spLocks noChangeArrowheads="1"/>
          </p:cNvSpPr>
          <p:nvPr/>
        </p:nvSpPr>
        <p:spPr bwMode="auto">
          <a:xfrm>
            <a:off x="357188" y="1563688"/>
            <a:ext cx="1919287" cy="639762"/>
          </a:xfrm>
          <a:prstGeom prst="rect">
            <a:avLst/>
          </a:prstGeom>
          <a:noFill/>
          <a:ln w="9525">
            <a:noFill/>
            <a:miter lim="800000"/>
            <a:headEnd/>
            <a:tailEnd/>
          </a:ln>
          <a:effectLst/>
        </p:spPr>
        <p:txBody>
          <a:bodyPr wrap="none" lIns="0" tIns="0" rIns="0" bIns="0"/>
          <a:lstStyle/>
          <a:p>
            <a:pPr algn="l">
              <a:lnSpc>
                <a:spcPct val="90000"/>
              </a:lnSpc>
            </a:pPr>
            <a:r>
              <a:rPr lang="en-US" sz="2100" b="1"/>
              <a:t>Mitochondrion</a:t>
            </a:r>
          </a:p>
          <a:p>
            <a:pPr algn="l">
              <a:lnSpc>
                <a:spcPct val="90000"/>
              </a:lnSpc>
            </a:pPr>
            <a:r>
              <a:rPr lang="en-US" sz="2100" b="1"/>
              <a:t>structure</a:t>
            </a:r>
          </a:p>
        </p:txBody>
      </p:sp>
      <p:sp>
        <p:nvSpPr>
          <p:cNvPr id="729092" name="Text Box 4"/>
          <p:cNvSpPr txBox="1">
            <a:spLocks noChangeArrowheads="1"/>
          </p:cNvSpPr>
          <p:nvPr/>
        </p:nvSpPr>
        <p:spPr bwMode="auto">
          <a:xfrm>
            <a:off x="338138" y="2349500"/>
            <a:ext cx="1966912" cy="579438"/>
          </a:xfrm>
          <a:prstGeom prst="rect">
            <a:avLst/>
          </a:prstGeom>
          <a:noFill/>
          <a:ln w="9525">
            <a:noFill/>
            <a:miter lim="800000"/>
            <a:headEnd/>
            <a:tailEnd/>
          </a:ln>
          <a:effectLst/>
        </p:spPr>
        <p:txBody>
          <a:bodyPr wrap="none" lIns="0" tIns="0" rIns="0" bIns="0"/>
          <a:lstStyle/>
          <a:p>
            <a:pPr>
              <a:lnSpc>
                <a:spcPct val="90000"/>
              </a:lnSpc>
            </a:pPr>
            <a:r>
              <a:rPr lang="en-US" sz="2100" b="1"/>
              <a:t>Intermembrane</a:t>
            </a:r>
          </a:p>
          <a:p>
            <a:pPr>
              <a:lnSpc>
                <a:spcPct val="90000"/>
              </a:lnSpc>
            </a:pPr>
            <a:r>
              <a:rPr lang="en-US" sz="2100" b="1"/>
              <a:t>space</a:t>
            </a:r>
          </a:p>
        </p:txBody>
      </p:sp>
      <p:sp>
        <p:nvSpPr>
          <p:cNvPr id="729093" name="Text Box 5"/>
          <p:cNvSpPr txBox="1">
            <a:spLocks noChangeArrowheads="1"/>
          </p:cNvSpPr>
          <p:nvPr/>
        </p:nvSpPr>
        <p:spPr bwMode="auto">
          <a:xfrm>
            <a:off x="969963" y="3797300"/>
            <a:ext cx="1392237" cy="280988"/>
          </a:xfrm>
          <a:prstGeom prst="rect">
            <a:avLst/>
          </a:prstGeom>
          <a:noFill/>
          <a:ln w="9525">
            <a:noFill/>
            <a:miter lim="800000"/>
            <a:headEnd/>
            <a:tailEnd/>
          </a:ln>
          <a:effectLst/>
        </p:spPr>
        <p:txBody>
          <a:bodyPr wrap="none" lIns="0" tIns="0" rIns="0" bIns="0"/>
          <a:lstStyle/>
          <a:p>
            <a:pPr algn="l">
              <a:lnSpc>
                <a:spcPct val="90000"/>
              </a:lnSpc>
            </a:pPr>
            <a:r>
              <a:rPr lang="en-US" sz="2100" b="1"/>
              <a:t>Membrane</a:t>
            </a:r>
          </a:p>
        </p:txBody>
      </p:sp>
      <p:sp>
        <p:nvSpPr>
          <p:cNvPr id="729094" name="Text Box 6"/>
          <p:cNvSpPr txBox="1">
            <a:spLocks noChangeArrowheads="1"/>
          </p:cNvSpPr>
          <p:nvPr/>
        </p:nvSpPr>
        <p:spPr bwMode="auto">
          <a:xfrm>
            <a:off x="1522413" y="4768850"/>
            <a:ext cx="811212" cy="268288"/>
          </a:xfrm>
          <a:prstGeom prst="rect">
            <a:avLst/>
          </a:prstGeom>
          <a:noFill/>
          <a:ln w="9525">
            <a:noFill/>
            <a:miter lim="800000"/>
            <a:headEnd/>
            <a:tailEnd/>
          </a:ln>
          <a:effectLst/>
        </p:spPr>
        <p:txBody>
          <a:bodyPr wrap="none" lIns="0" tIns="0" rIns="0" bIns="0"/>
          <a:lstStyle/>
          <a:p>
            <a:pPr algn="l">
              <a:lnSpc>
                <a:spcPct val="90000"/>
              </a:lnSpc>
            </a:pPr>
            <a:r>
              <a:rPr lang="en-US" sz="2100" b="1"/>
              <a:t>Matrix</a:t>
            </a:r>
          </a:p>
        </p:txBody>
      </p:sp>
      <p:sp>
        <p:nvSpPr>
          <p:cNvPr id="729095" name="Text Box 7"/>
          <p:cNvSpPr txBox="1">
            <a:spLocks noChangeArrowheads="1"/>
          </p:cNvSpPr>
          <p:nvPr/>
        </p:nvSpPr>
        <p:spPr bwMode="auto">
          <a:xfrm>
            <a:off x="2603500" y="5410200"/>
            <a:ext cx="246063" cy="274638"/>
          </a:xfrm>
          <a:prstGeom prst="rect">
            <a:avLst/>
          </a:prstGeom>
          <a:noFill/>
          <a:ln w="9525">
            <a:noFill/>
            <a:miter lim="800000"/>
            <a:headEnd/>
            <a:tailEnd/>
          </a:ln>
          <a:effectLst/>
        </p:spPr>
        <p:txBody>
          <a:bodyPr wrap="none" lIns="0" tIns="0" rIns="0" bIns="0"/>
          <a:lstStyle/>
          <a:p>
            <a:pPr algn="l">
              <a:lnSpc>
                <a:spcPct val="90000"/>
              </a:lnSpc>
            </a:pPr>
            <a:r>
              <a:rPr lang="en-US" sz="2100" b="1"/>
              <a:t>a.</a:t>
            </a:r>
          </a:p>
        </p:txBody>
      </p:sp>
      <p:sp>
        <p:nvSpPr>
          <p:cNvPr id="729096" name="Text Box 8"/>
          <p:cNvSpPr txBox="1">
            <a:spLocks noChangeArrowheads="1"/>
          </p:cNvSpPr>
          <p:nvPr/>
        </p:nvSpPr>
        <p:spPr bwMode="auto">
          <a:xfrm>
            <a:off x="4157663" y="2430463"/>
            <a:ext cx="344487" cy="312737"/>
          </a:xfrm>
          <a:prstGeom prst="rect">
            <a:avLst/>
          </a:prstGeom>
          <a:noFill/>
          <a:ln w="9525">
            <a:noFill/>
            <a:miter lim="800000"/>
            <a:headEnd/>
            <a:tailEnd/>
          </a:ln>
          <a:effectLst/>
        </p:spPr>
        <p:txBody>
          <a:bodyPr wrap="none" lIns="0" tIns="0" rIns="0" bIns="0"/>
          <a:lstStyle/>
          <a:p>
            <a:pPr algn="l">
              <a:lnSpc>
                <a:spcPct val="90000"/>
              </a:lnSpc>
            </a:pPr>
            <a:r>
              <a:rPr lang="en-US" sz="2100" b="1"/>
              <a:t>H</a:t>
            </a:r>
            <a:r>
              <a:rPr lang="en-US" sz="2500" b="1" baseline="30000"/>
              <a:t>+</a:t>
            </a:r>
            <a:endParaRPr lang="en-US" sz="2100" b="1"/>
          </a:p>
        </p:txBody>
      </p:sp>
      <p:sp>
        <p:nvSpPr>
          <p:cNvPr id="729097" name="Text Box 9"/>
          <p:cNvSpPr txBox="1">
            <a:spLocks noChangeArrowheads="1"/>
          </p:cNvSpPr>
          <p:nvPr/>
        </p:nvSpPr>
        <p:spPr bwMode="auto">
          <a:xfrm>
            <a:off x="6965950" y="1570038"/>
            <a:ext cx="1690688" cy="582612"/>
          </a:xfrm>
          <a:prstGeom prst="rect">
            <a:avLst/>
          </a:prstGeom>
          <a:noFill/>
          <a:ln w="9525">
            <a:noFill/>
            <a:miter lim="800000"/>
            <a:headEnd/>
            <a:tailEnd/>
          </a:ln>
          <a:effectLst/>
        </p:spPr>
        <p:txBody>
          <a:bodyPr wrap="none" lIns="0" tIns="0" rIns="0" bIns="0"/>
          <a:lstStyle/>
          <a:p>
            <a:pPr algn="l">
              <a:lnSpc>
                <a:spcPct val="90000"/>
              </a:lnSpc>
            </a:pPr>
            <a:r>
              <a:rPr lang="en-US" sz="2100" b="1"/>
              <a:t>Chloroplast</a:t>
            </a:r>
          </a:p>
          <a:p>
            <a:pPr algn="l">
              <a:lnSpc>
                <a:spcPct val="90000"/>
              </a:lnSpc>
            </a:pPr>
            <a:r>
              <a:rPr lang="en-US" sz="2100" b="1"/>
              <a:t>structure</a:t>
            </a:r>
          </a:p>
        </p:txBody>
      </p:sp>
      <p:sp>
        <p:nvSpPr>
          <p:cNvPr id="729098" name="Line 10"/>
          <p:cNvSpPr>
            <a:spLocks noChangeShapeType="1"/>
          </p:cNvSpPr>
          <p:nvPr/>
        </p:nvSpPr>
        <p:spPr bwMode="auto">
          <a:xfrm flipV="1">
            <a:off x="2692400" y="4048125"/>
            <a:ext cx="279400" cy="1381125"/>
          </a:xfrm>
          <a:prstGeom prst="line">
            <a:avLst/>
          </a:prstGeom>
          <a:noFill/>
          <a:ln w="25400">
            <a:solidFill>
              <a:schemeClr val="tx1"/>
            </a:solidFill>
            <a:round/>
            <a:headEnd/>
            <a:tailEnd/>
          </a:ln>
          <a:effectLst/>
        </p:spPr>
        <p:txBody>
          <a:bodyPr wrap="none" anchor="ctr"/>
          <a:lstStyle/>
          <a:p>
            <a:endParaRPr lang="en-US"/>
          </a:p>
        </p:txBody>
      </p:sp>
      <p:sp>
        <p:nvSpPr>
          <p:cNvPr id="729099" name="Line 11"/>
          <p:cNvSpPr>
            <a:spLocks noChangeShapeType="1"/>
          </p:cNvSpPr>
          <p:nvPr/>
        </p:nvSpPr>
        <p:spPr bwMode="auto">
          <a:xfrm>
            <a:off x="2841625" y="5648325"/>
            <a:ext cx="1517650" cy="0"/>
          </a:xfrm>
          <a:prstGeom prst="line">
            <a:avLst/>
          </a:prstGeom>
          <a:noFill/>
          <a:ln w="25400">
            <a:solidFill>
              <a:schemeClr val="tx1"/>
            </a:solidFill>
            <a:round/>
            <a:headEnd/>
            <a:tailEnd/>
          </a:ln>
          <a:effectLst/>
        </p:spPr>
        <p:txBody>
          <a:bodyPr wrap="none" anchor="ctr"/>
          <a:lstStyle/>
          <a:p>
            <a:endParaRPr lang="en-US"/>
          </a:p>
        </p:txBody>
      </p:sp>
      <p:sp>
        <p:nvSpPr>
          <p:cNvPr id="729100" name="Line 12"/>
          <p:cNvSpPr>
            <a:spLocks noChangeShapeType="1"/>
          </p:cNvSpPr>
          <p:nvPr/>
        </p:nvSpPr>
        <p:spPr bwMode="auto">
          <a:xfrm flipV="1">
            <a:off x="4340225" y="5172075"/>
            <a:ext cx="527050" cy="908050"/>
          </a:xfrm>
          <a:prstGeom prst="line">
            <a:avLst/>
          </a:prstGeom>
          <a:noFill/>
          <a:ln w="25400">
            <a:solidFill>
              <a:schemeClr val="tx1"/>
            </a:solidFill>
            <a:round/>
            <a:headEnd/>
            <a:tailEnd/>
          </a:ln>
          <a:effectLst/>
        </p:spPr>
        <p:txBody>
          <a:bodyPr wrap="none" anchor="ctr"/>
          <a:lstStyle/>
          <a:p>
            <a:endParaRPr lang="en-US"/>
          </a:p>
        </p:txBody>
      </p:sp>
      <p:sp>
        <p:nvSpPr>
          <p:cNvPr id="729101" name="Line 13"/>
          <p:cNvSpPr>
            <a:spLocks noChangeShapeType="1"/>
          </p:cNvSpPr>
          <p:nvPr/>
        </p:nvSpPr>
        <p:spPr bwMode="auto">
          <a:xfrm>
            <a:off x="2841625" y="6115050"/>
            <a:ext cx="1517650" cy="0"/>
          </a:xfrm>
          <a:prstGeom prst="line">
            <a:avLst/>
          </a:prstGeom>
          <a:noFill/>
          <a:ln w="25400">
            <a:solidFill>
              <a:schemeClr val="tx1"/>
            </a:solidFill>
            <a:round/>
            <a:headEnd/>
            <a:tailEnd/>
          </a:ln>
          <a:effectLst/>
        </p:spPr>
        <p:txBody>
          <a:bodyPr wrap="none" anchor="ctr"/>
          <a:lstStyle/>
          <a:p>
            <a:endParaRPr lang="en-US"/>
          </a:p>
        </p:txBody>
      </p:sp>
      <p:sp>
        <p:nvSpPr>
          <p:cNvPr id="729102" name="Text Box 14"/>
          <p:cNvSpPr txBox="1">
            <a:spLocks noChangeArrowheads="1"/>
          </p:cNvSpPr>
          <p:nvPr/>
        </p:nvSpPr>
        <p:spPr bwMode="auto">
          <a:xfrm>
            <a:off x="2590800" y="5902325"/>
            <a:ext cx="246063" cy="274638"/>
          </a:xfrm>
          <a:prstGeom prst="rect">
            <a:avLst/>
          </a:prstGeom>
          <a:noFill/>
          <a:ln w="9525">
            <a:noFill/>
            <a:miter lim="800000"/>
            <a:headEnd/>
            <a:tailEnd/>
          </a:ln>
          <a:effectLst/>
        </p:spPr>
        <p:txBody>
          <a:bodyPr wrap="none" lIns="0" tIns="0" rIns="0" bIns="0"/>
          <a:lstStyle/>
          <a:p>
            <a:pPr algn="l">
              <a:lnSpc>
                <a:spcPct val="90000"/>
              </a:lnSpc>
            </a:pPr>
            <a:r>
              <a:rPr lang="en-US" sz="2100" b="1"/>
              <a:t>b.</a:t>
            </a:r>
          </a:p>
        </p:txBody>
      </p:sp>
      <p:sp>
        <p:nvSpPr>
          <p:cNvPr id="729103" name="Text Box 15"/>
          <p:cNvSpPr txBox="1">
            <a:spLocks noChangeArrowheads="1"/>
          </p:cNvSpPr>
          <p:nvPr/>
        </p:nvSpPr>
        <p:spPr bwMode="auto">
          <a:xfrm>
            <a:off x="6923088" y="2465388"/>
            <a:ext cx="246062" cy="274637"/>
          </a:xfrm>
          <a:prstGeom prst="rect">
            <a:avLst/>
          </a:prstGeom>
          <a:noFill/>
          <a:ln w="9525">
            <a:noFill/>
            <a:miter lim="800000"/>
            <a:headEnd/>
            <a:tailEnd/>
          </a:ln>
          <a:effectLst/>
        </p:spPr>
        <p:txBody>
          <a:bodyPr wrap="none" lIns="0" tIns="0" rIns="0" bIns="0"/>
          <a:lstStyle/>
          <a:p>
            <a:pPr algn="l">
              <a:lnSpc>
                <a:spcPct val="90000"/>
              </a:lnSpc>
            </a:pPr>
            <a:r>
              <a:rPr lang="en-US" sz="2100" b="1"/>
              <a:t>c.</a:t>
            </a:r>
          </a:p>
        </p:txBody>
      </p:sp>
      <p:sp>
        <p:nvSpPr>
          <p:cNvPr id="729104" name="Line 16"/>
          <p:cNvSpPr>
            <a:spLocks noChangeShapeType="1"/>
          </p:cNvSpPr>
          <p:nvPr/>
        </p:nvSpPr>
        <p:spPr bwMode="auto">
          <a:xfrm>
            <a:off x="7167563" y="2697163"/>
            <a:ext cx="1619250" cy="0"/>
          </a:xfrm>
          <a:prstGeom prst="line">
            <a:avLst/>
          </a:prstGeom>
          <a:noFill/>
          <a:ln w="25400">
            <a:solidFill>
              <a:schemeClr val="tx1"/>
            </a:solidFill>
            <a:round/>
            <a:headEnd/>
            <a:tailEnd/>
          </a:ln>
          <a:effectLst/>
        </p:spPr>
        <p:txBody>
          <a:bodyPr wrap="none" anchor="ctr"/>
          <a:lstStyle/>
          <a:p>
            <a:endParaRPr lang="en-US"/>
          </a:p>
        </p:txBody>
      </p:sp>
      <p:sp>
        <p:nvSpPr>
          <p:cNvPr id="729105" name="Line 17"/>
          <p:cNvSpPr>
            <a:spLocks noChangeShapeType="1"/>
          </p:cNvSpPr>
          <p:nvPr/>
        </p:nvSpPr>
        <p:spPr bwMode="auto">
          <a:xfrm>
            <a:off x="6030913" y="2617788"/>
            <a:ext cx="784225" cy="0"/>
          </a:xfrm>
          <a:prstGeom prst="line">
            <a:avLst/>
          </a:prstGeom>
          <a:noFill/>
          <a:ln w="25400">
            <a:solidFill>
              <a:schemeClr val="tx1"/>
            </a:solidFill>
            <a:round/>
            <a:headEnd/>
            <a:tailEnd/>
          </a:ln>
          <a:effectLst/>
        </p:spPr>
        <p:txBody>
          <a:bodyPr wrap="none" anchor="ctr"/>
          <a:lstStyle/>
          <a:p>
            <a:endParaRPr lang="en-US"/>
          </a:p>
        </p:txBody>
      </p:sp>
      <p:sp>
        <p:nvSpPr>
          <p:cNvPr id="729106" name="Text Box 18"/>
          <p:cNvSpPr txBox="1">
            <a:spLocks noChangeArrowheads="1"/>
          </p:cNvSpPr>
          <p:nvPr/>
        </p:nvSpPr>
        <p:spPr bwMode="auto">
          <a:xfrm>
            <a:off x="6923088" y="4779963"/>
            <a:ext cx="246062" cy="274637"/>
          </a:xfrm>
          <a:prstGeom prst="rect">
            <a:avLst/>
          </a:prstGeom>
          <a:noFill/>
          <a:ln w="9525">
            <a:noFill/>
            <a:miter lim="800000"/>
            <a:headEnd/>
            <a:tailEnd/>
          </a:ln>
          <a:effectLst/>
        </p:spPr>
        <p:txBody>
          <a:bodyPr wrap="none" lIns="0" tIns="0" rIns="0" bIns="0"/>
          <a:lstStyle/>
          <a:p>
            <a:pPr algn="l">
              <a:lnSpc>
                <a:spcPct val="90000"/>
              </a:lnSpc>
            </a:pPr>
            <a:r>
              <a:rPr lang="en-US" sz="2100" b="1"/>
              <a:t>d.</a:t>
            </a:r>
          </a:p>
        </p:txBody>
      </p:sp>
      <p:sp>
        <p:nvSpPr>
          <p:cNvPr id="729107" name="Line 19"/>
          <p:cNvSpPr>
            <a:spLocks noChangeShapeType="1"/>
          </p:cNvSpPr>
          <p:nvPr/>
        </p:nvSpPr>
        <p:spPr bwMode="auto">
          <a:xfrm>
            <a:off x="7167563" y="5011738"/>
            <a:ext cx="1619250" cy="0"/>
          </a:xfrm>
          <a:prstGeom prst="line">
            <a:avLst/>
          </a:prstGeom>
          <a:noFill/>
          <a:ln w="25400">
            <a:solidFill>
              <a:schemeClr val="tx1"/>
            </a:solidFill>
            <a:round/>
            <a:headEnd/>
            <a:tailEnd/>
          </a:ln>
          <a:effectLst/>
        </p:spPr>
        <p:txBody>
          <a:bodyPr wrap="none" anchor="ctr"/>
          <a:lstStyle/>
          <a:p>
            <a:endParaRPr lang="en-US"/>
          </a:p>
        </p:txBody>
      </p:sp>
      <p:sp>
        <p:nvSpPr>
          <p:cNvPr id="729108" name="Line 20"/>
          <p:cNvSpPr>
            <a:spLocks noChangeShapeType="1"/>
          </p:cNvSpPr>
          <p:nvPr/>
        </p:nvSpPr>
        <p:spPr bwMode="auto">
          <a:xfrm>
            <a:off x="6345238" y="4916488"/>
            <a:ext cx="469900" cy="0"/>
          </a:xfrm>
          <a:prstGeom prst="line">
            <a:avLst/>
          </a:prstGeom>
          <a:noFill/>
          <a:ln w="25400">
            <a:solidFill>
              <a:schemeClr val="tx1"/>
            </a:solidFill>
            <a:round/>
            <a:headEnd/>
            <a:tailEnd/>
          </a:ln>
          <a:effectLst/>
        </p:spPr>
        <p:txBody>
          <a:bodyPr wrap="none" anchor="ctr"/>
          <a:lstStyle/>
          <a:p>
            <a:endParaRPr lang="en-US"/>
          </a:p>
        </p:txBody>
      </p:sp>
      <p:sp>
        <p:nvSpPr>
          <p:cNvPr id="729109" name="Text Box 21"/>
          <p:cNvSpPr txBox="1">
            <a:spLocks noChangeArrowheads="1"/>
          </p:cNvSpPr>
          <p:nvPr/>
        </p:nvSpPr>
        <p:spPr bwMode="auto">
          <a:xfrm>
            <a:off x="6919913" y="5827713"/>
            <a:ext cx="246062" cy="274637"/>
          </a:xfrm>
          <a:prstGeom prst="rect">
            <a:avLst/>
          </a:prstGeom>
          <a:noFill/>
          <a:ln w="9525">
            <a:noFill/>
            <a:miter lim="800000"/>
            <a:headEnd/>
            <a:tailEnd/>
          </a:ln>
          <a:effectLst/>
        </p:spPr>
        <p:txBody>
          <a:bodyPr wrap="none" lIns="0" tIns="0" rIns="0" bIns="0"/>
          <a:lstStyle/>
          <a:p>
            <a:pPr algn="l">
              <a:lnSpc>
                <a:spcPct val="90000"/>
              </a:lnSpc>
            </a:pPr>
            <a:r>
              <a:rPr lang="en-US" sz="2100" b="1"/>
              <a:t>e.</a:t>
            </a:r>
          </a:p>
        </p:txBody>
      </p:sp>
      <p:sp>
        <p:nvSpPr>
          <p:cNvPr id="729110" name="Line 22"/>
          <p:cNvSpPr>
            <a:spLocks noChangeShapeType="1"/>
          </p:cNvSpPr>
          <p:nvPr/>
        </p:nvSpPr>
        <p:spPr bwMode="auto">
          <a:xfrm>
            <a:off x="7164388" y="6059488"/>
            <a:ext cx="1619250" cy="0"/>
          </a:xfrm>
          <a:prstGeom prst="line">
            <a:avLst/>
          </a:prstGeom>
          <a:noFill/>
          <a:ln w="25400">
            <a:solidFill>
              <a:schemeClr val="tx1"/>
            </a:solidFill>
            <a:round/>
            <a:headEnd/>
            <a:tailEnd/>
          </a:ln>
          <a:effectLst/>
        </p:spPr>
        <p:txBody>
          <a:bodyPr wrap="none" anchor="ctr"/>
          <a:lstStyle/>
          <a:p>
            <a:endParaRPr lang="en-US"/>
          </a:p>
        </p:txBody>
      </p:sp>
      <p:sp>
        <p:nvSpPr>
          <p:cNvPr id="729111" name="Line 23"/>
          <p:cNvSpPr>
            <a:spLocks noChangeShapeType="1"/>
          </p:cNvSpPr>
          <p:nvPr/>
        </p:nvSpPr>
        <p:spPr bwMode="auto">
          <a:xfrm>
            <a:off x="6319838" y="5980113"/>
            <a:ext cx="50165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1138" name="Picture 2" descr="07_UN03ConceptMap-U"/>
          <p:cNvPicPr>
            <a:picLocks noChangeAspect="1" noChangeArrowheads="1"/>
          </p:cNvPicPr>
          <p:nvPr/>
        </p:nvPicPr>
        <p:blipFill>
          <a:blip r:embed="rId3" cstate="print"/>
          <a:srcRect/>
          <a:stretch>
            <a:fillRect/>
          </a:stretch>
        </p:blipFill>
        <p:spPr bwMode="auto">
          <a:xfrm>
            <a:off x="1736725" y="136525"/>
            <a:ext cx="5670550" cy="6584950"/>
          </a:xfrm>
          <a:prstGeom prst="rect">
            <a:avLst/>
          </a:prstGeom>
          <a:noFill/>
        </p:spPr>
      </p:pic>
      <p:sp>
        <p:nvSpPr>
          <p:cNvPr id="731139" name="Text Box 3"/>
          <p:cNvSpPr txBox="1">
            <a:spLocks noChangeArrowheads="1"/>
          </p:cNvSpPr>
          <p:nvPr/>
        </p:nvSpPr>
        <p:spPr bwMode="auto">
          <a:xfrm>
            <a:off x="4938713" y="457200"/>
            <a:ext cx="1312862" cy="212725"/>
          </a:xfrm>
          <a:prstGeom prst="rect">
            <a:avLst/>
          </a:prstGeom>
          <a:noFill/>
          <a:ln w="9525">
            <a:noFill/>
            <a:miter lim="800000"/>
            <a:headEnd/>
            <a:tailEnd/>
          </a:ln>
          <a:effectLst/>
        </p:spPr>
        <p:txBody>
          <a:bodyPr wrap="none" lIns="0" tIns="0" rIns="0" bIns="0"/>
          <a:lstStyle/>
          <a:p>
            <a:pPr algn="ctr">
              <a:lnSpc>
                <a:spcPct val="90000"/>
              </a:lnSpc>
            </a:pPr>
            <a:r>
              <a:rPr lang="en-US" sz="1400" b="1"/>
              <a:t>Photosynthesis</a:t>
            </a:r>
          </a:p>
        </p:txBody>
      </p:sp>
      <p:sp>
        <p:nvSpPr>
          <p:cNvPr id="731140" name="Text Box 4"/>
          <p:cNvSpPr txBox="1">
            <a:spLocks noChangeArrowheads="1"/>
          </p:cNvSpPr>
          <p:nvPr/>
        </p:nvSpPr>
        <p:spPr bwMode="auto">
          <a:xfrm>
            <a:off x="5062538" y="968375"/>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includes both</a:t>
            </a:r>
          </a:p>
        </p:txBody>
      </p:sp>
      <p:sp>
        <p:nvSpPr>
          <p:cNvPr id="731141" name="Text Box 5"/>
          <p:cNvSpPr txBox="1">
            <a:spLocks noChangeArrowheads="1"/>
          </p:cNvSpPr>
          <p:nvPr/>
        </p:nvSpPr>
        <p:spPr bwMode="auto">
          <a:xfrm>
            <a:off x="3798888" y="768350"/>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converts</a:t>
            </a:r>
          </a:p>
        </p:txBody>
      </p:sp>
      <p:sp>
        <p:nvSpPr>
          <p:cNvPr id="731142" name="Text Box 6"/>
          <p:cNvSpPr txBox="1">
            <a:spLocks noChangeArrowheads="1"/>
          </p:cNvSpPr>
          <p:nvPr/>
        </p:nvSpPr>
        <p:spPr bwMode="auto">
          <a:xfrm>
            <a:off x="4097338" y="1952625"/>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in which</a:t>
            </a:r>
          </a:p>
        </p:txBody>
      </p:sp>
      <p:sp>
        <p:nvSpPr>
          <p:cNvPr id="731143" name="Text Box 7"/>
          <p:cNvSpPr txBox="1">
            <a:spLocks noChangeArrowheads="1"/>
          </p:cNvSpPr>
          <p:nvPr/>
        </p:nvSpPr>
        <p:spPr bwMode="auto">
          <a:xfrm>
            <a:off x="5970588" y="1952625"/>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in which</a:t>
            </a:r>
          </a:p>
        </p:txBody>
      </p:sp>
      <p:sp>
        <p:nvSpPr>
          <p:cNvPr id="731144" name="Text Box 8"/>
          <p:cNvSpPr txBox="1">
            <a:spLocks noChangeArrowheads="1"/>
          </p:cNvSpPr>
          <p:nvPr/>
        </p:nvSpPr>
        <p:spPr bwMode="auto">
          <a:xfrm>
            <a:off x="4202113" y="1422400"/>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(b)</a:t>
            </a:r>
          </a:p>
        </p:txBody>
      </p:sp>
      <p:sp>
        <p:nvSpPr>
          <p:cNvPr id="731145" name="Text Box 9"/>
          <p:cNvSpPr txBox="1">
            <a:spLocks noChangeArrowheads="1"/>
          </p:cNvSpPr>
          <p:nvPr/>
        </p:nvSpPr>
        <p:spPr bwMode="auto">
          <a:xfrm>
            <a:off x="5805488" y="1425575"/>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(c)</a:t>
            </a:r>
          </a:p>
        </p:txBody>
      </p:sp>
      <p:sp>
        <p:nvSpPr>
          <p:cNvPr id="731146" name="Text Box 10"/>
          <p:cNvSpPr txBox="1">
            <a:spLocks noChangeArrowheads="1"/>
          </p:cNvSpPr>
          <p:nvPr/>
        </p:nvSpPr>
        <p:spPr bwMode="auto">
          <a:xfrm>
            <a:off x="4373563" y="2584450"/>
            <a:ext cx="1239837" cy="650875"/>
          </a:xfrm>
          <a:prstGeom prst="rect">
            <a:avLst/>
          </a:prstGeom>
          <a:noFill/>
          <a:ln w="9525">
            <a:noFill/>
            <a:miter lim="800000"/>
            <a:headEnd/>
            <a:tailEnd/>
          </a:ln>
          <a:effectLst/>
        </p:spPr>
        <p:txBody>
          <a:bodyPr wrap="none" lIns="0" tIns="0" rIns="0" bIns="0"/>
          <a:lstStyle/>
          <a:p>
            <a:pPr algn="ctr">
              <a:lnSpc>
                <a:spcPct val="90000"/>
              </a:lnSpc>
            </a:pPr>
            <a:r>
              <a:rPr lang="en-US" sz="1400" b="1"/>
              <a:t>light-excited</a:t>
            </a:r>
          </a:p>
          <a:p>
            <a:pPr algn="ctr">
              <a:lnSpc>
                <a:spcPct val="90000"/>
              </a:lnSpc>
            </a:pPr>
            <a:r>
              <a:rPr lang="en-US" sz="1400" b="1"/>
              <a:t>electrons of</a:t>
            </a:r>
          </a:p>
          <a:p>
            <a:pPr algn="ctr">
              <a:lnSpc>
                <a:spcPct val="90000"/>
              </a:lnSpc>
            </a:pPr>
            <a:r>
              <a:rPr lang="en-US" sz="1400" b="1"/>
              <a:t>chlorophyll</a:t>
            </a:r>
          </a:p>
        </p:txBody>
      </p:sp>
      <p:sp>
        <p:nvSpPr>
          <p:cNvPr id="731147" name="Text Box 11"/>
          <p:cNvSpPr txBox="1">
            <a:spLocks noChangeArrowheads="1"/>
          </p:cNvSpPr>
          <p:nvPr/>
        </p:nvSpPr>
        <p:spPr bwMode="auto">
          <a:xfrm>
            <a:off x="6088063" y="2689225"/>
            <a:ext cx="1252537" cy="406400"/>
          </a:xfrm>
          <a:prstGeom prst="rect">
            <a:avLst/>
          </a:prstGeom>
          <a:noFill/>
          <a:ln w="9525">
            <a:noFill/>
            <a:miter lim="800000"/>
            <a:headEnd/>
            <a:tailEnd/>
          </a:ln>
          <a:effectLst/>
        </p:spPr>
        <p:txBody>
          <a:bodyPr wrap="none" lIns="0" tIns="0" rIns="0" bIns="0"/>
          <a:lstStyle/>
          <a:p>
            <a:pPr algn="ctr">
              <a:lnSpc>
                <a:spcPct val="90000"/>
              </a:lnSpc>
            </a:pPr>
            <a:r>
              <a:rPr lang="en-US" sz="1400" b="1"/>
              <a:t>CO</a:t>
            </a:r>
            <a:r>
              <a:rPr lang="en-US" sz="1400" b="1" baseline="-25000"/>
              <a:t>2</a:t>
            </a:r>
            <a:r>
              <a:rPr lang="en-US" sz="1400" b="1"/>
              <a:t> is fixed to</a:t>
            </a:r>
          </a:p>
          <a:p>
            <a:pPr algn="ctr">
              <a:lnSpc>
                <a:spcPct val="90000"/>
              </a:lnSpc>
            </a:pPr>
            <a:r>
              <a:rPr lang="en-US" sz="1400" b="1"/>
              <a:t>RuBP</a:t>
            </a:r>
          </a:p>
        </p:txBody>
      </p:sp>
      <p:sp>
        <p:nvSpPr>
          <p:cNvPr id="731148" name="Text Box 12"/>
          <p:cNvSpPr txBox="1">
            <a:spLocks noChangeArrowheads="1"/>
          </p:cNvSpPr>
          <p:nvPr/>
        </p:nvSpPr>
        <p:spPr bwMode="auto">
          <a:xfrm>
            <a:off x="6243638" y="3248025"/>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and then</a:t>
            </a:r>
          </a:p>
        </p:txBody>
      </p:sp>
      <p:sp>
        <p:nvSpPr>
          <p:cNvPr id="731149" name="Text Box 13"/>
          <p:cNvSpPr txBox="1">
            <a:spLocks noChangeArrowheads="1"/>
          </p:cNvSpPr>
          <p:nvPr/>
        </p:nvSpPr>
        <p:spPr bwMode="auto">
          <a:xfrm>
            <a:off x="6161088" y="3711575"/>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(h)</a:t>
            </a:r>
          </a:p>
        </p:txBody>
      </p:sp>
      <p:sp>
        <p:nvSpPr>
          <p:cNvPr id="731150" name="Text Box 14"/>
          <p:cNvSpPr txBox="1">
            <a:spLocks noChangeArrowheads="1"/>
          </p:cNvSpPr>
          <p:nvPr/>
        </p:nvSpPr>
        <p:spPr bwMode="auto">
          <a:xfrm>
            <a:off x="4614863" y="3708400"/>
            <a:ext cx="798512" cy="377825"/>
          </a:xfrm>
          <a:prstGeom prst="rect">
            <a:avLst/>
          </a:prstGeom>
          <a:noFill/>
          <a:ln w="9525">
            <a:noFill/>
            <a:miter lim="800000"/>
            <a:headEnd/>
            <a:tailEnd/>
          </a:ln>
          <a:effectLst/>
        </p:spPr>
        <p:txBody>
          <a:bodyPr wrap="none" lIns="0" tIns="0" rIns="0" bIns="0"/>
          <a:lstStyle/>
          <a:p>
            <a:pPr algn="ctr"/>
            <a:r>
              <a:rPr lang="en-US" sz="1200" b="1"/>
              <a:t>reduce</a:t>
            </a:r>
          </a:p>
          <a:p>
            <a:pPr algn="ctr"/>
            <a:r>
              <a:rPr lang="en-US" sz="1200" b="1"/>
              <a:t>NADP</a:t>
            </a:r>
            <a:r>
              <a:rPr lang="en-US" sz="1400" b="1" baseline="30000"/>
              <a:t>+</a:t>
            </a:r>
            <a:r>
              <a:rPr lang="en-US" sz="1200" b="1"/>
              <a:t> to</a:t>
            </a:r>
          </a:p>
        </p:txBody>
      </p:sp>
      <p:sp>
        <p:nvSpPr>
          <p:cNvPr id="731151" name="Text Box 15"/>
          <p:cNvSpPr txBox="1">
            <a:spLocks noChangeArrowheads="1"/>
          </p:cNvSpPr>
          <p:nvPr/>
        </p:nvSpPr>
        <p:spPr bwMode="auto">
          <a:xfrm>
            <a:off x="5783263" y="4121150"/>
            <a:ext cx="423862" cy="177800"/>
          </a:xfrm>
          <a:prstGeom prst="rect">
            <a:avLst/>
          </a:prstGeom>
          <a:noFill/>
          <a:ln w="9525">
            <a:noFill/>
            <a:miter lim="800000"/>
            <a:headEnd/>
            <a:tailEnd/>
          </a:ln>
          <a:effectLst/>
        </p:spPr>
        <p:txBody>
          <a:bodyPr wrap="none" lIns="0" tIns="0" rIns="0" bIns="0"/>
          <a:lstStyle/>
          <a:p>
            <a:pPr algn="ctr">
              <a:lnSpc>
                <a:spcPct val="90000"/>
              </a:lnSpc>
            </a:pPr>
            <a:r>
              <a:rPr lang="en-US" sz="1200" b="1"/>
              <a:t>using</a:t>
            </a:r>
          </a:p>
        </p:txBody>
      </p:sp>
      <p:sp>
        <p:nvSpPr>
          <p:cNvPr id="731152" name="Text Box 16"/>
          <p:cNvSpPr txBox="1">
            <a:spLocks noChangeArrowheads="1"/>
          </p:cNvSpPr>
          <p:nvPr/>
        </p:nvSpPr>
        <p:spPr bwMode="auto">
          <a:xfrm>
            <a:off x="6240463" y="4664075"/>
            <a:ext cx="985837" cy="177800"/>
          </a:xfrm>
          <a:prstGeom prst="rect">
            <a:avLst/>
          </a:prstGeom>
          <a:noFill/>
          <a:ln w="9525">
            <a:noFill/>
            <a:miter lim="800000"/>
            <a:headEnd/>
            <a:tailEnd/>
          </a:ln>
          <a:effectLst/>
        </p:spPr>
        <p:txBody>
          <a:bodyPr wrap="none" lIns="0" tIns="0" rIns="0" bIns="0"/>
          <a:lstStyle/>
          <a:p>
            <a:pPr algn="ctr">
              <a:lnSpc>
                <a:spcPct val="90000"/>
              </a:lnSpc>
            </a:pPr>
            <a:r>
              <a:rPr lang="en-US" sz="1200" b="1"/>
              <a:t>to produce</a:t>
            </a:r>
          </a:p>
        </p:txBody>
      </p:sp>
      <p:sp>
        <p:nvSpPr>
          <p:cNvPr id="731153" name="Text Box 17"/>
          <p:cNvSpPr txBox="1">
            <a:spLocks noChangeArrowheads="1"/>
          </p:cNvSpPr>
          <p:nvPr/>
        </p:nvSpPr>
        <p:spPr bwMode="auto">
          <a:xfrm>
            <a:off x="6456363" y="5476875"/>
            <a:ext cx="515937" cy="434975"/>
          </a:xfrm>
          <a:prstGeom prst="rect">
            <a:avLst/>
          </a:prstGeom>
          <a:noFill/>
          <a:ln w="9525">
            <a:noFill/>
            <a:miter lim="800000"/>
            <a:headEnd/>
            <a:tailEnd/>
          </a:ln>
          <a:effectLst/>
        </p:spPr>
        <p:txBody>
          <a:bodyPr wrap="none" lIns="0" tIns="0" rIns="0" bIns="0"/>
          <a:lstStyle/>
          <a:p>
            <a:pPr algn="ctr">
              <a:lnSpc>
                <a:spcPct val="90000"/>
              </a:lnSpc>
            </a:pPr>
            <a:r>
              <a:rPr lang="en-US" sz="1400" b="1"/>
              <a:t>sugar</a:t>
            </a:r>
          </a:p>
          <a:p>
            <a:pPr algn="ctr">
              <a:lnSpc>
                <a:spcPct val="90000"/>
              </a:lnSpc>
            </a:pPr>
            <a:r>
              <a:rPr lang="en-US" sz="1400" b="1"/>
              <a:t>(G3P)</a:t>
            </a:r>
          </a:p>
        </p:txBody>
      </p:sp>
      <p:sp>
        <p:nvSpPr>
          <p:cNvPr id="731154" name="Text Box 18"/>
          <p:cNvSpPr txBox="1">
            <a:spLocks noChangeArrowheads="1"/>
          </p:cNvSpPr>
          <p:nvPr/>
        </p:nvSpPr>
        <p:spPr bwMode="auto">
          <a:xfrm>
            <a:off x="4487863" y="4625975"/>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(f)</a:t>
            </a:r>
          </a:p>
        </p:txBody>
      </p:sp>
      <p:sp>
        <p:nvSpPr>
          <p:cNvPr id="731155" name="Text Box 19"/>
          <p:cNvSpPr txBox="1">
            <a:spLocks noChangeArrowheads="1"/>
          </p:cNvSpPr>
          <p:nvPr/>
        </p:nvSpPr>
        <p:spPr bwMode="auto">
          <a:xfrm>
            <a:off x="2411413" y="6175375"/>
            <a:ext cx="1220787" cy="225425"/>
          </a:xfrm>
          <a:prstGeom prst="rect">
            <a:avLst/>
          </a:prstGeom>
          <a:noFill/>
          <a:ln w="9525">
            <a:noFill/>
            <a:miter lim="800000"/>
            <a:headEnd/>
            <a:tailEnd/>
          </a:ln>
          <a:effectLst/>
        </p:spPr>
        <p:txBody>
          <a:bodyPr wrap="none" lIns="0" tIns="0" rIns="0" bIns="0"/>
          <a:lstStyle/>
          <a:p>
            <a:pPr algn="l">
              <a:lnSpc>
                <a:spcPct val="90000"/>
              </a:lnSpc>
            </a:pPr>
            <a:r>
              <a:rPr lang="en-US" sz="1400" b="1"/>
              <a:t>chemiosmosis</a:t>
            </a:r>
          </a:p>
        </p:txBody>
      </p:sp>
      <p:sp>
        <p:nvSpPr>
          <p:cNvPr id="731156" name="Text Box 20"/>
          <p:cNvSpPr txBox="1">
            <a:spLocks noChangeArrowheads="1"/>
          </p:cNvSpPr>
          <p:nvPr/>
        </p:nvSpPr>
        <p:spPr bwMode="auto">
          <a:xfrm>
            <a:off x="2481263" y="4781550"/>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(e)</a:t>
            </a:r>
          </a:p>
        </p:txBody>
      </p:sp>
      <p:sp>
        <p:nvSpPr>
          <p:cNvPr id="731157" name="Text Box 21"/>
          <p:cNvSpPr txBox="1">
            <a:spLocks noChangeArrowheads="1"/>
          </p:cNvSpPr>
          <p:nvPr/>
        </p:nvSpPr>
        <p:spPr bwMode="auto">
          <a:xfrm>
            <a:off x="4659313" y="5594350"/>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(g)</a:t>
            </a:r>
          </a:p>
        </p:txBody>
      </p:sp>
      <p:sp>
        <p:nvSpPr>
          <p:cNvPr id="731158" name="Text Box 22"/>
          <p:cNvSpPr txBox="1">
            <a:spLocks noChangeArrowheads="1"/>
          </p:cNvSpPr>
          <p:nvPr/>
        </p:nvSpPr>
        <p:spPr bwMode="auto">
          <a:xfrm>
            <a:off x="3878263" y="5972175"/>
            <a:ext cx="423862" cy="177800"/>
          </a:xfrm>
          <a:prstGeom prst="rect">
            <a:avLst/>
          </a:prstGeom>
          <a:noFill/>
          <a:ln w="9525">
            <a:noFill/>
            <a:miter lim="800000"/>
            <a:headEnd/>
            <a:tailEnd/>
          </a:ln>
          <a:effectLst/>
        </p:spPr>
        <p:txBody>
          <a:bodyPr wrap="none" lIns="0" tIns="0" rIns="0" bIns="0"/>
          <a:lstStyle/>
          <a:p>
            <a:pPr algn="ctr">
              <a:lnSpc>
                <a:spcPct val="90000"/>
              </a:lnSpc>
            </a:pPr>
            <a:r>
              <a:rPr lang="en-US" sz="1200" b="1"/>
              <a:t>by</a:t>
            </a:r>
          </a:p>
        </p:txBody>
      </p:sp>
      <p:sp>
        <p:nvSpPr>
          <p:cNvPr id="731159" name="Text Box 23"/>
          <p:cNvSpPr txBox="1">
            <a:spLocks noChangeArrowheads="1"/>
          </p:cNvSpPr>
          <p:nvPr/>
        </p:nvSpPr>
        <p:spPr bwMode="auto">
          <a:xfrm>
            <a:off x="3881438" y="5156200"/>
            <a:ext cx="773112" cy="177800"/>
          </a:xfrm>
          <a:prstGeom prst="rect">
            <a:avLst/>
          </a:prstGeom>
          <a:noFill/>
          <a:ln w="9525">
            <a:noFill/>
            <a:miter lim="800000"/>
            <a:headEnd/>
            <a:tailEnd/>
          </a:ln>
          <a:effectLst/>
        </p:spPr>
        <p:txBody>
          <a:bodyPr wrap="none" lIns="0" tIns="0" rIns="0" bIns="0"/>
          <a:lstStyle/>
          <a:p>
            <a:pPr algn="ctr">
              <a:lnSpc>
                <a:spcPct val="90000"/>
              </a:lnSpc>
            </a:pPr>
            <a:r>
              <a:rPr lang="en-US" sz="1200" b="1"/>
              <a:t>producing</a:t>
            </a:r>
          </a:p>
        </p:txBody>
      </p:sp>
      <p:sp>
        <p:nvSpPr>
          <p:cNvPr id="731160" name="Text Box 24"/>
          <p:cNvSpPr txBox="1">
            <a:spLocks noChangeArrowheads="1"/>
          </p:cNvSpPr>
          <p:nvPr/>
        </p:nvSpPr>
        <p:spPr bwMode="auto">
          <a:xfrm>
            <a:off x="3614738" y="3711575"/>
            <a:ext cx="798512" cy="377825"/>
          </a:xfrm>
          <a:prstGeom prst="rect">
            <a:avLst/>
          </a:prstGeom>
          <a:noFill/>
          <a:ln w="9525">
            <a:noFill/>
            <a:miter lim="800000"/>
            <a:headEnd/>
            <a:tailEnd/>
          </a:ln>
          <a:effectLst/>
        </p:spPr>
        <p:txBody>
          <a:bodyPr wrap="none" lIns="0" tIns="0" rIns="0" bIns="0"/>
          <a:lstStyle/>
          <a:p>
            <a:pPr algn="ctr"/>
            <a:r>
              <a:rPr lang="en-US" sz="1200" b="1"/>
              <a:t>are passed</a:t>
            </a:r>
          </a:p>
          <a:p>
            <a:pPr algn="ctr"/>
            <a:r>
              <a:rPr lang="en-US" sz="1200" b="1"/>
              <a:t>down</a:t>
            </a:r>
          </a:p>
        </p:txBody>
      </p:sp>
      <p:sp>
        <p:nvSpPr>
          <p:cNvPr id="731161" name="Text Box 25"/>
          <p:cNvSpPr txBox="1">
            <a:spLocks noChangeArrowheads="1"/>
          </p:cNvSpPr>
          <p:nvPr/>
        </p:nvSpPr>
        <p:spPr bwMode="auto">
          <a:xfrm>
            <a:off x="2065338" y="3711575"/>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(d)</a:t>
            </a:r>
          </a:p>
        </p:txBody>
      </p:sp>
      <p:sp>
        <p:nvSpPr>
          <p:cNvPr id="731162" name="Text Box 26"/>
          <p:cNvSpPr txBox="1">
            <a:spLocks noChangeArrowheads="1"/>
          </p:cNvSpPr>
          <p:nvPr/>
        </p:nvSpPr>
        <p:spPr bwMode="auto">
          <a:xfrm>
            <a:off x="2786063" y="3254375"/>
            <a:ext cx="325437" cy="184150"/>
          </a:xfrm>
          <a:prstGeom prst="rect">
            <a:avLst/>
          </a:prstGeom>
          <a:noFill/>
          <a:ln w="9525">
            <a:noFill/>
            <a:miter lim="800000"/>
            <a:headEnd/>
            <a:tailEnd/>
          </a:ln>
          <a:effectLst/>
        </p:spPr>
        <p:txBody>
          <a:bodyPr wrap="none" lIns="0" tIns="0" rIns="0" bIns="0"/>
          <a:lstStyle/>
          <a:p>
            <a:pPr algn="ctr"/>
            <a:r>
              <a:rPr lang="en-US" sz="1200" b="1"/>
              <a:t>and</a:t>
            </a:r>
          </a:p>
        </p:txBody>
      </p:sp>
      <p:sp>
        <p:nvSpPr>
          <p:cNvPr id="731163" name="Text Box 27"/>
          <p:cNvSpPr txBox="1">
            <a:spLocks noChangeArrowheads="1"/>
          </p:cNvSpPr>
          <p:nvPr/>
        </p:nvSpPr>
        <p:spPr bwMode="auto">
          <a:xfrm>
            <a:off x="2630488" y="1647825"/>
            <a:ext cx="325437" cy="184150"/>
          </a:xfrm>
          <a:prstGeom prst="rect">
            <a:avLst/>
          </a:prstGeom>
          <a:noFill/>
          <a:ln w="9525">
            <a:noFill/>
            <a:miter lim="800000"/>
            <a:headEnd/>
            <a:tailEnd/>
          </a:ln>
          <a:effectLst/>
        </p:spPr>
        <p:txBody>
          <a:bodyPr wrap="none" lIns="0" tIns="0" rIns="0" bIns="0"/>
          <a:lstStyle/>
          <a:p>
            <a:pPr algn="ctr"/>
            <a:r>
              <a:rPr lang="en-US" sz="1200" b="1"/>
              <a:t>to</a:t>
            </a:r>
          </a:p>
        </p:txBody>
      </p:sp>
      <p:sp>
        <p:nvSpPr>
          <p:cNvPr id="731164" name="Text Box 28"/>
          <p:cNvSpPr txBox="1">
            <a:spLocks noChangeArrowheads="1"/>
          </p:cNvSpPr>
          <p:nvPr/>
        </p:nvSpPr>
        <p:spPr bwMode="auto">
          <a:xfrm>
            <a:off x="1963738" y="2032000"/>
            <a:ext cx="931862" cy="396875"/>
          </a:xfrm>
          <a:prstGeom prst="rect">
            <a:avLst/>
          </a:prstGeom>
          <a:noFill/>
          <a:ln w="9525">
            <a:noFill/>
            <a:miter lim="800000"/>
            <a:headEnd/>
            <a:tailEnd/>
          </a:ln>
          <a:effectLst/>
        </p:spPr>
        <p:txBody>
          <a:bodyPr wrap="none" lIns="0" tIns="0" rIns="0" bIns="0"/>
          <a:lstStyle/>
          <a:p>
            <a:pPr algn="ctr">
              <a:lnSpc>
                <a:spcPct val="90000"/>
              </a:lnSpc>
            </a:pPr>
            <a:r>
              <a:rPr lang="en-US" sz="1400" b="1"/>
              <a:t>chemical</a:t>
            </a:r>
          </a:p>
          <a:p>
            <a:pPr algn="ctr">
              <a:lnSpc>
                <a:spcPct val="90000"/>
              </a:lnSpc>
            </a:pPr>
            <a:r>
              <a:rPr lang="en-US" sz="1400" b="1"/>
              <a:t>energy</a:t>
            </a:r>
          </a:p>
        </p:txBody>
      </p:sp>
      <p:sp>
        <p:nvSpPr>
          <p:cNvPr id="731165" name="Text Box 29"/>
          <p:cNvSpPr txBox="1">
            <a:spLocks noChangeArrowheads="1"/>
          </p:cNvSpPr>
          <p:nvPr/>
        </p:nvSpPr>
        <p:spPr bwMode="auto">
          <a:xfrm>
            <a:off x="2770188" y="2774950"/>
            <a:ext cx="985837" cy="190500"/>
          </a:xfrm>
          <a:prstGeom prst="rect">
            <a:avLst/>
          </a:prstGeom>
          <a:noFill/>
          <a:ln w="9525">
            <a:noFill/>
            <a:miter lim="800000"/>
            <a:headEnd/>
            <a:tailEnd/>
          </a:ln>
          <a:effectLst/>
        </p:spPr>
        <p:txBody>
          <a:bodyPr wrap="none" lIns="0" tIns="0" rIns="0" bIns="0"/>
          <a:lstStyle/>
          <a:p>
            <a:pPr algn="ctr">
              <a:lnSpc>
                <a:spcPct val="90000"/>
              </a:lnSpc>
            </a:pPr>
            <a:r>
              <a:rPr lang="en-US" sz="1400" b="1"/>
              <a:t>H</a:t>
            </a:r>
            <a:r>
              <a:rPr lang="en-US" sz="1400" b="1" baseline="-25000"/>
              <a:t>2</a:t>
            </a:r>
            <a:r>
              <a:rPr lang="en-US" sz="1400" b="1"/>
              <a:t>O is split</a:t>
            </a:r>
          </a:p>
        </p:txBody>
      </p:sp>
      <p:sp>
        <p:nvSpPr>
          <p:cNvPr id="731166" name="Text Box 30"/>
          <p:cNvSpPr txBox="1">
            <a:spLocks noChangeArrowheads="1"/>
          </p:cNvSpPr>
          <p:nvPr/>
        </p:nvSpPr>
        <p:spPr bwMode="auto">
          <a:xfrm>
            <a:off x="2627313" y="1254125"/>
            <a:ext cx="239712" cy="193675"/>
          </a:xfrm>
          <a:prstGeom prst="rect">
            <a:avLst/>
          </a:prstGeom>
          <a:noFill/>
          <a:ln w="9525">
            <a:noFill/>
            <a:miter lim="800000"/>
            <a:headEnd/>
            <a:tailEnd/>
          </a:ln>
          <a:effectLst/>
        </p:spPr>
        <p:txBody>
          <a:bodyPr wrap="none" lIns="0" tIns="0" rIns="0" bIns="0"/>
          <a:lstStyle/>
          <a:p>
            <a:pPr algn="l">
              <a:lnSpc>
                <a:spcPct val="90000"/>
              </a:lnSpc>
            </a:pPr>
            <a:r>
              <a:rPr lang="en-US" sz="1400" b="1"/>
              <a: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a:xfrm>
            <a:off x="182563" y="169863"/>
            <a:ext cx="8534400" cy="503237"/>
          </a:xfrm>
        </p:spPr>
        <p:txBody>
          <a:bodyPr/>
          <a:lstStyle/>
          <a:p>
            <a:r>
              <a:rPr lang="en-US" sz="3200"/>
              <a:t>You should now be able to</a:t>
            </a:r>
          </a:p>
        </p:txBody>
      </p:sp>
      <p:sp>
        <p:nvSpPr>
          <p:cNvPr id="654339" name="Rectangle 3"/>
          <p:cNvSpPr>
            <a:spLocks noGrp="1" noChangeArrowheads="1"/>
          </p:cNvSpPr>
          <p:nvPr>
            <p:ph type="body" idx="1"/>
          </p:nvPr>
        </p:nvSpPr>
        <p:spPr>
          <a:xfrm>
            <a:off x="155575" y="1298575"/>
            <a:ext cx="8534400" cy="5132388"/>
          </a:xfrm>
        </p:spPr>
        <p:txBody>
          <a:bodyPr/>
          <a:lstStyle/>
          <a:p>
            <a:pPr marL="533400" indent="-533400">
              <a:buFont typeface="Arial" charset="0"/>
              <a:buAutoNum type="arabicPeriod"/>
            </a:pPr>
            <a:r>
              <a:rPr lang="en-US"/>
              <a:t>Explain the value of autotrophs as producers</a:t>
            </a:r>
          </a:p>
          <a:p>
            <a:pPr marL="533400" indent="-533400">
              <a:buFont typeface="Arial" charset="0"/>
              <a:buAutoNum type="arabicPeriod"/>
            </a:pPr>
            <a:r>
              <a:rPr lang="en-US"/>
              <a:t>Provide a general description of photosynthesis in chloroplasts</a:t>
            </a:r>
          </a:p>
          <a:p>
            <a:pPr marL="533400" indent="-533400">
              <a:buFont typeface="Arial" charset="0"/>
              <a:buAutoNum type="arabicPeriod"/>
            </a:pPr>
            <a:r>
              <a:rPr lang="en-US"/>
              <a:t>Explain how plants are able to produce oxygen as a product of photosynthesis</a:t>
            </a:r>
          </a:p>
          <a:p>
            <a:pPr marL="533400" indent="-533400">
              <a:buFont typeface="Arial" charset="0"/>
              <a:buAutoNum type="arabicPeriod"/>
            </a:pPr>
            <a:r>
              <a:rPr lang="en-US"/>
              <a:t>Contrast photosynthesis to respiration in terms of redox reactions</a:t>
            </a:r>
          </a:p>
          <a:p>
            <a:pPr marL="533400" indent="-533400">
              <a:buFont typeface="Arial" charset="0"/>
              <a:buAutoNum type="arabicPeriod"/>
            </a:pPr>
            <a:r>
              <a:rPr lang="en-US"/>
              <a:t>Describe the importance of visible radiation to photosynthesis</a:t>
            </a:r>
          </a:p>
        </p:txBody>
      </p:sp>
      <p:sp>
        <p:nvSpPr>
          <p:cNvPr id="654340"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543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543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a:xfrm>
            <a:off x="193675" y="169863"/>
            <a:ext cx="8534400" cy="503237"/>
          </a:xfrm>
        </p:spPr>
        <p:txBody>
          <a:bodyPr/>
          <a:lstStyle/>
          <a:p>
            <a:r>
              <a:rPr lang="en-US" sz="3200"/>
              <a:t>You should now be able to</a:t>
            </a:r>
          </a:p>
        </p:txBody>
      </p:sp>
      <p:sp>
        <p:nvSpPr>
          <p:cNvPr id="665603" name="Rectangle 3"/>
          <p:cNvSpPr>
            <a:spLocks noGrp="1" noChangeArrowheads="1"/>
          </p:cNvSpPr>
          <p:nvPr>
            <p:ph type="body" idx="1"/>
          </p:nvPr>
        </p:nvSpPr>
        <p:spPr>
          <a:xfrm>
            <a:off x="155575" y="1298575"/>
            <a:ext cx="8534400" cy="5132388"/>
          </a:xfrm>
        </p:spPr>
        <p:txBody>
          <a:bodyPr/>
          <a:lstStyle/>
          <a:p>
            <a:pPr marL="533400" indent="-533400">
              <a:buFont typeface="Arial" charset="0"/>
              <a:buAutoNum type="arabicPeriod" startAt="6"/>
            </a:pPr>
            <a:r>
              <a:rPr lang="en-US"/>
              <a:t>Describe plant photosystems and their function in photosynthesis</a:t>
            </a:r>
          </a:p>
          <a:p>
            <a:pPr marL="533400" indent="-533400">
              <a:buFont typeface="Arial" charset="0"/>
              <a:buAutoNum type="arabicPeriod" startAt="6"/>
            </a:pPr>
            <a:r>
              <a:rPr lang="en-US"/>
              <a:t>Describe the linkage (connection) between the two plant photosystems</a:t>
            </a:r>
          </a:p>
          <a:p>
            <a:pPr marL="533400" indent="-533400">
              <a:buFont typeface="Arial" charset="0"/>
              <a:buAutoNum type="arabicPeriod" startAt="6"/>
            </a:pPr>
            <a:r>
              <a:rPr lang="en-US"/>
              <a:t>Describe how chemiosmosis powers ATP synthesis in plants</a:t>
            </a:r>
          </a:p>
          <a:p>
            <a:pPr marL="533400" indent="-533400">
              <a:buFont typeface="Arial" charset="0"/>
              <a:buAutoNum type="arabicPeriod" startAt="6"/>
            </a:pPr>
            <a:r>
              <a:rPr lang="en-US"/>
              <a:t>Discuss the Calvin cycle and how it uses ATP and NADPH</a:t>
            </a:r>
          </a:p>
          <a:p>
            <a:pPr marL="533400" indent="-533400">
              <a:buFont typeface="Arial" charset="0"/>
              <a:buAutoNum type="arabicPeriod" startAt="6"/>
            </a:pPr>
            <a:endParaRPr lang="en-US"/>
          </a:p>
        </p:txBody>
      </p:sp>
      <p:sp>
        <p:nvSpPr>
          <p:cNvPr id="665604"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6560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560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193675" y="169863"/>
            <a:ext cx="8534400" cy="503237"/>
          </a:xfrm>
        </p:spPr>
        <p:txBody>
          <a:bodyPr/>
          <a:lstStyle/>
          <a:p>
            <a:r>
              <a:rPr lang="en-US" sz="3200"/>
              <a:t>You should now be able to</a:t>
            </a:r>
          </a:p>
        </p:txBody>
      </p:sp>
      <p:sp>
        <p:nvSpPr>
          <p:cNvPr id="666627" name="Rectangle 3"/>
          <p:cNvSpPr>
            <a:spLocks noGrp="1" noChangeArrowheads="1"/>
          </p:cNvSpPr>
          <p:nvPr>
            <p:ph type="body" idx="1"/>
          </p:nvPr>
        </p:nvSpPr>
        <p:spPr>
          <a:xfrm>
            <a:off x="155575" y="1298575"/>
            <a:ext cx="8534400" cy="3295650"/>
          </a:xfrm>
        </p:spPr>
        <p:txBody>
          <a:bodyPr/>
          <a:lstStyle/>
          <a:p>
            <a:pPr marL="647700" indent="-647700">
              <a:buFont typeface="Arial" charset="0"/>
              <a:buAutoNum type="arabicPeriod" startAt="10"/>
            </a:pPr>
            <a:r>
              <a:rPr lang="en-US"/>
              <a:t>Describe two plant adaptations that save water in hot, dry climates</a:t>
            </a:r>
          </a:p>
          <a:p>
            <a:pPr marL="647700" indent="-647700">
              <a:buFont typeface="Arial" charset="0"/>
              <a:buAutoNum type="arabicPeriod" startAt="10"/>
            </a:pPr>
            <a:r>
              <a:rPr lang="en-US"/>
              <a:t>Detail how photosynthesis could help moderate globing warming</a:t>
            </a:r>
          </a:p>
          <a:p>
            <a:pPr marL="647700" indent="-647700">
              <a:buFont typeface="Arial" charset="0"/>
              <a:buAutoNum type="arabicPeriod" startAt="10"/>
            </a:pPr>
            <a:r>
              <a:rPr lang="en-US"/>
              <a:t>Discuss the importance of the Earth’s protective ozone layer</a:t>
            </a:r>
          </a:p>
        </p:txBody>
      </p:sp>
      <p:sp>
        <p:nvSpPr>
          <p:cNvPr id="666628" name="Line 4"/>
          <p:cNvSpPr>
            <a:spLocks noChangeShapeType="1"/>
          </p:cNvSpPr>
          <p:nvPr/>
        </p:nvSpPr>
        <p:spPr bwMode="auto">
          <a:xfrm>
            <a:off x="182563" y="1106488"/>
            <a:ext cx="8775700" cy="0"/>
          </a:xfrm>
          <a:prstGeom prst="line">
            <a:avLst/>
          </a:prstGeom>
          <a:noFill/>
          <a:ln w="76200">
            <a:solidFill>
              <a:srgbClr val="A8B99B"/>
            </a:solidFill>
            <a:round/>
            <a:headEnd/>
            <a:tailEnd/>
          </a:ln>
        </p:spPr>
        <p:txBody>
          <a:bodyPr wrap="none" anchor="ctr"/>
          <a:lstStyle/>
          <a:p>
            <a:endParaRPr lang="en-US"/>
          </a:p>
        </p:txBody>
      </p:sp>
      <p:sp>
        <p:nvSpPr>
          <p:cNvPr id="6666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66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GAMESHOW" val="False"/>
  <p:tag name="PPTVERSION" val="XP"/>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1_CC4eActiveLectureQuestions">
  <a:themeElements>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1_CC4eActiveLectureQuestions">
      <a:majorFont>
        <a:latin typeface="Times New Roman"/>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2528</TotalTime>
  <Words>4939</Words>
  <Application>Microsoft Office PowerPoint</Application>
  <PresentationFormat>On-screen Show (4:3)</PresentationFormat>
  <Paragraphs>916</Paragraphs>
  <Slides>84</Slides>
  <Notes>84</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1_CC4eActiveLectureQuestions</vt:lpstr>
      <vt:lpstr>Chapter 7</vt:lpstr>
      <vt:lpstr>Introduction: Plant Power</vt:lpstr>
      <vt:lpstr>Introduction: Plant Power</vt:lpstr>
      <vt:lpstr>Slide 4</vt:lpstr>
      <vt:lpstr>Slide 5</vt:lpstr>
      <vt:lpstr>Slide 6</vt:lpstr>
      <vt:lpstr>Slide 7</vt:lpstr>
      <vt:lpstr>7.1 Autotrophs are the producers of the biosphere</vt:lpstr>
      <vt:lpstr>7.1 Autotrophs are the producers of the biosphere</vt:lpstr>
      <vt:lpstr>Slide 10</vt:lpstr>
      <vt:lpstr>Slide 11</vt:lpstr>
      <vt:lpstr>Slide 12</vt:lpstr>
      <vt:lpstr>Slide 13</vt:lpstr>
      <vt:lpstr>7.2 Photosynthesis occurs in chloroplasts in plant cells</vt:lpstr>
      <vt:lpstr>7.2 Photosynthesis occurs in chloroplasts in plant cells</vt:lpstr>
      <vt:lpstr>7.2 Photosynthesis occurs in chloroplasts in plant cells</vt:lpstr>
      <vt:lpstr>Slide 17</vt:lpstr>
      <vt:lpstr>Slide 18</vt:lpstr>
      <vt:lpstr>7.3 Plants produce O2 gas by splitting water</vt:lpstr>
      <vt:lpstr>Slide 20</vt:lpstr>
      <vt:lpstr>Slide 21</vt:lpstr>
      <vt:lpstr>Slide 22</vt:lpstr>
      <vt:lpstr>7.4 Photosynthesis is a redox process, as is cellular respiration</vt:lpstr>
      <vt:lpstr>Slide 24</vt:lpstr>
      <vt:lpstr>7.4 Photosynthesis is a redox process, as is cellular respiration</vt:lpstr>
      <vt:lpstr>Slide 26</vt:lpstr>
      <vt:lpstr>7.4 Photosynthesis is a redox process, as is cellular respiration</vt:lpstr>
      <vt:lpstr>7.5 Overview: The two stages of photosynthesis are linked by ATP and NADPH</vt:lpstr>
      <vt:lpstr>7.5 Overview: The two stages of photosynthesis are linked by ATP and NADPH</vt:lpstr>
      <vt:lpstr>7.5 Overview: The two stages of photosynthesis are linked by ATP and NADPH</vt:lpstr>
      <vt:lpstr>7.5 Overview: The two stages of photosynthesis are linked by ATP and NADPH</vt:lpstr>
      <vt:lpstr>Slide 32</vt:lpstr>
      <vt:lpstr>Slide 33</vt:lpstr>
      <vt:lpstr>Slide 34</vt:lpstr>
      <vt:lpstr>Slide 35</vt:lpstr>
      <vt:lpstr>7.6 Visible radiation drives the light reactions</vt:lpstr>
      <vt:lpstr>7.6 Visible radiation drives the light reactions</vt:lpstr>
      <vt:lpstr>Slide 38</vt:lpstr>
      <vt:lpstr>7.6 Visible radiation drives the light reactions</vt:lpstr>
      <vt:lpstr>Slide 40</vt:lpstr>
      <vt:lpstr>7.6 Visible radiation drives the light reactions</vt:lpstr>
      <vt:lpstr>7.7 Photosystems capture solar power</vt:lpstr>
      <vt:lpstr>Slide 43</vt:lpstr>
      <vt:lpstr>7.7 Photosystems capture solar power</vt:lpstr>
      <vt:lpstr>7.7 Photosystems capture solar power</vt:lpstr>
      <vt:lpstr>7.7 Photosystems capture solar power</vt:lpstr>
      <vt:lpstr>Slide 47</vt:lpstr>
      <vt:lpstr>7.8 Two photosystems connected by an electron transport chain generate ATP and NADPH</vt:lpstr>
      <vt:lpstr>Slide 49</vt:lpstr>
      <vt:lpstr>7.8 Two photosystems connected by an electron transport chain generate ATP and NADPH</vt:lpstr>
      <vt:lpstr>Slide 51</vt:lpstr>
      <vt:lpstr>7.9 Chemiosmosis powers ATP synthesis in the light reactions</vt:lpstr>
      <vt:lpstr>7.9 Chemiosmosis powers ATP synthesis in the light reactions</vt:lpstr>
      <vt:lpstr>Slide 54</vt:lpstr>
      <vt:lpstr>Slide 55</vt:lpstr>
      <vt:lpstr>7.10 ATP and NADPH power sugar synthesis in the Calvin cycle</vt:lpstr>
      <vt:lpstr>Slide 57</vt:lpstr>
      <vt:lpstr>7.10 ATP and NADPH power sugar synthesis in the Calvin cycle</vt:lpstr>
      <vt:lpstr>Slide 59</vt:lpstr>
      <vt:lpstr>Slide 60</vt:lpstr>
      <vt:lpstr>Slide 61</vt:lpstr>
      <vt:lpstr>Slide 62</vt:lpstr>
      <vt:lpstr>Slide 63</vt:lpstr>
      <vt:lpstr>7.11 Review: Photosynthesis uses light energy, CO2, and H2O to make food molecules</vt:lpstr>
      <vt:lpstr>Slide 65</vt:lpstr>
      <vt:lpstr>7.12 EVOLUTION CONNECTION: Adaptations that save water in hot, dry climates evolved in C4 and CAM plants</vt:lpstr>
      <vt:lpstr>7.12 EVOLUTION CONNECTION: Adaptations that save water in hot, dry climates evolved in C4 and CAM plants</vt:lpstr>
      <vt:lpstr>7.12 EVOLUTION CONNECTION: Adaptations that save water in hot, dry climates evolved in C4 and CAM plants</vt:lpstr>
      <vt:lpstr>Slide 69</vt:lpstr>
      <vt:lpstr>Slide 70</vt:lpstr>
      <vt:lpstr>7.13 CONNECTION: Photosynthesis moderates global warming</vt:lpstr>
      <vt:lpstr>7.13 CONNECTION: Photosynthesis moderates global warming</vt:lpstr>
      <vt:lpstr>7.13 CONNECTION: Photosynthesis moderates global warming</vt:lpstr>
      <vt:lpstr>Slide 74</vt:lpstr>
      <vt:lpstr>Slide 75</vt:lpstr>
      <vt:lpstr>7.14 TALKING ABOUT SCIENCE: Mario Molina talks about Earth’s protective ozone layer</vt:lpstr>
      <vt:lpstr>Slide 77</vt:lpstr>
      <vt:lpstr>Slide 78</vt:lpstr>
      <vt:lpstr>Slide 79</vt:lpstr>
      <vt:lpstr>Slide 80</vt:lpstr>
      <vt:lpstr>Slide 81</vt:lpstr>
      <vt:lpstr>You should now be able to</vt:lpstr>
      <vt:lpstr>You should now be able to</vt:lpstr>
      <vt:lpstr>You should now be able to</vt:lpstr>
    </vt:vector>
  </TitlesOfParts>
  <Company>Pearson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Delgado</dc:creator>
  <cp:lastModifiedBy>ltorres</cp:lastModifiedBy>
  <cp:revision>409</cp:revision>
  <cp:lastPrinted>2005-03-31T15:55:04Z</cp:lastPrinted>
  <dcterms:created xsi:type="dcterms:W3CDTF">2004-07-21T00:54:38Z</dcterms:created>
  <dcterms:modified xsi:type="dcterms:W3CDTF">2011-03-29T18:36:35Z</dcterms:modified>
</cp:coreProperties>
</file>