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57" r:id="rId3"/>
    <p:sldId id="263" r:id="rId4"/>
    <p:sldId id="293" r:id="rId5"/>
    <p:sldId id="294" r:id="rId6"/>
    <p:sldId id="295" r:id="rId7"/>
    <p:sldId id="264" r:id="rId8"/>
    <p:sldId id="296" r:id="rId9"/>
    <p:sldId id="258" r:id="rId10"/>
    <p:sldId id="297" r:id="rId11"/>
    <p:sldId id="265" r:id="rId12"/>
    <p:sldId id="298" r:id="rId13"/>
    <p:sldId id="259" r:id="rId14"/>
    <p:sldId id="299" r:id="rId15"/>
    <p:sldId id="260" r:id="rId16"/>
    <p:sldId id="300" r:id="rId17"/>
    <p:sldId id="292" r:id="rId18"/>
    <p:sldId id="301" r:id="rId19"/>
    <p:sldId id="261" r:id="rId20"/>
    <p:sldId id="302" r:id="rId21"/>
    <p:sldId id="328" r:id="rId22"/>
    <p:sldId id="262" r:id="rId23"/>
    <p:sldId id="303" r:id="rId24"/>
    <p:sldId id="266" r:id="rId25"/>
    <p:sldId id="304" r:id="rId26"/>
    <p:sldId id="267" r:id="rId27"/>
    <p:sldId id="305" r:id="rId28"/>
    <p:sldId id="268" r:id="rId29"/>
    <p:sldId id="306" r:id="rId30"/>
    <p:sldId id="269" r:id="rId31"/>
    <p:sldId id="307" r:id="rId32"/>
    <p:sldId id="270" r:id="rId33"/>
    <p:sldId id="308" r:id="rId34"/>
    <p:sldId id="271" r:id="rId35"/>
    <p:sldId id="309" r:id="rId36"/>
    <p:sldId id="272" r:id="rId37"/>
    <p:sldId id="310" r:id="rId38"/>
    <p:sldId id="273" r:id="rId39"/>
    <p:sldId id="311" r:id="rId40"/>
    <p:sldId id="274" r:id="rId41"/>
    <p:sldId id="312" r:id="rId42"/>
    <p:sldId id="275" r:id="rId43"/>
    <p:sldId id="313" r:id="rId44"/>
    <p:sldId id="276" r:id="rId45"/>
    <p:sldId id="314" r:id="rId46"/>
    <p:sldId id="277" r:id="rId47"/>
    <p:sldId id="315" r:id="rId48"/>
    <p:sldId id="330" r:id="rId49"/>
    <p:sldId id="278" r:id="rId50"/>
    <p:sldId id="316" r:id="rId51"/>
    <p:sldId id="279" r:id="rId52"/>
    <p:sldId id="317" r:id="rId53"/>
    <p:sldId id="280" r:id="rId54"/>
    <p:sldId id="318" r:id="rId55"/>
    <p:sldId id="289" r:id="rId56"/>
    <p:sldId id="319" r:id="rId57"/>
    <p:sldId id="281" r:id="rId58"/>
    <p:sldId id="320" r:id="rId59"/>
    <p:sldId id="282" r:id="rId60"/>
    <p:sldId id="321" r:id="rId61"/>
    <p:sldId id="283" r:id="rId62"/>
    <p:sldId id="322" r:id="rId63"/>
    <p:sldId id="284" r:id="rId64"/>
    <p:sldId id="323" r:id="rId65"/>
    <p:sldId id="285" r:id="rId66"/>
    <p:sldId id="324" r:id="rId67"/>
    <p:sldId id="286" r:id="rId68"/>
    <p:sldId id="325" r:id="rId69"/>
    <p:sldId id="287" r:id="rId70"/>
    <p:sldId id="326" r:id="rId71"/>
    <p:sldId id="288" r:id="rId72"/>
    <p:sldId id="327" r:id="rId7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84" autoAdjust="0"/>
    <p:restoredTop sz="87458" autoAdjust="0"/>
  </p:normalViewPr>
  <p:slideViewPr>
    <p:cSldViewPr>
      <p:cViewPr>
        <p:scale>
          <a:sx n="80" d="100"/>
          <a:sy n="80" d="100"/>
        </p:scale>
        <p:origin x="-10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2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117763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64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65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66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67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68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69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70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71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72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73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74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75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76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77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/>
            </a:p>
          </p:txBody>
        </p:sp>
        <p:sp>
          <p:nvSpPr>
            <p:cNvPr id="117778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/>
            </a:p>
          </p:txBody>
        </p:sp>
        <p:sp>
          <p:nvSpPr>
            <p:cNvPr id="117779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0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1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2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3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4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5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86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7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8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89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17790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91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92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93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94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17795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796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797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798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799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0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1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2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3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4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5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6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7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8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09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0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1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2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3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4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5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6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7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8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19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0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1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2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3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4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5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6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7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8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29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0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1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2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3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4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5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6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7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8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39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0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1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2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3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4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5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6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7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8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49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0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1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2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3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4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5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6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7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8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59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0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1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2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3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4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5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6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7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8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69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0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1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2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3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4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5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6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7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8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79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0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1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2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3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4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5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6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7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8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89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0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1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2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3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4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5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6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7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8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899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0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1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2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3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4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5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6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7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8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09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0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1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2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3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4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5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6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7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8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19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0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1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2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3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4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5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6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7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8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29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0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1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2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3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4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5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6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7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8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39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0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1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2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3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4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5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6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7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8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49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0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1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2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3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4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5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6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7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8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59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0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1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2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3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4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5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6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7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8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69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70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71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72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73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74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75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76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977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797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797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1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7980" name="Rectangle 2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7981" name="Rectangle 22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7982" name="Rectangle 2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F6A8F55-27CD-4F9D-924C-9B559894F5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1326A7-C58E-4B58-98D0-7638C9F4862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33B8BB-896E-4E50-BC6A-1F0686DC1B4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8EBCF9-BAA2-47DB-8FFB-6B3F7CF2FE3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1B6D3F-64D4-4A65-8E75-0AC5A338346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5138031-65CA-4C54-BFC4-78E5408B86C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A9CF2CF-3B7F-4578-B549-1C8B3297069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EAA02A1-7DB8-4FDB-8014-1BA963253D4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CC345A4-80E5-45AE-BE1E-97D014A3399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43B4D8-78D7-4631-93F5-262DB399A74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2874C1-8437-431A-8CB4-EE321276233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569E81B-6A65-4E29-8B58-0CF1CF5473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22C4723-95ED-40B1-BD74-F6F3794D812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69076A3-4AC7-48BE-82A7-3E593E817C9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B289051-5BEB-496C-91BB-2E2093E1788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8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16739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0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1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2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3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4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5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6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7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8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49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0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1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2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3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4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5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6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7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8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59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0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1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2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3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4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5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6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7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8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69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70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771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72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73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74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75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76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77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78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79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0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1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2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3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4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5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6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7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8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89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0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1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2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3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4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5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6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7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8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799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0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1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2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3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4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5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6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7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8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09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0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1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2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3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4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5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6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7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8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19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0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1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2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3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4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5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6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7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8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29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0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1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2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3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4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5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6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7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8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39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0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1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2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3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4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5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6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7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8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49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0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1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2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3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4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5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6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7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8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59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0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1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2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3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4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5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6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7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8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69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0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1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2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3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4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5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6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7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8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79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0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1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2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3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4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5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6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7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8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89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0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1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2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3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4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5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6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7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8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899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0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1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2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3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4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5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6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7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8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09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0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1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2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3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4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5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6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7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8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19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0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1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2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3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4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5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6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7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8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29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0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1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2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3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4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5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6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7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8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39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0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1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2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3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4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5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6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7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8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49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50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51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52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953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6954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51D7935-F341-401D-87AA-0ECE6AAFF45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6955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16956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16957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6958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16959" name="Picture 223">
            <a:hlinkClick r:id="" action="ppaction://media"/>
          </p:cNvPr>
          <p:cNvPicPr>
            <a:picLocks noRot="1" noChangeAspect="1" noChangeArrowheads="1"/>
          </p:cNvPicPr>
          <p:nvPr userDrawn="1">
            <a:wavAudioFile r:embed="rId17" name="Embedded Sound 6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52400" y="152400"/>
            <a:ext cx="228600" cy="228600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</p:sldLayoutIdLs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69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" fill="hold"/>
                                        <p:tgtEl>
                                          <p:spTgt spid="1169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95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959"/>
                </p:tgtEl>
              </p:cMediaNode>
            </p:audio>
          </p:childTnLst>
        </p:cTn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1" charset="2"/>
        <a:buBlip>
          <a:blip r:embed="rId19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1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1" charset="2"/>
        <a:buBlip>
          <a:blip r:embed="rId19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1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1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1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1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1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1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Martini%20Anatomy\Jeopardy%20Games\thinktheme.wav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3.xml"/><Relationship Id="rId13" Type="http://schemas.openxmlformats.org/officeDocument/2006/relationships/slide" Target="slide55.xml"/><Relationship Id="rId18" Type="http://schemas.openxmlformats.org/officeDocument/2006/relationships/slide" Target="slide46.xml"/><Relationship Id="rId26" Type="http://schemas.openxmlformats.org/officeDocument/2006/relationships/slide" Target="slide69.xml"/><Relationship Id="rId3" Type="http://schemas.openxmlformats.org/officeDocument/2006/relationships/slide" Target="slide9.xml"/><Relationship Id="rId21" Type="http://schemas.openxmlformats.org/officeDocument/2006/relationships/slide" Target="slide15.xml"/><Relationship Id="rId34" Type="http://schemas.openxmlformats.org/officeDocument/2006/relationships/image" Target="../media/image4.png"/><Relationship Id="rId7" Type="http://schemas.openxmlformats.org/officeDocument/2006/relationships/slide" Target="slide53.xml"/><Relationship Id="rId12" Type="http://schemas.openxmlformats.org/officeDocument/2006/relationships/slide" Target="slide44.xml"/><Relationship Id="rId17" Type="http://schemas.openxmlformats.org/officeDocument/2006/relationships/slide" Target="slide36.xml"/><Relationship Id="rId25" Type="http://schemas.openxmlformats.org/officeDocument/2006/relationships/slide" Target="slide59.xml"/><Relationship Id="rId33" Type="http://schemas.openxmlformats.org/officeDocument/2006/relationships/slide" Target="slide4.xml"/><Relationship Id="rId2" Type="http://schemas.openxmlformats.org/officeDocument/2006/relationships/slideLayout" Target="../slideLayouts/slideLayout12.xml"/><Relationship Id="rId16" Type="http://schemas.openxmlformats.org/officeDocument/2006/relationships/slide" Target="slide26.xml"/><Relationship Id="rId20" Type="http://schemas.openxmlformats.org/officeDocument/2006/relationships/slide" Target="slide67.xml"/><Relationship Id="rId29" Type="http://schemas.openxmlformats.org/officeDocument/2006/relationships/slide" Target="slide40.xml"/><Relationship Id="rId1" Type="http://schemas.openxmlformats.org/officeDocument/2006/relationships/audio" Target="../media/audio2.wav"/><Relationship Id="rId6" Type="http://schemas.openxmlformats.org/officeDocument/2006/relationships/slide" Target="slide42.xml"/><Relationship Id="rId11" Type="http://schemas.openxmlformats.org/officeDocument/2006/relationships/slide" Target="slide34.xml"/><Relationship Id="rId24" Type="http://schemas.openxmlformats.org/officeDocument/2006/relationships/slide" Target="slide48.xml"/><Relationship Id="rId32" Type="http://schemas.openxmlformats.org/officeDocument/2006/relationships/slide" Target="slide71.xml"/><Relationship Id="rId5" Type="http://schemas.openxmlformats.org/officeDocument/2006/relationships/slide" Target="slide32.xml"/><Relationship Id="rId15" Type="http://schemas.openxmlformats.org/officeDocument/2006/relationships/slide" Target="slide13.xml"/><Relationship Id="rId23" Type="http://schemas.openxmlformats.org/officeDocument/2006/relationships/slide" Target="slide38.xml"/><Relationship Id="rId28" Type="http://schemas.openxmlformats.org/officeDocument/2006/relationships/slide" Target="slide30.xml"/><Relationship Id="rId10" Type="http://schemas.openxmlformats.org/officeDocument/2006/relationships/slide" Target="slide24.xml"/><Relationship Id="rId19" Type="http://schemas.openxmlformats.org/officeDocument/2006/relationships/slide" Target="slide57.xml"/><Relationship Id="rId31" Type="http://schemas.openxmlformats.org/officeDocument/2006/relationships/slide" Target="slide61.xml"/><Relationship Id="rId4" Type="http://schemas.openxmlformats.org/officeDocument/2006/relationships/slide" Target="slide22.xml"/><Relationship Id="rId9" Type="http://schemas.openxmlformats.org/officeDocument/2006/relationships/slide" Target="slide11.xml"/><Relationship Id="rId14" Type="http://schemas.openxmlformats.org/officeDocument/2006/relationships/slide" Target="slide65.xml"/><Relationship Id="rId22" Type="http://schemas.openxmlformats.org/officeDocument/2006/relationships/slide" Target="slide28.xml"/><Relationship Id="rId27" Type="http://schemas.openxmlformats.org/officeDocument/2006/relationships/slide" Target="slide17.xml"/><Relationship Id="rId30" Type="http://schemas.openxmlformats.org/officeDocument/2006/relationships/slide" Target="slide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Martini%20Anatomy\Jeopardy%20Games\thinktheme.wav" TargetMode="External"/><Relationship Id="rId1" Type="http://schemas.openxmlformats.org/officeDocument/2006/relationships/audio" Target="../media/audio3.wav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4.wav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4.wav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 Jeopardy!</a:t>
            </a:r>
            <a:br>
              <a:rPr lang="en-US"/>
            </a:br>
            <a:r>
              <a:rPr lang="en-US" sz="4400"/>
              <a:t>Nervous System</a:t>
            </a:r>
          </a:p>
        </p:txBody>
      </p:sp>
      <p:pic>
        <p:nvPicPr>
          <p:cNvPr id="2053" name="thinktheme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6324600"/>
            <a:ext cx="406400" cy="40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Choose Your Question</a:t>
            </a:r>
          </a:p>
        </p:txBody>
      </p:sp>
      <p:graphicFrame>
        <p:nvGraphicFramePr>
          <p:cNvPr id="28760" name="Group 88"/>
          <p:cNvGraphicFramePr>
            <a:graphicFrameLocks noGrp="1"/>
          </p:cNvGraphicFramePr>
          <p:nvPr>
            <p:ph idx="1"/>
          </p:nvPr>
        </p:nvGraphicFramePr>
        <p:xfrm>
          <a:off x="1066800" y="1981200"/>
          <a:ext cx="7848600" cy="4739641"/>
        </p:xfrm>
        <a:graphic>
          <a:graphicData uri="http://schemas.openxmlformats.org/drawingml/2006/table">
            <a:tbl>
              <a:tblPr/>
              <a:tblGrid>
                <a:gridCol w="1308100"/>
                <a:gridCol w="1308100"/>
                <a:gridCol w="1308100"/>
                <a:gridCol w="1308100"/>
                <a:gridCol w="1308100"/>
                <a:gridCol w="13081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Nervous System</a:t>
                      </a:r>
                    </a:p>
                  </a:txBody>
                  <a:tcPr marL="45720" marR="4572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Cellular Organization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Neuron Function/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Communication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Central Nervous System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Peripheral Nervous System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Autonomic Nervous System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3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4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5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6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7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8" action="ppaction://hlinksldjump"/>
                        </a:rPr>
                        <a:t>200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9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0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1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2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3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4" action="ppaction://hlinksldjump"/>
                        </a:rPr>
                        <a:t>400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5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6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7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8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19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0" action="ppaction://hlinksldjump"/>
                        </a:rPr>
                        <a:t>600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1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2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3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4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5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6" action="ppaction://hlinksldjump"/>
                        </a:rPr>
                        <a:t>800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7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8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29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30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31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hlinkClick r:id="rId32" action="ppaction://hlinksldjump"/>
                        </a:rPr>
                        <a:t>1000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51" name="Rectangle 79"/>
          <p:cNvSpPr>
            <a:spLocks noChangeArrowheads="1"/>
          </p:cNvSpPr>
          <p:nvPr/>
        </p:nvSpPr>
        <p:spPr bwMode="auto">
          <a:xfrm>
            <a:off x="8458200" y="1371600"/>
            <a:ext cx="4460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  <a:hlinkClick r:id="rId33" action="ppaction://hlinksldjump"/>
              </a:rPr>
              <a:t>Final</a:t>
            </a: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pic>
        <p:nvPicPr>
          <p:cNvPr id="28755" name="Picture 8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mbedded Sound 5"/>
          </p:nvPr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228600" y="6248400"/>
            <a:ext cx="279400" cy="27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9" fill="hold"/>
                                        <p:tgtEl>
                                          <p:spTgt spid="287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75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997075"/>
            <a:ext cx="7086600" cy="1965325"/>
          </a:xfrm>
        </p:spPr>
        <p:txBody>
          <a:bodyPr/>
          <a:lstStyle/>
          <a:p>
            <a:r>
              <a:rPr lang="en-US"/>
              <a:t>FINAL JEOPARDY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Category-</a:t>
            </a:r>
            <a:br>
              <a:rPr lang="en-US"/>
            </a:br>
            <a:r>
              <a:rPr lang="en-US" sz="4000"/>
              <a:t>Central Nervous System</a:t>
            </a:r>
            <a:br>
              <a:rPr lang="en-US" sz="4000"/>
            </a:br>
            <a:endParaRPr lang="en-US" sz="4000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724400"/>
            <a:ext cx="6477000" cy="685800"/>
          </a:xfrm>
        </p:spPr>
        <p:txBody>
          <a:bodyPr/>
          <a:lstStyle/>
          <a:p>
            <a:r>
              <a:rPr lang="en-US">
                <a:hlinkClick r:id="rId2" action="ppaction://hlinksldjump"/>
              </a:rPr>
              <a:t>The answer is….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Jeopardy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Four Types of Neuroglial Cells Found in Central Nervous System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4" action="ppaction://hlinksldjump"/>
              </a:rPr>
              <a:t>back</a:t>
            </a:r>
            <a:endParaRPr lang="en-US"/>
          </a:p>
        </p:txBody>
      </p:sp>
      <p:pic>
        <p:nvPicPr>
          <p:cNvPr id="70663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mbedded Sound 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6172200"/>
            <a:ext cx="406400" cy="406400"/>
          </a:xfrm>
          <a:prstGeom prst="rect">
            <a:avLst/>
          </a:prstGeom>
          <a:noFill/>
        </p:spPr>
      </p:pic>
      <p:pic>
        <p:nvPicPr>
          <p:cNvPr id="70664" name="thinktheme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58200" y="6172200"/>
            <a:ext cx="406400" cy="40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2" fill="hold"/>
                                        <p:tgtEl>
                                          <p:spTgt spid="706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06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706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664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664"/>
                </p:tgtEl>
              </p:cMediaNode>
            </p:audio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66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20" name="Rectangle 5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Answers</a:t>
            </a:r>
          </a:p>
        </p:txBody>
      </p:sp>
      <p:graphicFrame>
        <p:nvGraphicFramePr>
          <p:cNvPr id="36973" name="Group 109"/>
          <p:cNvGraphicFramePr>
            <a:graphicFrameLocks noGrp="1"/>
          </p:cNvGraphicFramePr>
          <p:nvPr/>
        </p:nvGraphicFramePr>
        <p:xfrm>
          <a:off x="1066800" y="1981200"/>
          <a:ext cx="7848600" cy="4739641"/>
        </p:xfrm>
        <a:graphic>
          <a:graphicData uri="http://schemas.openxmlformats.org/drawingml/2006/table">
            <a:tbl>
              <a:tblPr/>
              <a:tblGrid>
                <a:gridCol w="1308100"/>
                <a:gridCol w="1308100"/>
                <a:gridCol w="1308100"/>
                <a:gridCol w="1308100"/>
                <a:gridCol w="1308100"/>
                <a:gridCol w="13081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Nervous System</a:t>
                      </a:r>
                    </a:p>
                  </a:txBody>
                  <a:tcPr marL="45720" marR="4572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Cellular Organization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Neuron Function/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Communication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Central Nervous System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Peripheral Nervous System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Autonomic Nervous System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CNS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Neurons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Action Potential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Cerebrum, Cerebellum, Brain Stem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Ganglia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Monosynaptic reflex (simple)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PNS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Neuroglia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Saltatory Propagation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Gyrus, sulcus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Cranial Nerves (12)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Polysynaptic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reflex (complex)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Afferent Division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Interneurons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Synapse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Epithalamus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, hypothalamus, thalamus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Nerve Plexus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Sympathetic Division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Efferent Division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Schwann cells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Neuronal pools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Limbic System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Reflex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Parasympathetic Division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Somatic Nervous System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Unipolar, Bipolar, Multipolar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Neurotransmitters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Dorsal Root Ganglia, Ventral Root Ganglia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Dermatome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Reflex Arc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72" name="Text Box 108"/>
          <p:cNvSpPr txBox="1">
            <a:spLocks noChangeArrowheads="1"/>
          </p:cNvSpPr>
          <p:nvPr/>
        </p:nvSpPr>
        <p:spPr bwMode="auto">
          <a:xfrm>
            <a:off x="6934200" y="685800"/>
            <a:ext cx="1828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charset="0"/>
              </a:rPr>
              <a:t>Final Jeopardy Answer- </a:t>
            </a:r>
            <a:r>
              <a:rPr lang="en-US" sz="1000">
                <a:latin typeface="Tahoma" charset="0"/>
              </a:rPr>
              <a:t>Astrocytes, Oligodendrocytes, microglia, ependymal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Nervous System</a:t>
            </a:r>
            <a:br>
              <a:rPr lang="en-US" sz="4000"/>
            </a:br>
            <a:r>
              <a:rPr lang="en-US" sz="4000"/>
              <a:t>200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Brain and the spinal cord make up this division of the human nervous system</a:t>
            </a:r>
          </a:p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Nervous System </a:t>
            </a:r>
            <a:br>
              <a:rPr lang="en-US" sz="4000"/>
            </a:br>
            <a:r>
              <a:rPr lang="en-US" sz="4000"/>
              <a:t>400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This division of the human nervous system is made up of all the nervous tissue outside the CNS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Nervous System </a:t>
            </a:r>
            <a:br>
              <a:rPr lang="en-US" sz="4000"/>
            </a:br>
            <a:r>
              <a:rPr lang="en-US" sz="4000"/>
              <a:t>600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This division of the PNS brings sensory information to the CNS</a:t>
            </a:r>
          </a:p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Nervous System </a:t>
            </a:r>
            <a:br>
              <a:rPr lang="en-US" sz="4000"/>
            </a:br>
            <a:r>
              <a:rPr lang="en-US" sz="4000"/>
              <a:t>800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/>
              <a:t>This division of the PNS carries motor commands to muscles, glands and </a:t>
            </a:r>
            <a:r>
              <a:rPr lang="en-US" dirty="0" smtClean="0"/>
              <a:t>tissues</a:t>
            </a: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3429000"/>
            <a:ext cx="4876800" cy="1431925"/>
          </a:xfrm>
        </p:spPr>
        <p:txBody>
          <a:bodyPr/>
          <a:lstStyle/>
          <a:p>
            <a:r>
              <a:rPr lang="en-US" sz="9600">
                <a:hlinkClick r:id="rId3" action="ppaction://hlinksldjump"/>
              </a:rPr>
              <a:t>Daily </a:t>
            </a:r>
            <a:br>
              <a:rPr lang="en-US" sz="9600">
                <a:hlinkClick r:id="rId3" action="ppaction://hlinksldjump"/>
              </a:rPr>
            </a:br>
            <a:r>
              <a:rPr lang="en-US" sz="9600">
                <a:hlinkClick r:id="rId3" action="ppaction://hlinksldjump"/>
              </a:rPr>
              <a:t>Double</a:t>
            </a:r>
            <a:endParaRPr lang="en-US" sz="9600"/>
          </a:p>
        </p:txBody>
      </p:sp>
      <p:pic>
        <p:nvPicPr>
          <p:cNvPr id="68612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mbedded Sound 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0" y="6324600"/>
            <a:ext cx="406400" cy="40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" fill="hold"/>
                                        <p:tgtEl>
                                          <p:spTgt spid="686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6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Nervous System </a:t>
            </a:r>
            <a:br>
              <a:rPr lang="en-US" sz="4000"/>
            </a:br>
            <a:r>
              <a:rPr lang="en-US" sz="4000"/>
              <a:t>1000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This division of the PNS provides voluntary control over skeletal muscular contractions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Cellular Organization</a:t>
            </a:r>
            <a:br>
              <a:rPr lang="en-US" sz="4000"/>
            </a:br>
            <a:r>
              <a:rPr lang="en-US" sz="4000"/>
              <a:t>200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 smtClean="0"/>
              <a:t>Illustrated below is a cell type </a:t>
            </a:r>
            <a:r>
              <a:rPr lang="en-US" dirty="0"/>
              <a:t>responsible </a:t>
            </a:r>
            <a:r>
              <a:rPr lang="en-US" dirty="0" smtClean="0"/>
              <a:t>for transferring </a:t>
            </a:r>
            <a:r>
              <a:rPr lang="en-US" dirty="0"/>
              <a:t>and </a:t>
            </a:r>
            <a:r>
              <a:rPr lang="en-US" dirty="0" smtClean="0"/>
              <a:t>processing information</a:t>
            </a: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962400"/>
            <a:ext cx="4724400" cy="245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Cellular Organization </a:t>
            </a:r>
            <a:br>
              <a:rPr lang="en-US" sz="4000"/>
            </a:br>
            <a:r>
              <a:rPr lang="en-US" sz="4000"/>
              <a:t>400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 dirty="0" smtClean="0"/>
              <a:t>Cells (in the drawing) </a:t>
            </a:r>
            <a:r>
              <a:rPr lang="en-US" dirty="0"/>
              <a:t>provide a supporting network for neural tissue</a:t>
            </a:r>
          </a:p>
          <a:p>
            <a:pPr algn="ctr">
              <a:buFont typeface="Wingdings" pitchFamily="1" charset="2"/>
              <a:buNone/>
            </a:pP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048000"/>
            <a:ext cx="2362200" cy="352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Cellular Organization </a:t>
            </a:r>
            <a:br>
              <a:rPr lang="en-US" sz="4000"/>
            </a:br>
            <a:r>
              <a:rPr lang="en-US" sz="4000"/>
              <a:t>600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Cells found between sensory and motor neurons; analyzing sensory information and coordinating motor responses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Cellular Organization </a:t>
            </a:r>
            <a:br>
              <a:rPr lang="en-US" sz="4000"/>
            </a:br>
            <a:r>
              <a:rPr lang="en-US" sz="4000"/>
              <a:t>800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These cells synthesize myelin </a:t>
            </a:r>
          </a:p>
          <a:p>
            <a:pPr algn="ctr">
              <a:buFont typeface="Wingdings" pitchFamily="1" charset="2"/>
              <a:buNone/>
            </a:pPr>
            <a:r>
              <a:rPr lang="en-US"/>
              <a:t>for the axons in the PNS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Cellular Organization </a:t>
            </a:r>
            <a:br>
              <a:rPr lang="en-US" sz="4000"/>
            </a:br>
            <a:r>
              <a:rPr lang="en-US" sz="4000"/>
              <a:t>1000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1752600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 sz="2800" dirty="0" smtClean="0"/>
              <a:t>The three </a:t>
            </a:r>
            <a:r>
              <a:rPr lang="en-US" sz="2800" dirty="0"/>
              <a:t>types of structural neurons pictured below</a:t>
            </a:r>
          </a:p>
          <a:p>
            <a:pPr algn="ctr">
              <a:buFont typeface="Wingdings" pitchFamily="1" charset="2"/>
              <a:buNone/>
            </a:pPr>
            <a:r>
              <a:rPr lang="en-US" sz="2800" dirty="0">
                <a:hlinkClick r:id="rId2" action="ppaction://hlinksldjump"/>
              </a:rPr>
              <a:t>back</a:t>
            </a:r>
            <a:endParaRPr lang="en-US" sz="2800" dirty="0"/>
          </a:p>
          <a:p>
            <a:pPr algn="ctr">
              <a:buFont typeface="Wingdings" pitchFamily="1" charset="2"/>
              <a:buNone/>
            </a:pPr>
            <a:endParaRPr lang="en-US" sz="2800" dirty="0"/>
          </a:p>
        </p:txBody>
      </p:sp>
      <p:pic>
        <p:nvPicPr>
          <p:cNvPr id="41989" name="Picture 5" descr="08_03-StructClasNeur_U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3429000"/>
            <a:ext cx="4537153" cy="27432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Neuron Function/Communication</a:t>
            </a:r>
            <a:br>
              <a:rPr lang="en-US" sz="4000"/>
            </a:br>
            <a:r>
              <a:rPr lang="en-US" sz="4000"/>
              <a:t>200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An electrical signal affecting the entire surface of a cell’s membrane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Neuron Function/Communication </a:t>
            </a:r>
            <a:br>
              <a:rPr lang="en-US" sz="4000"/>
            </a:br>
            <a:r>
              <a:rPr lang="en-US" sz="4000"/>
              <a:t>400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The action potential leaps from node to node, greatly increasing processing speeds along the axons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Neuron Function/Communication </a:t>
            </a:r>
            <a:br>
              <a:rPr lang="en-US" sz="4000"/>
            </a:br>
            <a:r>
              <a:rPr lang="en-US" sz="4000"/>
              <a:t>600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/>
              <a:t>The communication gap between neural </a:t>
            </a:r>
            <a:r>
              <a:rPr lang="en-US" dirty="0" smtClean="0"/>
              <a:t>cells; chemical transmitters diffuse across this gap</a:t>
            </a: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Neuron Function/Communication </a:t>
            </a:r>
            <a:br>
              <a:rPr lang="en-US" sz="4000"/>
            </a:br>
            <a:r>
              <a:rPr lang="en-US" sz="4000"/>
              <a:t>800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Organized groups of interconnected neurons with specific functions; may be described as </a:t>
            </a:r>
            <a:r>
              <a:rPr lang="en-US" i="1"/>
              <a:t>convergent or divergent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Neuron Function/Communication </a:t>
            </a:r>
            <a:br>
              <a:rPr lang="en-US" sz="4000"/>
            </a:br>
            <a:r>
              <a:rPr lang="en-US" sz="4000"/>
              <a:t>1000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 err="1" smtClean="0"/>
              <a:t>Norepinephrine</a:t>
            </a:r>
            <a:r>
              <a:rPr lang="en-US" dirty="0" smtClean="0"/>
              <a:t>, GABA acid, serotonin and </a:t>
            </a:r>
            <a:r>
              <a:rPr lang="en-US" dirty="0" err="1" smtClean="0"/>
              <a:t>ACh</a:t>
            </a:r>
            <a:r>
              <a:rPr lang="en-US" dirty="0" smtClean="0"/>
              <a:t> are examples of these molecules</a:t>
            </a:r>
          </a:p>
          <a:p>
            <a:pPr algn="ctr">
              <a:buFont typeface="Wingdings" pitchFamily="1" charset="2"/>
              <a:buNone/>
            </a:pPr>
            <a:r>
              <a:rPr 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CNS</a:t>
            </a:r>
            <a:br>
              <a:rPr lang="en-US" sz="4000"/>
            </a:br>
            <a:r>
              <a:rPr lang="en-US" sz="4000"/>
              <a:t>200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 sz="2800"/>
          </a:p>
          <a:p>
            <a:pPr algn="ctr">
              <a:buFont typeface="Wingdings" pitchFamily="1" charset="2"/>
              <a:buNone/>
            </a:pPr>
            <a:r>
              <a:rPr lang="en-US" sz="2800"/>
              <a:t>Three main sections of the human brain</a:t>
            </a:r>
          </a:p>
          <a:p>
            <a:pPr algn="ctr">
              <a:buFont typeface="Wingdings" pitchFamily="1" charset="2"/>
              <a:buNone/>
            </a:pPr>
            <a:r>
              <a:rPr lang="en-US" sz="2800">
                <a:hlinkClick r:id="rId2" action="ppaction://hlinksldjump"/>
              </a:rPr>
              <a:t>back</a:t>
            </a:r>
            <a:endParaRPr lang="en-US" sz="2800"/>
          </a:p>
          <a:p>
            <a:pPr algn="ctr">
              <a:buFont typeface="Wingdings" pitchFamily="1" charset="2"/>
              <a:buNone/>
            </a:pPr>
            <a:endParaRPr lang="en-US" sz="2800"/>
          </a:p>
        </p:txBody>
      </p:sp>
      <p:pic>
        <p:nvPicPr>
          <p:cNvPr id="48133" name="Picture 5" descr="08_16cTheBrain_U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2895600"/>
            <a:ext cx="4344702" cy="2913063"/>
          </a:xfrm>
          <a:noFill/>
          <a:ln/>
        </p:spPr>
      </p:pic>
      <p:cxnSp>
        <p:nvCxnSpPr>
          <p:cNvPr id="8" name="Straight Arrow Connector 7"/>
          <p:cNvCxnSpPr/>
          <p:nvPr/>
        </p:nvCxnSpPr>
        <p:spPr bwMode="auto">
          <a:xfrm rot="5400000">
            <a:off x="6019800" y="2362200"/>
            <a:ext cx="12192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rot="10800000">
            <a:off x="7239000" y="5029200"/>
            <a:ext cx="9144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 flipH="1" flipV="1">
            <a:off x="4953000" y="5181600"/>
            <a:ext cx="1219200" cy="914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CNS </a:t>
            </a:r>
            <a:br>
              <a:rPr lang="en-US" sz="4000"/>
            </a:br>
            <a:r>
              <a:rPr lang="en-US" sz="4000"/>
              <a:t>400</a:t>
            </a:r>
          </a:p>
        </p:txBody>
      </p:sp>
      <p:pic>
        <p:nvPicPr>
          <p:cNvPr id="49157" name="Picture 5" descr="08_16bTheBrain_U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600200"/>
            <a:ext cx="5105400" cy="3581400"/>
          </a:xfrm>
          <a:noFill/>
          <a:ln/>
        </p:spPr>
      </p:pic>
      <p:sp>
        <p:nvSpPr>
          <p:cNvPr id="49160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5410200" y="1600200"/>
            <a:ext cx="3505200" cy="4267200"/>
          </a:xfrm>
        </p:spPr>
        <p:txBody>
          <a:bodyPr/>
          <a:lstStyle/>
          <a:p>
            <a:r>
              <a:rPr lang="en-US" sz="2800" dirty="0"/>
              <a:t>(a) Elevated </a:t>
            </a:r>
            <a:r>
              <a:rPr lang="en-US" sz="2800" dirty="0" smtClean="0"/>
              <a:t>ridges are called_______</a:t>
            </a:r>
            <a:endParaRPr lang="en-US" sz="2800" dirty="0"/>
          </a:p>
          <a:p>
            <a:pPr>
              <a:buFont typeface="Wingdings" pitchFamily="1" charset="2"/>
              <a:buNone/>
            </a:pPr>
            <a:endParaRPr lang="en-US" sz="2800" dirty="0"/>
          </a:p>
          <a:p>
            <a:r>
              <a:rPr lang="en-US" sz="2800" dirty="0"/>
              <a:t>(b) Shallow </a:t>
            </a:r>
            <a:r>
              <a:rPr lang="en-US" sz="2800" dirty="0" smtClean="0"/>
              <a:t>depressions are called _______</a:t>
            </a:r>
            <a:endParaRPr lang="en-US" sz="2800" dirty="0"/>
          </a:p>
          <a:p>
            <a:pPr>
              <a:buFont typeface="Wingdings" pitchFamily="1" charset="2"/>
              <a:buNone/>
            </a:pPr>
            <a:endParaRPr lang="en-US" sz="2800" dirty="0"/>
          </a:p>
          <a:p>
            <a:pPr algn="ctr">
              <a:buFont typeface="Wingdings" pitchFamily="1" charset="2"/>
              <a:buNone/>
            </a:pPr>
            <a:r>
              <a:rPr lang="en-US" sz="2800" dirty="0">
                <a:hlinkClick r:id="rId3" action="ppaction://hlinksldjump"/>
              </a:rPr>
              <a:t>back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CNS </a:t>
            </a:r>
            <a:br>
              <a:rPr lang="en-US" sz="4000"/>
            </a:br>
            <a:r>
              <a:rPr lang="en-US" sz="4000"/>
              <a:t>600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 dirty="0" smtClean="0"/>
              <a:t>The diencephalon, a switching </a:t>
            </a:r>
            <a:r>
              <a:rPr lang="en-US" dirty="0"/>
              <a:t>and relay center </a:t>
            </a:r>
            <a:r>
              <a:rPr lang="en-US" dirty="0" smtClean="0"/>
              <a:t>, is composed of __________</a:t>
            </a: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971800"/>
            <a:ext cx="30480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3429000"/>
            <a:ext cx="4876800" cy="1431925"/>
          </a:xfrm>
        </p:spPr>
        <p:txBody>
          <a:bodyPr/>
          <a:lstStyle/>
          <a:p>
            <a:r>
              <a:rPr lang="en-US" sz="9600">
                <a:hlinkClick r:id="rId3" action="ppaction://hlinksldjump"/>
              </a:rPr>
              <a:t>Daily </a:t>
            </a:r>
            <a:br>
              <a:rPr lang="en-US" sz="9600">
                <a:hlinkClick r:id="rId3" action="ppaction://hlinksldjump"/>
              </a:rPr>
            </a:br>
            <a:r>
              <a:rPr lang="en-US" sz="9600">
                <a:hlinkClick r:id="rId3" action="ppaction://hlinksldjump"/>
              </a:rPr>
              <a:t>Double</a:t>
            </a:r>
            <a:endParaRPr lang="en-US" sz="9600"/>
          </a:p>
        </p:txBody>
      </p:sp>
      <p:pic>
        <p:nvPicPr>
          <p:cNvPr id="109571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mbedded Sound 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0" y="6324600"/>
            <a:ext cx="406400" cy="40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" fill="hold"/>
                                        <p:tgtEl>
                                          <p:spTgt spid="1095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71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CNS </a:t>
            </a:r>
            <a:br>
              <a:rPr lang="en-US" sz="4000"/>
            </a:br>
            <a:r>
              <a:rPr lang="en-US" sz="4000"/>
              <a:t>800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Involved in learning, memory and intense emotions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CNS</a:t>
            </a:r>
            <a:r>
              <a:rPr lang="en-US"/>
              <a:t> </a:t>
            </a:r>
            <a:br>
              <a:rPr lang="en-US"/>
            </a:br>
            <a:r>
              <a:rPr lang="en-US"/>
              <a:t>1000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4038600" cy="4533900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 dirty="0" smtClean="0"/>
              <a:t>These </a:t>
            </a:r>
            <a:r>
              <a:rPr lang="en-US" dirty="0"/>
              <a:t>spinal segments combined make up the spinal nerves; one receiving sensory information and the other delivering the motor response</a:t>
            </a:r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676400"/>
            <a:ext cx="448213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PNS</a:t>
            </a:r>
            <a:br>
              <a:rPr lang="en-US" sz="4000"/>
            </a:br>
            <a:r>
              <a:rPr lang="en-US" sz="4000"/>
              <a:t>200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Clusters of neural cell bodies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PNS </a:t>
            </a:r>
            <a:br>
              <a:rPr lang="en-US" sz="4000"/>
            </a:br>
            <a:r>
              <a:rPr lang="en-US" sz="4000"/>
              <a:t>400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/>
              <a:t>Despite being connected to the brain, these nerves are part of the PNS</a:t>
            </a:r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95400"/>
            <a:ext cx="417195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PNS </a:t>
            </a:r>
            <a:br>
              <a:rPr lang="en-US" sz="4000"/>
            </a:br>
            <a:r>
              <a:rPr lang="en-US" sz="4000"/>
              <a:t>600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/>
              <a:t>Complex interwoven networks of </a:t>
            </a:r>
            <a:r>
              <a:rPr lang="en-US" dirty="0" smtClean="0"/>
              <a:t>spinal nerves </a:t>
            </a:r>
            <a:r>
              <a:rPr lang="en-US" dirty="0"/>
              <a:t>bundled into three major groupings </a:t>
            </a:r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57200"/>
            <a:ext cx="2600325" cy="605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PNS </a:t>
            </a:r>
            <a:br>
              <a:rPr lang="en-US" sz="4000"/>
            </a:br>
            <a:r>
              <a:rPr lang="en-US" sz="4000"/>
              <a:t>800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An automatic involuntary response to a specific stimulus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PNS </a:t>
            </a:r>
            <a:br>
              <a:rPr lang="en-US" sz="4000"/>
            </a:br>
            <a:r>
              <a:rPr lang="en-US" sz="4000"/>
              <a:t>1000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/>
              <a:t>Each pair of spinal nerves monitors a specific region of body surface </a:t>
            </a:r>
            <a:r>
              <a:rPr lang="en-US" dirty="0" smtClean="0"/>
              <a:t>called ___________; providing sensory information to the spinal cord</a:t>
            </a:r>
            <a:endParaRPr lang="en-US" dirty="0"/>
          </a:p>
          <a:p>
            <a:pPr algn="ctr">
              <a:buFont typeface="Wingdings" pitchFamily="1" charset="2"/>
              <a:buNone/>
            </a:pPr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  <a:p>
            <a:pPr algn="ctr">
              <a:buFont typeface="Wingdings" pitchFamily="1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ANS</a:t>
            </a:r>
            <a:br>
              <a:rPr lang="en-US" sz="4000"/>
            </a:br>
            <a:r>
              <a:rPr lang="en-US" sz="4000"/>
              <a:t>200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Simplest reflex arc where a sensory neuron synapses directly on a motor neuron 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ANS </a:t>
            </a:r>
            <a:br>
              <a:rPr lang="en-US" sz="4000"/>
            </a:br>
            <a:r>
              <a:rPr lang="en-US" sz="4000"/>
              <a:t>400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A reflex arc which has at least one interneuron between a sensory afferent neuron and a motor efferent neuron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ANS </a:t>
            </a:r>
            <a:br>
              <a:rPr lang="en-US" sz="4000"/>
            </a:br>
            <a:r>
              <a:rPr lang="en-US" sz="4000"/>
              <a:t>600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“Fight or flight” response system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ANS </a:t>
            </a:r>
            <a:br>
              <a:rPr lang="en-US" sz="4000"/>
            </a:br>
            <a:r>
              <a:rPr lang="en-US" sz="4000"/>
              <a:t>800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“Rest and repose” system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ANS </a:t>
            </a:r>
            <a:br>
              <a:rPr lang="en-US" sz="4000"/>
            </a:br>
            <a:r>
              <a:rPr lang="en-US" sz="4000"/>
              <a:t>1000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1" charset="2"/>
              <a:buNone/>
            </a:pPr>
            <a:endParaRPr lang="en-US"/>
          </a:p>
          <a:p>
            <a:pPr algn="ctr">
              <a:buFont typeface="Wingdings" pitchFamily="1" charset="2"/>
              <a:buNone/>
            </a:pPr>
            <a:r>
              <a:rPr lang="en-US"/>
              <a:t>Comprised of a stimulus, receptor, sensory neuron, motor neuron and effector</a:t>
            </a:r>
          </a:p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  <a:p>
            <a:pPr algn="ctr">
              <a:buFont typeface="Wingdings" pitchFamily="1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a Dollar Amount to Choose a Question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11500"/>
            <a:ext cx="8229600" cy="1008063"/>
          </a:xfrm>
        </p:spPr>
        <p:txBody>
          <a:bodyPr/>
          <a:lstStyle/>
          <a:p>
            <a:pPr algn="ctr">
              <a:buFont typeface="Wingdings" pitchFamily="1" charset="2"/>
              <a:buNone/>
            </a:pPr>
            <a:r>
              <a:rPr lang="en-US">
                <a:hlinkClick r:id="rId2" action="ppaction://hlinksldjump"/>
              </a:rPr>
              <a:t>back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1324</TotalTime>
  <Words>949</Words>
  <Application>Microsoft Office PowerPoint</Application>
  <PresentationFormat>On-screen Show (4:3)</PresentationFormat>
  <Paragraphs>282</Paragraphs>
  <Slides>72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Digital Dots</vt:lpstr>
      <vt:lpstr> Jeopardy! Nervous System</vt:lpstr>
      <vt:lpstr>Choose Your Question</vt:lpstr>
      <vt:lpstr>Click a Dollar Amount to Choose a Question</vt:lpstr>
      <vt:lpstr>FINAL JEOPARDY  Category- Central Nervous System </vt:lpstr>
      <vt:lpstr>Final Jeopardy</vt:lpstr>
      <vt:lpstr>Click a Dollar Amount to Choose a Question</vt:lpstr>
      <vt:lpstr>Answers</vt:lpstr>
      <vt:lpstr>Click a Dollar Amount to Choose a Question</vt:lpstr>
      <vt:lpstr>Nervous System 200</vt:lpstr>
      <vt:lpstr>Click a Dollar Amount to Choose a Question</vt:lpstr>
      <vt:lpstr>Nervous System  400</vt:lpstr>
      <vt:lpstr>Click a Dollar Amount to Choose a Question</vt:lpstr>
      <vt:lpstr>Nervous System  600</vt:lpstr>
      <vt:lpstr>Click a Dollar Amount to Choose a Question</vt:lpstr>
      <vt:lpstr>Nervous System  800</vt:lpstr>
      <vt:lpstr>Click a Dollar Amount to Choose a Question</vt:lpstr>
      <vt:lpstr>Daily  Double</vt:lpstr>
      <vt:lpstr>Click a Dollar Amount to Choose a Question</vt:lpstr>
      <vt:lpstr>Nervous System  1000</vt:lpstr>
      <vt:lpstr>Click a Dollar Amount to Choose a Question</vt:lpstr>
      <vt:lpstr>Click a Dollar Amount to Choose a Question</vt:lpstr>
      <vt:lpstr>Cellular Organization 200</vt:lpstr>
      <vt:lpstr>Click a Dollar Amount to Choose a Question</vt:lpstr>
      <vt:lpstr>Cellular Organization  400</vt:lpstr>
      <vt:lpstr>Click a Dollar Amount to Choose a Question</vt:lpstr>
      <vt:lpstr>Cellular Organization  600</vt:lpstr>
      <vt:lpstr>Click a Dollar Amount to Choose a Question</vt:lpstr>
      <vt:lpstr>Cellular Organization  800</vt:lpstr>
      <vt:lpstr>Click a Dollar Amount to Choose a Question</vt:lpstr>
      <vt:lpstr>Cellular Organization  1000</vt:lpstr>
      <vt:lpstr>Click a Dollar Amount to Choose a Question</vt:lpstr>
      <vt:lpstr>Neuron Function/Communication 200</vt:lpstr>
      <vt:lpstr>Click a Dollar Amount to Choose a Question</vt:lpstr>
      <vt:lpstr>Neuron Function/Communication  400</vt:lpstr>
      <vt:lpstr>Click a Dollar Amount to Choose a Question</vt:lpstr>
      <vt:lpstr>Neuron Function/Communication  600</vt:lpstr>
      <vt:lpstr>Click a Dollar Amount to Choose a Question</vt:lpstr>
      <vt:lpstr>Neuron Function/Communication  800</vt:lpstr>
      <vt:lpstr>Click a Dollar Amount to Choose a Question</vt:lpstr>
      <vt:lpstr>Neuron Function/Communication  1000</vt:lpstr>
      <vt:lpstr>Click a Dollar Amount to Choose a Question</vt:lpstr>
      <vt:lpstr>CNS 200</vt:lpstr>
      <vt:lpstr>Click a Dollar Amount to Choose a Question</vt:lpstr>
      <vt:lpstr>CNS  400</vt:lpstr>
      <vt:lpstr>Click a Dollar Amount to Choose a Question</vt:lpstr>
      <vt:lpstr>CNS  600</vt:lpstr>
      <vt:lpstr>Click a Dollar Amount to Choose a Question</vt:lpstr>
      <vt:lpstr>Daily  Double</vt:lpstr>
      <vt:lpstr>CNS  800</vt:lpstr>
      <vt:lpstr>Click a Dollar Amount to Choose a Question</vt:lpstr>
      <vt:lpstr>CNS  1000</vt:lpstr>
      <vt:lpstr>Click a Dollar Amount to Choose a Question</vt:lpstr>
      <vt:lpstr>PNS 200</vt:lpstr>
      <vt:lpstr>Click a Dollar Amount to Choose a Question</vt:lpstr>
      <vt:lpstr>PNS  400</vt:lpstr>
      <vt:lpstr>Click a Dollar Amount to Choose a Question</vt:lpstr>
      <vt:lpstr>PNS  600</vt:lpstr>
      <vt:lpstr>Click a Dollar Amount to Choose a Question</vt:lpstr>
      <vt:lpstr>PNS  800</vt:lpstr>
      <vt:lpstr>Click a Dollar Amount to Choose a Question</vt:lpstr>
      <vt:lpstr>PNS  1000</vt:lpstr>
      <vt:lpstr>Click a Dollar Amount to Choose a Question</vt:lpstr>
      <vt:lpstr>ANS 200</vt:lpstr>
      <vt:lpstr>Click a Dollar Amount to Choose a Question</vt:lpstr>
      <vt:lpstr>ANS  400</vt:lpstr>
      <vt:lpstr>Click a Dollar Amount to Choose a Question</vt:lpstr>
      <vt:lpstr>ANS  600</vt:lpstr>
      <vt:lpstr>Click a Dollar Amount to Choose a Question</vt:lpstr>
      <vt:lpstr>ANS  800</vt:lpstr>
      <vt:lpstr>Click a Dollar Amount to Choose a Question</vt:lpstr>
      <vt:lpstr>ANS  1000</vt:lpstr>
      <vt:lpstr>Click a Dollar Amount to Choose a Question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Jeopardy!</dc:title>
  <dc:creator>Jeffrey Jenkins</dc:creator>
  <cp:lastModifiedBy>ltorres</cp:lastModifiedBy>
  <cp:revision>98</cp:revision>
  <dcterms:created xsi:type="dcterms:W3CDTF">2002-11-25T23:06:00Z</dcterms:created>
  <dcterms:modified xsi:type="dcterms:W3CDTF">2011-02-04T14:12:32Z</dcterms:modified>
</cp:coreProperties>
</file>